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wdp" ContentType="image/vnd.ms-photo"/>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5"/>
  </p:notesMasterIdLst>
  <p:handoutMasterIdLst>
    <p:handoutMasterId r:id="rId26"/>
  </p:handoutMasterIdLst>
  <p:sldIdLst>
    <p:sldId id="278" r:id="rId2"/>
    <p:sldId id="276" r:id="rId3"/>
    <p:sldId id="277" r:id="rId4"/>
    <p:sldId id="272" r:id="rId5"/>
    <p:sldId id="283" r:id="rId6"/>
    <p:sldId id="273" r:id="rId7"/>
    <p:sldId id="275" r:id="rId8"/>
    <p:sldId id="279" r:id="rId9"/>
    <p:sldId id="280" r:id="rId10"/>
    <p:sldId id="265" r:id="rId11"/>
    <p:sldId id="259" r:id="rId12"/>
    <p:sldId id="260" r:id="rId13"/>
    <p:sldId id="267" r:id="rId14"/>
    <p:sldId id="281" r:id="rId15"/>
    <p:sldId id="261" r:id="rId16"/>
    <p:sldId id="262" r:id="rId17"/>
    <p:sldId id="282" r:id="rId18"/>
    <p:sldId id="263" r:id="rId19"/>
    <p:sldId id="284" r:id="rId20"/>
    <p:sldId id="268" r:id="rId21"/>
    <p:sldId id="269" r:id="rId22"/>
    <p:sldId id="270" r:id="rId23"/>
    <p:sldId id="271" r:id="rId2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CB5A6"/>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9387" autoAdjust="0"/>
  </p:normalViewPr>
  <p:slideViewPr>
    <p:cSldViewPr snapToGrid="0" snapToObjects="1">
      <p:cViewPr>
        <p:scale>
          <a:sx n="165" d="100"/>
          <a:sy n="165" d="100"/>
        </p:scale>
        <p:origin x="-1256" y="-121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notesMaster" Target="notesMasters/notesMaster1.xml"/><Relationship Id="rId26" Type="http://schemas.openxmlformats.org/officeDocument/2006/relationships/handoutMaster" Target="handoutMasters/handoutMaster1.xml"/><Relationship Id="rId27" Type="http://schemas.openxmlformats.org/officeDocument/2006/relationships/printerSettings" Target="printerSettings/printerSettings1.bin"/><Relationship Id="rId28" Type="http://schemas.openxmlformats.org/officeDocument/2006/relationships/presProps" Target="presProps.xml"/><Relationship Id="rId29" Type="http://schemas.openxmlformats.org/officeDocument/2006/relationships/viewProps" Target="viewProps.xml"/><Relationship Id="rId30" Type="http://schemas.openxmlformats.org/officeDocument/2006/relationships/theme" Target="theme/theme1.xml"/><Relationship Id="rId31"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4EB1D27-C844-3847-ACE4-D6C69533E8D4}" type="doc">
      <dgm:prSet loTypeId="urn:microsoft.com/office/officeart/2005/8/layout/hierarchy2" loCatId="" qsTypeId="urn:microsoft.com/office/officeart/2005/8/quickstyle/simple4" qsCatId="simple" csTypeId="urn:microsoft.com/office/officeart/2005/8/colors/colorful1" csCatId="colorful" phldr="1"/>
      <dgm:spPr/>
      <dgm:t>
        <a:bodyPr/>
        <a:lstStyle/>
        <a:p>
          <a:endParaRPr lang="en-US"/>
        </a:p>
      </dgm:t>
    </dgm:pt>
    <dgm:pt modelId="{343D605E-BE52-5847-8E0E-DB7ECAB3E604}">
      <dgm:prSet phldrT="[Text]" custT="1"/>
      <dgm:spPr>
        <a:solidFill>
          <a:srgbClr val="DBFFF4">
            <a:alpha val="12000"/>
          </a:srgbClr>
        </a:solidFill>
        <a:ln w="12700" cmpd="sng">
          <a:solidFill>
            <a:srgbClr val="000090"/>
          </a:solidFill>
        </a:ln>
      </dgm:spPr>
      <dgm:t>
        <a:bodyPr/>
        <a:lstStyle/>
        <a:p>
          <a:pPr algn="ctr"/>
          <a:r>
            <a:rPr lang="en-US" sz="2800" b="1" i="0" u="none" dirty="0" smtClean="0">
              <a:solidFill>
                <a:srgbClr val="000090"/>
              </a:solidFill>
              <a:latin typeface="Optima"/>
              <a:cs typeface="Optima"/>
            </a:rPr>
            <a:t>OUTLINES</a:t>
          </a:r>
        </a:p>
      </dgm:t>
    </dgm:pt>
    <dgm:pt modelId="{AA661057-8C1C-F041-B46E-88DD9E68EA27}" type="sibTrans" cxnId="{2597C39F-3592-534A-AECA-5286DB5C8716}">
      <dgm:prSet/>
      <dgm:spPr/>
      <dgm:t>
        <a:bodyPr/>
        <a:lstStyle/>
        <a:p>
          <a:endParaRPr lang="en-US"/>
        </a:p>
      </dgm:t>
    </dgm:pt>
    <dgm:pt modelId="{1A409AA4-92DC-414A-A3C4-8D2398772B34}" type="parTrans" cxnId="{2597C39F-3592-534A-AECA-5286DB5C8716}">
      <dgm:prSet/>
      <dgm:spPr/>
      <dgm:t>
        <a:bodyPr/>
        <a:lstStyle/>
        <a:p>
          <a:endParaRPr lang="en-US"/>
        </a:p>
      </dgm:t>
    </dgm:pt>
    <dgm:pt modelId="{7997451F-45E6-994B-A7C7-A528287FF267}">
      <dgm:prSet phldrT="[Text]" custT="1"/>
      <dgm:spPr>
        <a:solidFill>
          <a:srgbClr val="DBFFF4"/>
        </a:solidFill>
        <a:ln w="12700" cmpd="sng">
          <a:solidFill>
            <a:srgbClr val="000090"/>
          </a:solidFill>
        </a:ln>
        <a:effectLst/>
      </dgm:spPr>
      <dgm:t>
        <a:bodyPr/>
        <a:lstStyle/>
        <a:p>
          <a:r>
            <a:rPr lang="en-US" sz="2400" b="1" dirty="0" smtClean="0">
              <a:solidFill>
                <a:srgbClr val="000090"/>
              </a:solidFill>
              <a:latin typeface="Optima"/>
              <a:cs typeface="Optima"/>
            </a:rPr>
            <a:t>A. Basics of the Non Scaling Fixed Field Alternating Gradient (NS-FFAG) Accelerator</a:t>
          </a:r>
          <a:endParaRPr lang="en-US" sz="2400" b="1" i="0" dirty="0">
            <a:solidFill>
              <a:srgbClr val="000090"/>
            </a:solidFill>
            <a:latin typeface="Optima"/>
            <a:cs typeface="Optima"/>
          </a:endParaRPr>
        </a:p>
      </dgm:t>
    </dgm:pt>
    <dgm:pt modelId="{DB4A417A-F27D-1E4E-B4BD-201CA9D4D1E1}" type="parTrans" cxnId="{514A5C59-2F95-1840-B6A9-2262D2B2153E}">
      <dgm:prSet/>
      <dgm:spPr/>
      <dgm:t>
        <a:bodyPr/>
        <a:lstStyle/>
        <a:p>
          <a:endParaRPr lang="en-US"/>
        </a:p>
      </dgm:t>
    </dgm:pt>
    <dgm:pt modelId="{A7D1DE14-55B6-0B49-900C-C38647058132}" type="sibTrans" cxnId="{514A5C59-2F95-1840-B6A9-2262D2B2153E}">
      <dgm:prSet/>
      <dgm:spPr/>
      <dgm:t>
        <a:bodyPr/>
        <a:lstStyle/>
        <a:p>
          <a:endParaRPr lang="en-US"/>
        </a:p>
      </dgm:t>
    </dgm:pt>
    <dgm:pt modelId="{CD8898F3-BDA4-4D4D-A4EC-7887469E9F21}">
      <dgm:prSet phldrT="[Text]" custT="1"/>
      <dgm:spPr>
        <a:solidFill>
          <a:srgbClr val="DBFFF4"/>
        </a:solidFill>
        <a:ln w="12700" cmpd="sng">
          <a:solidFill>
            <a:srgbClr val="000090"/>
          </a:solidFill>
        </a:ln>
        <a:effectLst/>
      </dgm:spPr>
      <dgm:t>
        <a:bodyPr/>
        <a:lstStyle/>
        <a:p>
          <a:r>
            <a:rPr lang="en-US" sz="2400" b="1" i="0" dirty="0" smtClean="0">
              <a:solidFill>
                <a:srgbClr val="000090"/>
              </a:solidFill>
              <a:latin typeface="Optima"/>
              <a:cs typeface="Optima"/>
            </a:rPr>
            <a:t> B. </a:t>
          </a:r>
          <a:r>
            <a:rPr lang="en-US" sz="2400" b="1" dirty="0" smtClean="0">
              <a:solidFill>
                <a:srgbClr val="000090"/>
              </a:solidFill>
              <a:latin typeface="Optima"/>
              <a:cs typeface="Optima"/>
            </a:rPr>
            <a:t>Summary of the 54 page Halbach magnet report</a:t>
          </a:r>
          <a:endParaRPr lang="en-US" sz="2400" b="1" i="0" baseline="-25000" dirty="0">
            <a:solidFill>
              <a:srgbClr val="000090"/>
            </a:solidFill>
            <a:latin typeface="Optima"/>
            <a:cs typeface="Optima"/>
          </a:endParaRPr>
        </a:p>
      </dgm:t>
    </dgm:pt>
    <dgm:pt modelId="{F1232702-0F70-4C42-BAE0-1105AB11E9FB}" type="parTrans" cxnId="{C8A3C186-8EB8-E946-818D-572639C8F191}">
      <dgm:prSet/>
      <dgm:spPr/>
      <dgm:t>
        <a:bodyPr/>
        <a:lstStyle/>
        <a:p>
          <a:endParaRPr lang="en-US"/>
        </a:p>
      </dgm:t>
    </dgm:pt>
    <dgm:pt modelId="{344948F6-97B5-5A4A-B530-2F0475E4DF39}" type="sibTrans" cxnId="{C8A3C186-8EB8-E946-818D-572639C8F191}">
      <dgm:prSet/>
      <dgm:spPr/>
      <dgm:t>
        <a:bodyPr/>
        <a:lstStyle/>
        <a:p>
          <a:endParaRPr lang="en-US"/>
        </a:p>
      </dgm:t>
    </dgm:pt>
    <dgm:pt modelId="{42B9E5E8-CFA5-8643-B22D-2D3A63E299C9}">
      <dgm:prSet phldrT="[Text]" custT="1"/>
      <dgm:spPr>
        <a:solidFill>
          <a:srgbClr val="DBFFF4"/>
        </a:solidFill>
        <a:ln w="12700" cmpd="sng">
          <a:solidFill>
            <a:srgbClr val="000090"/>
          </a:solidFill>
        </a:ln>
        <a:effectLst/>
      </dgm:spPr>
      <dgm:t>
        <a:bodyPr/>
        <a:lstStyle/>
        <a:p>
          <a:r>
            <a:rPr lang="en-US" sz="2400" b="1" i="0" dirty="0" smtClean="0">
              <a:solidFill>
                <a:srgbClr val="000090"/>
              </a:solidFill>
              <a:latin typeface="Optima"/>
              <a:cs typeface="Optima"/>
            </a:rPr>
            <a:t> C. </a:t>
          </a:r>
          <a:r>
            <a:rPr lang="en-US" sz="2400" b="1" dirty="0" smtClean="0">
              <a:solidFill>
                <a:srgbClr val="000090"/>
              </a:solidFill>
              <a:latin typeface="Optima"/>
              <a:cs typeface="Optima"/>
            </a:rPr>
            <a:t>Halbach Magnet Properties?</a:t>
          </a:r>
          <a:endParaRPr lang="en-US" sz="2400" b="1" i="0" baseline="-25000" dirty="0">
            <a:solidFill>
              <a:srgbClr val="000090"/>
            </a:solidFill>
            <a:latin typeface="Optima"/>
            <a:cs typeface="Optima"/>
          </a:endParaRPr>
        </a:p>
      </dgm:t>
    </dgm:pt>
    <dgm:pt modelId="{A4AFEA2A-1C07-5B47-AA39-99B2ED974318}" type="parTrans" cxnId="{FF4D5698-2083-E84C-8835-1CB1DBD3E049}">
      <dgm:prSet/>
      <dgm:spPr/>
      <dgm:t>
        <a:bodyPr/>
        <a:lstStyle/>
        <a:p>
          <a:endParaRPr lang="en-US"/>
        </a:p>
      </dgm:t>
    </dgm:pt>
    <dgm:pt modelId="{FFF7F112-B561-E442-99E9-45C75D83C3BC}" type="sibTrans" cxnId="{FF4D5698-2083-E84C-8835-1CB1DBD3E049}">
      <dgm:prSet/>
      <dgm:spPr/>
      <dgm:t>
        <a:bodyPr/>
        <a:lstStyle/>
        <a:p>
          <a:endParaRPr lang="en-US"/>
        </a:p>
      </dgm:t>
    </dgm:pt>
    <dgm:pt modelId="{BAA76BA9-8ACE-5A4B-A9BB-7730E5446554}" type="pres">
      <dgm:prSet presAssocID="{E4EB1D27-C844-3847-ACE4-D6C69533E8D4}" presName="diagram" presStyleCnt="0">
        <dgm:presLayoutVars>
          <dgm:chPref val="1"/>
          <dgm:dir/>
          <dgm:animOne val="branch"/>
          <dgm:animLvl val="lvl"/>
          <dgm:resizeHandles val="exact"/>
        </dgm:presLayoutVars>
      </dgm:prSet>
      <dgm:spPr/>
      <dgm:t>
        <a:bodyPr/>
        <a:lstStyle/>
        <a:p>
          <a:endParaRPr lang="en-US"/>
        </a:p>
      </dgm:t>
    </dgm:pt>
    <dgm:pt modelId="{F680F563-BB8E-8943-9004-48AA6DC3B098}" type="pres">
      <dgm:prSet presAssocID="{343D605E-BE52-5847-8E0E-DB7ECAB3E604}" presName="root1" presStyleCnt="0"/>
      <dgm:spPr/>
    </dgm:pt>
    <dgm:pt modelId="{8CBDB487-64DF-CF42-BE8C-BFB12F5A182A}" type="pres">
      <dgm:prSet presAssocID="{343D605E-BE52-5847-8E0E-DB7ECAB3E604}" presName="LevelOneTextNode" presStyleLbl="node0" presStyleIdx="0" presStyleCnt="1" custScaleX="115868" custScaleY="83876" custLinFactNeighborX="-310" custLinFactNeighborY="-4262">
        <dgm:presLayoutVars>
          <dgm:chPref val="3"/>
        </dgm:presLayoutVars>
      </dgm:prSet>
      <dgm:spPr/>
      <dgm:t>
        <a:bodyPr/>
        <a:lstStyle/>
        <a:p>
          <a:endParaRPr lang="en-US"/>
        </a:p>
      </dgm:t>
    </dgm:pt>
    <dgm:pt modelId="{C407E47F-CE73-994D-9744-51B2D9014D2A}" type="pres">
      <dgm:prSet presAssocID="{343D605E-BE52-5847-8E0E-DB7ECAB3E604}" presName="level2hierChild" presStyleCnt="0"/>
      <dgm:spPr/>
    </dgm:pt>
    <dgm:pt modelId="{12BE52E6-FDB6-C840-9E89-8AFCF96D7374}" type="pres">
      <dgm:prSet presAssocID="{DB4A417A-F27D-1E4E-B4BD-201CA9D4D1E1}" presName="conn2-1" presStyleLbl="parChTrans1D2" presStyleIdx="0" presStyleCnt="3"/>
      <dgm:spPr/>
      <dgm:t>
        <a:bodyPr/>
        <a:lstStyle/>
        <a:p>
          <a:endParaRPr lang="en-US"/>
        </a:p>
      </dgm:t>
    </dgm:pt>
    <dgm:pt modelId="{3421862B-90D9-FA42-BC6C-9ED6705E3207}" type="pres">
      <dgm:prSet presAssocID="{DB4A417A-F27D-1E4E-B4BD-201CA9D4D1E1}" presName="connTx" presStyleLbl="parChTrans1D2" presStyleIdx="0" presStyleCnt="3"/>
      <dgm:spPr/>
      <dgm:t>
        <a:bodyPr/>
        <a:lstStyle/>
        <a:p>
          <a:endParaRPr lang="en-US"/>
        </a:p>
      </dgm:t>
    </dgm:pt>
    <dgm:pt modelId="{89D12798-BFD2-5D45-B0CF-2515EE29CB5F}" type="pres">
      <dgm:prSet presAssocID="{7997451F-45E6-994B-A7C7-A528287FF267}" presName="root2" presStyleCnt="0"/>
      <dgm:spPr/>
    </dgm:pt>
    <dgm:pt modelId="{E287F362-B9D0-A540-A707-FE86D53059DB}" type="pres">
      <dgm:prSet presAssocID="{7997451F-45E6-994B-A7C7-A528287FF267}" presName="LevelTwoTextNode" presStyleLbl="node2" presStyleIdx="0" presStyleCnt="3" custScaleX="265564" custScaleY="104154" custLinFactNeighborX="-10505" custLinFactNeighborY="7712">
        <dgm:presLayoutVars>
          <dgm:chPref val="3"/>
        </dgm:presLayoutVars>
      </dgm:prSet>
      <dgm:spPr/>
      <dgm:t>
        <a:bodyPr/>
        <a:lstStyle/>
        <a:p>
          <a:endParaRPr lang="en-US"/>
        </a:p>
      </dgm:t>
    </dgm:pt>
    <dgm:pt modelId="{1BA7FA13-24B0-5F44-9ED0-2941ADCA97A4}" type="pres">
      <dgm:prSet presAssocID="{7997451F-45E6-994B-A7C7-A528287FF267}" presName="level3hierChild" presStyleCnt="0"/>
      <dgm:spPr/>
    </dgm:pt>
    <dgm:pt modelId="{E6863C8F-020C-234F-A0FD-4994476D2D4E}" type="pres">
      <dgm:prSet presAssocID="{F1232702-0F70-4C42-BAE0-1105AB11E9FB}" presName="conn2-1" presStyleLbl="parChTrans1D2" presStyleIdx="1" presStyleCnt="3"/>
      <dgm:spPr/>
      <dgm:t>
        <a:bodyPr/>
        <a:lstStyle/>
        <a:p>
          <a:endParaRPr lang="en-US"/>
        </a:p>
      </dgm:t>
    </dgm:pt>
    <dgm:pt modelId="{829E2271-6C92-6842-B3DA-3BDC5644B7D8}" type="pres">
      <dgm:prSet presAssocID="{F1232702-0F70-4C42-BAE0-1105AB11E9FB}" presName="connTx" presStyleLbl="parChTrans1D2" presStyleIdx="1" presStyleCnt="3"/>
      <dgm:spPr/>
      <dgm:t>
        <a:bodyPr/>
        <a:lstStyle/>
        <a:p>
          <a:endParaRPr lang="en-US"/>
        </a:p>
      </dgm:t>
    </dgm:pt>
    <dgm:pt modelId="{A979ADD9-5078-2347-800F-C2F342C7DAAF}" type="pres">
      <dgm:prSet presAssocID="{CD8898F3-BDA4-4D4D-A4EC-7887469E9F21}" presName="root2" presStyleCnt="0"/>
      <dgm:spPr/>
    </dgm:pt>
    <dgm:pt modelId="{34A27CF3-7CF8-2D40-9099-04D1F421A7F7}" type="pres">
      <dgm:prSet presAssocID="{CD8898F3-BDA4-4D4D-A4EC-7887469E9F21}" presName="LevelTwoTextNode" presStyleLbl="node2" presStyleIdx="1" presStyleCnt="3" custScaleX="255358" custScaleY="115036" custLinFactNeighborX="-9226" custLinFactNeighborY="2868">
        <dgm:presLayoutVars>
          <dgm:chPref val="3"/>
        </dgm:presLayoutVars>
      </dgm:prSet>
      <dgm:spPr/>
      <dgm:t>
        <a:bodyPr/>
        <a:lstStyle/>
        <a:p>
          <a:endParaRPr lang="en-US"/>
        </a:p>
      </dgm:t>
    </dgm:pt>
    <dgm:pt modelId="{63AF98AB-032A-0747-80B8-18F5804748EA}" type="pres">
      <dgm:prSet presAssocID="{CD8898F3-BDA4-4D4D-A4EC-7887469E9F21}" presName="level3hierChild" presStyleCnt="0"/>
      <dgm:spPr/>
    </dgm:pt>
    <dgm:pt modelId="{305E6CCA-DD59-1144-A0AB-6F7E7D9456D3}" type="pres">
      <dgm:prSet presAssocID="{A4AFEA2A-1C07-5B47-AA39-99B2ED974318}" presName="conn2-1" presStyleLbl="parChTrans1D2" presStyleIdx="2" presStyleCnt="3"/>
      <dgm:spPr/>
      <dgm:t>
        <a:bodyPr/>
        <a:lstStyle/>
        <a:p>
          <a:endParaRPr lang="en-US"/>
        </a:p>
      </dgm:t>
    </dgm:pt>
    <dgm:pt modelId="{840C17D0-27E1-8F45-8084-1B8885A79F3E}" type="pres">
      <dgm:prSet presAssocID="{A4AFEA2A-1C07-5B47-AA39-99B2ED974318}" presName="connTx" presStyleLbl="parChTrans1D2" presStyleIdx="2" presStyleCnt="3"/>
      <dgm:spPr/>
      <dgm:t>
        <a:bodyPr/>
        <a:lstStyle/>
        <a:p>
          <a:endParaRPr lang="en-US"/>
        </a:p>
      </dgm:t>
    </dgm:pt>
    <dgm:pt modelId="{86DC2351-46B0-124F-B851-1A5BE1A93AE7}" type="pres">
      <dgm:prSet presAssocID="{42B9E5E8-CFA5-8643-B22D-2D3A63E299C9}" presName="root2" presStyleCnt="0"/>
      <dgm:spPr/>
    </dgm:pt>
    <dgm:pt modelId="{637EEDD6-B129-4943-B12B-73A2A7EC57B9}" type="pres">
      <dgm:prSet presAssocID="{42B9E5E8-CFA5-8643-B22D-2D3A63E299C9}" presName="LevelTwoTextNode" presStyleLbl="node2" presStyleIdx="2" presStyleCnt="3" custScaleX="232814" custScaleY="123864" custLinFactNeighborX="-8224" custLinFactNeighborY="-983">
        <dgm:presLayoutVars>
          <dgm:chPref val="3"/>
        </dgm:presLayoutVars>
      </dgm:prSet>
      <dgm:spPr/>
      <dgm:t>
        <a:bodyPr/>
        <a:lstStyle/>
        <a:p>
          <a:endParaRPr lang="en-US"/>
        </a:p>
      </dgm:t>
    </dgm:pt>
    <dgm:pt modelId="{B5829D15-D93B-404A-A4D7-274670F05473}" type="pres">
      <dgm:prSet presAssocID="{42B9E5E8-CFA5-8643-B22D-2D3A63E299C9}" presName="level3hierChild" presStyleCnt="0"/>
      <dgm:spPr/>
    </dgm:pt>
  </dgm:ptLst>
  <dgm:cxnLst>
    <dgm:cxn modelId="{38ABD811-ABBA-3949-B605-340CEDCAD127}" type="presOf" srcId="{343D605E-BE52-5847-8E0E-DB7ECAB3E604}" destId="{8CBDB487-64DF-CF42-BE8C-BFB12F5A182A}" srcOrd="0" destOrd="0" presId="urn:microsoft.com/office/officeart/2005/8/layout/hierarchy2"/>
    <dgm:cxn modelId="{C8A3C186-8EB8-E946-818D-572639C8F191}" srcId="{343D605E-BE52-5847-8E0E-DB7ECAB3E604}" destId="{CD8898F3-BDA4-4D4D-A4EC-7887469E9F21}" srcOrd="1" destOrd="0" parTransId="{F1232702-0F70-4C42-BAE0-1105AB11E9FB}" sibTransId="{344948F6-97B5-5A4A-B530-2F0475E4DF39}"/>
    <dgm:cxn modelId="{FB480B5E-13FC-DD42-A18E-F79EB9376734}" type="presOf" srcId="{F1232702-0F70-4C42-BAE0-1105AB11E9FB}" destId="{829E2271-6C92-6842-B3DA-3BDC5644B7D8}" srcOrd="1" destOrd="0" presId="urn:microsoft.com/office/officeart/2005/8/layout/hierarchy2"/>
    <dgm:cxn modelId="{CFBA5D42-1CDD-2643-9A21-B5436CA63A45}" type="presOf" srcId="{42B9E5E8-CFA5-8643-B22D-2D3A63E299C9}" destId="{637EEDD6-B129-4943-B12B-73A2A7EC57B9}" srcOrd="0" destOrd="0" presId="urn:microsoft.com/office/officeart/2005/8/layout/hierarchy2"/>
    <dgm:cxn modelId="{514A5C59-2F95-1840-B6A9-2262D2B2153E}" srcId="{343D605E-BE52-5847-8E0E-DB7ECAB3E604}" destId="{7997451F-45E6-994B-A7C7-A528287FF267}" srcOrd="0" destOrd="0" parTransId="{DB4A417A-F27D-1E4E-B4BD-201CA9D4D1E1}" sibTransId="{A7D1DE14-55B6-0B49-900C-C38647058132}"/>
    <dgm:cxn modelId="{DD1E141D-0068-F749-8A70-341C1268CC86}" type="presOf" srcId="{F1232702-0F70-4C42-BAE0-1105AB11E9FB}" destId="{E6863C8F-020C-234F-A0FD-4994476D2D4E}" srcOrd="0" destOrd="0" presId="urn:microsoft.com/office/officeart/2005/8/layout/hierarchy2"/>
    <dgm:cxn modelId="{29F830A5-E873-A146-BB68-7BDF514D4100}" type="presOf" srcId="{DB4A417A-F27D-1E4E-B4BD-201CA9D4D1E1}" destId="{12BE52E6-FDB6-C840-9E89-8AFCF96D7374}" srcOrd="0" destOrd="0" presId="urn:microsoft.com/office/officeart/2005/8/layout/hierarchy2"/>
    <dgm:cxn modelId="{CAE17D57-B830-D842-A33F-B595F0F1F59C}" type="presOf" srcId="{CD8898F3-BDA4-4D4D-A4EC-7887469E9F21}" destId="{34A27CF3-7CF8-2D40-9099-04D1F421A7F7}" srcOrd="0" destOrd="0" presId="urn:microsoft.com/office/officeart/2005/8/layout/hierarchy2"/>
    <dgm:cxn modelId="{96E4171A-A164-494C-AD0E-60245F908B3E}" type="presOf" srcId="{DB4A417A-F27D-1E4E-B4BD-201CA9D4D1E1}" destId="{3421862B-90D9-FA42-BC6C-9ED6705E3207}" srcOrd="1" destOrd="0" presId="urn:microsoft.com/office/officeart/2005/8/layout/hierarchy2"/>
    <dgm:cxn modelId="{8C9A854D-480E-1540-AAAC-AE19D2A69882}" type="presOf" srcId="{E4EB1D27-C844-3847-ACE4-D6C69533E8D4}" destId="{BAA76BA9-8ACE-5A4B-A9BB-7730E5446554}" srcOrd="0" destOrd="0" presId="urn:microsoft.com/office/officeart/2005/8/layout/hierarchy2"/>
    <dgm:cxn modelId="{8A8EF7EC-E277-C743-A9D8-BD3842E46913}" type="presOf" srcId="{7997451F-45E6-994B-A7C7-A528287FF267}" destId="{E287F362-B9D0-A540-A707-FE86D53059DB}" srcOrd="0" destOrd="0" presId="urn:microsoft.com/office/officeart/2005/8/layout/hierarchy2"/>
    <dgm:cxn modelId="{4C54DF4B-5CF5-9847-A7D6-0B34A4E22E99}" type="presOf" srcId="{A4AFEA2A-1C07-5B47-AA39-99B2ED974318}" destId="{840C17D0-27E1-8F45-8084-1B8885A79F3E}" srcOrd="1" destOrd="0" presId="urn:microsoft.com/office/officeart/2005/8/layout/hierarchy2"/>
    <dgm:cxn modelId="{FF4D5698-2083-E84C-8835-1CB1DBD3E049}" srcId="{343D605E-BE52-5847-8E0E-DB7ECAB3E604}" destId="{42B9E5E8-CFA5-8643-B22D-2D3A63E299C9}" srcOrd="2" destOrd="0" parTransId="{A4AFEA2A-1C07-5B47-AA39-99B2ED974318}" sibTransId="{FFF7F112-B561-E442-99E9-45C75D83C3BC}"/>
    <dgm:cxn modelId="{AC6EF32C-8979-4C49-BC5F-166BD4D514E1}" type="presOf" srcId="{A4AFEA2A-1C07-5B47-AA39-99B2ED974318}" destId="{305E6CCA-DD59-1144-A0AB-6F7E7D9456D3}" srcOrd="0" destOrd="0" presId="urn:microsoft.com/office/officeart/2005/8/layout/hierarchy2"/>
    <dgm:cxn modelId="{2597C39F-3592-534A-AECA-5286DB5C8716}" srcId="{E4EB1D27-C844-3847-ACE4-D6C69533E8D4}" destId="{343D605E-BE52-5847-8E0E-DB7ECAB3E604}" srcOrd="0" destOrd="0" parTransId="{1A409AA4-92DC-414A-A3C4-8D2398772B34}" sibTransId="{AA661057-8C1C-F041-B46E-88DD9E68EA27}"/>
    <dgm:cxn modelId="{B10F5551-A4E8-C740-A11B-7EE679729182}" type="presParOf" srcId="{BAA76BA9-8ACE-5A4B-A9BB-7730E5446554}" destId="{F680F563-BB8E-8943-9004-48AA6DC3B098}" srcOrd="0" destOrd="0" presId="urn:microsoft.com/office/officeart/2005/8/layout/hierarchy2"/>
    <dgm:cxn modelId="{12FEBA57-CA59-574B-9088-6CB89A3435D4}" type="presParOf" srcId="{F680F563-BB8E-8943-9004-48AA6DC3B098}" destId="{8CBDB487-64DF-CF42-BE8C-BFB12F5A182A}" srcOrd="0" destOrd="0" presId="urn:microsoft.com/office/officeart/2005/8/layout/hierarchy2"/>
    <dgm:cxn modelId="{B894C2E3-0F41-F540-A8E8-2F21A1FA9538}" type="presParOf" srcId="{F680F563-BB8E-8943-9004-48AA6DC3B098}" destId="{C407E47F-CE73-994D-9744-51B2D9014D2A}" srcOrd="1" destOrd="0" presId="urn:microsoft.com/office/officeart/2005/8/layout/hierarchy2"/>
    <dgm:cxn modelId="{779D3B71-4FE5-504D-BD09-DB1561C55E5D}" type="presParOf" srcId="{C407E47F-CE73-994D-9744-51B2D9014D2A}" destId="{12BE52E6-FDB6-C840-9E89-8AFCF96D7374}" srcOrd="0" destOrd="0" presId="urn:microsoft.com/office/officeart/2005/8/layout/hierarchy2"/>
    <dgm:cxn modelId="{EBD1D47C-749A-B54A-BD81-6F677B49E2B0}" type="presParOf" srcId="{12BE52E6-FDB6-C840-9E89-8AFCF96D7374}" destId="{3421862B-90D9-FA42-BC6C-9ED6705E3207}" srcOrd="0" destOrd="0" presId="urn:microsoft.com/office/officeart/2005/8/layout/hierarchy2"/>
    <dgm:cxn modelId="{F86201E7-031C-E349-8C4A-916BF0B525CD}" type="presParOf" srcId="{C407E47F-CE73-994D-9744-51B2D9014D2A}" destId="{89D12798-BFD2-5D45-B0CF-2515EE29CB5F}" srcOrd="1" destOrd="0" presId="urn:microsoft.com/office/officeart/2005/8/layout/hierarchy2"/>
    <dgm:cxn modelId="{D94144E5-953F-324D-A2E2-4A2FF9F2D01A}" type="presParOf" srcId="{89D12798-BFD2-5D45-B0CF-2515EE29CB5F}" destId="{E287F362-B9D0-A540-A707-FE86D53059DB}" srcOrd="0" destOrd="0" presId="urn:microsoft.com/office/officeart/2005/8/layout/hierarchy2"/>
    <dgm:cxn modelId="{AFC19E35-4787-B441-86BE-4986A3D791F0}" type="presParOf" srcId="{89D12798-BFD2-5D45-B0CF-2515EE29CB5F}" destId="{1BA7FA13-24B0-5F44-9ED0-2941ADCA97A4}" srcOrd="1" destOrd="0" presId="urn:microsoft.com/office/officeart/2005/8/layout/hierarchy2"/>
    <dgm:cxn modelId="{AF415D18-F32D-194E-80BF-5A650908EA14}" type="presParOf" srcId="{C407E47F-CE73-994D-9744-51B2D9014D2A}" destId="{E6863C8F-020C-234F-A0FD-4994476D2D4E}" srcOrd="2" destOrd="0" presId="urn:microsoft.com/office/officeart/2005/8/layout/hierarchy2"/>
    <dgm:cxn modelId="{95DB0A91-9B1A-D94F-BF66-96D07D37D778}" type="presParOf" srcId="{E6863C8F-020C-234F-A0FD-4994476D2D4E}" destId="{829E2271-6C92-6842-B3DA-3BDC5644B7D8}" srcOrd="0" destOrd="0" presId="urn:microsoft.com/office/officeart/2005/8/layout/hierarchy2"/>
    <dgm:cxn modelId="{152C95A8-1C6C-9247-A587-D4DA1283317A}" type="presParOf" srcId="{C407E47F-CE73-994D-9744-51B2D9014D2A}" destId="{A979ADD9-5078-2347-800F-C2F342C7DAAF}" srcOrd="3" destOrd="0" presId="urn:microsoft.com/office/officeart/2005/8/layout/hierarchy2"/>
    <dgm:cxn modelId="{CC33BB16-F0C2-5A4A-9F52-35F77988E5ED}" type="presParOf" srcId="{A979ADD9-5078-2347-800F-C2F342C7DAAF}" destId="{34A27CF3-7CF8-2D40-9099-04D1F421A7F7}" srcOrd="0" destOrd="0" presId="urn:microsoft.com/office/officeart/2005/8/layout/hierarchy2"/>
    <dgm:cxn modelId="{92F37728-A000-0745-A501-EA36BDE22A21}" type="presParOf" srcId="{A979ADD9-5078-2347-800F-C2F342C7DAAF}" destId="{63AF98AB-032A-0747-80B8-18F5804748EA}" srcOrd="1" destOrd="0" presId="urn:microsoft.com/office/officeart/2005/8/layout/hierarchy2"/>
    <dgm:cxn modelId="{914B6058-E6E8-C148-AFC2-A005A355089E}" type="presParOf" srcId="{C407E47F-CE73-994D-9744-51B2D9014D2A}" destId="{305E6CCA-DD59-1144-A0AB-6F7E7D9456D3}" srcOrd="4" destOrd="0" presId="urn:microsoft.com/office/officeart/2005/8/layout/hierarchy2"/>
    <dgm:cxn modelId="{8FC23EAD-7C42-3746-9570-B7D4C6CEBF3B}" type="presParOf" srcId="{305E6CCA-DD59-1144-A0AB-6F7E7D9456D3}" destId="{840C17D0-27E1-8F45-8084-1B8885A79F3E}" srcOrd="0" destOrd="0" presId="urn:microsoft.com/office/officeart/2005/8/layout/hierarchy2"/>
    <dgm:cxn modelId="{382B862E-EFF9-CE4A-83B9-FA461BB9C8AC}" type="presParOf" srcId="{C407E47F-CE73-994D-9744-51B2D9014D2A}" destId="{86DC2351-46B0-124F-B851-1A5BE1A93AE7}" srcOrd="5" destOrd="0" presId="urn:microsoft.com/office/officeart/2005/8/layout/hierarchy2"/>
    <dgm:cxn modelId="{DA10A162-9349-7344-A864-578906E98E2D}" type="presParOf" srcId="{86DC2351-46B0-124F-B851-1A5BE1A93AE7}" destId="{637EEDD6-B129-4943-B12B-73A2A7EC57B9}" srcOrd="0" destOrd="0" presId="urn:microsoft.com/office/officeart/2005/8/layout/hierarchy2"/>
    <dgm:cxn modelId="{E8C4FB8B-CDBE-774B-981A-5E77FE3A696A}" type="presParOf" srcId="{86DC2351-46B0-124F-B851-1A5BE1A93AE7}" destId="{B5829D15-D93B-404A-A4D7-274670F05473}" srcOrd="1" destOrd="0" presId="urn:microsoft.com/office/officeart/2005/8/layout/hierarchy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4EB1D27-C844-3847-ACE4-D6C69533E8D4}" type="doc">
      <dgm:prSet loTypeId="urn:microsoft.com/office/officeart/2005/8/layout/hierarchy2" loCatId="" qsTypeId="urn:microsoft.com/office/officeart/2005/8/quickstyle/simple3" qsCatId="simple" csTypeId="urn:microsoft.com/office/officeart/2005/8/colors/colorful1" csCatId="colorful" phldr="1"/>
      <dgm:spPr/>
      <dgm:t>
        <a:bodyPr/>
        <a:lstStyle/>
        <a:p>
          <a:endParaRPr lang="en-US"/>
        </a:p>
      </dgm:t>
    </dgm:pt>
    <dgm:pt modelId="{343D605E-BE52-5847-8E0E-DB7ECAB3E604}">
      <dgm:prSet phldrT="[Text]" custT="1"/>
      <dgm:spPr>
        <a:solidFill>
          <a:schemeClr val="accent5">
            <a:lumMod val="20000"/>
            <a:lumOff val="80000"/>
          </a:schemeClr>
        </a:solidFill>
        <a:ln w="12700">
          <a:solidFill>
            <a:schemeClr val="tx1"/>
          </a:solidFill>
        </a:ln>
      </dgm:spPr>
      <dgm:t>
        <a:bodyPr/>
        <a:lstStyle/>
        <a:p>
          <a:pPr algn="ctr"/>
          <a:r>
            <a:rPr lang="en-US" sz="2400" b="1" i="0" dirty="0" smtClean="0">
              <a:solidFill>
                <a:srgbClr val="000090"/>
              </a:solidFill>
              <a:latin typeface="Optima"/>
              <a:cs typeface="Optima"/>
            </a:rPr>
            <a:t>Halbach Design Properties</a:t>
          </a:r>
        </a:p>
      </dgm:t>
    </dgm:pt>
    <dgm:pt modelId="{AA661057-8C1C-F041-B46E-88DD9E68EA27}" type="sibTrans" cxnId="{2597C39F-3592-534A-AECA-5286DB5C8716}">
      <dgm:prSet/>
      <dgm:spPr/>
      <dgm:t>
        <a:bodyPr/>
        <a:lstStyle/>
        <a:p>
          <a:endParaRPr lang="en-US"/>
        </a:p>
      </dgm:t>
    </dgm:pt>
    <dgm:pt modelId="{1A409AA4-92DC-414A-A3C4-8D2398772B34}" type="parTrans" cxnId="{2597C39F-3592-534A-AECA-5286DB5C8716}">
      <dgm:prSet/>
      <dgm:spPr/>
      <dgm:t>
        <a:bodyPr/>
        <a:lstStyle/>
        <a:p>
          <a:endParaRPr lang="en-US"/>
        </a:p>
      </dgm:t>
    </dgm:pt>
    <dgm:pt modelId="{7997451F-45E6-994B-A7C7-A528287FF267}">
      <dgm:prSet phldrT="[Text]" custT="1"/>
      <dgm:spPr>
        <a:gradFill flip="none" rotWithShape="1">
          <a:gsLst>
            <a:gs pos="0">
              <a:schemeClr val="accent6">
                <a:lumMod val="60000"/>
                <a:lumOff val="40000"/>
              </a:schemeClr>
            </a:gs>
            <a:gs pos="100000">
              <a:srgbClr val="FFFFFF"/>
            </a:gs>
          </a:gsLst>
          <a:lin ang="0" scaled="1"/>
          <a:tileRect/>
        </a:gradFill>
        <a:ln w="6350">
          <a:solidFill>
            <a:schemeClr val="tx1"/>
          </a:solidFill>
        </a:ln>
      </dgm:spPr>
      <dgm:t>
        <a:bodyPr/>
        <a:lstStyle/>
        <a:p>
          <a:pPr algn="l"/>
          <a:r>
            <a:rPr lang="en-US" sz="1800" b="1" i="0" dirty="0" smtClean="0">
              <a:solidFill>
                <a:srgbClr val="000090"/>
              </a:solidFill>
              <a:latin typeface="Optima"/>
              <a:cs typeface="Optima"/>
            </a:rPr>
            <a:t> 1. ELECTRON ORBITS FIT IN THE MIDDLE OF THE GOOD FIELD</a:t>
          </a:r>
          <a:endParaRPr lang="en-US" sz="1800" b="1" i="0" dirty="0">
            <a:solidFill>
              <a:srgbClr val="000090"/>
            </a:solidFill>
            <a:latin typeface="Optima"/>
            <a:cs typeface="Optima"/>
          </a:endParaRPr>
        </a:p>
      </dgm:t>
    </dgm:pt>
    <dgm:pt modelId="{DB4A417A-F27D-1E4E-B4BD-201CA9D4D1E1}" type="parTrans" cxnId="{514A5C59-2F95-1840-B6A9-2262D2B2153E}">
      <dgm:prSet/>
      <dgm:spPr/>
      <dgm:t>
        <a:bodyPr/>
        <a:lstStyle/>
        <a:p>
          <a:endParaRPr lang="en-US"/>
        </a:p>
      </dgm:t>
    </dgm:pt>
    <dgm:pt modelId="{A7D1DE14-55B6-0B49-900C-C38647058132}" type="sibTrans" cxnId="{514A5C59-2F95-1840-B6A9-2262D2B2153E}">
      <dgm:prSet/>
      <dgm:spPr/>
      <dgm:t>
        <a:bodyPr/>
        <a:lstStyle/>
        <a:p>
          <a:endParaRPr lang="en-US"/>
        </a:p>
      </dgm:t>
    </dgm:pt>
    <dgm:pt modelId="{1751014C-9D1F-2741-B010-4C04DEE98882}">
      <dgm:prSet custT="1"/>
      <dgm:spPr>
        <a:gradFill flip="none" rotWithShape="1">
          <a:gsLst>
            <a:gs pos="0">
              <a:schemeClr val="accent6">
                <a:lumMod val="60000"/>
                <a:lumOff val="40000"/>
              </a:schemeClr>
            </a:gs>
            <a:gs pos="100000">
              <a:srgbClr val="FFFFFF"/>
            </a:gs>
          </a:gsLst>
          <a:lin ang="0" scaled="1"/>
          <a:tileRect/>
        </a:gradFill>
        <a:ln w="6350">
          <a:solidFill>
            <a:schemeClr val="tx1"/>
          </a:solidFill>
        </a:ln>
      </dgm:spPr>
      <dgm:t>
        <a:bodyPr/>
        <a:lstStyle/>
        <a:p>
          <a:pPr algn="ctr"/>
          <a:r>
            <a:rPr lang="en-US" sz="1800" b="1" dirty="0" smtClean="0">
              <a:solidFill>
                <a:srgbClr val="000090"/>
              </a:solidFill>
              <a:latin typeface="Optima"/>
              <a:cs typeface="Optima"/>
            </a:rPr>
            <a:t> 8. VACUUM PIPE IS ROUND AND BPM’s HAS 4 BUTTONS</a:t>
          </a:r>
          <a:endParaRPr lang="en-US" sz="1800" b="1" dirty="0">
            <a:latin typeface="Optima"/>
            <a:cs typeface="Optima"/>
          </a:endParaRPr>
        </a:p>
      </dgm:t>
    </dgm:pt>
    <dgm:pt modelId="{016B368E-F6AF-4346-A7F9-974C5C88AD0F}" type="parTrans" cxnId="{DADD38BC-471E-C44A-9FFB-2F9904123F6D}">
      <dgm:prSet/>
      <dgm:spPr/>
      <dgm:t>
        <a:bodyPr/>
        <a:lstStyle/>
        <a:p>
          <a:endParaRPr lang="en-US"/>
        </a:p>
      </dgm:t>
    </dgm:pt>
    <dgm:pt modelId="{C18CE02D-524D-6A4B-923A-92DEA95BCEB2}" type="sibTrans" cxnId="{DADD38BC-471E-C44A-9FFB-2F9904123F6D}">
      <dgm:prSet/>
      <dgm:spPr/>
      <dgm:t>
        <a:bodyPr/>
        <a:lstStyle/>
        <a:p>
          <a:endParaRPr lang="en-US"/>
        </a:p>
      </dgm:t>
    </dgm:pt>
    <dgm:pt modelId="{EA7931BC-1C26-0542-B2AE-9157360B11C6}">
      <dgm:prSet phldrT="[Text]" custT="1"/>
      <dgm:spPr>
        <a:gradFill flip="none" rotWithShape="1">
          <a:gsLst>
            <a:gs pos="0">
              <a:schemeClr val="accent6">
                <a:lumMod val="60000"/>
                <a:lumOff val="40000"/>
              </a:schemeClr>
            </a:gs>
            <a:gs pos="100000">
              <a:srgbClr val="FFFFFF"/>
            </a:gs>
          </a:gsLst>
          <a:lin ang="0" scaled="1"/>
          <a:tileRect/>
        </a:gradFill>
        <a:ln w="6350">
          <a:solidFill>
            <a:schemeClr val="tx1"/>
          </a:solidFill>
        </a:ln>
      </dgm:spPr>
      <dgm:t>
        <a:bodyPr/>
        <a:lstStyle/>
        <a:p>
          <a:pPr algn="ctr"/>
          <a:r>
            <a:rPr lang="en-US" sz="1800" b="1" i="0" dirty="0" smtClean="0">
              <a:solidFill>
                <a:srgbClr val="000090"/>
              </a:solidFill>
              <a:latin typeface="Optima"/>
              <a:cs typeface="Optima"/>
            </a:rPr>
            <a:t> 5. SMALL DISTORTIONS FROM CORRECTOR </a:t>
          </a:r>
          <a:endParaRPr lang="en-US" sz="1800" b="1" i="0" dirty="0">
            <a:solidFill>
              <a:schemeClr val="tx1"/>
            </a:solidFill>
            <a:latin typeface="Optima"/>
            <a:cs typeface="Optima"/>
          </a:endParaRPr>
        </a:p>
      </dgm:t>
    </dgm:pt>
    <dgm:pt modelId="{C6EECF81-93CC-CC43-85B6-8064BC2C1490}" type="sibTrans" cxnId="{2C6E2644-85AE-3744-946F-7FE3738ED776}">
      <dgm:prSet/>
      <dgm:spPr/>
      <dgm:t>
        <a:bodyPr/>
        <a:lstStyle/>
        <a:p>
          <a:endParaRPr lang="en-US"/>
        </a:p>
      </dgm:t>
    </dgm:pt>
    <dgm:pt modelId="{6DE14A5F-0A31-9F47-93CA-6B44A3F48454}" type="parTrans" cxnId="{2C6E2644-85AE-3744-946F-7FE3738ED776}">
      <dgm:prSet/>
      <dgm:spPr/>
      <dgm:t>
        <a:bodyPr/>
        <a:lstStyle/>
        <a:p>
          <a:endParaRPr lang="en-US"/>
        </a:p>
      </dgm:t>
    </dgm:pt>
    <dgm:pt modelId="{DFBD5FDA-699F-A545-8E75-325D2BC5F6FA}">
      <dgm:prSet phldrT="[Text]" custT="1"/>
      <dgm:spPr>
        <a:gradFill flip="none" rotWithShape="1">
          <a:gsLst>
            <a:gs pos="0">
              <a:schemeClr val="accent6">
                <a:lumMod val="60000"/>
                <a:lumOff val="40000"/>
              </a:schemeClr>
            </a:gs>
            <a:gs pos="100000">
              <a:srgbClr val="FFFFFF"/>
            </a:gs>
          </a:gsLst>
          <a:lin ang="0" scaled="1"/>
          <a:tileRect/>
        </a:gradFill>
        <a:ln w="6350">
          <a:solidFill>
            <a:schemeClr val="tx1"/>
          </a:solidFill>
        </a:ln>
      </dgm:spPr>
      <dgm:t>
        <a:bodyPr/>
        <a:lstStyle/>
        <a:p>
          <a:r>
            <a:rPr lang="en-US" sz="1800" b="1" i="0" dirty="0" smtClean="0">
              <a:solidFill>
                <a:srgbClr val="000090"/>
              </a:solidFill>
              <a:latin typeface="Optima"/>
              <a:cs typeface="Optima"/>
            </a:rPr>
            <a:t>2. PERMANENT MAGNET MATERIAL IS USED EFFICIENTLY</a:t>
          </a:r>
          <a:endParaRPr lang="en-US" sz="1800" b="1" i="0" dirty="0">
            <a:solidFill>
              <a:srgbClr val="000090"/>
            </a:solidFill>
            <a:latin typeface="Optima"/>
            <a:cs typeface="Optima"/>
          </a:endParaRPr>
        </a:p>
      </dgm:t>
    </dgm:pt>
    <dgm:pt modelId="{A9F0653F-6182-C342-9696-2BFC7B90923B}" type="parTrans" cxnId="{BB046F7A-FECA-A348-B738-A0CA2822EDBF}">
      <dgm:prSet/>
      <dgm:spPr/>
      <dgm:t>
        <a:bodyPr/>
        <a:lstStyle/>
        <a:p>
          <a:endParaRPr lang="en-US"/>
        </a:p>
      </dgm:t>
    </dgm:pt>
    <dgm:pt modelId="{F0F0F5D7-CE2F-B64D-B49F-786BDB293D1A}" type="sibTrans" cxnId="{BB046F7A-FECA-A348-B738-A0CA2822EDBF}">
      <dgm:prSet/>
      <dgm:spPr/>
      <dgm:t>
        <a:bodyPr/>
        <a:lstStyle/>
        <a:p>
          <a:endParaRPr lang="en-US"/>
        </a:p>
      </dgm:t>
    </dgm:pt>
    <dgm:pt modelId="{E0607154-8E86-704B-B621-EE3370B59FDC}">
      <dgm:prSet phldrT="[Text]" custT="1"/>
      <dgm:spPr>
        <a:gradFill flip="none" rotWithShape="1">
          <a:gsLst>
            <a:gs pos="0">
              <a:schemeClr val="accent6">
                <a:lumMod val="60000"/>
                <a:lumOff val="40000"/>
              </a:schemeClr>
            </a:gs>
            <a:gs pos="100000">
              <a:srgbClr val="FFFFFF"/>
            </a:gs>
          </a:gsLst>
          <a:lin ang="0" scaled="1"/>
          <a:tileRect/>
        </a:gradFill>
        <a:ln w="6350">
          <a:solidFill>
            <a:schemeClr val="tx1"/>
          </a:solidFill>
        </a:ln>
      </dgm:spPr>
      <dgm:t>
        <a:bodyPr/>
        <a:lstStyle/>
        <a:p>
          <a:r>
            <a:rPr lang="en-US" sz="1800" b="1" i="0" dirty="0" smtClean="0">
              <a:solidFill>
                <a:srgbClr val="000090"/>
              </a:solidFill>
              <a:latin typeface="Optima"/>
              <a:cs typeface="Optima"/>
            </a:rPr>
            <a:t>3. QUALITY OF THE MAGNETIC FIELD IS EXCELLENT</a:t>
          </a:r>
          <a:endParaRPr lang="en-US" sz="1800" b="1" i="0" dirty="0">
            <a:solidFill>
              <a:srgbClr val="000090"/>
            </a:solidFill>
            <a:latin typeface="Optima"/>
            <a:cs typeface="Optima"/>
          </a:endParaRPr>
        </a:p>
      </dgm:t>
    </dgm:pt>
    <dgm:pt modelId="{DD7CC47D-A987-094E-9DC7-5B5E3C14B215}" type="parTrans" cxnId="{CA59E73C-FA6E-6948-81ED-1694DE2A4333}">
      <dgm:prSet/>
      <dgm:spPr/>
      <dgm:t>
        <a:bodyPr/>
        <a:lstStyle/>
        <a:p>
          <a:endParaRPr lang="en-US"/>
        </a:p>
      </dgm:t>
    </dgm:pt>
    <dgm:pt modelId="{B5887896-5FD1-9B41-B73F-072CD6A0A0EC}" type="sibTrans" cxnId="{CA59E73C-FA6E-6948-81ED-1694DE2A4333}">
      <dgm:prSet/>
      <dgm:spPr/>
      <dgm:t>
        <a:bodyPr/>
        <a:lstStyle/>
        <a:p>
          <a:endParaRPr lang="en-US"/>
        </a:p>
      </dgm:t>
    </dgm:pt>
    <dgm:pt modelId="{9173F39A-99FE-6841-9E84-02102E9E4749}">
      <dgm:prSet phldrT="[Text]" custT="1"/>
      <dgm:spPr>
        <a:gradFill flip="none" rotWithShape="1">
          <a:gsLst>
            <a:gs pos="0">
              <a:schemeClr val="accent6">
                <a:lumMod val="60000"/>
                <a:lumOff val="40000"/>
              </a:schemeClr>
            </a:gs>
            <a:gs pos="100000">
              <a:srgbClr val="FFFFFF"/>
            </a:gs>
          </a:gsLst>
          <a:lin ang="0" scaled="1"/>
          <a:tileRect/>
        </a:gradFill>
        <a:ln w="6350">
          <a:solidFill>
            <a:schemeClr val="tx1"/>
          </a:solidFill>
        </a:ln>
      </dgm:spPr>
      <dgm:t>
        <a:bodyPr/>
        <a:lstStyle/>
        <a:p>
          <a:r>
            <a:rPr lang="en-US" sz="1800" b="1" i="0" dirty="0" smtClean="0">
              <a:solidFill>
                <a:srgbClr val="000090"/>
              </a:solidFill>
              <a:latin typeface="Optima"/>
              <a:cs typeface="Optima"/>
            </a:rPr>
            <a:t>4. THERE IS NO CROSS TALK BETWEEN MAGNETS</a:t>
          </a:r>
          <a:endParaRPr lang="en-US" sz="1800" b="1" i="0" dirty="0">
            <a:solidFill>
              <a:srgbClr val="000090"/>
            </a:solidFill>
            <a:latin typeface="Optima"/>
            <a:cs typeface="Optima"/>
          </a:endParaRPr>
        </a:p>
      </dgm:t>
    </dgm:pt>
    <dgm:pt modelId="{C577FB69-4A25-7044-8C34-9D63E5E9BD1A}" type="parTrans" cxnId="{8BE1E52E-FF17-EE43-B6B8-001260116C3A}">
      <dgm:prSet/>
      <dgm:spPr/>
      <dgm:t>
        <a:bodyPr/>
        <a:lstStyle/>
        <a:p>
          <a:endParaRPr lang="en-US"/>
        </a:p>
      </dgm:t>
    </dgm:pt>
    <dgm:pt modelId="{909C6610-060A-4949-8F48-63984818AB19}" type="sibTrans" cxnId="{8BE1E52E-FF17-EE43-B6B8-001260116C3A}">
      <dgm:prSet/>
      <dgm:spPr/>
      <dgm:t>
        <a:bodyPr/>
        <a:lstStyle/>
        <a:p>
          <a:endParaRPr lang="en-US"/>
        </a:p>
      </dgm:t>
    </dgm:pt>
    <dgm:pt modelId="{36ACA3BF-1DAC-D64A-8D2B-9C1D7E95F923}">
      <dgm:prSet custT="1"/>
      <dgm:spPr>
        <a:gradFill flip="none" rotWithShape="1">
          <a:gsLst>
            <a:gs pos="0">
              <a:schemeClr val="accent6">
                <a:lumMod val="60000"/>
                <a:lumOff val="40000"/>
              </a:schemeClr>
            </a:gs>
            <a:gs pos="100000">
              <a:srgbClr val="FFFFFF"/>
            </a:gs>
          </a:gsLst>
          <a:lin ang="0" scaled="1"/>
          <a:tileRect/>
        </a:gradFill>
        <a:ln w="6350">
          <a:solidFill>
            <a:schemeClr val="tx1"/>
          </a:solidFill>
        </a:ln>
      </dgm:spPr>
      <dgm:t>
        <a:bodyPr/>
        <a:lstStyle/>
        <a:p>
          <a:r>
            <a:rPr lang="en-US" sz="1800" b="1" i="0" dirty="0" smtClean="0">
              <a:solidFill>
                <a:srgbClr val="000090"/>
              </a:solidFill>
              <a:latin typeface="Optima"/>
              <a:cs typeface="Optima"/>
            </a:rPr>
            <a:t>9. THE SIZE OF THE MAGNETS AND CORRECTORS ARE SMALL </a:t>
          </a:r>
        </a:p>
      </dgm:t>
    </dgm:pt>
    <dgm:pt modelId="{4ADF3902-6055-184E-ABE2-64E1F4C99CE8}" type="parTrans" cxnId="{5107DACB-296E-6B49-A214-5BF36708CA35}">
      <dgm:prSet/>
      <dgm:spPr/>
      <dgm:t>
        <a:bodyPr/>
        <a:lstStyle/>
        <a:p>
          <a:endParaRPr lang="en-US"/>
        </a:p>
      </dgm:t>
    </dgm:pt>
    <dgm:pt modelId="{4B6E4E6E-5542-F146-8F27-BD96BC2FD15F}" type="sibTrans" cxnId="{5107DACB-296E-6B49-A214-5BF36708CA35}">
      <dgm:prSet/>
      <dgm:spPr/>
      <dgm:t>
        <a:bodyPr/>
        <a:lstStyle/>
        <a:p>
          <a:endParaRPr lang="en-US"/>
        </a:p>
      </dgm:t>
    </dgm:pt>
    <dgm:pt modelId="{ECC7A317-77DB-9847-83F7-B97AF0D3B4A8}">
      <dgm:prSet phldrT="[Text]" custT="1"/>
      <dgm:spPr>
        <a:gradFill flip="none" rotWithShape="1">
          <a:gsLst>
            <a:gs pos="0">
              <a:schemeClr val="accent6">
                <a:lumMod val="60000"/>
                <a:lumOff val="40000"/>
              </a:schemeClr>
            </a:gs>
            <a:gs pos="100000">
              <a:srgbClr val="FFFFFF"/>
            </a:gs>
          </a:gsLst>
          <a:lin ang="0" scaled="1"/>
          <a:tileRect/>
        </a:gradFill>
        <a:ln w="6350">
          <a:solidFill>
            <a:schemeClr val="tx1"/>
          </a:solidFill>
        </a:ln>
      </dgm:spPr>
      <dgm:t>
        <a:bodyPr/>
        <a:lstStyle/>
        <a:p>
          <a:r>
            <a:rPr lang="en-US" sz="1800" b="1" i="0" dirty="0" smtClean="0">
              <a:solidFill>
                <a:srgbClr val="000090"/>
              </a:solidFill>
              <a:latin typeface="Optima"/>
              <a:cs typeface="Optima"/>
            </a:rPr>
            <a:t>6. WRONG ARGUMENT FOR eRHIC R=300</a:t>
          </a:r>
          <a:r>
            <a:rPr lang="en-US" sz="1800" b="1" i="0" dirty="0" smtClean="0">
              <a:solidFill>
                <a:srgbClr val="000090"/>
              </a:solidFill>
              <a:latin typeface="Optima"/>
              <a:cs typeface="Optima"/>
              <a:sym typeface="Wingdings"/>
            </a:rPr>
            <a:t>5m</a:t>
          </a:r>
          <a:endParaRPr lang="en-US" sz="1800" b="1" i="0" dirty="0">
            <a:solidFill>
              <a:srgbClr val="000090"/>
            </a:solidFill>
            <a:latin typeface="Optima"/>
            <a:cs typeface="Optima"/>
          </a:endParaRPr>
        </a:p>
      </dgm:t>
    </dgm:pt>
    <dgm:pt modelId="{D53250BB-1C1E-8343-AD99-2412D795A317}" type="parTrans" cxnId="{B078C060-331C-284C-BDB2-D0A263732636}">
      <dgm:prSet/>
      <dgm:spPr/>
      <dgm:t>
        <a:bodyPr/>
        <a:lstStyle/>
        <a:p>
          <a:endParaRPr lang="en-US"/>
        </a:p>
      </dgm:t>
    </dgm:pt>
    <dgm:pt modelId="{9413E90F-0300-9A41-BC46-B0A89F78A9F4}" type="sibTrans" cxnId="{B078C060-331C-284C-BDB2-D0A263732636}">
      <dgm:prSet/>
      <dgm:spPr/>
      <dgm:t>
        <a:bodyPr/>
        <a:lstStyle/>
        <a:p>
          <a:endParaRPr lang="en-US"/>
        </a:p>
      </dgm:t>
    </dgm:pt>
    <dgm:pt modelId="{C967837D-761A-F74A-8293-0EE35F90B112}">
      <dgm:prSet custT="1"/>
      <dgm:spPr>
        <a:gradFill flip="none" rotWithShape="1">
          <a:gsLst>
            <a:gs pos="0">
              <a:schemeClr val="accent6">
                <a:lumMod val="60000"/>
                <a:lumOff val="40000"/>
              </a:schemeClr>
            </a:gs>
            <a:gs pos="100000">
              <a:srgbClr val="FFFFFF"/>
            </a:gs>
          </a:gsLst>
          <a:lin ang="0" scaled="1"/>
          <a:tileRect/>
        </a:gradFill>
        <a:ln w="6350">
          <a:solidFill>
            <a:schemeClr val="tx1"/>
          </a:solidFill>
        </a:ln>
      </dgm:spPr>
      <dgm:t>
        <a:bodyPr/>
        <a:lstStyle/>
        <a:p>
          <a:r>
            <a:rPr lang="en-US" sz="1800" b="1" dirty="0" smtClean="0">
              <a:solidFill>
                <a:srgbClr val="000090"/>
              </a:solidFill>
              <a:latin typeface="Optima"/>
              <a:cs typeface="Optima"/>
            </a:rPr>
            <a:t>10. </a:t>
          </a:r>
          <a:r>
            <a:rPr lang="en-US" sz="1800" b="1" dirty="0" smtClean="0">
              <a:solidFill>
                <a:srgbClr val="000090"/>
              </a:solidFill>
              <a:latin typeface="Optima"/>
              <a:cs typeface="Optima"/>
            </a:rPr>
            <a:t>DETAIL COST </a:t>
          </a:r>
          <a:r>
            <a:rPr lang="en-US" sz="1800" b="1" dirty="0" smtClean="0">
              <a:solidFill>
                <a:srgbClr val="000090"/>
              </a:solidFill>
              <a:latin typeface="Optima"/>
              <a:cs typeface="Optima"/>
            </a:rPr>
            <a:t>OF </a:t>
          </a:r>
          <a:r>
            <a:rPr lang="en-US" sz="1800" b="1" dirty="0" smtClean="0">
              <a:solidFill>
                <a:srgbClr val="000090"/>
              </a:solidFill>
              <a:latin typeface="Optima"/>
              <a:cs typeface="Optima"/>
            </a:rPr>
            <a:t>THE 220 HALBACH MAGNETS IS </a:t>
          </a:r>
          <a:r>
            <a:rPr lang="en-US" sz="1800" b="1" dirty="0" smtClean="0">
              <a:solidFill>
                <a:srgbClr val="000090"/>
              </a:solidFill>
              <a:latin typeface="Optima"/>
              <a:cs typeface="Optima"/>
            </a:rPr>
            <a:t>$2.2M</a:t>
          </a:r>
          <a:endParaRPr lang="en-US" sz="1800" b="1" dirty="0">
            <a:solidFill>
              <a:srgbClr val="000090"/>
            </a:solidFill>
            <a:latin typeface="Optima"/>
            <a:cs typeface="Optima"/>
          </a:endParaRPr>
        </a:p>
      </dgm:t>
    </dgm:pt>
    <dgm:pt modelId="{2211B6DF-F3BA-E243-99BC-9AFE4DE33E15}" type="parTrans" cxnId="{A186ADE6-69E3-FE4F-94E6-EBDBA18D4B43}">
      <dgm:prSet/>
      <dgm:spPr/>
      <dgm:t>
        <a:bodyPr/>
        <a:lstStyle/>
        <a:p>
          <a:endParaRPr lang="en-US"/>
        </a:p>
      </dgm:t>
    </dgm:pt>
    <dgm:pt modelId="{521C71BF-206A-A94E-9A21-B649B9C2F165}" type="sibTrans" cxnId="{A186ADE6-69E3-FE4F-94E6-EBDBA18D4B43}">
      <dgm:prSet/>
      <dgm:spPr/>
      <dgm:t>
        <a:bodyPr/>
        <a:lstStyle/>
        <a:p>
          <a:endParaRPr lang="en-US"/>
        </a:p>
      </dgm:t>
    </dgm:pt>
    <dgm:pt modelId="{A696A1A6-889E-D94C-B706-7935FD3868F0}">
      <dgm:prSet phldrT="[Text]" custT="1"/>
      <dgm:spPr>
        <a:gradFill flip="none" rotWithShape="1">
          <a:gsLst>
            <a:gs pos="0">
              <a:schemeClr val="accent6">
                <a:lumMod val="60000"/>
                <a:lumOff val="40000"/>
              </a:schemeClr>
            </a:gs>
            <a:gs pos="100000">
              <a:srgbClr val="FFFFFF"/>
            </a:gs>
          </a:gsLst>
          <a:lin ang="0" scaled="1"/>
          <a:tileRect/>
        </a:gradFill>
        <a:ln w="6350">
          <a:solidFill>
            <a:schemeClr val="tx1"/>
          </a:solidFill>
        </a:ln>
      </dgm:spPr>
      <dgm:t>
        <a:bodyPr/>
        <a:lstStyle/>
        <a:p>
          <a:r>
            <a:rPr lang="en-US" sz="1800" b="1" i="0" dirty="0" smtClean="0">
              <a:solidFill>
                <a:srgbClr val="000090"/>
              </a:solidFill>
              <a:latin typeface="Optima"/>
              <a:cs typeface="Optima"/>
            </a:rPr>
            <a:t>7. CORRECTION SYSTEM IS SIMPLE 2% OF </a:t>
          </a:r>
          <a:r>
            <a:rPr lang="en-US" sz="1800" b="1" i="0" dirty="0" smtClean="0">
              <a:solidFill>
                <a:srgbClr val="000090"/>
              </a:solidFill>
              <a:latin typeface="Symbol" charset="2"/>
              <a:cs typeface="Symbol" charset="2"/>
            </a:rPr>
            <a:t>D</a:t>
          </a:r>
          <a:r>
            <a:rPr lang="en-US" sz="1800" b="1" i="0" dirty="0" smtClean="0">
              <a:solidFill>
                <a:srgbClr val="000090"/>
              </a:solidFill>
              <a:latin typeface="+mn-lt"/>
              <a:cs typeface="Symbol" charset="2"/>
            </a:rPr>
            <a:t>G</a:t>
          </a:r>
          <a:r>
            <a:rPr lang="en-US" sz="1800" b="1" i="0" dirty="0" smtClean="0">
              <a:solidFill>
                <a:srgbClr val="000090"/>
              </a:solidFill>
              <a:latin typeface="Optima"/>
              <a:cs typeface="Optima"/>
            </a:rPr>
            <a:t>/G</a:t>
          </a:r>
          <a:endParaRPr lang="en-US" sz="1800" b="1" i="0" dirty="0">
            <a:solidFill>
              <a:srgbClr val="000090"/>
            </a:solidFill>
            <a:latin typeface="Optima"/>
            <a:cs typeface="Optima"/>
          </a:endParaRPr>
        </a:p>
      </dgm:t>
    </dgm:pt>
    <dgm:pt modelId="{2AD0E9CA-BB48-F047-A26A-35FBCE5EB2E4}" type="parTrans" cxnId="{3AB2CF5F-49C7-3B40-8FDA-7C4243B776C0}">
      <dgm:prSet/>
      <dgm:spPr/>
      <dgm:t>
        <a:bodyPr/>
        <a:lstStyle/>
        <a:p>
          <a:endParaRPr lang="en-US"/>
        </a:p>
      </dgm:t>
    </dgm:pt>
    <dgm:pt modelId="{16BF70A9-4FC2-0344-9AD3-F1DCE7A17449}" type="sibTrans" cxnId="{3AB2CF5F-49C7-3B40-8FDA-7C4243B776C0}">
      <dgm:prSet/>
      <dgm:spPr/>
      <dgm:t>
        <a:bodyPr/>
        <a:lstStyle/>
        <a:p>
          <a:endParaRPr lang="en-US"/>
        </a:p>
      </dgm:t>
    </dgm:pt>
    <dgm:pt modelId="{BAA76BA9-8ACE-5A4B-A9BB-7730E5446554}" type="pres">
      <dgm:prSet presAssocID="{E4EB1D27-C844-3847-ACE4-D6C69533E8D4}" presName="diagram" presStyleCnt="0">
        <dgm:presLayoutVars>
          <dgm:chPref val="1"/>
          <dgm:dir/>
          <dgm:animOne val="branch"/>
          <dgm:animLvl val="lvl"/>
          <dgm:resizeHandles val="exact"/>
        </dgm:presLayoutVars>
      </dgm:prSet>
      <dgm:spPr/>
      <dgm:t>
        <a:bodyPr/>
        <a:lstStyle/>
        <a:p>
          <a:endParaRPr lang="en-US"/>
        </a:p>
      </dgm:t>
    </dgm:pt>
    <dgm:pt modelId="{F680F563-BB8E-8943-9004-48AA6DC3B098}" type="pres">
      <dgm:prSet presAssocID="{343D605E-BE52-5847-8E0E-DB7ECAB3E604}" presName="root1" presStyleCnt="0"/>
      <dgm:spPr/>
      <dgm:t>
        <a:bodyPr/>
        <a:lstStyle/>
        <a:p>
          <a:endParaRPr lang="en-US"/>
        </a:p>
      </dgm:t>
    </dgm:pt>
    <dgm:pt modelId="{8CBDB487-64DF-CF42-BE8C-BFB12F5A182A}" type="pres">
      <dgm:prSet presAssocID="{343D605E-BE52-5847-8E0E-DB7ECAB3E604}" presName="LevelOneTextNode" presStyleLbl="node0" presStyleIdx="0" presStyleCnt="1" custScaleX="135822" custScaleY="218389" custLinFactX="-100000" custLinFactY="-23292" custLinFactNeighborX="-137841" custLinFactNeighborY="-100000">
        <dgm:presLayoutVars>
          <dgm:chPref val="3"/>
        </dgm:presLayoutVars>
      </dgm:prSet>
      <dgm:spPr/>
      <dgm:t>
        <a:bodyPr/>
        <a:lstStyle/>
        <a:p>
          <a:endParaRPr lang="en-US"/>
        </a:p>
      </dgm:t>
    </dgm:pt>
    <dgm:pt modelId="{C407E47F-CE73-994D-9744-51B2D9014D2A}" type="pres">
      <dgm:prSet presAssocID="{343D605E-BE52-5847-8E0E-DB7ECAB3E604}" presName="level2hierChild" presStyleCnt="0"/>
      <dgm:spPr/>
      <dgm:t>
        <a:bodyPr/>
        <a:lstStyle/>
        <a:p>
          <a:endParaRPr lang="en-US"/>
        </a:p>
      </dgm:t>
    </dgm:pt>
    <dgm:pt modelId="{12BE52E6-FDB6-C840-9E89-8AFCF96D7374}" type="pres">
      <dgm:prSet presAssocID="{DB4A417A-F27D-1E4E-B4BD-201CA9D4D1E1}" presName="conn2-1" presStyleLbl="parChTrans1D2" presStyleIdx="0" presStyleCnt="10"/>
      <dgm:spPr/>
      <dgm:t>
        <a:bodyPr/>
        <a:lstStyle/>
        <a:p>
          <a:endParaRPr lang="en-US"/>
        </a:p>
      </dgm:t>
    </dgm:pt>
    <dgm:pt modelId="{3421862B-90D9-FA42-BC6C-9ED6705E3207}" type="pres">
      <dgm:prSet presAssocID="{DB4A417A-F27D-1E4E-B4BD-201CA9D4D1E1}" presName="connTx" presStyleLbl="parChTrans1D2" presStyleIdx="0" presStyleCnt="10"/>
      <dgm:spPr/>
      <dgm:t>
        <a:bodyPr/>
        <a:lstStyle/>
        <a:p>
          <a:endParaRPr lang="en-US"/>
        </a:p>
      </dgm:t>
    </dgm:pt>
    <dgm:pt modelId="{89D12798-BFD2-5D45-B0CF-2515EE29CB5F}" type="pres">
      <dgm:prSet presAssocID="{7997451F-45E6-994B-A7C7-A528287FF267}" presName="root2" presStyleCnt="0"/>
      <dgm:spPr/>
      <dgm:t>
        <a:bodyPr/>
        <a:lstStyle/>
        <a:p>
          <a:endParaRPr lang="en-US"/>
        </a:p>
      </dgm:t>
    </dgm:pt>
    <dgm:pt modelId="{E287F362-B9D0-A540-A707-FE86D53059DB}" type="pres">
      <dgm:prSet presAssocID="{7997451F-45E6-994B-A7C7-A528287FF267}" presName="LevelTwoTextNode" presStyleLbl="node2" presStyleIdx="0" presStyleCnt="10" custScaleX="534366" custScaleY="79933" custLinFactNeighborX="-10612" custLinFactNeighborY="-41183">
        <dgm:presLayoutVars>
          <dgm:chPref val="3"/>
        </dgm:presLayoutVars>
      </dgm:prSet>
      <dgm:spPr/>
      <dgm:t>
        <a:bodyPr/>
        <a:lstStyle/>
        <a:p>
          <a:endParaRPr lang="en-US"/>
        </a:p>
      </dgm:t>
    </dgm:pt>
    <dgm:pt modelId="{1BA7FA13-24B0-5F44-9ED0-2941ADCA97A4}" type="pres">
      <dgm:prSet presAssocID="{7997451F-45E6-994B-A7C7-A528287FF267}" presName="level3hierChild" presStyleCnt="0"/>
      <dgm:spPr/>
      <dgm:t>
        <a:bodyPr/>
        <a:lstStyle/>
        <a:p>
          <a:endParaRPr lang="en-US"/>
        </a:p>
      </dgm:t>
    </dgm:pt>
    <dgm:pt modelId="{C1754B63-FA72-8048-987C-D686BE5EB1BF}" type="pres">
      <dgm:prSet presAssocID="{A9F0653F-6182-C342-9696-2BFC7B90923B}" presName="conn2-1" presStyleLbl="parChTrans1D2" presStyleIdx="1" presStyleCnt="10"/>
      <dgm:spPr/>
      <dgm:t>
        <a:bodyPr/>
        <a:lstStyle/>
        <a:p>
          <a:endParaRPr lang="en-US"/>
        </a:p>
      </dgm:t>
    </dgm:pt>
    <dgm:pt modelId="{CB2BF41D-A67C-0C4E-B2F5-0DA50DC34567}" type="pres">
      <dgm:prSet presAssocID="{A9F0653F-6182-C342-9696-2BFC7B90923B}" presName="connTx" presStyleLbl="parChTrans1D2" presStyleIdx="1" presStyleCnt="10"/>
      <dgm:spPr/>
      <dgm:t>
        <a:bodyPr/>
        <a:lstStyle/>
        <a:p>
          <a:endParaRPr lang="en-US"/>
        </a:p>
      </dgm:t>
    </dgm:pt>
    <dgm:pt modelId="{CCB23D93-EA1F-864F-B03A-293C14BEAE42}" type="pres">
      <dgm:prSet presAssocID="{DFBD5FDA-699F-A545-8E75-325D2BC5F6FA}" presName="root2" presStyleCnt="0"/>
      <dgm:spPr/>
      <dgm:t>
        <a:bodyPr/>
        <a:lstStyle/>
        <a:p>
          <a:endParaRPr lang="en-US"/>
        </a:p>
      </dgm:t>
    </dgm:pt>
    <dgm:pt modelId="{7E18F320-0871-4240-8329-A2C010C7E53D}" type="pres">
      <dgm:prSet presAssocID="{DFBD5FDA-699F-A545-8E75-325D2BC5F6FA}" presName="LevelTwoTextNode" presStyleLbl="node2" presStyleIdx="1" presStyleCnt="10" custScaleX="494473" custScaleY="79933" custLinFactNeighborX="26292" custLinFactNeighborY="-31452">
        <dgm:presLayoutVars>
          <dgm:chPref val="3"/>
        </dgm:presLayoutVars>
      </dgm:prSet>
      <dgm:spPr/>
      <dgm:t>
        <a:bodyPr/>
        <a:lstStyle/>
        <a:p>
          <a:endParaRPr lang="en-US"/>
        </a:p>
      </dgm:t>
    </dgm:pt>
    <dgm:pt modelId="{A0366727-9C34-AD47-8B1B-8E662B786CFF}" type="pres">
      <dgm:prSet presAssocID="{DFBD5FDA-699F-A545-8E75-325D2BC5F6FA}" presName="level3hierChild" presStyleCnt="0"/>
      <dgm:spPr/>
      <dgm:t>
        <a:bodyPr/>
        <a:lstStyle/>
        <a:p>
          <a:endParaRPr lang="en-US"/>
        </a:p>
      </dgm:t>
    </dgm:pt>
    <dgm:pt modelId="{0C1307A1-2D87-B543-B195-58003E471349}" type="pres">
      <dgm:prSet presAssocID="{DD7CC47D-A987-094E-9DC7-5B5E3C14B215}" presName="conn2-1" presStyleLbl="parChTrans1D2" presStyleIdx="2" presStyleCnt="10"/>
      <dgm:spPr/>
      <dgm:t>
        <a:bodyPr/>
        <a:lstStyle/>
        <a:p>
          <a:endParaRPr lang="en-US"/>
        </a:p>
      </dgm:t>
    </dgm:pt>
    <dgm:pt modelId="{1A77D537-EF15-A244-A742-BF5E80460A32}" type="pres">
      <dgm:prSet presAssocID="{DD7CC47D-A987-094E-9DC7-5B5E3C14B215}" presName="connTx" presStyleLbl="parChTrans1D2" presStyleIdx="2" presStyleCnt="10"/>
      <dgm:spPr/>
      <dgm:t>
        <a:bodyPr/>
        <a:lstStyle/>
        <a:p>
          <a:endParaRPr lang="en-US"/>
        </a:p>
      </dgm:t>
    </dgm:pt>
    <dgm:pt modelId="{12F33A94-241E-9448-B210-F649ACAD02B2}" type="pres">
      <dgm:prSet presAssocID="{E0607154-8E86-704B-B621-EE3370B59FDC}" presName="root2" presStyleCnt="0"/>
      <dgm:spPr/>
      <dgm:t>
        <a:bodyPr/>
        <a:lstStyle/>
        <a:p>
          <a:endParaRPr lang="en-US"/>
        </a:p>
      </dgm:t>
    </dgm:pt>
    <dgm:pt modelId="{75B7CCB4-1111-D941-ABFF-CDAF12DBA6BF}" type="pres">
      <dgm:prSet presAssocID="{E0607154-8E86-704B-B621-EE3370B59FDC}" presName="LevelTwoTextNode" presStyleLbl="node2" presStyleIdx="2" presStyleCnt="10" custScaleX="468822" custScaleY="79933" custLinFactNeighborX="52558" custLinFactNeighborY="-23374">
        <dgm:presLayoutVars>
          <dgm:chPref val="3"/>
        </dgm:presLayoutVars>
      </dgm:prSet>
      <dgm:spPr/>
      <dgm:t>
        <a:bodyPr/>
        <a:lstStyle/>
        <a:p>
          <a:endParaRPr lang="en-US"/>
        </a:p>
      </dgm:t>
    </dgm:pt>
    <dgm:pt modelId="{546CC373-DC45-4746-9295-8EF015A81358}" type="pres">
      <dgm:prSet presAssocID="{E0607154-8E86-704B-B621-EE3370B59FDC}" presName="level3hierChild" presStyleCnt="0"/>
      <dgm:spPr/>
      <dgm:t>
        <a:bodyPr/>
        <a:lstStyle/>
        <a:p>
          <a:endParaRPr lang="en-US"/>
        </a:p>
      </dgm:t>
    </dgm:pt>
    <dgm:pt modelId="{06406098-4B58-D34B-9661-F02703711714}" type="pres">
      <dgm:prSet presAssocID="{C577FB69-4A25-7044-8C34-9D63E5E9BD1A}" presName="conn2-1" presStyleLbl="parChTrans1D2" presStyleIdx="3" presStyleCnt="10"/>
      <dgm:spPr/>
      <dgm:t>
        <a:bodyPr/>
        <a:lstStyle/>
        <a:p>
          <a:endParaRPr lang="en-US"/>
        </a:p>
      </dgm:t>
    </dgm:pt>
    <dgm:pt modelId="{50074781-3BCF-EF42-922C-E4517F45C5AD}" type="pres">
      <dgm:prSet presAssocID="{C577FB69-4A25-7044-8C34-9D63E5E9BD1A}" presName="connTx" presStyleLbl="parChTrans1D2" presStyleIdx="3" presStyleCnt="10"/>
      <dgm:spPr/>
      <dgm:t>
        <a:bodyPr/>
        <a:lstStyle/>
        <a:p>
          <a:endParaRPr lang="en-US"/>
        </a:p>
      </dgm:t>
    </dgm:pt>
    <dgm:pt modelId="{C3363D18-887B-EC4F-A49D-0B130E00E613}" type="pres">
      <dgm:prSet presAssocID="{9173F39A-99FE-6841-9E84-02102E9E4749}" presName="root2" presStyleCnt="0"/>
      <dgm:spPr/>
      <dgm:t>
        <a:bodyPr/>
        <a:lstStyle/>
        <a:p>
          <a:endParaRPr lang="en-US"/>
        </a:p>
      </dgm:t>
    </dgm:pt>
    <dgm:pt modelId="{FB0C7BFE-0A85-144E-80F1-CD1682B07267}" type="pres">
      <dgm:prSet presAssocID="{9173F39A-99FE-6841-9E84-02102E9E4749}" presName="LevelTwoTextNode" presStyleLbl="node2" presStyleIdx="3" presStyleCnt="10" custScaleX="420302" custScaleY="79933" custLinFactX="297" custLinFactNeighborX="100000" custLinFactNeighborY="-13291">
        <dgm:presLayoutVars>
          <dgm:chPref val="3"/>
        </dgm:presLayoutVars>
      </dgm:prSet>
      <dgm:spPr/>
      <dgm:t>
        <a:bodyPr/>
        <a:lstStyle/>
        <a:p>
          <a:endParaRPr lang="en-US"/>
        </a:p>
      </dgm:t>
    </dgm:pt>
    <dgm:pt modelId="{809F201E-0F44-4D47-BE06-958A27F7D135}" type="pres">
      <dgm:prSet presAssocID="{9173F39A-99FE-6841-9E84-02102E9E4749}" presName="level3hierChild" presStyleCnt="0"/>
      <dgm:spPr/>
      <dgm:t>
        <a:bodyPr/>
        <a:lstStyle/>
        <a:p>
          <a:endParaRPr lang="en-US"/>
        </a:p>
      </dgm:t>
    </dgm:pt>
    <dgm:pt modelId="{08602E42-E94A-F444-B5DF-BA16D54828D5}" type="pres">
      <dgm:prSet presAssocID="{6DE14A5F-0A31-9F47-93CA-6B44A3F48454}" presName="conn2-1" presStyleLbl="parChTrans1D2" presStyleIdx="4" presStyleCnt="10"/>
      <dgm:spPr/>
      <dgm:t>
        <a:bodyPr/>
        <a:lstStyle/>
        <a:p>
          <a:endParaRPr lang="en-US"/>
        </a:p>
      </dgm:t>
    </dgm:pt>
    <dgm:pt modelId="{719F7C74-ED88-6F4A-8978-8B7F1644D3FF}" type="pres">
      <dgm:prSet presAssocID="{6DE14A5F-0A31-9F47-93CA-6B44A3F48454}" presName="connTx" presStyleLbl="parChTrans1D2" presStyleIdx="4" presStyleCnt="10"/>
      <dgm:spPr/>
      <dgm:t>
        <a:bodyPr/>
        <a:lstStyle/>
        <a:p>
          <a:endParaRPr lang="en-US"/>
        </a:p>
      </dgm:t>
    </dgm:pt>
    <dgm:pt modelId="{8F553675-F02F-C348-9997-B6EFE54276E6}" type="pres">
      <dgm:prSet presAssocID="{EA7931BC-1C26-0542-B2AE-9157360B11C6}" presName="root2" presStyleCnt="0"/>
      <dgm:spPr/>
      <dgm:t>
        <a:bodyPr/>
        <a:lstStyle/>
        <a:p>
          <a:endParaRPr lang="en-US"/>
        </a:p>
      </dgm:t>
    </dgm:pt>
    <dgm:pt modelId="{20119C2A-9133-BA40-BD51-2B1798905F73}" type="pres">
      <dgm:prSet presAssocID="{EA7931BC-1C26-0542-B2AE-9157360B11C6}" presName="LevelTwoTextNode" presStyleLbl="node2" presStyleIdx="4" presStyleCnt="10" custScaleX="384959" custScaleY="79933" custLinFactX="35455" custLinFactNeighborX="100000" custLinFactNeighborY="-4715">
        <dgm:presLayoutVars>
          <dgm:chPref val="3"/>
        </dgm:presLayoutVars>
      </dgm:prSet>
      <dgm:spPr/>
      <dgm:t>
        <a:bodyPr/>
        <a:lstStyle/>
        <a:p>
          <a:endParaRPr lang="en-US"/>
        </a:p>
      </dgm:t>
    </dgm:pt>
    <dgm:pt modelId="{3B6ACD80-8E06-8E49-BA50-443790F8DE56}" type="pres">
      <dgm:prSet presAssocID="{EA7931BC-1C26-0542-B2AE-9157360B11C6}" presName="level3hierChild" presStyleCnt="0"/>
      <dgm:spPr/>
      <dgm:t>
        <a:bodyPr/>
        <a:lstStyle/>
        <a:p>
          <a:endParaRPr lang="en-US"/>
        </a:p>
      </dgm:t>
    </dgm:pt>
    <dgm:pt modelId="{2C83105F-60C1-094F-80E0-19E11A81F786}" type="pres">
      <dgm:prSet presAssocID="{D53250BB-1C1E-8343-AD99-2412D795A317}" presName="conn2-1" presStyleLbl="parChTrans1D2" presStyleIdx="5" presStyleCnt="10"/>
      <dgm:spPr/>
      <dgm:t>
        <a:bodyPr/>
        <a:lstStyle/>
        <a:p>
          <a:endParaRPr lang="en-US"/>
        </a:p>
      </dgm:t>
    </dgm:pt>
    <dgm:pt modelId="{6C60CF9C-7D94-544E-823D-39654D46170D}" type="pres">
      <dgm:prSet presAssocID="{D53250BB-1C1E-8343-AD99-2412D795A317}" presName="connTx" presStyleLbl="parChTrans1D2" presStyleIdx="5" presStyleCnt="10"/>
      <dgm:spPr/>
      <dgm:t>
        <a:bodyPr/>
        <a:lstStyle/>
        <a:p>
          <a:endParaRPr lang="en-US"/>
        </a:p>
      </dgm:t>
    </dgm:pt>
    <dgm:pt modelId="{F954FB00-20F5-7F43-A835-0757B8EBF6CB}" type="pres">
      <dgm:prSet presAssocID="{ECC7A317-77DB-9847-83F7-B97AF0D3B4A8}" presName="root2" presStyleCnt="0"/>
      <dgm:spPr/>
      <dgm:t>
        <a:bodyPr/>
        <a:lstStyle/>
        <a:p>
          <a:endParaRPr lang="en-US"/>
        </a:p>
      </dgm:t>
    </dgm:pt>
    <dgm:pt modelId="{0544D8E2-1C5A-7744-B657-EC1C989A4F72}" type="pres">
      <dgm:prSet presAssocID="{ECC7A317-77DB-9847-83F7-B97AF0D3B4A8}" presName="LevelTwoTextNode" presStyleLbl="node2" presStyleIdx="5" presStyleCnt="10" custScaleX="402888" custScaleY="79933" custLinFactX="17956" custLinFactNeighborX="100000" custLinFactNeighborY="4139">
        <dgm:presLayoutVars>
          <dgm:chPref val="3"/>
        </dgm:presLayoutVars>
      </dgm:prSet>
      <dgm:spPr/>
      <dgm:t>
        <a:bodyPr/>
        <a:lstStyle/>
        <a:p>
          <a:endParaRPr lang="en-US"/>
        </a:p>
      </dgm:t>
    </dgm:pt>
    <dgm:pt modelId="{A479F5F6-15F4-6E41-AEE3-7A63C50ED07C}" type="pres">
      <dgm:prSet presAssocID="{ECC7A317-77DB-9847-83F7-B97AF0D3B4A8}" presName="level3hierChild" presStyleCnt="0"/>
      <dgm:spPr/>
      <dgm:t>
        <a:bodyPr/>
        <a:lstStyle/>
        <a:p>
          <a:endParaRPr lang="en-US"/>
        </a:p>
      </dgm:t>
    </dgm:pt>
    <dgm:pt modelId="{665E5BEA-015E-A045-9245-F443E50DE8EE}" type="pres">
      <dgm:prSet presAssocID="{2AD0E9CA-BB48-F047-A26A-35FBCE5EB2E4}" presName="conn2-1" presStyleLbl="parChTrans1D2" presStyleIdx="6" presStyleCnt="10"/>
      <dgm:spPr/>
      <dgm:t>
        <a:bodyPr/>
        <a:lstStyle/>
        <a:p>
          <a:endParaRPr lang="en-US"/>
        </a:p>
      </dgm:t>
    </dgm:pt>
    <dgm:pt modelId="{DE553163-6110-B143-AE2B-5D066A512C12}" type="pres">
      <dgm:prSet presAssocID="{2AD0E9CA-BB48-F047-A26A-35FBCE5EB2E4}" presName="connTx" presStyleLbl="parChTrans1D2" presStyleIdx="6" presStyleCnt="10"/>
      <dgm:spPr/>
      <dgm:t>
        <a:bodyPr/>
        <a:lstStyle/>
        <a:p>
          <a:endParaRPr lang="en-US"/>
        </a:p>
      </dgm:t>
    </dgm:pt>
    <dgm:pt modelId="{6F62ECAB-143B-6645-A998-AAEF7A7B0F69}" type="pres">
      <dgm:prSet presAssocID="{A696A1A6-889E-D94C-B706-7935FD3868F0}" presName="root2" presStyleCnt="0"/>
      <dgm:spPr/>
      <dgm:t>
        <a:bodyPr/>
        <a:lstStyle/>
        <a:p>
          <a:endParaRPr lang="en-US"/>
        </a:p>
      </dgm:t>
    </dgm:pt>
    <dgm:pt modelId="{1BC22746-7EC4-9A48-AB15-4766CD367568}" type="pres">
      <dgm:prSet presAssocID="{A696A1A6-889E-D94C-B706-7935FD3868F0}" presName="LevelTwoTextNode" presStyleLbl="node2" presStyleIdx="6" presStyleCnt="10" custScaleX="419913" custScaleY="79933" custLinFactX="2455" custLinFactNeighborX="100000" custLinFactNeighborY="14953">
        <dgm:presLayoutVars>
          <dgm:chPref val="3"/>
        </dgm:presLayoutVars>
      </dgm:prSet>
      <dgm:spPr/>
      <dgm:t>
        <a:bodyPr/>
        <a:lstStyle/>
        <a:p>
          <a:endParaRPr lang="en-US"/>
        </a:p>
      </dgm:t>
    </dgm:pt>
    <dgm:pt modelId="{46BA825F-B2A2-3C45-9529-EF2258540F5C}" type="pres">
      <dgm:prSet presAssocID="{A696A1A6-889E-D94C-B706-7935FD3868F0}" presName="level3hierChild" presStyleCnt="0"/>
      <dgm:spPr/>
      <dgm:t>
        <a:bodyPr/>
        <a:lstStyle/>
        <a:p>
          <a:endParaRPr lang="en-US"/>
        </a:p>
      </dgm:t>
    </dgm:pt>
    <dgm:pt modelId="{80E43F36-5581-2049-9002-FB09CAF09BB9}" type="pres">
      <dgm:prSet presAssocID="{016B368E-F6AF-4346-A7F9-974C5C88AD0F}" presName="conn2-1" presStyleLbl="parChTrans1D2" presStyleIdx="7" presStyleCnt="10"/>
      <dgm:spPr/>
      <dgm:t>
        <a:bodyPr/>
        <a:lstStyle/>
        <a:p>
          <a:endParaRPr lang="en-US"/>
        </a:p>
      </dgm:t>
    </dgm:pt>
    <dgm:pt modelId="{7939895B-E53A-7444-BF2A-186FE4A31ED9}" type="pres">
      <dgm:prSet presAssocID="{016B368E-F6AF-4346-A7F9-974C5C88AD0F}" presName="connTx" presStyleLbl="parChTrans1D2" presStyleIdx="7" presStyleCnt="10"/>
      <dgm:spPr/>
      <dgm:t>
        <a:bodyPr/>
        <a:lstStyle/>
        <a:p>
          <a:endParaRPr lang="en-US"/>
        </a:p>
      </dgm:t>
    </dgm:pt>
    <dgm:pt modelId="{DA4CDDC3-CE22-424B-91C1-32167574B9CF}" type="pres">
      <dgm:prSet presAssocID="{1751014C-9D1F-2741-B010-4C04DEE98882}" presName="root2" presStyleCnt="0"/>
      <dgm:spPr/>
      <dgm:t>
        <a:bodyPr/>
        <a:lstStyle/>
        <a:p>
          <a:endParaRPr lang="en-US"/>
        </a:p>
      </dgm:t>
    </dgm:pt>
    <dgm:pt modelId="{DEE3FBA7-81C1-D942-AF04-2CA74C7CCAC1}" type="pres">
      <dgm:prSet presAssocID="{1751014C-9D1F-2741-B010-4C04DEE98882}" presName="LevelTwoTextNode" presStyleLbl="node2" presStyleIdx="7" presStyleCnt="10" custScaleX="490404" custScaleY="79933" custLinFactNeighborX="30174" custLinFactNeighborY="24022">
        <dgm:presLayoutVars>
          <dgm:chPref val="3"/>
        </dgm:presLayoutVars>
      </dgm:prSet>
      <dgm:spPr/>
      <dgm:t>
        <a:bodyPr/>
        <a:lstStyle/>
        <a:p>
          <a:endParaRPr lang="en-US"/>
        </a:p>
      </dgm:t>
    </dgm:pt>
    <dgm:pt modelId="{2290BF64-1DA6-B44B-B8B1-83E88F6E16AD}" type="pres">
      <dgm:prSet presAssocID="{1751014C-9D1F-2741-B010-4C04DEE98882}" presName="level3hierChild" presStyleCnt="0"/>
      <dgm:spPr/>
      <dgm:t>
        <a:bodyPr/>
        <a:lstStyle/>
        <a:p>
          <a:endParaRPr lang="en-US"/>
        </a:p>
      </dgm:t>
    </dgm:pt>
    <dgm:pt modelId="{83910505-0185-9140-BB4E-A26E8F4D1DEB}" type="pres">
      <dgm:prSet presAssocID="{4ADF3902-6055-184E-ABE2-64E1F4C99CE8}" presName="conn2-1" presStyleLbl="parChTrans1D2" presStyleIdx="8" presStyleCnt="10"/>
      <dgm:spPr/>
      <dgm:t>
        <a:bodyPr/>
        <a:lstStyle/>
        <a:p>
          <a:endParaRPr lang="en-US"/>
        </a:p>
      </dgm:t>
    </dgm:pt>
    <dgm:pt modelId="{F9B0592B-2213-7048-978A-0BBA504877B6}" type="pres">
      <dgm:prSet presAssocID="{4ADF3902-6055-184E-ABE2-64E1F4C99CE8}" presName="connTx" presStyleLbl="parChTrans1D2" presStyleIdx="8" presStyleCnt="10"/>
      <dgm:spPr/>
      <dgm:t>
        <a:bodyPr/>
        <a:lstStyle/>
        <a:p>
          <a:endParaRPr lang="en-US"/>
        </a:p>
      </dgm:t>
    </dgm:pt>
    <dgm:pt modelId="{8D704364-0A13-E44E-97C9-EAA63A45354B}" type="pres">
      <dgm:prSet presAssocID="{36ACA3BF-1DAC-D64A-8D2B-9C1D7E95F923}" presName="root2" presStyleCnt="0"/>
      <dgm:spPr/>
      <dgm:t>
        <a:bodyPr/>
        <a:lstStyle/>
        <a:p>
          <a:endParaRPr lang="en-US"/>
        </a:p>
      </dgm:t>
    </dgm:pt>
    <dgm:pt modelId="{2BB24047-62E7-D548-BD68-99F9A7D96697}" type="pres">
      <dgm:prSet presAssocID="{36ACA3BF-1DAC-D64A-8D2B-9C1D7E95F923}" presName="LevelTwoTextNode" presStyleLbl="node2" presStyleIdx="8" presStyleCnt="10" custScaleX="516363" custScaleY="80508" custLinFactNeighborX="4921" custLinFactNeighborY="35846">
        <dgm:presLayoutVars>
          <dgm:chPref val="3"/>
        </dgm:presLayoutVars>
      </dgm:prSet>
      <dgm:spPr/>
      <dgm:t>
        <a:bodyPr/>
        <a:lstStyle/>
        <a:p>
          <a:endParaRPr lang="en-US"/>
        </a:p>
      </dgm:t>
    </dgm:pt>
    <dgm:pt modelId="{8581DD5F-5508-8149-938B-A141F0B9E3C0}" type="pres">
      <dgm:prSet presAssocID="{36ACA3BF-1DAC-D64A-8D2B-9C1D7E95F923}" presName="level3hierChild" presStyleCnt="0"/>
      <dgm:spPr/>
      <dgm:t>
        <a:bodyPr/>
        <a:lstStyle/>
        <a:p>
          <a:endParaRPr lang="en-US"/>
        </a:p>
      </dgm:t>
    </dgm:pt>
    <dgm:pt modelId="{5AA2D662-2B2B-C547-8C9C-18E39E4D2120}" type="pres">
      <dgm:prSet presAssocID="{2211B6DF-F3BA-E243-99BC-9AFE4DE33E15}" presName="conn2-1" presStyleLbl="parChTrans1D2" presStyleIdx="9" presStyleCnt="10"/>
      <dgm:spPr/>
      <dgm:t>
        <a:bodyPr/>
        <a:lstStyle/>
        <a:p>
          <a:endParaRPr lang="en-US"/>
        </a:p>
      </dgm:t>
    </dgm:pt>
    <dgm:pt modelId="{8E0530E5-B433-BB4D-AA9F-B5BD2B745BC1}" type="pres">
      <dgm:prSet presAssocID="{2211B6DF-F3BA-E243-99BC-9AFE4DE33E15}" presName="connTx" presStyleLbl="parChTrans1D2" presStyleIdx="9" presStyleCnt="10"/>
      <dgm:spPr/>
      <dgm:t>
        <a:bodyPr/>
        <a:lstStyle/>
        <a:p>
          <a:endParaRPr lang="en-US"/>
        </a:p>
      </dgm:t>
    </dgm:pt>
    <dgm:pt modelId="{DB7D4D11-DE65-2E4D-8555-0BCDCD862A7F}" type="pres">
      <dgm:prSet presAssocID="{C967837D-761A-F74A-8293-0EE35F90B112}" presName="root2" presStyleCnt="0"/>
      <dgm:spPr/>
      <dgm:t>
        <a:bodyPr/>
        <a:lstStyle/>
        <a:p>
          <a:endParaRPr lang="en-US"/>
        </a:p>
      </dgm:t>
    </dgm:pt>
    <dgm:pt modelId="{BFEB1FC5-99ED-9B45-A86D-F14EEB3A252D}" type="pres">
      <dgm:prSet presAssocID="{C967837D-761A-F74A-8293-0EE35F90B112}" presName="LevelTwoTextNode" presStyleLbl="node2" presStyleIdx="9" presStyleCnt="10" custScaleX="530413" custScaleY="79933" custLinFactNeighborX="-8765" custLinFactNeighborY="44542">
        <dgm:presLayoutVars>
          <dgm:chPref val="3"/>
        </dgm:presLayoutVars>
      </dgm:prSet>
      <dgm:spPr/>
      <dgm:t>
        <a:bodyPr/>
        <a:lstStyle/>
        <a:p>
          <a:endParaRPr lang="en-US"/>
        </a:p>
      </dgm:t>
    </dgm:pt>
    <dgm:pt modelId="{3427D0AA-A6F5-5647-896D-472090B4F4AB}" type="pres">
      <dgm:prSet presAssocID="{C967837D-761A-F74A-8293-0EE35F90B112}" presName="level3hierChild" presStyleCnt="0"/>
      <dgm:spPr/>
      <dgm:t>
        <a:bodyPr/>
        <a:lstStyle/>
        <a:p>
          <a:endParaRPr lang="en-US"/>
        </a:p>
      </dgm:t>
    </dgm:pt>
  </dgm:ptLst>
  <dgm:cxnLst>
    <dgm:cxn modelId="{FD3F157B-C0D7-D544-87CD-69C3F27A2043}" type="presOf" srcId="{016B368E-F6AF-4346-A7F9-974C5C88AD0F}" destId="{7939895B-E53A-7444-BF2A-186FE4A31ED9}" srcOrd="1" destOrd="0" presId="urn:microsoft.com/office/officeart/2005/8/layout/hierarchy2"/>
    <dgm:cxn modelId="{0E9D5119-80FA-C24B-BFA0-3F142D765D67}" type="presOf" srcId="{7997451F-45E6-994B-A7C7-A528287FF267}" destId="{E287F362-B9D0-A540-A707-FE86D53059DB}" srcOrd="0" destOrd="0" presId="urn:microsoft.com/office/officeart/2005/8/layout/hierarchy2"/>
    <dgm:cxn modelId="{750B754B-9DCC-5346-A065-DCEA197C4803}" type="presOf" srcId="{DD7CC47D-A987-094E-9DC7-5B5E3C14B215}" destId="{1A77D537-EF15-A244-A742-BF5E80460A32}" srcOrd="1" destOrd="0" presId="urn:microsoft.com/office/officeart/2005/8/layout/hierarchy2"/>
    <dgm:cxn modelId="{2C6E2644-85AE-3744-946F-7FE3738ED776}" srcId="{343D605E-BE52-5847-8E0E-DB7ECAB3E604}" destId="{EA7931BC-1C26-0542-B2AE-9157360B11C6}" srcOrd="4" destOrd="0" parTransId="{6DE14A5F-0A31-9F47-93CA-6B44A3F48454}" sibTransId="{C6EECF81-93CC-CC43-85B6-8064BC2C1490}"/>
    <dgm:cxn modelId="{95BE4B07-CA55-A94E-B9C9-5EEB8BD7A20A}" type="presOf" srcId="{D53250BB-1C1E-8343-AD99-2412D795A317}" destId="{2C83105F-60C1-094F-80E0-19E11A81F786}" srcOrd="0" destOrd="0" presId="urn:microsoft.com/office/officeart/2005/8/layout/hierarchy2"/>
    <dgm:cxn modelId="{33DB19CB-7CC6-4E4A-BB9A-43D310B705ED}" type="presOf" srcId="{1751014C-9D1F-2741-B010-4C04DEE98882}" destId="{DEE3FBA7-81C1-D942-AF04-2CA74C7CCAC1}" srcOrd="0" destOrd="0" presId="urn:microsoft.com/office/officeart/2005/8/layout/hierarchy2"/>
    <dgm:cxn modelId="{13F7C8BE-371E-F047-950F-6EF91FC1B17B}" type="presOf" srcId="{C577FB69-4A25-7044-8C34-9D63E5E9BD1A}" destId="{06406098-4B58-D34B-9661-F02703711714}" srcOrd="0" destOrd="0" presId="urn:microsoft.com/office/officeart/2005/8/layout/hierarchy2"/>
    <dgm:cxn modelId="{3481D02D-A043-3848-88E8-27A0372CBB44}" type="presOf" srcId="{2AD0E9CA-BB48-F047-A26A-35FBCE5EB2E4}" destId="{665E5BEA-015E-A045-9245-F443E50DE8EE}" srcOrd="0" destOrd="0" presId="urn:microsoft.com/office/officeart/2005/8/layout/hierarchy2"/>
    <dgm:cxn modelId="{4FD38E2A-EDC4-944A-A058-C1334F03821F}" type="presOf" srcId="{DB4A417A-F27D-1E4E-B4BD-201CA9D4D1E1}" destId="{3421862B-90D9-FA42-BC6C-9ED6705E3207}" srcOrd="1" destOrd="0" presId="urn:microsoft.com/office/officeart/2005/8/layout/hierarchy2"/>
    <dgm:cxn modelId="{5107DACB-296E-6B49-A214-5BF36708CA35}" srcId="{343D605E-BE52-5847-8E0E-DB7ECAB3E604}" destId="{36ACA3BF-1DAC-D64A-8D2B-9C1D7E95F923}" srcOrd="8" destOrd="0" parTransId="{4ADF3902-6055-184E-ABE2-64E1F4C99CE8}" sibTransId="{4B6E4E6E-5542-F146-8F27-BD96BC2FD15F}"/>
    <dgm:cxn modelId="{514A5C59-2F95-1840-B6A9-2262D2B2153E}" srcId="{343D605E-BE52-5847-8E0E-DB7ECAB3E604}" destId="{7997451F-45E6-994B-A7C7-A528287FF267}" srcOrd="0" destOrd="0" parTransId="{DB4A417A-F27D-1E4E-B4BD-201CA9D4D1E1}" sibTransId="{A7D1DE14-55B6-0B49-900C-C38647058132}"/>
    <dgm:cxn modelId="{D5F32E35-8330-EC4D-AC0D-DD7A17919E8A}" type="presOf" srcId="{016B368E-F6AF-4346-A7F9-974C5C88AD0F}" destId="{80E43F36-5581-2049-9002-FB09CAF09BB9}" srcOrd="0" destOrd="0" presId="urn:microsoft.com/office/officeart/2005/8/layout/hierarchy2"/>
    <dgm:cxn modelId="{64C53329-3B8B-884F-BB2B-399AB5853DC2}" type="presOf" srcId="{2AD0E9CA-BB48-F047-A26A-35FBCE5EB2E4}" destId="{DE553163-6110-B143-AE2B-5D066A512C12}" srcOrd="1" destOrd="0" presId="urn:microsoft.com/office/officeart/2005/8/layout/hierarchy2"/>
    <dgm:cxn modelId="{AEDD0C41-DD7A-8049-B287-28B6470464F7}" type="presOf" srcId="{C577FB69-4A25-7044-8C34-9D63E5E9BD1A}" destId="{50074781-3BCF-EF42-922C-E4517F45C5AD}" srcOrd="1" destOrd="0" presId="urn:microsoft.com/office/officeart/2005/8/layout/hierarchy2"/>
    <dgm:cxn modelId="{8E107795-F1FA-DF45-B6E4-C715644D7677}" type="presOf" srcId="{343D605E-BE52-5847-8E0E-DB7ECAB3E604}" destId="{8CBDB487-64DF-CF42-BE8C-BFB12F5A182A}" srcOrd="0" destOrd="0" presId="urn:microsoft.com/office/officeart/2005/8/layout/hierarchy2"/>
    <dgm:cxn modelId="{9A656B61-607D-C841-9213-FE64C6CF4039}" type="presOf" srcId="{DD7CC47D-A987-094E-9DC7-5B5E3C14B215}" destId="{0C1307A1-2D87-B543-B195-58003E471349}" srcOrd="0" destOrd="0" presId="urn:microsoft.com/office/officeart/2005/8/layout/hierarchy2"/>
    <dgm:cxn modelId="{A186ADE6-69E3-FE4F-94E6-EBDBA18D4B43}" srcId="{343D605E-BE52-5847-8E0E-DB7ECAB3E604}" destId="{C967837D-761A-F74A-8293-0EE35F90B112}" srcOrd="9" destOrd="0" parTransId="{2211B6DF-F3BA-E243-99BC-9AFE4DE33E15}" sibTransId="{521C71BF-206A-A94E-9A21-B649B9C2F165}"/>
    <dgm:cxn modelId="{1CE99E42-881B-3945-84F3-998F033F5599}" type="presOf" srcId="{6DE14A5F-0A31-9F47-93CA-6B44A3F48454}" destId="{719F7C74-ED88-6F4A-8978-8B7F1644D3FF}" srcOrd="1" destOrd="0" presId="urn:microsoft.com/office/officeart/2005/8/layout/hierarchy2"/>
    <dgm:cxn modelId="{1FA9256A-F9B0-794C-AA9C-8FB138B69F47}" type="presOf" srcId="{C967837D-761A-F74A-8293-0EE35F90B112}" destId="{BFEB1FC5-99ED-9B45-A86D-F14EEB3A252D}" srcOrd="0" destOrd="0" presId="urn:microsoft.com/office/officeart/2005/8/layout/hierarchy2"/>
    <dgm:cxn modelId="{97484518-EE33-A44A-A00F-BBF6609A6098}" type="presOf" srcId="{36ACA3BF-1DAC-D64A-8D2B-9C1D7E95F923}" destId="{2BB24047-62E7-D548-BD68-99F9A7D96697}" srcOrd="0" destOrd="0" presId="urn:microsoft.com/office/officeart/2005/8/layout/hierarchy2"/>
    <dgm:cxn modelId="{F1E9A73C-53AE-A64A-86BA-D39255778CCE}" type="presOf" srcId="{ECC7A317-77DB-9847-83F7-B97AF0D3B4A8}" destId="{0544D8E2-1C5A-7744-B657-EC1C989A4F72}" srcOrd="0" destOrd="0" presId="urn:microsoft.com/office/officeart/2005/8/layout/hierarchy2"/>
    <dgm:cxn modelId="{E2D4D70A-CA3F-454D-9077-18C47CA1D812}" type="presOf" srcId="{6DE14A5F-0A31-9F47-93CA-6B44A3F48454}" destId="{08602E42-E94A-F444-B5DF-BA16D54828D5}" srcOrd="0" destOrd="0" presId="urn:microsoft.com/office/officeart/2005/8/layout/hierarchy2"/>
    <dgm:cxn modelId="{326951DE-66A6-5243-910C-F7AD72689D61}" type="presOf" srcId="{4ADF3902-6055-184E-ABE2-64E1F4C99CE8}" destId="{83910505-0185-9140-BB4E-A26E8F4D1DEB}" srcOrd="0" destOrd="0" presId="urn:microsoft.com/office/officeart/2005/8/layout/hierarchy2"/>
    <dgm:cxn modelId="{B85EEC34-4204-0446-BA6E-BC0E5BEC9A18}" type="presOf" srcId="{A9F0653F-6182-C342-9696-2BFC7B90923B}" destId="{CB2BF41D-A67C-0C4E-B2F5-0DA50DC34567}" srcOrd="1" destOrd="0" presId="urn:microsoft.com/office/officeart/2005/8/layout/hierarchy2"/>
    <dgm:cxn modelId="{27ED7021-1BD7-A94A-BD0B-6C1CE0A22D05}" type="presOf" srcId="{2211B6DF-F3BA-E243-99BC-9AFE4DE33E15}" destId="{5AA2D662-2B2B-C547-8C9C-18E39E4D2120}" srcOrd="0" destOrd="0" presId="urn:microsoft.com/office/officeart/2005/8/layout/hierarchy2"/>
    <dgm:cxn modelId="{355328B1-77AF-9847-989B-6967FAE4D03D}" type="presOf" srcId="{DB4A417A-F27D-1E4E-B4BD-201CA9D4D1E1}" destId="{12BE52E6-FDB6-C840-9E89-8AFCF96D7374}" srcOrd="0" destOrd="0" presId="urn:microsoft.com/office/officeart/2005/8/layout/hierarchy2"/>
    <dgm:cxn modelId="{3AB2CF5F-49C7-3B40-8FDA-7C4243B776C0}" srcId="{343D605E-BE52-5847-8E0E-DB7ECAB3E604}" destId="{A696A1A6-889E-D94C-B706-7935FD3868F0}" srcOrd="6" destOrd="0" parTransId="{2AD0E9CA-BB48-F047-A26A-35FBCE5EB2E4}" sibTransId="{16BF70A9-4FC2-0344-9AD3-F1DCE7A17449}"/>
    <dgm:cxn modelId="{CA59E73C-FA6E-6948-81ED-1694DE2A4333}" srcId="{343D605E-BE52-5847-8E0E-DB7ECAB3E604}" destId="{E0607154-8E86-704B-B621-EE3370B59FDC}" srcOrd="2" destOrd="0" parTransId="{DD7CC47D-A987-094E-9DC7-5B5E3C14B215}" sibTransId="{B5887896-5FD1-9B41-B73F-072CD6A0A0EC}"/>
    <dgm:cxn modelId="{BB046F7A-FECA-A348-B738-A0CA2822EDBF}" srcId="{343D605E-BE52-5847-8E0E-DB7ECAB3E604}" destId="{DFBD5FDA-699F-A545-8E75-325D2BC5F6FA}" srcOrd="1" destOrd="0" parTransId="{A9F0653F-6182-C342-9696-2BFC7B90923B}" sibTransId="{F0F0F5D7-CE2F-B64D-B49F-786BDB293D1A}"/>
    <dgm:cxn modelId="{AC4EFD43-B6AE-C54A-AAEE-4714E0B445A2}" type="presOf" srcId="{4ADF3902-6055-184E-ABE2-64E1F4C99CE8}" destId="{F9B0592B-2213-7048-978A-0BBA504877B6}" srcOrd="1" destOrd="0" presId="urn:microsoft.com/office/officeart/2005/8/layout/hierarchy2"/>
    <dgm:cxn modelId="{2597C39F-3592-534A-AECA-5286DB5C8716}" srcId="{E4EB1D27-C844-3847-ACE4-D6C69533E8D4}" destId="{343D605E-BE52-5847-8E0E-DB7ECAB3E604}" srcOrd="0" destOrd="0" parTransId="{1A409AA4-92DC-414A-A3C4-8D2398772B34}" sibTransId="{AA661057-8C1C-F041-B46E-88DD9E68EA27}"/>
    <dgm:cxn modelId="{7961FF4A-7141-6D41-A2D8-8C2EFCDD7F70}" type="presOf" srcId="{9173F39A-99FE-6841-9E84-02102E9E4749}" destId="{FB0C7BFE-0A85-144E-80F1-CD1682B07267}" srcOrd="0" destOrd="0" presId="urn:microsoft.com/office/officeart/2005/8/layout/hierarchy2"/>
    <dgm:cxn modelId="{221DD0D2-5EF0-4B4A-A74A-CB978023D572}" type="presOf" srcId="{A696A1A6-889E-D94C-B706-7935FD3868F0}" destId="{1BC22746-7EC4-9A48-AB15-4766CD367568}" srcOrd="0" destOrd="0" presId="urn:microsoft.com/office/officeart/2005/8/layout/hierarchy2"/>
    <dgm:cxn modelId="{A9CB1166-AB53-0A4B-88FF-F0232ACDB838}" type="presOf" srcId="{A9F0653F-6182-C342-9696-2BFC7B90923B}" destId="{C1754B63-FA72-8048-987C-D686BE5EB1BF}" srcOrd="0" destOrd="0" presId="urn:microsoft.com/office/officeart/2005/8/layout/hierarchy2"/>
    <dgm:cxn modelId="{DADD38BC-471E-C44A-9FFB-2F9904123F6D}" srcId="{343D605E-BE52-5847-8E0E-DB7ECAB3E604}" destId="{1751014C-9D1F-2741-B010-4C04DEE98882}" srcOrd="7" destOrd="0" parTransId="{016B368E-F6AF-4346-A7F9-974C5C88AD0F}" sibTransId="{C18CE02D-524D-6A4B-923A-92DEA95BCEB2}"/>
    <dgm:cxn modelId="{F8213500-F894-DD47-A5DF-736C81346E79}" type="presOf" srcId="{E4EB1D27-C844-3847-ACE4-D6C69533E8D4}" destId="{BAA76BA9-8ACE-5A4B-A9BB-7730E5446554}" srcOrd="0" destOrd="0" presId="urn:microsoft.com/office/officeart/2005/8/layout/hierarchy2"/>
    <dgm:cxn modelId="{8BE1E52E-FF17-EE43-B6B8-001260116C3A}" srcId="{343D605E-BE52-5847-8E0E-DB7ECAB3E604}" destId="{9173F39A-99FE-6841-9E84-02102E9E4749}" srcOrd="3" destOrd="0" parTransId="{C577FB69-4A25-7044-8C34-9D63E5E9BD1A}" sibTransId="{909C6610-060A-4949-8F48-63984818AB19}"/>
    <dgm:cxn modelId="{1B7556E3-BE82-DE4C-8F81-FBCF4DB6768A}" type="presOf" srcId="{D53250BB-1C1E-8343-AD99-2412D795A317}" destId="{6C60CF9C-7D94-544E-823D-39654D46170D}" srcOrd="1" destOrd="0" presId="urn:microsoft.com/office/officeart/2005/8/layout/hierarchy2"/>
    <dgm:cxn modelId="{CAF66617-5281-864B-B024-2219BDB9E054}" type="presOf" srcId="{E0607154-8E86-704B-B621-EE3370B59FDC}" destId="{75B7CCB4-1111-D941-ABFF-CDAF12DBA6BF}" srcOrd="0" destOrd="0" presId="urn:microsoft.com/office/officeart/2005/8/layout/hierarchy2"/>
    <dgm:cxn modelId="{7E319266-4C8A-D141-98E2-6956428C9998}" type="presOf" srcId="{DFBD5FDA-699F-A545-8E75-325D2BC5F6FA}" destId="{7E18F320-0871-4240-8329-A2C010C7E53D}" srcOrd="0" destOrd="0" presId="urn:microsoft.com/office/officeart/2005/8/layout/hierarchy2"/>
    <dgm:cxn modelId="{38A2610A-5D1F-8247-AC95-B16F0A00BBDD}" type="presOf" srcId="{2211B6DF-F3BA-E243-99BC-9AFE4DE33E15}" destId="{8E0530E5-B433-BB4D-AA9F-B5BD2B745BC1}" srcOrd="1" destOrd="0" presId="urn:microsoft.com/office/officeart/2005/8/layout/hierarchy2"/>
    <dgm:cxn modelId="{B078C060-331C-284C-BDB2-D0A263732636}" srcId="{343D605E-BE52-5847-8E0E-DB7ECAB3E604}" destId="{ECC7A317-77DB-9847-83F7-B97AF0D3B4A8}" srcOrd="5" destOrd="0" parTransId="{D53250BB-1C1E-8343-AD99-2412D795A317}" sibTransId="{9413E90F-0300-9A41-BC46-B0A89F78A9F4}"/>
    <dgm:cxn modelId="{CD3D2032-F5C9-264B-B6D4-B5AE3845A190}" type="presOf" srcId="{EA7931BC-1C26-0542-B2AE-9157360B11C6}" destId="{20119C2A-9133-BA40-BD51-2B1798905F73}" srcOrd="0" destOrd="0" presId="urn:microsoft.com/office/officeart/2005/8/layout/hierarchy2"/>
    <dgm:cxn modelId="{29668BBE-67B7-244F-BCD3-D799278C258D}" type="presParOf" srcId="{BAA76BA9-8ACE-5A4B-A9BB-7730E5446554}" destId="{F680F563-BB8E-8943-9004-48AA6DC3B098}" srcOrd="0" destOrd="0" presId="urn:microsoft.com/office/officeart/2005/8/layout/hierarchy2"/>
    <dgm:cxn modelId="{879F1E8F-EC66-9A44-B4C5-C2A0A39541F9}" type="presParOf" srcId="{F680F563-BB8E-8943-9004-48AA6DC3B098}" destId="{8CBDB487-64DF-CF42-BE8C-BFB12F5A182A}" srcOrd="0" destOrd="0" presId="urn:microsoft.com/office/officeart/2005/8/layout/hierarchy2"/>
    <dgm:cxn modelId="{5D893E77-8A49-6F48-BA82-1FC59AF37C18}" type="presParOf" srcId="{F680F563-BB8E-8943-9004-48AA6DC3B098}" destId="{C407E47F-CE73-994D-9744-51B2D9014D2A}" srcOrd="1" destOrd="0" presId="urn:microsoft.com/office/officeart/2005/8/layout/hierarchy2"/>
    <dgm:cxn modelId="{AB1D73F7-D8E0-C34F-8D07-13342B07D0D1}" type="presParOf" srcId="{C407E47F-CE73-994D-9744-51B2D9014D2A}" destId="{12BE52E6-FDB6-C840-9E89-8AFCF96D7374}" srcOrd="0" destOrd="0" presId="urn:microsoft.com/office/officeart/2005/8/layout/hierarchy2"/>
    <dgm:cxn modelId="{A4FD81CB-20B2-C847-9170-9FAC8543B1AE}" type="presParOf" srcId="{12BE52E6-FDB6-C840-9E89-8AFCF96D7374}" destId="{3421862B-90D9-FA42-BC6C-9ED6705E3207}" srcOrd="0" destOrd="0" presId="urn:microsoft.com/office/officeart/2005/8/layout/hierarchy2"/>
    <dgm:cxn modelId="{8B5D39B6-70E5-5247-A1ED-BA0887ADEBAF}" type="presParOf" srcId="{C407E47F-CE73-994D-9744-51B2D9014D2A}" destId="{89D12798-BFD2-5D45-B0CF-2515EE29CB5F}" srcOrd="1" destOrd="0" presId="urn:microsoft.com/office/officeart/2005/8/layout/hierarchy2"/>
    <dgm:cxn modelId="{DCF9F613-9B8A-F741-A608-05E1D902F606}" type="presParOf" srcId="{89D12798-BFD2-5D45-B0CF-2515EE29CB5F}" destId="{E287F362-B9D0-A540-A707-FE86D53059DB}" srcOrd="0" destOrd="0" presId="urn:microsoft.com/office/officeart/2005/8/layout/hierarchy2"/>
    <dgm:cxn modelId="{14E8BD85-CDB0-554C-9F3E-8ADD1F6C4346}" type="presParOf" srcId="{89D12798-BFD2-5D45-B0CF-2515EE29CB5F}" destId="{1BA7FA13-24B0-5F44-9ED0-2941ADCA97A4}" srcOrd="1" destOrd="0" presId="urn:microsoft.com/office/officeart/2005/8/layout/hierarchy2"/>
    <dgm:cxn modelId="{73D73934-4AC5-5E42-AF34-9DF6BF85C11F}" type="presParOf" srcId="{C407E47F-CE73-994D-9744-51B2D9014D2A}" destId="{C1754B63-FA72-8048-987C-D686BE5EB1BF}" srcOrd="2" destOrd="0" presId="urn:microsoft.com/office/officeart/2005/8/layout/hierarchy2"/>
    <dgm:cxn modelId="{DF6323E0-8E0E-4741-AE86-17BAB0A5F6FE}" type="presParOf" srcId="{C1754B63-FA72-8048-987C-D686BE5EB1BF}" destId="{CB2BF41D-A67C-0C4E-B2F5-0DA50DC34567}" srcOrd="0" destOrd="0" presId="urn:microsoft.com/office/officeart/2005/8/layout/hierarchy2"/>
    <dgm:cxn modelId="{5EFD8CD0-9D7B-8B4D-8DA2-C518B8FE493D}" type="presParOf" srcId="{C407E47F-CE73-994D-9744-51B2D9014D2A}" destId="{CCB23D93-EA1F-864F-B03A-293C14BEAE42}" srcOrd="3" destOrd="0" presId="urn:microsoft.com/office/officeart/2005/8/layout/hierarchy2"/>
    <dgm:cxn modelId="{BD719984-5501-1B47-B92B-A04A752DD863}" type="presParOf" srcId="{CCB23D93-EA1F-864F-B03A-293C14BEAE42}" destId="{7E18F320-0871-4240-8329-A2C010C7E53D}" srcOrd="0" destOrd="0" presId="urn:microsoft.com/office/officeart/2005/8/layout/hierarchy2"/>
    <dgm:cxn modelId="{6F36ECE8-6311-6341-9777-22AC657AD960}" type="presParOf" srcId="{CCB23D93-EA1F-864F-B03A-293C14BEAE42}" destId="{A0366727-9C34-AD47-8B1B-8E662B786CFF}" srcOrd="1" destOrd="0" presId="urn:microsoft.com/office/officeart/2005/8/layout/hierarchy2"/>
    <dgm:cxn modelId="{923988B0-C4AC-E14C-8A6F-3F8969662ABB}" type="presParOf" srcId="{C407E47F-CE73-994D-9744-51B2D9014D2A}" destId="{0C1307A1-2D87-B543-B195-58003E471349}" srcOrd="4" destOrd="0" presId="urn:microsoft.com/office/officeart/2005/8/layout/hierarchy2"/>
    <dgm:cxn modelId="{05EB03F5-5346-B545-8842-8301B3AA3D22}" type="presParOf" srcId="{0C1307A1-2D87-B543-B195-58003E471349}" destId="{1A77D537-EF15-A244-A742-BF5E80460A32}" srcOrd="0" destOrd="0" presId="urn:microsoft.com/office/officeart/2005/8/layout/hierarchy2"/>
    <dgm:cxn modelId="{9BD77610-9508-6F4D-9929-07868F73B629}" type="presParOf" srcId="{C407E47F-CE73-994D-9744-51B2D9014D2A}" destId="{12F33A94-241E-9448-B210-F649ACAD02B2}" srcOrd="5" destOrd="0" presId="urn:microsoft.com/office/officeart/2005/8/layout/hierarchy2"/>
    <dgm:cxn modelId="{51E4B65D-24BA-B241-BF3A-1476F30A6638}" type="presParOf" srcId="{12F33A94-241E-9448-B210-F649ACAD02B2}" destId="{75B7CCB4-1111-D941-ABFF-CDAF12DBA6BF}" srcOrd="0" destOrd="0" presId="urn:microsoft.com/office/officeart/2005/8/layout/hierarchy2"/>
    <dgm:cxn modelId="{045674B9-A0A1-0D4D-98E2-D2A2CABB1CC0}" type="presParOf" srcId="{12F33A94-241E-9448-B210-F649ACAD02B2}" destId="{546CC373-DC45-4746-9295-8EF015A81358}" srcOrd="1" destOrd="0" presId="urn:microsoft.com/office/officeart/2005/8/layout/hierarchy2"/>
    <dgm:cxn modelId="{8C2CF8CC-FB7F-1F41-A1EC-05685A87E2B3}" type="presParOf" srcId="{C407E47F-CE73-994D-9744-51B2D9014D2A}" destId="{06406098-4B58-D34B-9661-F02703711714}" srcOrd="6" destOrd="0" presId="urn:microsoft.com/office/officeart/2005/8/layout/hierarchy2"/>
    <dgm:cxn modelId="{3BF46E3D-6CEB-5B4D-B1CF-9C5F3BBE9A49}" type="presParOf" srcId="{06406098-4B58-D34B-9661-F02703711714}" destId="{50074781-3BCF-EF42-922C-E4517F45C5AD}" srcOrd="0" destOrd="0" presId="urn:microsoft.com/office/officeart/2005/8/layout/hierarchy2"/>
    <dgm:cxn modelId="{4BF45B35-26C9-1641-92EF-80B34CC13014}" type="presParOf" srcId="{C407E47F-CE73-994D-9744-51B2D9014D2A}" destId="{C3363D18-887B-EC4F-A49D-0B130E00E613}" srcOrd="7" destOrd="0" presId="urn:microsoft.com/office/officeart/2005/8/layout/hierarchy2"/>
    <dgm:cxn modelId="{37999974-E39A-014A-B23D-F52D26E7B162}" type="presParOf" srcId="{C3363D18-887B-EC4F-A49D-0B130E00E613}" destId="{FB0C7BFE-0A85-144E-80F1-CD1682B07267}" srcOrd="0" destOrd="0" presId="urn:microsoft.com/office/officeart/2005/8/layout/hierarchy2"/>
    <dgm:cxn modelId="{D52F0756-43DF-0B43-975D-4C002372C517}" type="presParOf" srcId="{C3363D18-887B-EC4F-A49D-0B130E00E613}" destId="{809F201E-0F44-4D47-BE06-958A27F7D135}" srcOrd="1" destOrd="0" presId="urn:microsoft.com/office/officeart/2005/8/layout/hierarchy2"/>
    <dgm:cxn modelId="{9C2BC35C-32FD-E040-9816-E0F5CE54251A}" type="presParOf" srcId="{C407E47F-CE73-994D-9744-51B2D9014D2A}" destId="{08602E42-E94A-F444-B5DF-BA16D54828D5}" srcOrd="8" destOrd="0" presId="urn:microsoft.com/office/officeart/2005/8/layout/hierarchy2"/>
    <dgm:cxn modelId="{CD51BC10-E751-9243-B39D-65117CD8B463}" type="presParOf" srcId="{08602E42-E94A-F444-B5DF-BA16D54828D5}" destId="{719F7C74-ED88-6F4A-8978-8B7F1644D3FF}" srcOrd="0" destOrd="0" presId="urn:microsoft.com/office/officeart/2005/8/layout/hierarchy2"/>
    <dgm:cxn modelId="{3C765335-0DF8-CB41-9425-FF6EF673D040}" type="presParOf" srcId="{C407E47F-CE73-994D-9744-51B2D9014D2A}" destId="{8F553675-F02F-C348-9997-B6EFE54276E6}" srcOrd="9" destOrd="0" presId="urn:microsoft.com/office/officeart/2005/8/layout/hierarchy2"/>
    <dgm:cxn modelId="{A544569F-07DA-6342-993D-505D4AA1E5DB}" type="presParOf" srcId="{8F553675-F02F-C348-9997-B6EFE54276E6}" destId="{20119C2A-9133-BA40-BD51-2B1798905F73}" srcOrd="0" destOrd="0" presId="urn:microsoft.com/office/officeart/2005/8/layout/hierarchy2"/>
    <dgm:cxn modelId="{6E01D9EA-57C7-AA47-AD9F-F07717CAD6E1}" type="presParOf" srcId="{8F553675-F02F-C348-9997-B6EFE54276E6}" destId="{3B6ACD80-8E06-8E49-BA50-443790F8DE56}" srcOrd="1" destOrd="0" presId="urn:microsoft.com/office/officeart/2005/8/layout/hierarchy2"/>
    <dgm:cxn modelId="{B1B6BA2F-B737-D843-87A0-56BC2E508061}" type="presParOf" srcId="{C407E47F-CE73-994D-9744-51B2D9014D2A}" destId="{2C83105F-60C1-094F-80E0-19E11A81F786}" srcOrd="10" destOrd="0" presId="urn:microsoft.com/office/officeart/2005/8/layout/hierarchy2"/>
    <dgm:cxn modelId="{C83E55A2-6F9B-2A43-A741-0B719778DA51}" type="presParOf" srcId="{2C83105F-60C1-094F-80E0-19E11A81F786}" destId="{6C60CF9C-7D94-544E-823D-39654D46170D}" srcOrd="0" destOrd="0" presId="urn:microsoft.com/office/officeart/2005/8/layout/hierarchy2"/>
    <dgm:cxn modelId="{C3C38FF6-6378-EC40-B02A-211C1D7A717C}" type="presParOf" srcId="{C407E47F-CE73-994D-9744-51B2D9014D2A}" destId="{F954FB00-20F5-7F43-A835-0757B8EBF6CB}" srcOrd="11" destOrd="0" presId="urn:microsoft.com/office/officeart/2005/8/layout/hierarchy2"/>
    <dgm:cxn modelId="{936AF450-69E8-B346-8B64-4B2257F467DF}" type="presParOf" srcId="{F954FB00-20F5-7F43-A835-0757B8EBF6CB}" destId="{0544D8E2-1C5A-7744-B657-EC1C989A4F72}" srcOrd="0" destOrd="0" presId="urn:microsoft.com/office/officeart/2005/8/layout/hierarchy2"/>
    <dgm:cxn modelId="{DEE8D54D-F603-EF4B-BA75-E6507BDBAD43}" type="presParOf" srcId="{F954FB00-20F5-7F43-A835-0757B8EBF6CB}" destId="{A479F5F6-15F4-6E41-AEE3-7A63C50ED07C}" srcOrd="1" destOrd="0" presId="urn:microsoft.com/office/officeart/2005/8/layout/hierarchy2"/>
    <dgm:cxn modelId="{FBAD3473-6F35-1B4B-AD68-C8A50DA6C66D}" type="presParOf" srcId="{C407E47F-CE73-994D-9744-51B2D9014D2A}" destId="{665E5BEA-015E-A045-9245-F443E50DE8EE}" srcOrd="12" destOrd="0" presId="urn:microsoft.com/office/officeart/2005/8/layout/hierarchy2"/>
    <dgm:cxn modelId="{F7C3D545-C42D-4B4C-BF7F-59D60B7AB97D}" type="presParOf" srcId="{665E5BEA-015E-A045-9245-F443E50DE8EE}" destId="{DE553163-6110-B143-AE2B-5D066A512C12}" srcOrd="0" destOrd="0" presId="urn:microsoft.com/office/officeart/2005/8/layout/hierarchy2"/>
    <dgm:cxn modelId="{7D1DCD27-1AC9-694A-87C1-0871676828C9}" type="presParOf" srcId="{C407E47F-CE73-994D-9744-51B2D9014D2A}" destId="{6F62ECAB-143B-6645-A998-AAEF7A7B0F69}" srcOrd="13" destOrd="0" presId="urn:microsoft.com/office/officeart/2005/8/layout/hierarchy2"/>
    <dgm:cxn modelId="{E0E82B75-39A7-4D4C-B3AA-1E5B10730A79}" type="presParOf" srcId="{6F62ECAB-143B-6645-A998-AAEF7A7B0F69}" destId="{1BC22746-7EC4-9A48-AB15-4766CD367568}" srcOrd="0" destOrd="0" presId="urn:microsoft.com/office/officeart/2005/8/layout/hierarchy2"/>
    <dgm:cxn modelId="{B5159120-F38B-BB48-B7CD-CEE0F9220247}" type="presParOf" srcId="{6F62ECAB-143B-6645-A998-AAEF7A7B0F69}" destId="{46BA825F-B2A2-3C45-9529-EF2258540F5C}" srcOrd="1" destOrd="0" presId="urn:microsoft.com/office/officeart/2005/8/layout/hierarchy2"/>
    <dgm:cxn modelId="{40D37DA2-2A8E-9840-9D67-27974C3F02E5}" type="presParOf" srcId="{C407E47F-CE73-994D-9744-51B2D9014D2A}" destId="{80E43F36-5581-2049-9002-FB09CAF09BB9}" srcOrd="14" destOrd="0" presId="urn:microsoft.com/office/officeart/2005/8/layout/hierarchy2"/>
    <dgm:cxn modelId="{1B02D261-60DA-6F4C-9A8D-E5EB01175DC8}" type="presParOf" srcId="{80E43F36-5581-2049-9002-FB09CAF09BB9}" destId="{7939895B-E53A-7444-BF2A-186FE4A31ED9}" srcOrd="0" destOrd="0" presId="urn:microsoft.com/office/officeart/2005/8/layout/hierarchy2"/>
    <dgm:cxn modelId="{E58F0A12-D8E7-1544-9D77-A54C610EBF9C}" type="presParOf" srcId="{C407E47F-CE73-994D-9744-51B2D9014D2A}" destId="{DA4CDDC3-CE22-424B-91C1-32167574B9CF}" srcOrd="15" destOrd="0" presId="urn:microsoft.com/office/officeart/2005/8/layout/hierarchy2"/>
    <dgm:cxn modelId="{A2122F9D-CF8C-BE45-A36E-8FB8ED54D8A2}" type="presParOf" srcId="{DA4CDDC3-CE22-424B-91C1-32167574B9CF}" destId="{DEE3FBA7-81C1-D942-AF04-2CA74C7CCAC1}" srcOrd="0" destOrd="0" presId="urn:microsoft.com/office/officeart/2005/8/layout/hierarchy2"/>
    <dgm:cxn modelId="{7603FE33-B569-7240-B619-9C0AEC936A6D}" type="presParOf" srcId="{DA4CDDC3-CE22-424B-91C1-32167574B9CF}" destId="{2290BF64-1DA6-B44B-B8B1-83E88F6E16AD}" srcOrd="1" destOrd="0" presId="urn:microsoft.com/office/officeart/2005/8/layout/hierarchy2"/>
    <dgm:cxn modelId="{BE80034F-5CA7-3546-A764-86BB68511202}" type="presParOf" srcId="{C407E47F-CE73-994D-9744-51B2D9014D2A}" destId="{83910505-0185-9140-BB4E-A26E8F4D1DEB}" srcOrd="16" destOrd="0" presId="urn:microsoft.com/office/officeart/2005/8/layout/hierarchy2"/>
    <dgm:cxn modelId="{5495B387-9CCD-ED4F-B275-2257E5701683}" type="presParOf" srcId="{83910505-0185-9140-BB4E-A26E8F4D1DEB}" destId="{F9B0592B-2213-7048-978A-0BBA504877B6}" srcOrd="0" destOrd="0" presId="urn:microsoft.com/office/officeart/2005/8/layout/hierarchy2"/>
    <dgm:cxn modelId="{DCA04757-2B46-6245-A936-87B6880982E0}" type="presParOf" srcId="{C407E47F-CE73-994D-9744-51B2D9014D2A}" destId="{8D704364-0A13-E44E-97C9-EAA63A45354B}" srcOrd="17" destOrd="0" presId="urn:microsoft.com/office/officeart/2005/8/layout/hierarchy2"/>
    <dgm:cxn modelId="{304F765F-65BF-9045-9547-B078B3611402}" type="presParOf" srcId="{8D704364-0A13-E44E-97C9-EAA63A45354B}" destId="{2BB24047-62E7-D548-BD68-99F9A7D96697}" srcOrd="0" destOrd="0" presId="urn:microsoft.com/office/officeart/2005/8/layout/hierarchy2"/>
    <dgm:cxn modelId="{BA96F441-0FDA-BF4F-8B15-37718105366F}" type="presParOf" srcId="{8D704364-0A13-E44E-97C9-EAA63A45354B}" destId="{8581DD5F-5508-8149-938B-A141F0B9E3C0}" srcOrd="1" destOrd="0" presId="urn:microsoft.com/office/officeart/2005/8/layout/hierarchy2"/>
    <dgm:cxn modelId="{4F0ACB11-2375-E54B-BDFD-7FFAC563596D}" type="presParOf" srcId="{C407E47F-CE73-994D-9744-51B2D9014D2A}" destId="{5AA2D662-2B2B-C547-8C9C-18E39E4D2120}" srcOrd="18" destOrd="0" presId="urn:microsoft.com/office/officeart/2005/8/layout/hierarchy2"/>
    <dgm:cxn modelId="{EB5F7C4F-C8E4-9148-9667-97376076CEA7}" type="presParOf" srcId="{5AA2D662-2B2B-C547-8C9C-18E39E4D2120}" destId="{8E0530E5-B433-BB4D-AA9F-B5BD2B745BC1}" srcOrd="0" destOrd="0" presId="urn:microsoft.com/office/officeart/2005/8/layout/hierarchy2"/>
    <dgm:cxn modelId="{2BC81F39-403F-B746-9929-0A489A8F4DE4}" type="presParOf" srcId="{C407E47F-CE73-994D-9744-51B2D9014D2A}" destId="{DB7D4D11-DE65-2E4D-8555-0BCDCD862A7F}" srcOrd="19" destOrd="0" presId="urn:microsoft.com/office/officeart/2005/8/layout/hierarchy2"/>
    <dgm:cxn modelId="{062C34FE-D2D3-B848-8F41-8885D78B5596}" type="presParOf" srcId="{DB7D4D11-DE65-2E4D-8555-0BCDCD862A7F}" destId="{BFEB1FC5-99ED-9B45-A86D-F14EEB3A252D}" srcOrd="0" destOrd="0" presId="urn:microsoft.com/office/officeart/2005/8/layout/hierarchy2"/>
    <dgm:cxn modelId="{28A7DD0C-EDB7-7C49-9E90-589DD4693D89}" type="presParOf" srcId="{DB7D4D11-DE65-2E4D-8555-0BCDCD862A7F}" destId="{3427D0AA-A6F5-5647-896D-472090B4F4AB}" srcOrd="1" destOrd="0" presId="urn:microsoft.com/office/officeart/2005/8/layout/hierarchy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BDB487-64DF-CF42-BE8C-BFB12F5A182A}">
      <dsp:nvSpPr>
        <dsp:cNvPr id="0" name=""/>
        <dsp:cNvSpPr/>
      </dsp:nvSpPr>
      <dsp:spPr>
        <a:xfrm>
          <a:off x="2018" y="2228282"/>
          <a:ext cx="2473344" cy="895217"/>
        </a:xfrm>
        <a:prstGeom prst="roundRect">
          <a:avLst>
            <a:gd name="adj" fmla="val 10000"/>
          </a:avLst>
        </a:prstGeom>
        <a:solidFill>
          <a:srgbClr val="DBFFF4">
            <a:alpha val="12000"/>
          </a:srgbClr>
        </a:solidFill>
        <a:ln w="12700" cmpd="sng">
          <a:solidFill>
            <a:srgbClr val="000090"/>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lang="en-US" sz="2800" b="1" i="0" u="none" kern="1200" dirty="0" smtClean="0">
              <a:solidFill>
                <a:srgbClr val="000090"/>
              </a:solidFill>
              <a:latin typeface="Optima"/>
              <a:cs typeface="Optima"/>
            </a:rPr>
            <a:t>OUTLINES</a:t>
          </a:r>
        </a:p>
      </dsp:txBody>
      <dsp:txXfrm>
        <a:off x="28238" y="2254502"/>
        <a:ext cx="2420904" cy="842777"/>
      </dsp:txXfrm>
    </dsp:sp>
    <dsp:sp modelId="{12BE52E6-FDB6-C840-9E89-8AFCF96D7374}">
      <dsp:nvSpPr>
        <dsp:cNvPr id="0" name=""/>
        <dsp:cNvSpPr/>
      </dsp:nvSpPr>
      <dsp:spPr>
        <a:xfrm rot="17757152">
          <a:off x="2066572" y="2004642"/>
          <a:ext cx="1453806" cy="35297"/>
        </a:xfrm>
        <a:custGeom>
          <a:avLst/>
          <a:gdLst/>
          <a:ahLst/>
          <a:cxnLst/>
          <a:rect l="0" t="0" r="0" b="0"/>
          <a:pathLst>
            <a:path>
              <a:moveTo>
                <a:pt x="0" y="17648"/>
              </a:moveTo>
              <a:lnTo>
                <a:pt x="1453806" y="17648"/>
              </a:lnTo>
            </a:path>
          </a:pathLst>
        </a:custGeom>
        <a:noFill/>
        <a:ln w="9525" cap="flat" cmpd="sng" algn="ctr">
          <a:solidFill>
            <a:schemeClr val="accent2">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2757130" y="1985946"/>
        <a:ext cx="72690" cy="72690"/>
      </dsp:txXfrm>
    </dsp:sp>
    <dsp:sp modelId="{E287F362-B9D0-A540-A707-FE86D53059DB}">
      <dsp:nvSpPr>
        <dsp:cNvPr id="0" name=""/>
        <dsp:cNvSpPr/>
      </dsp:nvSpPr>
      <dsp:spPr>
        <a:xfrm>
          <a:off x="3111587" y="812868"/>
          <a:ext cx="5668788" cy="1111647"/>
        </a:xfrm>
        <a:prstGeom prst="roundRect">
          <a:avLst>
            <a:gd name="adj" fmla="val 10000"/>
          </a:avLst>
        </a:prstGeom>
        <a:solidFill>
          <a:srgbClr val="DBFFF4"/>
        </a:solidFill>
        <a:ln w="12700" cmpd="sng">
          <a:solidFill>
            <a:srgbClr val="000090"/>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n-US" sz="2400" b="1" kern="1200" dirty="0" smtClean="0">
              <a:solidFill>
                <a:srgbClr val="000090"/>
              </a:solidFill>
              <a:latin typeface="Optima"/>
              <a:cs typeface="Optima"/>
            </a:rPr>
            <a:t>A. Basics of the Non Scaling Fixed Field Alternating Gradient (NS-FFAG) Accelerator</a:t>
          </a:r>
          <a:endParaRPr lang="en-US" sz="2400" b="1" i="0" kern="1200" dirty="0">
            <a:solidFill>
              <a:srgbClr val="000090"/>
            </a:solidFill>
            <a:latin typeface="Optima"/>
            <a:cs typeface="Optima"/>
          </a:endParaRPr>
        </a:p>
      </dsp:txBody>
      <dsp:txXfrm>
        <a:off x="3144146" y="845427"/>
        <a:ext cx="5603670" cy="1046529"/>
      </dsp:txXfrm>
    </dsp:sp>
    <dsp:sp modelId="{E6863C8F-020C-234F-A0FD-4994476D2D4E}">
      <dsp:nvSpPr>
        <dsp:cNvPr id="0" name=""/>
        <dsp:cNvSpPr/>
      </dsp:nvSpPr>
      <dsp:spPr>
        <a:xfrm rot="21449410">
          <a:off x="2475044" y="2643700"/>
          <a:ext cx="664163" cy="35297"/>
        </a:xfrm>
        <a:custGeom>
          <a:avLst/>
          <a:gdLst/>
          <a:ahLst/>
          <a:cxnLst/>
          <a:rect l="0" t="0" r="0" b="0"/>
          <a:pathLst>
            <a:path>
              <a:moveTo>
                <a:pt x="0" y="17648"/>
              </a:moveTo>
              <a:lnTo>
                <a:pt x="664163" y="17648"/>
              </a:lnTo>
            </a:path>
          </a:pathLst>
        </a:custGeom>
        <a:noFill/>
        <a:ln w="9525" cap="flat" cmpd="sng" algn="ctr">
          <a:solidFill>
            <a:schemeClr val="accent2">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2790522" y="2644745"/>
        <a:ext cx="33208" cy="33208"/>
      </dsp:txXfrm>
    </dsp:sp>
    <dsp:sp modelId="{34A27CF3-7CF8-2D40-9099-04D1F421A7F7}">
      <dsp:nvSpPr>
        <dsp:cNvPr id="0" name=""/>
        <dsp:cNvSpPr/>
      </dsp:nvSpPr>
      <dsp:spPr>
        <a:xfrm>
          <a:off x="3138889" y="2032911"/>
          <a:ext cx="5450928" cy="1227792"/>
        </a:xfrm>
        <a:prstGeom prst="roundRect">
          <a:avLst>
            <a:gd name="adj" fmla="val 10000"/>
          </a:avLst>
        </a:prstGeom>
        <a:solidFill>
          <a:srgbClr val="DBFFF4"/>
        </a:solidFill>
        <a:ln w="12700" cmpd="sng">
          <a:solidFill>
            <a:srgbClr val="000090"/>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n-US" sz="2400" b="1" i="0" kern="1200" dirty="0" smtClean="0">
              <a:solidFill>
                <a:srgbClr val="000090"/>
              </a:solidFill>
              <a:latin typeface="Optima"/>
              <a:cs typeface="Optima"/>
            </a:rPr>
            <a:t> B. </a:t>
          </a:r>
          <a:r>
            <a:rPr lang="en-US" sz="2400" b="1" kern="1200" dirty="0" smtClean="0">
              <a:solidFill>
                <a:srgbClr val="000090"/>
              </a:solidFill>
              <a:latin typeface="Optima"/>
              <a:cs typeface="Optima"/>
            </a:rPr>
            <a:t>Summary of the 54 page Halbach magnet report</a:t>
          </a:r>
          <a:endParaRPr lang="en-US" sz="2400" b="1" i="0" kern="1200" baseline="-25000" dirty="0">
            <a:solidFill>
              <a:srgbClr val="000090"/>
            </a:solidFill>
            <a:latin typeface="Optima"/>
            <a:cs typeface="Optima"/>
          </a:endParaRPr>
        </a:p>
      </dsp:txBody>
      <dsp:txXfrm>
        <a:off x="3174850" y="2068872"/>
        <a:ext cx="5379006" cy="1155870"/>
      </dsp:txXfrm>
    </dsp:sp>
    <dsp:sp modelId="{305E6CCA-DD59-1144-A0AB-6F7E7D9456D3}">
      <dsp:nvSpPr>
        <dsp:cNvPr id="0" name=""/>
        <dsp:cNvSpPr/>
      </dsp:nvSpPr>
      <dsp:spPr>
        <a:xfrm rot="3801046">
          <a:off x="2054305" y="3340649"/>
          <a:ext cx="1527031" cy="35297"/>
        </a:xfrm>
        <a:custGeom>
          <a:avLst/>
          <a:gdLst/>
          <a:ahLst/>
          <a:cxnLst/>
          <a:rect l="0" t="0" r="0" b="0"/>
          <a:pathLst>
            <a:path>
              <a:moveTo>
                <a:pt x="0" y="17648"/>
              </a:moveTo>
              <a:lnTo>
                <a:pt x="1527031" y="17648"/>
              </a:lnTo>
            </a:path>
          </a:pathLst>
        </a:custGeom>
        <a:noFill/>
        <a:ln w="9525" cap="flat" cmpd="sng" algn="ctr">
          <a:solidFill>
            <a:schemeClr val="accent2">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2779644" y="3320122"/>
        <a:ext cx="76351" cy="76351"/>
      </dsp:txXfrm>
    </dsp:sp>
    <dsp:sp modelId="{637EEDD6-B129-4943-B12B-73A2A7EC57B9}">
      <dsp:nvSpPr>
        <dsp:cNvPr id="0" name=""/>
        <dsp:cNvSpPr/>
      </dsp:nvSpPr>
      <dsp:spPr>
        <a:xfrm>
          <a:off x="3160278" y="3379698"/>
          <a:ext cx="4969699" cy="1322014"/>
        </a:xfrm>
        <a:prstGeom prst="roundRect">
          <a:avLst>
            <a:gd name="adj" fmla="val 10000"/>
          </a:avLst>
        </a:prstGeom>
        <a:solidFill>
          <a:srgbClr val="DBFFF4"/>
        </a:solidFill>
        <a:ln w="12700" cmpd="sng">
          <a:solidFill>
            <a:srgbClr val="000090"/>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n-US" sz="2400" b="1" i="0" kern="1200" dirty="0" smtClean="0">
              <a:solidFill>
                <a:srgbClr val="000090"/>
              </a:solidFill>
              <a:latin typeface="Optima"/>
              <a:cs typeface="Optima"/>
            </a:rPr>
            <a:t> C. </a:t>
          </a:r>
          <a:r>
            <a:rPr lang="en-US" sz="2400" b="1" kern="1200" dirty="0" smtClean="0">
              <a:solidFill>
                <a:srgbClr val="000090"/>
              </a:solidFill>
              <a:latin typeface="Optima"/>
              <a:cs typeface="Optima"/>
            </a:rPr>
            <a:t>Halbach Magnet Properties?</a:t>
          </a:r>
          <a:endParaRPr lang="en-US" sz="2400" b="1" i="0" kern="1200" baseline="-25000" dirty="0">
            <a:solidFill>
              <a:srgbClr val="000090"/>
            </a:solidFill>
            <a:latin typeface="Optima"/>
            <a:cs typeface="Optima"/>
          </a:endParaRPr>
        </a:p>
      </dsp:txBody>
      <dsp:txXfrm>
        <a:off x="3198998" y="3418418"/>
        <a:ext cx="4892259" cy="124457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BDB487-64DF-CF42-BE8C-BFB12F5A182A}">
      <dsp:nvSpPr>
        <dsp:cNvPr id="0" name=""/>
        <dsp:cNvSpPr/>
      </dsp:nvSpPr>
      <dsp:spPr>
        <a:xfrm>
          <a:off x="0" y="1782358"/>
          <a:ext cx="1721186" cy="1383752"/>
        </a:xfrm>
        <a:prstGeom prst="roundRect">
          <a:avLst>
            <a:gd name="adj" fmla="val 10000"/>
          </a:avLst>
        </a:prstGeom>
        <a:solidFill>
          <a:schemeClr val="accent5">
            <a:lumMod val="20000"/>
            <a:lumOff val="80000"/>
          </a:schemeClr>
        </a:solidFill>
        <a:ln w="12700">
          <a:solidFill>
            <a:schemeClr val="tx1"/>
          </a:solid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n-US" sz="2400" b="1" i="0" kern="1200" dirty="0" smtClean="0">
              <a:solidFill>
                <a:srgbClr val="000090"/>
              </a:solidFill>
              <a:latin typeface="Optima"/>
              <a:cs typeface="Optima"/>
            </a:rPr>
            <a:t>Halbach Design Properties</a:t>
          </a:r>
        </a:p>
      </dsp:txBody>
      <dsp:txXfrm>
        <a:off x="40529" y="1822887"/>
        <a:ext cx="1640128" cy="1302694"/>
      </dsp:txXfrm>
    </dsp:sp>
    <dsp:sp modelId="{12BE52E6-FDB6-C840-9E89-8AFCF96D7374}">
      <dsp:nvSpPr>
        <dsp:cNvPr id="0" name=""/>
        <dsp:cNvSpPr/>
      </dsp:nvSpPr>
      <dsp:spPr>
        <a:xfrm rot="16789774">
          <a:off x="800278" y="1371290"/>
          <a:ext cx="2220976" cy="17517"/>
        </a:xfrm>
        <a:custGeom>
          <a:avLst/>
          <a:gdLst/>
          <a:ahLst/>
          <a:cxnLst/>
          <a:rect l="0" t="0" r="0" b="0"/>
          <a:pathLst>
            <a:path>
              <a:moveTo>
                <a:pt x="0" y="8758"/>
              </a:moveTo>
              <a:lnTo>
                <a:pt x="2220976" y="8758"/>
              </a:lnTo>
            </a:path>
          </a:pathLst>
        </a:cu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311150">
            <a:lnSpc>
              <a:spcPct val="90000"/>
            </a:lnSpc>
            <a:spcBef>
              <a:spcPct val="0"/>
            </a:spcBef>
            <a:spcAft>
              <a:spcPct val="35000"/>
            </a:spcAft>
          </a:pPr>
          <a:endParaRPr lang="en-US" sz="700" kern="1200"/>
        </a:p>
      </dsp:txBody>
      <dsp:txXfrm>
        <a:off x="1855242" y="1324524"/>
        <a:ext cx="111048" cy="111048"/>
      </dsp:txXfrm>
    </dsp:sp>
    <dsp:sp modelId="{E287F362-B9D0-A540-A707-FE86D53059DB}">
      <dsp:nvSpPr>
        <dsp:cNvPr id="0" name=""/>
        <dsp:cNvSpPr/>
      </dsp:nvSpPr>
      <dsp:spPr>
        <a:xfrm>
          <a:off x="2100347" y="32627"/>
          <a:ext cx="6771682" cy="506470"/>
        </a:xfrm>
        <a:prstGeom prst="roundRect">
          <a:avLst>
            <a:gd name="adj" fmla="val 10000"/>
          </a:avLst>
        </a:prstGeom>
        <a:gradFill flip="none" rotWithShape="1">
          <a:gsLst>
            <a:gs pos="0">
              <a:schemeClr val="accent6">
                <a:lumMod val="60000"/>
                <a:lumOff val="40000"/>
              </a:schemeClr>
            </a:gs>
            <a:gs pos="100000">
              <a:srgbClr val="FFFFFF"/>
            </a:gs>
          </a:gsLst>
          <a:lin ang="0" scaled="1"/>
          <a:tileRect/>
        </a:gradFill>
        <a:ln w="6350">
          <a:solidFill>
            <a:schemeClr val="tx1"/>
          </a:solid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430" tIns="11430" rIns="11430" bIns="11430" numCol="1" spcCol="1270" anchor="ctr" anchorCtr="0">
          <a:noAutofit/>
        </a:bodyPr>
        <a:lstStyle/>
        <a:p>
          <a:pPr lvl="0" algn="l" defTabSz="800100">
            <a:lnSpc>
              <a:spcPct val="90000"/>
            </a:lnSpc>
            <a:spcBef>
              <a:spcPct val="0"/>
            </a:spcBef>
            <a:spcAft>
              <a:spcPct val="35000"/>
            </a:spcAft>
          </a:pPr>
          <a:r>
            <a:rPr lang="en-US" sz="1800" b="1" i="0" kern="1200" dirty="0" smtClean="0">
              <a:solidFill>
                <a:srgbClr val="000090"/>
              </a:solidFill>
              <a:latin typeface="Optima"/>
              <a:cs typeface="Optima"/>
            </a:rPr>
            <a:t> 1. ELECTRON ORBITS FIT IN THE MIDDLE OF THE GOOD FIELD</a:t>
          </a:r>
          <a:endParaRPr lang="en-US" sz="1800" b="1" i="0" kern="1200" dirty="0">
            <a:solidFill>
              <a:srgbClr val="000090"/>
            </a:solidFill>
            <a:latin typeface="Optima"/>
            <a:cs typeface="Optima"/>
          </a:endParaRPr>
        </a:p>
      </dsp:txBody>
      <dsp:txXfrm>
        <a:off x="2115181" y="47461"/>
        <a:ext cx="6742014" cy="476802"/>
      </dsp:txXfrm>
    </dsp:sp>
    <dsp:sp modelId="{C1754B63-FA72-8048-987C-D686BE5EB1BF}">
      <dsp:nvSpPr>
        <dsp:cNvPr id="0" name=""/>
        <dsp:cNvSpPr/>
      </dsp:nvSpPr>
      <dsp:spPr>
        <a:xfrm rot="17942393">
          <a:off x="1272337" y="1702875"/>
          <a:ext cx="1744519" cy="17517"/>
        </a:xfrm>
        <a:custGeom>
          <a:avLst/>
          <a:gdLst/>
          <a:ahLst/>
          <a:cxnLst/>
          <a:rect l="0" t="0" r="0" b="0"/>
          <a:pathLst>
            <a:path>
              <a:moveTo>
                <a:pt x="0" y="8758"/>
              </a:moveTo>
              <a:lnTo>
                <a:pt x="1744519" y="8758"/>
              </a:lnTo>
            </a:path>
          </a:pathLst>
        </a:cu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66700">
            <a:lnSpc>
              <a:spcPct val="90000"/>
            </a:lnSpc>
            <a:spcBef>
              <a:spcPct val="0"/>
            </a:spcBef>
            <a:spcAft>
              <a:spcPct val="35000"/>
            </a:spcAft>
          </a:pPr>
          <a:endParaRPr lang="en-US" sz="600" kern="1200"/>
        </a:p>
      </dsp:txBody>
      <dsp:txXfrm>
        <a:off x="2100984" y="1668021"/>
        <a:ext cx="87225" cy="87225"/>
      </dsp:txXfrm>
    </dsp:sp>
    <dsp:sp modelId="{7E18F320-0871-4240-8329-A2C010C7E53D}">
      <dsp:nvSpPr>
        <dsp:cNvPr id="0" name=""/>
        <dsp:cNvSpPr/>
      </dsp:nvSpPr>
      <dsp:spPr>
        <a:xfrm>
          <a:off x="2568008" y="695798"/>
          <a:ext cx="6266143" cy="506470"/>
        </a:xfrm>
        <a:prstGeom prst="roundRect">
          <a:avLst>
            <a:gd name="adj" fmla="val 10000"/>
          </a:avLst>
        </a:prstGeom>
        <a:gradFill flip="none" rotWithShape="1">
          <a:gsLst>
            <a:gs pos="0">
              <a:schemeClr val="accent6">
                <a:lumMod val="60000"/>
                <a:lumOff val="40000"/>
              </a:schemeClr>
            </a:gs>
            <a:gs pos="100000">
              <a:srgbClr val="FFFFFF"/>
            </a:gs>
          </a:gsLst>
          <a:lin ang="0" scaled="1"/>
          <a:tileRect/>
        </a:gradFill>
        <a:ln w="6350">
          <a:solidFill>
            <a:schemeClr val="tx1"/>
          </a:solid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n-US" sz="1800" b="1" i="0" kern="1200" dirty="0" smtClean="0">
              <a:solidFill>
                <a:srgbClr val="000090"/>
              </a:solidFill>
              <a:latin typeface="Optima"/>
              <a:cs typeface="Optima"/>
            </a:rPr>
            <a:t>2. PERMANENT MAGNET MATERIAL IS USED EFFICIENTLY</a:t>
          </a:r>
          <a:endParaRPr lang="en-US" sz="1800" b="1" i="0" kern="1200" dirty="0">
            <a:solidFill>
              <a:srgbClr val="000090"/>
            </a:solidFill>
            <a:latin typeface="Optima"/>
            <a:cs typeface="Optima"/>
          </a:endParaRPr>
        </a:p>
      </dsp:txBody>
      <dsp:txXfrm>
        <a:off x="2582842" y="710632"/>
        <a:ext cx="6236475" cy="476802"/>
      </dsp:txXfrm>
    </dsp:sp>
    <dsp:sp modelId="{0C1307A1-2D87-B543-B195-58003E471349}">
      <dsp:nvSpPr>
        <dsp:cNvPr id="0" name=""/>
        <dsp:cNvSpPr/>
      </dsp:nvSpPr>
      <dsp:spPr>
        <a:xfrm rot="19410768">
          <a:off x="1577385" y="2029224"/>
          <a:ext cx="1467275" cy="17517"/>
        </a:xfrm>
        <a:custGeom>
          <a:avLst/>
          <a:gdLst/>
          <a:ahLst/>
          <a:cxnLst/>
          <a:rect l="0" t="0" r="0" b="0"/>
          <a:pathLst>
            <a:path>
              <a:moveTo>
                <a:pt x="0" y="8758"/>
              </a:moveTo>
              <a:lnTo>
                <a:pt x="1467275" y="8758"/>
              </a:lnTo>
            </a:path>
          </a:pathLst>
        </a:cu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2274341" y="2001300"/>
        <a:ext cx="73363" cy="73363"/>
      </dsp:txXfrm>
    </dsp:sp>
    <dsp:sp modelId="{75B7CCB4-1111-D941-ABFF-CDAF12DBA6BF}">
      <dsp:nvSpPr>
        <dsp:cNvPr id="0" name=""/>
        <dsp:cNvSpPr/>
      </dsp:nvSpPr>
      <dsp:spPr>
        <a:xfrm>
          <a:off x="2900860" y="1348494"/>
          <a:ext cx="5941084" cy="506470"/>
        </a:xfrm>
        <a:prstGeom prst="roundRect">
          <a:avLst>
            <a:gd name="adj" fmla="val 10000"/>
          </a:avLst>
        </a:prstGeom>
        <a:gradFill flip="none" rotWithShape="1">
          <a:gsLst>
            <a:gs pos="0">
              <a:schemeClr val="accent6">
                <a:lumMod val="60000"/>
                <a:lumOff val="40000"/>
              </a:schemeClr>
            </a:gs>
            <a:gs pos="100000">
              <a:srgbClr val="FFFFFF"/>
            </a:gs>
          </a:gsLst>
          <a:lin ang="0" scaled="1"/>
          <a:tileRect/>
        </a:gradFill>
        <a:ln w="6350">
          <a:solidFill>
            <a:schemeClr val="tx1"/>
          </a:solid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n-US" sz="1800" b="1" i="0" kern="1200" dirty="0" smtClean="0">
              <a:solidFill>
                <a:srgbClr val="000090"/>
              </a:solidFill>
              <a:latin typeface="Optima"/>
              <a:cs typeface="Optima"/>
            </a:rPr>
            <a:t>3. QUALITY OF THE MAGNETIC FIELD IS EXCELLENT</a:t>
          </a:r>
          <a:endParaRPr lang="en-US" sz="1800" b="1" i="0" kern="1200" dirty="0">
            <a:solidFill>
              <a:srgbClr val="000090"/>
            </a:solidFill>
            <a:latin typeface="Optima"/>
            <a:cs typeface="Optima"/>
          </a:endParaRPr>
        </a:p>
      </dsp:txBody>
      <dsp:txXfrm>
        <a:off x="2915694" y="1363328"/>
        <a:ext cx="5911416" cy="476802"/>
      </dsp:txXfrm>
    </dsp:sp>
    <dsp:sp modelId="{06406098-4B58-D34B-9661-F02703711714}">
      <dsp:nvSpPr>
        <dsp:cNvPr id="0" name=""/>
        <dsp:cNvSpPr/>
      </dsp:nvSpPr>
      <dsp:spPr>
        <a:xfrm rot="21202832">
          <a:off x="1715197" y="2361924"/>
          <a:ext cx="1796617" cy="17517"/>
        </a:xfrm>
        <a:custGeom>
          <a:avLst/>
          <a:gdLst/>
          <a:ahLst/>
          <a:cxnLst/>
          <a:rect l="0" t="0" r="0" b="0"/>
          <a:pathLst>
            <a:path>
              <a:moveTo>
                <a:pt x="0" y="8758"/>
              </a:moveTo>
              <a:lnTo>
                <a:pt x="1796617" y="8758"/>
              </a:lnTo>
            </a:path>
          </a:pathLst>
        </a:cu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66700">
            <a:lnSpc>
              <a:spcPct val="90000"/>
            </a:lnSpc>
            <a:spcBef>
              <a:spcPct val="0"/>
            </a:spcBef>
            <a:spcAft>
              <a:spcPct val="35000"/>
            </a:spcAft>
          </a:pPr>
          <a:endParaRPr lang="en-US" sz="600" kern="1200"/>
        </a:p>
      </dsp:txBody>
      <dsp:txXfrm>
        <a:off x="2568591" y="2325767"/>
        <a:ext cx="89830" cy="89830"/>
      </dsp:txXfrm>
    </dsp:sp>
    <dsp:sp modelId="{FB0C7BFE-0A85-144E-80F1-CD1682B07267}">
      <dsp:nvSpPr>
        <dsp:cNvPr id="0" name=""/>
        <dsp:cNvSpPr/>
      </dsp:nvSpPr>
      <dsp:spPr>
        <a:xfrm>
          <a:off x="3505826" y="2013895"/>
          <a:ext cx="5326221" cy="506470"/>
        </a:xfrm>
        <a:prstGeom prst="roundRect">
          <a:avLst>
            <a:gd name="adj" fmla="val 10000"/>
          </a:avLst>
        </a:prstGeom>
        <a:gradFill flip="none" rotWithShape="1">
          <a:gsLst>
            <a:gs pos="0">
              <a:schemeClr val="accent6">
                <a:lumMod val="60000"/>
                <a:lumOff val="40000"/>
              </a:schemeClr>
            </a:gs>
            <a:gs pos="100000">
              <a:srgbClr val="FFFFFF"/>
            </a:gs>
          </a:gsLst>
          <a:lin ang="0" scaled="1"/>
          <a:tileRect/>
        </a:gradFill>
        <a:ln w="6350">
          <a:solidFill>
            <a:schemeClr val="tx1"/>
          </a:solid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n-US" sz="1800" b="1" i="0" kern="1200" dirty="0" smtClean="0">
              <a:solidFill>
                <a:srgbClr val="000090"/>
              </a:solidFill>
              <a:latin typeface="Optima"/>
              <a:cs typeface="Optima"/>
            </a:rPr>
            <a:t>4. THERE IS NO CROSS TALK BETWEEN MAGNETS</a:t>
          </a:r>
          <a:endParaRPr lang="en-US" sz="1800" b="1" i="0" kern="1200" dirty="0">
            <a:solidFill>
              <a:srgbClr val="000090"/>
            </a:solidFill>
            <a:latin typeface="Optima"/>
            <a:cs typeface="Optima"/>
          </a:endParaRPr>
        </a:p>
      </dsp:txBody>
      <dsp:txXfrm>
        <a:off x="3520660" y="2028729"/>
        <a:ext cx="5296553" cy="476802"/>
      </dsp:txXfrm>
    </dsp:sp>
    <dsp:sp modelId="{08602E42-E94A-F444-B5DF-BA16D54828D5}">
      <dsp:nvSpPr>
        <dsp:cNvPr id="0" name=""/>
        <dsp:cNvSpPr/>
      </dsp:nvSpPr>
      <dsp:spPr>
        <a:xfrm rot="682615">
          <a:off x="1698836" y="2689850"/>
          <a:ext cx="2274875" cy="17517"/>
        </a:xfrm>
        <a:custGeom>
          <a:avLst/>
          <a:gdLst/>
          <a:ahLst/>
          <a:cxnLst/>
          <a:rect l="0" t="0" r="0" b="0"/>
          <a:pathLst>
            <a:path>
              <a:moveTo>
                <a:pt x="0" y="8758"/>
              </a:moveTo>
              <a:lnTo>
                <a:pt x="2274875" y="8758"/>
              </a:lnTo>
            </a:path>
          </a:pathLst>
        </a:cu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355600">
            <a:lnSpc>
              <a:spcPct val="90000"/>
            </a:lnSpc>
            <a:spcBef>
              <a:spcPct val="0"/>
            </a:spcBef>
            <a:spcAft>
              <a:spcPct val="35000"/>
            </a:spcAft>
          </a:pPr>
          <a:endParaRPr lang="en-US" sz="800" kern="1200"/>
        </a:p>
      </dsp:txBody>
      <dsp:txXfrm>
        <a:off x="2779402" y="2641737"/>
        <a:ext cx="113743" cy="113743"/>
      </dsp:txXfrm>
    </dsp:sp>
    <dsp:sp modelId="{20119C2A-9133-BA40-BD51-2B1798905F73}">
      <dsp:nvSpPr>
        <dsp:cNvPr id="0" name=""/>
        <dsp:cNvSpPr/>
      </dsp:nvSpPr>
      <dsp:spPr>
        <a:xfrm>
          <a:off x="3951361" y="2669747"/>
          <a:ext cx="4878342" cy="506470"/>
        </a:xfrm>
        <a:prstGeom prst="roundRect">
          <a:avLst>
            <a:gd name="adj" fmla="val 10000"/>
          </a:avLst>
        </a:prstGeom>
        <a:gradFill flip="none" rotWithShape="1">
          <a:gsLst>
            <a:gs pos="0">
              <a:schemeClr val="accent6">
                <a:lumMod val="60000"/>
                <a:lumOff val="40000"/>
              </a:schemeClr>
            </a:gs>
            <a:gs pos="100000">
              <a:srgbClr val="FFFFFF"/>
            </a:gs>
          </a:gsLst>
          <a:lin ang="0" scaled="1"/>
          <a:tileRect/>
        </a:gradFill>
        <a:ln w="6350">
          <a:solidFill>
            <a:schemeClr val="tx1"/>
          </a:solid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n-US" sz="1800" b="1" i="0" kern="1200" dirty="0" smtClean="0">
              <a:solidFill>
                <a:srgbClr val="000090"/>
              </a:solidFill>
              <a:latin typeface="Optima"/>
              <a:cs typeface="Optima"/>
            </a:rPr>
            <a:t> 5. SMALL DISTORTIONS FROM CORRECTOR </a:t>
          </a:r>
          <a:endParaRPr lang="en-US" sz="1800" b="1" i="0" kern="1200" dirty="0">
            <a:solidFill>
              <a:schemeClr val="tx1"/>
            </a:solidFill>
            <a:latin typeface="Optima"/>
            <a:cs typeface="Optima"/>
          </a:endParaRPr>
        </a:p>
      </dsp:txBody>
      <dsp:txXfrm>
        <a:off x="3966195" y="2684581"/>
        <a:ext cx="4848674" cy="476802"/>
      </dsp:txXfrm>
    </dsp:sp>
    <dsp:sp modelId="{2C83105F-60C1-094F-80E0-19E11A81F786}">
      <dsp:nvSpPr>
        <dsp:cNvPr id="0" name=""/>
        <dsp:cNvSpPr/>
      </dsp:nvSpPr>
      <dsp:spPr>
        <a:xfrm rot="1730919">
          <a:off x="1578903" y="3018657"/>
          <a:ext cx="2292987" cy="17517"/>
        </a:xfrm>
        <a:custGeom>
          <a:avLst/>
          <a:gdLst/>
          <a:ahLst/>
          <a:cxnLst/>
          <a:rect l="0" t="0" r="0" b="0"/>
          <a:pathLst>
            <a:path>
              <a:moveTo>
                <a:pt x="0" y="8758"/>
              </a:moveTo>
              <a:lnTo>
                <a:pt x="2292987" y="8758"/>
              </a:lnTo>
            </a:path>
          </a:pathLst>
        </a:cu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355600">
            <a:lnSpc>
              <a:spcPct val="90000"/>
            </a:lnSpc>
            <a:spcBef>
              <a:spcPct val="0"/>
            </a:spcBef>
            <a:spcAft>
              <a:spcPct val="35000"/>
            </a:spcAft>
          </a:pPr>
          <a:endParaRPr lang="en-US" sz="800" kern="1200"/>
        </a:p>
      </dsp:txBody>
      <dsp:txXfrm>
        <a:off x="2668072" y="2970091"/>
        <a:ext cx="114649" cy="114649"/>
      </dsp:txXfrm>
    </dsp:sp>
    <dsp:sp modelId="{0544D8E2-1C5A-7744-B657-EC1C989A4F72}">
      <dsp:nvSpPr>
        <dsp:cNvPr id="0" name=""/>
        <dsp:cNvSpPr/>
      </dsp:nvSpPr>
      <dsp:spPr>
        <a:xfrm>
          <a:off x="3729608" y="3327361"/>
          <a:ext cx="5105545" cy="506470"/>
        </a:xfrm>
        <a:prstGeom prst="roundRect">
          <a:avLst>
            <a:gd name="adj" fmla="val 10000"/>
          </a:avLst>
        </a:prstGeom>
        <a:gradFill flip="none" rotWithShape="1">
          <a:gsLst>
            <a:gs pos="0">
              <a:schemeClr val="accent6">
                <a:lumMod val="60000"/>
                <a:lumOff val="40000"/>
              </a:schemeClr>
            </a:gs>
            <a:gs pos="100000">
              <a:srgbClr val="FFFFFF"/>
            </a:gs>
          </a:gsLst>
          <a:lin ang="0" scaled="1"/>
          <a:tileRect/>
        </a:gradFill>
        <a:ln w="6350">
          <a:solidFill>
            <a:schemeClr val="tx1"/>
          </a:solid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n-US" sz="1800" b="1" i="0" kern="1200" dirty="0" smtClean="0">
              <a:solidFill>
                <a:srgbClr val="000090"/>
              </a:solidFill>
              <a:latin typeface="Optima"/>
              <a:cs typeface="Optima"/>
            </a:rPr>
            <a:t>6. WRONG ARGUMENT FOR eRHIC R=300</a:t>
          </a:r>
          <a:r>
            <a:rPr lang="en-US" sz="1800" b="1" i="0" kern="1200" dirty="0" smtClean="0">
              <a:solidFill>
                <a:srgbClr val="000090"/>
              </a:solidFill>
              <a:latin typeface="Optima"/>
              <a:cs typeface="Optima"/>
              <a:sym typeface="Wingdings"/>
            </a:rPr>
            <a:t>5m</a:t>
          </a:r>
          <a:endParaRPr lang="en-US" sz="1800" b="1" i="0" kern="1200" dirty="0">
            <a:solidFill>
              <a:srgbClr val="000090"/>
            </a:solidFill>
            <a:latin typeface="Optima"/>
            <a:cs typeface="Optima"/>
          </a:endParaRPr>
        </a:p>
      </dsp:txBody>
      <dsp:txXfrm>
        <a:off x="3744442" y="3342195"/>
        <a:ext cx="5075877" cy="476802"/>
      </dsp:txXfrm>
    </dsp:sp>
    <dsp:sp modelId="{665E5BEA-015E-A045-9245-F443E50DE8EE}">
      <dsp:nvSpPr>
        <dsp:cNvPr id="0" name=""/>
        <dsp:cNvSpPr/>
      </dsp:nvSpPr>
      <dsp:spPr>
        <a:xfrm rot="2665901">
          <a:off x="1358433" y="3353673"/>
          <a:ext cx="2537493" cy="17517"/>
        </a:xfrm>
        <a:custGeom>
          <a:avLst/>
          <a:gdLst/>
          <a:ahLst/>
          <a:cxnLst/>
          <a:rect l="0" t="0" r="0" b="0"/>
          <a:pathLst>
            <a:path>
              <a:moveTo>
                <a:pt x="0" y="8758"/>
              </a:moveTo>
              <a:lnTo>
                <a:pt x="2537493" y="8758"/>
              </a:lnTo>
            </a:path>
          </a:pathLst>
        </a:cu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400050">
            <a:lnSpc>
              <a:spcPct val="90000"/>
            </a:lnSpc>
            <a:spcBef>
              <a:spcPct val="0"/>
            </a:spcBef>
            <a:spcAft>
              <a:spcPct val="35000"/>
            </a:spcAft>
          </a:pPr>
          <a:endParaRPr lang="en-US" sz="900" kern="1200"/>
        </a:p>
      </dsp:txBody>
      <dsp:txXfrm>
        <a:off x="2563742" y="3298994"/>
        <a:ext cx="126874" cy="126874"/>
      </dsp:txXfrm>
    </dsp:sp>
    <dsp:sp modelId="{1BC22746-7EC4-9A48-AB15-4766CD367568}">
      <dsp:nvSpPr>
        <dsp:cNvPr id="0" name=""/>
        <dsp:cNvSpPr/>
      </dsp:nvSpPr>
      <dsp:spPr>
        <a:xfrm>
          <a:off x="3533173" y="3997393"/>
          <a:ext cx="5321292" cy="506470"/>
        </a:xfrm>
        <a:prstGeom prst="roundRect">
          <a:avLst>
            <a:gd name="adj" fmla="val 10000"/>
          </a:avLst>
        </a:prstGeom>
        <a:gradFill flip="none" rotWithShape="1">
          <a:gsLst>
            <a:gs pos="0">
              <a:schemeClr val="accent6">
                <a:lumMod val="60000"/>
                <a:lumOff val="40000"/>
              </a:schemeClr>
            </a:gs>
            <a:gs pos="100000">
              <a:srgbClr val="FFFFFF"/>
            </a:gs>
          </a:gsLst>
          <a:lin ang="0" scaled="1"/>
          <a:tileRect/>
        </a:gradFill>
        <a:ln w="6350">
          <a:solidFill>
            <a:schemeClr val="tx1"/>
          </a:solid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n-US" sz="1800" b="1" i="0" kern="1200" dirty="0" smtClean="0">
              <a:solidFill>
                <a:srgbClr val="000090"/>
              </a:solidFill>
              <a:latin typeface="Optima"/>
              <a:cs typeface="Optima"/>
            </a:rPr>
            <a:t>7. CORRECTION SYSTEM IS SIMPLE 2% OF </a:t>
          </a:r>
          <a:r>
            <a:rPr lang="en-US" sz="1800" b="1" i="0" kern="1200" dirty="0" smtClean="0">
              <a:solidFill>
                <a:srgbClr val="000090"/>
              </a:solidFill>
              <a:latin typeface="Symbol" charset="2"/>
              <a:cs typeface="Symbol" charset="2"/>
            </a:rPr>
            <a:t>D</a:t>
          </a:r>
          <a:r>
            <a:rPr lang="en-US" sz="1800" b="1" i="0" kern="1200" dirty="0" smtClean="0">
              <a:solidFill>
                <a:srgbClr val="000090"/>
              </a:solidFill>
              <a:latin typeface="+mn-lt"/>
              <a:cs typeface="Symbol" charset="2"/>
            </a:rPr>
            <a:t>G</a:t>
          </a:r>
          <a:r>
            <a:rPr lang="en-US" sz="1800" b="1" i="0" kern="1200" dirty="0" smtClean="0">
              <a:solidFill>
                <a:srgbClr val="000090"/>
              </a:solidFill>
              <a:latin typeface="Optima"/>
              <a:cs typeface="Optima"/>
            </a:rPr>
            <a:t>/G</a:t>
          </a:r>
          <a:endParaRPr lang="en-US" sz="1800" b="1" i="0" kern="1200" dirty="0">
            <a:solidFill>
              <a:srgbClr val="000090"/>
            </a:solidFill>
            <a:latin typeface="Optima"/>
            <a:cs typeface="Optima"/>
          </a:endParaRPr>
        </a:p>
      </dsp:txBody>
      <dsp:txXfrm>
        <a:off x="3548007" y="4012227"/>
        <a:ext cx="5291624" cy="476802"/>
      </dsp:txXfrm>
    </dsp:sp>
    <dsp:sp modelId="{80E43F36-5581-2049-9002-FB09CAF09BB9}">
      <dsp:nvSpPr>
        <dsp:cNvPr id="0" name=""/>
        <dsp:cNvSpPr/>
      </dsp:nvSpPr>
      <dsp:spPr>
        <a:xfrm rot="4188032">
          <a:off x="871709" y="3683161"/>
          <a:ext cx="2594969" cy="17517"/>
        </a:xfrm>
        <a:custGeom>
          <a:avLst/>
          <a:gdLst/>
          <a:ahLst/>
          <a:cxnLst/>
          <a:rect l="0" t="0" r="0" b="0"/>
          <a:pathLst>
            <a:path>
              <a:moveTo>
                <a:pt x="0" y="8758"/>
              </a:moveTo>
              <a:lnTo>
                <a:pt x="2594969" y="8758"/>
              </a:lnTo>
            </a:path>
          </a:pathLst>
        </a:cu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400050">
            <a:lnSpc>
              <a:spcPct val="90000"/>
            </a:lnSpc>
            <a:spcBef>
              <a:spcPct val="0"/>
            </a:spcBef>
            <a:spcAft>
              <a:spcPct val="35000"/>
            </a:spcAft>
          </a:pPr>
          <a:endParaRPr lang="en-US" sz="900" kern="1200"/>
        </a:p>
      </dsp:txBody>
      <dsp:txXfrm>
        <a:off x="2104320" y="3627045"/>
        <a:ext cx="129748" cy="129748"/>
      </dsp:txXfrm>
    </dsp:sp>
    <dsp:sp modelId="{DEE3FBA7-81C1-D942-AF04-2CA74C7CCAC1}">
      <dsp:nvSpPr>
        <dsp:cNvPr id="0" name=""/>
        <dsp:cNvSpPr/>
      </dsp:nvSpPr>
      <dsp:spPr>
        <a:xfrm>
          <a:off x="2617202" y="4656369"/>
          <a:ext cx="6214579" cy="506470"/>
        </a:xfrm>
        <a:prstGeom prst="roundRect">
          <a:avLst>
            <a:gd name="adj" fmla="val 10000"/>
          </a:avLst>
        </a:prstGeom>
        <a:gradFill flip="none" rotWithShape="1">
          <a:gsLst>
            <a:gs pos="0">
              <a:schemeClr val="accent6">
                <a:lumMod val="60000"/>
                <a:lumOff val="40000"/>
              </a:schemeClr>
            </a:gs>
            <a:gs pos="100000">
              <a:srgbClr val="FFFFFF"/>
            </a:gs>
          </a:gsLst>
          <a:lin ang="0" scaled="1"/>
          <a:tileRect/>
        </a:gradFill>
        <a:ln w="6350">
          <a:solidFill>
            <a:schemeClr val="tx1"/>
          </a:solid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n-US" sz="1800" b="1" kern="1200" dirty="0" smtClean="0">
              <a:solidFill>
                <a:srgbClr val="000090"/>
              </a:solidFill>
              <a:latin typeface="Optima"/>
              <a:cs typeface="Optima"/>
            </a:rPr>
            <a:t> 8. VACUUM PIPE IS ROUND AND BPM’s HAS 4 BUTTONS</a:t>
          </a:r>
          <a:endParaRPr lang="en-US" sz="1800" b="1" kern="1200" dirty="0">
            <a:latin typeface="Optima"/>
            <a:cs typeface="Optima"/>
          </a:endParaRPr>
        </a:p>
      </dsp:txBody>
      <dsp:txXfrm>
        <a:off x="2632036" y="4671203"/>
        <a:ext cx="6184911" cy="476802"/>
      </dsp:txXfrm>
    </dsp:sp>
    <dsp:sp modelId="{83910505-0185-9140-BB4E-A26E8F4D1DEB}">
      <dsp:nvSpPr>
        <dsp:cNvPr id="0" name=""/>
        <dsp:cNvSpPr/>
      </dsp:nvSpPr>
      <dsp:spPr>
        <a:xfrm rot="4771148">
          <a:off x="425960" y="4022288"/>
          <a:ext cx="3166453" cy="17517"/>
        </a:xfrm>
        <a:custGeom>
          <a:avLst/>
          <a:gdLst/>
          <a:ahLst/>
          <a:cxnLst/>
          <a:rect l="0" t="0" r="0" b="0"/>
          <a:pathLst>
            <a:path>
              <a:moveTo>
                <a:pt x="0" y="8758"/>
              </a:moveTo>
              <a:lnTo>
                <a:pt x="3166453" y="8758"/>
              </a:lnTo>
            </a:path>
          </a:pathLst>
        </a:cu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488950">
            <a:lnSpc>
              <a:spcPct val="90000"/>
            </a:lnSpc>
            <a:spcBef>
              <a:spcPct val="0"/>
            </a:spcBef>
            <a:spcAft>
              <a:spcPct val="35000"/>
            </a:spcAft>
          </a:pPr>
          <a:endParaRPr lang="en-US" sz="1100" kern="1200"/>
        </a:p>
      </dsp:txBody>
      <dsp:txXfrm>
        <a:off x="1930025" y="3951885"/>
        <a:ext cx="158322" cy="158322"/>
      </dsp:txXfrm>
    </dsp:sp>
    <dsp:sp modelId="{2BB24047-62E7-D548-BD68-99F9A7D96697}">
      <dsp:nvSpPr>
        <dsp:cNvPr id="0" name=""/>
        <dsp:cNvSpPr/>
      </dsp:nvSpPr>
      <dsp:spPr>
        <a:xfrm>
          <a:off x="2297186" y="5332801"/>
          <a:ext cx="6543541" cy="510113"/>
        </a:xfrm>
        <a:prstGeom prst="roundRect">
          <a:avLst>
            <a:gd name="adj" fmla="val 10000"/>
          </a:avLst>
        </a:prstGeom>
        <a:gradFill flip="none" rotWithShape="1">
          <a:gsLst>
            <a:gs pos="0">
              <a:schemeClr val="accent6">
                <a:lumMod val="60000"/>
                <a:lumOff val="40000"/>
              </a:schemeClr>
            </a:gs>
            <a:gs pos="100000">
              <a:srgbClr val="FFFFFF"/>
            </a:gs>
          </a:gsLst>
          <a:lin ang="0" scaled="1"/>
          <a:tileRect/>
        </a:gradFill>
        <a:ln w="6350">
          <a:solidFill>
            <a:schemeClr val="tx1"/>
          </a:solid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n-US" sz="1800" b="1" i="0" kern="1200" dirty="0" smtClean="0">
              <a:solidFill>
                <a:srgbClr val="000090"/>
              </a:solidFill>
              <a:latin typeface="Optima"/>
              <a:cs typeface="Optima"/>
            </a:rPr>
            <a:t>9. THE SIZE OF THE MAGNETS AND CORRECTORS ARE SMALL </a:t>
          </a:r>
        </a:p>
      </dsp:txBody>
      <dsp:txXfrm>
        <a:off x="2312127" y="5347742"/>
        <a:ext cx="6513659" cy="480231"/>
      </dsp:txXfrm>
    </dsp:sp>
    <dsp:sp modelId="{5AA2D662-2B2B-C547-8C9C-18E39E4D2120}">
      <dsp:nvSpPr>
        <dsp:cNvPr id="0" name=""/>
        <dsp:cNvSpPr/>
      </dsp:nvSpPr>
      <dsp:spPr>
        <a:xfrm rot="5034496">
          <a:off x="25730" y="4351505"/>
          <a:ext cx="3793477" cy="17517"/>
        </a:xfrm>
        <a:custGeom>
          <a:avLst/>
          <a:gdLst/>
          <a:ahLst/>
          <a:cxnLst/>
          <a:rect l="0" t="0" r="0" b="0"/>
          <a:pathLst>
            <a:path>
              <a:moveTo>
                <a:pt x="0" y="8758"/>
              </a:moveTo>
              <a:lnTo>
                <a:pt x="3793477" y="8758"/>
              </a:lnTo>
            </a:path>
          </a:pathLst>
        </a:cu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577850">
            <a:lnSpc>
              <a:spcPct val="90000"/>
            </a:lnSpc>
            <a:spcBef>
              <a:spcPct val="0"/>
            </a:spcBef>
            <a:spcAft>
              <a:spcPct val="35000"/>
            </a:spcAft>
          </a:pPr>
          <a:endParaRPr lang="en-US" sz="1300" kern="1200"/>
        </a:p>
      </dsp:txBody>
      <dsp:txXfrm>
        <a:off x="1827632" y="4265426"/>
        <a:ext cx="189673" cy="189673"/>
      </dsp:txXfrm>
    </dsp:sp>
    <dsp:sp modelId="{BFEB1FC5-99ED-9B45-A86D-F14EEB3A252D}">
      <dsp:nvSpPr>
        <dsp:cNvPr id="0" name=""/>
        <dsp:cNvSpPr/>
      </dsp:nvSpPr>
      <dsp:spPr>
        <a:xfrm>
          <a:off x="2123752" y="5993057"/>
          <a:ext cx="6721588" cy="506470"/>
        </a:xfrm>
        <a:prstGeom prst="roundRect">
          <a:avLst>
            <a:gd name="adj" fmla="val 10000"/>
          </a:avLst>
        </a:prstGeom>
        <a:gradFill flip="none" rotWithShape="1">
          <a:gsLst>
            <a:gs pos="0">
              <a:schemeClr val="accent6">
                <a:lumMod val="60000"/>
                <a:lumOff val="40000"/>
              </a:schemeClr>
            </a:gs>
            <a:gs pos="100000">
              <a:srgbClr val="FFFFFF"/>
            </a:gs>
          </a:gsLst>
          <a:lin ang="0" scaled="1"/>
          <a:tileRect/>
        </a:gradFill>
        <a:ln w="6350">
          <a:solidFill>
            <a:schemeClr val="tx1"/>
          </a:solid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n-US" sz="1800" b="1" kern="1200" dirty="0" smtClean="0">
              <a:solidFill>
                <a:srgbClr val="000090"/>
              </a:solidFill>
              <a:latin typeface="Optima"/>
              <a:cs typeface="Optima"/>
            </a:rPr>
            <a:t>10. </a:t>
          </a:r>
          <a:r>
            <a:rPr lang="en-US" sz="1800" b="1" kern="1200" dirty="0" smtClean="0">
              <a:solidFill>
                <a:srgbClr val="000090"/>
              </a:solidFill>
              <a:latin typeface="Optima"/>
              <a:cs typeface="Optima"/>
            </a:rPr>
            <a:t>DETAIL COST </a:t>
          </a:r>
          <a:r>
            <a:rPr lang="en-US" sz="1800" b="1" kern="1200" dirty="0" smtClean="0">
              <a:solidFill>
                <a:srgbClr val="000090"/>
              </a:solidFill>
              <a:latin typeface="Optima"/>
              <a:cs typeface="Optima"/>
            </a:rPr>
            <a:t>OF </a:t>
          </a:r>
          <a:r>
            <a:rPr lang="en-US" sz="1800" b="1" kern="1200" dirty="0" smtClean="0">
              <a:solidFill>
                <a:srgbClr val="000090"/>
              </a:solidFill>
              <a:latin typeface="Optima"/>
              <a:cs typeface="Optima"/>
            </a:rPr>
            <a:t>THE 220 HALBACH MAGNETS IS </a:t>
          </a:r>
          <a:r>
            <a:rPr lang="en-US" sz="1800" b="1" kern="1200" dirty="0" smtClean="0">
              <a:solidFill>
                <a:srgbClr val="000090"/>
              </a:solidFill>
              <a:latin typeface="Optima"/>
              <a:cs typeface="Optima"/>
            </a:rPr>
            <a:t>$2.2M</a:t>
          </a:r>
          <a:endParaRPr lang="en-US" sz="1800" b="1" kern="1200" dirty="0">
            <a:solidFill>
              <a:srgbClr val="000090"/>
            </a:solidFill>
            <a:latin typeface="Optima"/>
            <a:cs typeface="Optima"/>
          </a:endParaRPr>
        </a:p>
      </dsp:txBody>
      <dsp:txXfrm>
        <a:off x="2138586" y="6007891"/>
        <a:ext cx="6691920" cy="476802"/>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12BFF922-6996-7242-961C-BA5023CAE23C}" type="datetimeFigureOut">
              <a:rPr lang="en-US" smtClean="0"/>
              <a:t>12/19/16</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DF5C466B-9163-034A-A577-D0B460053A45}" type="slidenum">
              <a:rPr lang="en-US" smtClean="0"/>
              <a:t>‹#›</a:t>
            </a:fld>
            <a:endParaRPr lang="en-US"/>
          </a:p>
        </p:txBody>
      </p:sp>
    </p:spTree>
    <p:extLst>
      <p:ext uri="{BB962C8B-B14F-4D97-AF65-F5344CB8AC3E}">
        <p14:creationId xmlns:p14="http://schemas.microsoft.com/office/powerpoint/2010/main" val="394315335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C60A33A-8B9E-4A4D-985B-6539C144D7C3}" type="datetimeFigureOut">
              <a:rPr lang="en-US" smtClean="0"/>
              <a:t>12/19/16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00ECA7F-B180-B643-8B74-269E3CEABD22}" type="slidenum">
              <a:rPr lang="en-US" smtClean="0"/>
              <a:t>‹#›</a:t>
            </a:fld>
            <a:endParaRPr lang="en-US"/>
          </a:p>
        </p:txBody>
      </p:sp>
    </p:spTree>
    <p:extLst>
      <p:ext uri="{BB962C8B-B14F-4D97-AF65-F5344CB8AC3E}">
        <p14:creationId xmlns:p14="http://schemas.microsoft.com/office/powerpoint/2010/main" val="2288650175"/>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0" y="6486314"/>
            <a:ext cx="2133600" cy="365125"/>
          </a:xfrm>
          <a:prstGeom prst="rect">
            <a:avLst/>
          </a:prstGeom>
        </p:spPr>
        <p:txBody>
          <a:bodyPr/>
          <a:lstStyle/>
          <a:p>
            <a:endParaRPr lang="en-US"/>
          </a:p>
        </p:txBody>
      </p:sp>
      <p:sp>
        <p:nvSpPr>
          <p:cNvPr id="5" name="Footer Placeholder 4"/>
          <p:cNvSpPr>
            <a:spLocks noGrp="1"/>
          </p:cNvSpPr>
          <p:nvPr>
            <p:ph type="ftr" sz="quarter" idx="11"/>
          </p:nvPr>
        </p:nvSpPr>
        <p:spPr/>
        <p:txBody>
          <a:bodyPr/>
          <a:lstStyle/>
          <a:p>
            <a:r>
              <a:rPr lang="en-US" smtClean="0"/>
              <a:t>Dejan Trbojevic - 'CBETA Magnet Buildability Review’</a:t>
            </a:r>
            <a:endParaRPr lang="en-US"/>
          </a:p>
        </p:txBody>
      </p:sp>
      <p:sp>
        <p:nvSpPr>
          <p:cNvPr id="6" name="Slide Number Placeholder 5"/>
          <p:cNvSpPr>
            <a:spLocks noGrp="1"/>
          </p:cNvSpPr>
          <p:nvPr>
            <p:ph type="sldNum" sz="quarter" idx="12"/>
          </p:nvPr>
        </p:nvSpPr>
        <p:spPr/>
        <p:txBody>
          <a:bodyPr/>
          <a:lstStyle/>
          <a:p>
            <a:fld id="{F3C6ED0D-CA28-5F45-8164-C9EB1E44D88A}" type="slidenum">
              <a:rPr lang="en-US" smtClean="0"/>
              <a:t>‹#›</a:t>
            </a:fld>
            <a:endParaRPr lang="en-US"/>
          </a:p>
        </p:txBody>
      </p:sp>
    </p:spTree>
    <p:extLst>
      <p:ext uri="{BB962C8B-B14F-4D97-AF65-F5344CB8AC3E}">
        <p14:creationId xmlns:p14="http://schemas.microsoft.com/office/powerpoint/2010/main" val="3409018458"/>
      </p:ext>
    </p:extLst>
  </p:cSld>
  <p:clrMapOvr>
    <a:masterClrMapping/>
  </p:clrMapOvr>
  <mc:AlternateContent xmlns:mc="http://schemas.openxmlformats.org/markup-compatibility/2006" xmlns:p14="http://schemas.microsoft.com/office/powerpoint/2010/main">
    <mc:Choice Requires="p14">
      <p:transition spd="slow" p14:dur="1700">
        <p14:prism isContent="1"/>
      </p:transition>
    </mc:Choice>
    <mc:Fallback xmlns="">
      <p:transition xmlns:p14="http://schemas.microsoft.com/office/powerpoint/2010/mai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0" y="6486314"/>
            <a:ext cx="2133600" cy="365125"/>
          </a:xfrm>
          <a:prstGeom prst="rect">
            <a:avLst/>
          </a:prstGeom>
        </p:spPr>
        <p:txBody>
          <a:bodyPr/>
          <a:lstStyle/>
          <a:p>
            <a:endParaRPr lang="en-US"/>
          </a:p>
        </p:txBody>
      </p:sp>
      <p:sp>
        <p:nvSpPr>
          <p:cNvPr id="5" name="Footer Placeholder 4"/>
          <p:cNvSpPr>
            <a:spLocks noGrp="1"/>
          </p:cNvSpPr>
          <p:nvPr>
            <p:ph type="ftr" sz="quarter" idx="11"/>
          </p:nvPr>
        </p:nvSpPr>
        <p:spPr/>
        <p:txBody>
          <a:bodyPr/>
          <a:lstStyle/>
          <a:p>
            <a:r>
              <a:rPr lang="en-US" smtClean="0"/>
              <a:t>Dejan Trbojevic - 'CBETA Magnet Buildability Review’</a:t>
            </a:r>
            <a:endParaRPr lang="en-US"/>
          </a:p>
        </p:txBody>
      </p:sp>
      <p:sp>
        <p:nvSpPr>
          <p:cNvPr id="6" name="Slide Number Placeholder 5"/>
          <p:cNvSpPr>
            <a:spLocks noGrp="1"/>
          </p:cNvSpPr>
          <p:nvPr>
            <p:ph type="sldNum" sz="quarter" idx="12"/>
          </p:nvPr>
        </p:nvSpPr>
        <p:spPr/>
        <p:txBody>
          <a:bodyPr/>
          <a:lstStyle/>
          <a:p>
            <a:fld id="{F3C6ED0D-CA28-5F45-8164-C9EB1E44D88A}" type="slidenum">
              <a:rPr lang="en-US" smtClean="0"/>
              <a:t>‹#›</a:t>
            </a:fld>
            <a:endParaRPr lang="en-US"/>
          </a:p>
        </p:txBody>
      </p:sp>
    </p:spTree>
    <p:extLst>
      <p:ext uri="{BB962C8B-B14F-4D97-AF65-F5344CB8AC3E}">
        <p14:creationId xmlns:p14="http://schemas.microsoft.com/office/powerpoint/2010/main" val="4257811906"/>
      </p:ext>
    </p:extLst>
  </p:cSld>
  <p:clrMapOvr>
    <a:masterClrMapping/>
  </p:clrMapOvr>
  <mc:AlternateContent xmlns:mc="http://schemas.openxmlformats.org/markup-compatibility/2006" xmlns:p14="http://schemas.microsoft.com/office/powerpoint/2010/main">
    <mc:Choice Requires="p14">
      <p:transition spd="slow" p14:dur="1700">
        <p14:prism isContent="1"/>
      </p:transition>
    </mc:Choice>
    <mc:Fallback xmlns="">
      <p:transition xmlns:p14="http://schemas.microsoft.com/office/powerpoint/2010/mai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0" y="6486314"/>
            <a:ext cx="2133600" cy="365125"/>
          </a:xfrm>
          <a:prstGeom prst="rect">
            <a:avLst/>
          </a:prstGeom>
        </p:spPr>
        <p:txBody>
          <a:bodyPr/>
          <a:lstStyle/>
          <a:p>
            <a:endParaRPr lang="en-US"/>
          </a:p>
        </p:txBody>
      </p:sp>
      <p:sp>
        <p:nvSpPr>
          <p:cNvPr id="5" name="Footer Placeholder 4"/>
          <p:cNvSpPr>
            <a:spLocks noGrp="1"/>
          </p:cNvSpPr>
          <p:nvPr>
            <p:ph type="ftr" sz="quarter" idx="11"/>
          </p:nvPr>
        </p:nvSpPr>
        <p:spPr/>
        <p:txBody>
          <a:bodyPr/>
          <a:lstStyle/>
          <a:p>
            <a:r>
              <a:rPr lang="en-US" smtClean="0"/>
              <a:t>Dejan Trbojevic - 'CBETA Magnet Buildability Review’</a:t>
            </a:r>
            <a:endParaRPr lang="en-US"/>
          </a:p>
        </p:txBody>
      </p:sp>
      <p:sp>
        <p:nvSpPr>
          <p:cNvPr id="6" name="Slide Number Placeholder 5"/>
          <p:cNvSpPr>
            <a:spLocks noGrp="1"/>
          </p:cNvSpPr>
          <p:nvPr>
            <p:ph type="sldNum" sz="quarter" idx="12"/>
          </p:nvPr>
        </p:nvSpPr>
        <p:spPr/>
        <p:txBody>
          <a:bodyPr/>
          <a:lstStyle/>
          <a:p>
            <a:fld id="{F3C6ED0D-CA28-5F45-8164-C9EB1E44D88A}" type="slidenum">
              <a:rPr lang="en-US" smtClean="0"/>
              <a:t>‹#›</a:t>
            </a:fld>
            <a:endParaRPr lang="en-US"/>
          </a:p>
        </p:txBody>
      </p:sp>
    </p:spTree>
    <p:extLst>
      <p:ext uri="{BB962C8B-B14F-4D97-AF65-F5344CB8AC3E}">
        <p14:creationId xmlns:p14="http://schemas.microsoft.com/office/powerpoint/2010/main" val="1633896347"/>
      </p:ext>
    </p:extLst>
  </p:cSld>
  <p:clrMapOvr>
    <a:masterClrMapping/>
  </p:clrMapOvr>
  <mc:AlternateContent xmlns:mc="http://schemas.openxmlformats.org/markup-compatibility/2006" xmlns:p14="http://schemas.microsoft.com/office/powerpoint/2010/main">
    <mc:Choice Requires="p14">
      <p:transition spd="slow" p14:dur="1700">
        <p14:prism isContent="1"/>
      </p:transition>
    </mc:Choice>
    <mc:Fallback xmlns="">
      <p:transition xmlns:p14="http://schemas.microsoft.com/office/powerpoint/2010/mai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0" y="6486314"/>
            <a:ext cx="2133600" cy="365125"/>
          </a:xfrm>
          <a:prstGeom prst="rect">
            <a:avLst/>
          </a:prstGeom>
        </p:spPr>
        <p:txBody>
          <a:bodyPr/>
          <a:lstStyle/>
          <a:p>
            <a:endParaRPr lang="en-US"/>
          </a:p>
        </p:txBody>
      </p:sp>
      <p:sp>
        <p:nvSpPr>
          <p:cNvPr id="5" name="Footer Placeholder 4"/>
          <p:cNvSpPr>
            <a:spLocks noGrp="1"/>
          </p:cNvSpPr>
          <p:nvPr>
            <p:ph type="ftr" sz="quarter" idx="11"/>
          </p:nvPr>
        </p:nvSpPr>
        <p:spPr/>
        <p:txBody>
          <a:bodyPr/>
          <a:lstStyle/>
          <a:p>
            <a:r>
              <a:rPr lang="en-US" smtClean="0"/>
              <a:t>Dejan Trbojevic - 'CBETA Magnet Buildability Review’</a:t>
            </a:r>
            <a:endParaRPr lang="en-US"/>
          </a:p>
        </p:txBody>
      </p:sp>
      <p:sp>
        <p:nvSpPr>
          <p:cNvPr id="6" name="Slide Number Placeholder 5"/>
          <p:cNvSpPr>
            <a:spLocks noGrp="1"/>
          </p:cNvSpPr>
          <p:nvPr>
            <p:ph type="sldNum" sz="quarter" idx="12"/>
          </p:nvPr>
        </p:nvSpPr>
        <p:spPr/>
        <p:txBody>
          <a:bodyPr/>
          <a:lstStyle/>
          <a:p>
            <a:fld id="{F3C6ED0D-CA28-5F45-8164-C9EB1E44D88A}" type="slidenum">
              <a:rPr lang="en-US" smtClean="0"/>
              <a:t>‹#›</a:t>
            </a:fld>
            <a:endParaRPr lang="en-US"/>
          </a:p>
        </p:txBody>
      </p:sp>
    </p:spTree>
    <p:extLst>
      <p:ext uri="{BB962C8B-B14F-4D97-AF65-F5344CB8AC3E}">
        <p14:creationId xmlns:p14="http://schemas.microsoft.com/office/powerpoint/2010/main" val="1380205913"/>
      </p:ext>
    </p:extLst>
  </p:cSld>
  <p:clrMapOvr>
    <a:masterClrMapping/>
  </p:clrMapOvr>
  <mc:AlternateContent xmlns:mc="http://schemas.openxmlformats.org/markup-compatibility/2006" xmlns:p14="http://schemas.microsoft.com/office/powerpoint/2010/main">
    <mc:Choice Requires="p14">
      <p:transition spd="slow" p14:dur="1700">
        <p14:prism isContent="1"/>
      </p:transition>
    </mc:Choice>
    <mc:Fallback xmlns="">
      <p:transition xmlns:p14="http://schemas.microsoft.com/office/powerpoint/2010/mai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0" y="6486314"/>
            <a:ext cx="2133600" cy="365125"/>
          </a:xfrm>
          <a:prstGeom prst="rect">
            <a:avLst/>
          </a:prstGeom>
        </p:spPr>
        <p:txBody>
          <a:bodyPr/>
          <a:lstStyle/>
          <a:p>
            <a:endParaRPr lang="en-US"/>
          </a:p>
        </p:txBody>
      </p:sp>
      <p:sp>
        <p:nvSpPr>
          <p:cNvPr id="5" name="Footer Placeholder 4"/>
          <p:cNvSpPr>
            <a:spLocks noGrp="1"/>
          </p:cNvSpPr>
          <p:nvPr>
            <p:ph type="ftr" sz="quarter" idx="11"/>
          </p:nvPr>
        </p:nvSpPr>
        <p:spPr/>
        <p:txBody>
          <a:bodyPr/>
          <a:lstStyle/>
          <a:p>
            <a:r>
              <a:rPr lang="en-US" smtClean="0"/>
              <a:t>Dejan Trbojevic - 'CBETA Magnet Buildability Review’</a:t>
            </a:r>
            <a:endParaRPr lang="en-US"/>
          </a:p>
        </p:txBody>
      </p:sp>
      <p:sp>
        <p:nvSpPr>
          <p:cNvPr id="6" name="Slide Number Placeholder 5"/>
          <p:cNvSpPr>
            <a:spLocks noGrp="1"/>
          </p:cNvSpPr>
          <p:nvPr>
            <p:ph type="sldNum" sz="quarter" idx="12"/>
          </p:nvPr>
        </p:nvSpPr>
        <p:spPr/>
        <p:txBody>
          <a:bodyPr/>
          <a:lstStyle/>
          <a:p>
            <a:fld id="{F3C6ED0D-CA28-5F45-8164-C9EB1E44D88A}" type="slidenum">
              <a:rPr lang="en-US" smtClean="0"/>
              <a:t>‹#›</a:t>
            </a:fld>
            <a:endParaRPr lang="en-US"/>
          </a:p>
        </p:txBody>
      </p:sp>
    </p:spTree>
    <p:extLst>
      <p:ext uri="{BB962C8B-B14F-4D97-AF65-F5344CB8AC3E}">
        <p14:creationId xmlns:p14="http://schemas.microsoft.com/office/powerpoint/2010/main" val="659629448"/>
      </p:ext>
    </p:extLst>
  </p:cSld>
  <p:clrMapOvr>
    <a:masterClrMapping/>
  </p:clrMapOvr>
  <mc:AlternateContent xmlns:mc="http://schemas.openxmlformats.org/markup-compatibility/2006" xmlns:p14="http://schemas.microsoft.com/office/powerpoint/2010/main">
    <mc:Choice Requires="p14">
      <p:transition spd="slow" p14:dur="1700">
        <p14:prism isContent="1"/>
      </p:transition>
    </mc:Choice>
    <mc:Fallback xmlns="">
      <p:transition xmlns:p14="http://schemas.microsoft.com/office/powerpoint/2010/mai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0" y="6486314"/>
            <a:ext cx="2133600" cy="365125"/>
          </a:xfrm>
          <a:prstGeom prst="rect">
            <a:avLst/>
          </a:prstGeom>
        </p:spPr>
        <p:txBody>
          <a:bodyPr/>
          <a:lstStyle/>
          <a:p>
            <a:endParaRPr lang="en-US"/>
          </a:p>
        </p:txBody>
      </p:sp>
      <p:sp>
        <p:nvSpPr>
          <p:cNvPr id="6" name="Footer Placeholder 5"/>
          <p:cNvSpPr>
            <a:spLocks noGrp="1"/>
          </p:cNvSpPr>
          <p:nvPr>
            <p:ph type="ftr" sz="quarter" idx="11"/>
          </p:nvPr>
        </p:nvSpPr>
        <p:spPr/>
        <p:txBody>
          <a:bodyPr/>
          <a:lstStyle/>
          <a:p>
            <a:r>
              <a:rPr lang="en-US" smtClean="0"/>
              <a:t>Dejan Trbojevic - 'CBETA Magnet Buildability Review’</a:t>
            </a:r>
            <a:endParaRPr lang="en-US"/>
          </a:p>
        </p:txBody>
      </p:sp>
      <p:sp>
        <p:nvSpPr>
          <p:cNvPr id="7" name="Slide Number Placeholder 6"/>
          <p:cNvSpPr>
            <a:spLocks noGrp="1"/>
          </p:cNvSpPr>
          <p:nvPr>
            <p:ph type="sldNum" sz="quarter" idx="12"/>
          </p:nvPr>
        </p:nvSpPr>
        <p:spPr/>
        <p:txBody>
          <a:bodyPr/>
          <a:lstStyle/>
          <a:p>
            <a:fld id="{F3C6ED0D-CA28-5F45-8164-C9EB1E44D88A}" type="slidenum">
              <a:rPr lang="en-US" smtClean="0"/>
              <a:t>‹#›</a:t>
            </a:fld>
            <a:endParaRPr lang="en-US"/>
          </a:p>
        </p:txBody>
      </p:sp>
    </p:spTree>
    <p:extLst>
      <p:ext uri="{BB962C8B-B14F-4D97-AF65-F5344CB8AC3E}">
        <p14:creationId xmlns:p14="http://schemas.microsoft.com/office/powerpoint/2010/main" val="1065780249"/>
      </p:ext>
    </p:extLst>
  </p:cSld>
  <p:clrMapOvr>
    <a:masterClrMapping/>
  </p:clrMapOvr>
  <mc:AlternateContent xmlns:mc="http://schemas.openxmlformats.org/markup-compatibility/2006" xmlns:p14="http://schemas.microsoft.com/office/powerpoint/2010/main">
    <mc:Choice Requires="p14">
      <p:transition spd="slow" p14:dur="1700">
        <p14:prism isContent="1"/>
      </p:transition>
    </mc:Choice>
    <mc:Fallback xmlns="">
      <p:transition xmlns:p14="http://schemas.microsoft.com/office/powerpoint/2010/mai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0" y="6486314"/>
            <a:ext cx="2133600" cy="365125"/>
          </a:xfrm>
          <a:prstGeom prst="rect">
            <a:avLst/>
          </a:prstGeom>
        </p:spPr>
        <p:txBody>
          <a:bodyPr/>
          <a:lstStyle/>
          <a:p>
            <a:endParaRPr lang="en-US"/>
          </a:p>
        </p:txBody>
      </p:sp>
      <p:sp>
        <p:nvSpPr>
          <p:cNvPr id="8" name="Footer Placeholder 7"/>
          <p:cNvSpPr>
            <a:spLocks noGrp="1"/>
          </p:cNvSpPr>
          <p:nvPr>
            <p:ph type="ftr" sz="quarter" idx="11"/>
          </p:nvPr>
        </p:nvSpPr>
        <p:spPr/>
        <p:txBody>
          <a:bodyPr/>
          <a:lstStyle/>
          <a:p>
            <a:r>
              <a:rPr lang="en-US" smtClean="0"/>
              <a:t>Dejan Trbojevic - 'CBETA Magnet Buildability Review’</a:t>
            </a:r>
            <a:endParaRPr lang="en-US"/>
          </a:p>
        </p:txBody>
      </p:sp>
      <p:sp>
        <p:nvSpPr>
          <p:cNvPr id="9" name="Slide Number Placeholder 8"/>
          <p:cNvSpPr>
            <a:spLocks noGrp="1"/>
          </p:cNvSpPr>
          <p:nvPr>
            <p:ph type="sldNum" sz="quarter" idx="12"/>
          </p:nvPr>
        </p:nvSpPr>
        <p:spPr/>
        <p:txBody>
          <a:bodyPr/>
          <a:lstStyle/>
          <a:p>
            <a:fld id="{F3C6ED0D-CA28-5F45-8164-C9EB1E44D88A}" type="slidenum">
              <a:rPr lang="en-US" smtClean="0"/>
              <a:t>‹#›</a:t>
            </a:fld>
            <a:endParaRPr lang="en-US"/>
          </a:p>
        </p:txBody>
      </p:sp>
    </p:spTree>
    <p:extLst>
      <p:ext uri="{BB962C8B-B14F-4D97-AF65-F5344CB8AC3E}">
        <p14:creationId xmlns:p14="http://schemas.microsoft.com/office/powerpoint/2010/main" val="3864054402"/>
      </p:ext>
    </p:extLst>
  </p:cSld>
  <p:clrMapOvr>
    <a:masterClrMapping/>
  </p:clrMapOvr>
  <mc:AlternateContent xmlns:mc="http://schemas.openxmlformats.org/markup-compatibility/2006" xmlns:p14="http://schemas.microsoft.com/office/powerpoint/2010/main">
    <mc:Choice Requires="p14">
      <p:transition spd="slow" p14:dur="1700">
        <p14:prism isContent="1"/>
      </p:transition>
    </mc:Choice>
    <mc:Fallback xmlns="">
      <p:transition xmlns:p14="http://schemas.microsoft.com/office/powerpoint/2010/mai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0" y="6486314"/>
            <a:ext cx="2133600" cy="365125"/>
          </a:xfrm>
          <a:prstGeom prst="rect">
            <a:avLst/>
          </a:prstGeom>
        </p:spPr>
        <p:txBody>
          <a:bodyPr/>
          <a:lstStyle/>
          <a:p>
            <a:endParaRPr lang="en-US"/>
          </a:p>
        </p:txBody>
      </p:sp>
      <p:sp>
        <p:nvSpPr>
          <p:cNvPr id="4" name="Footer Placeholder 3"/>
          <p:cNvSpPr>
            <a:spLocks noGrp="1"/>
          </p:cNvSpPr>
          <p:nvPr>
            <p:ph type="ftr" sz="quarter" idx="11"/>
          </p:nvPr>
        </p:nvSpPr>
        <p:spPr/>
        <p:txBody>
          <a:bodyPr/>
          <a:lstStyle/>
          <a:p>
            <a:r>
              <a:rPr lang="en-US" smtClean="0"/>
              <a:t>Dejan Trbojevic - 'CBETA Magnet Buildability Review’</a:t>
            </a:r>
            <a:endParaRPr lang="en-US"/>
          </a:p>
        </p:txBody>
      </p:sp>
      <p:sp>
        <p:nvSpPr>
          <p:cNvPr id="5" name="Slide Number Placeholder 4"/>
          <p:cNvSpPr>
            <a:spLocks noGrp="1"/>
          </p:cNvSpPr>
          <p:nvPr>
            <p:ph type="sldNum" sz="quarter" idx="12"/>
          </p:nvPr>
        </p:nvSpPr>
        <p:spPr/>
        <p:txBody>
          <a:bodyPr/>
          <a:lstStyle/>
          <a:p>
            <a:fld id="{F3C6ED0D-CA28-5F45-8164-C9EB1E44D88A}" type="slidenum">
              <a:rPr lang="en-US" smtClean="0"/>
              <a:t>‹#›</a:t>
            </a:fld>
            <a:endParaRPr lang="en-US"/>
          </a:p>
        </p:txBody>
      </p:sp>
    </p:spTree>
    <p:extLst>
      <p:ext uri="{BB962C8B-B14F-4D97-AF65-F5344CB8AC3E}">
        <p14:creationId xmlns:p14="http://schemas.microsoft.com/office/powerpoint/2010/main" val="3073710140"/>
      </p:ext>
    </p:extLst>
  </p:cSld>
  <p:clrMapOvr>
    <a:masterClrMapping/>
  </p:clrMapOvr>
  <mc:AlternateContent xmlns:mc="http://schemas.openxmlformats.org/markup-compatibility/2006" xmlns:p14="http://schemas.microsoft.com/office/powerpoint/2010/main">
    <mc:Choice Requires="p14">
      <p:transition spd="slow" p14:dur="1700">
        <p14:prism isContent="1"/>
      </p:transition>
    </mc:Choice>
    <mc:Fallback xmlns="">
      <p:transition xmlns:p14="http://schemas.microsoft.com/office/powerpoint/2010/mai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0" y="6486314"/>
            <a:ext cx="2133600" cy="365125"/>
          </a:xfrm>
          <a:prstGeom prst="rect">
            <a:avLst/>
          </a:prstGeom>
        </p:spPr>
        <p:txBody>
          <a:bodyPr/>
          <a:lstStyle/>
          <a:p>
            <a:endParaRPr lang="en-US"/>
          </a:p>
        </p:txBody>
      </p:sp>
      <p:sp>
        <p:nvSpPr>
          <p:cNvPr id="3" name="Footer Placeholder 2"/>
          <p:cNvSpPr>
            <a:spLocks noGrp="1"/>
          </p:cNvSpPr>
          <p:nvPr>
            <p:ph type="ftr" sz="quarter" idx="11"/>
          </p:nvPr>
        </p:nvSpPr>
        <p:spPr/>
        <p:txBody>
          <a:bodyPr/>
          <a:lstStyle/>
          <a:p>
            <a:r>
              <a:rPr lang="en-US" smtClean="0"/>
              <a:t>Dejan Trbojevic - 'CBETA Magnet Buildability Review’</a:t>
            </a:r>
            <a:endParaRPr lang="en-US"/>
          </a:p>
        </p:txBody>
      </p:sp>
      <p:sp>
        <p:nvSpPr>
          <p:cNvPr id="4" name="Slide Number Placeholder 3"/>
          <p:cNvSpPr>
            <a:spLocks noGrp="1"/>
          </p:cNvSpPr>
          <p:nvPr>
            <p:ph type="sldNum" sz="quarter" idx="12"/>
          </p:nvPr>
        </p:nvSpPr>
        <p:spPr/>
        <p:txBody>
          <a:bodyPr/>
          <a:lstStyle/>
          <a:p>
            <a:fld id="{F3C6ED0D-CA28-5F45-8164-C9EB1E44D88A}" type="slidenum">
              <a:rPr lang="en-US" smtClean="0"/>
              <a:t>‹#›</a:t>
            </a:fld>
            <a:endParaRPr lang="en-US"/>
          </a:p>
        </p:txBody>
      </p:sp>
    </p:spTree>
    <p:extLst>
      <p:ext uri="{BB962C8B-B14F-4D97-AF65-F5344CB8AC3E}">
        <p14:creationId xmlns:p14="http://schemas.microsoft.com/office/powerpoint/2010/main" val="654089966"/>
      </p:ext>
    </p:extLst>
  </p:cSld>
  <p:clrMapOvr>
    <a:masterClrMapping/>
  </p:clrMapOvr>
  <mc:AlternateContent xmlns:mc="http://schemas.openxmlformats.org/markup-compatibility/2006" xmlns:p14="http://schemas.microsoft.com/office/powerpoint/2010/main">
    <mc:Choice Requires="p14">
      <p:transition spd="slow" p14:dur="1700">
        <p14:prism isContent="1"/>
      </p:transition>
    </mc:Choice>
    <mc:Fallback xmlns="">
      <p:transition xmlns:p14="http://schemas.microsoft.com/office/powerpoint/2010/mai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0" y="6486314"/>
            <a:ext cx="2133600" cy="365125"/>
          </a:xfrm>
          <a:prstGeom prst="rect">
            <a:avLst/>
          </a:prstGeom>
        </p:spPr>
        <p:txBody>
          <a:bodyPr/>
          <a:lstStyle/>
          <a:p>
            <a:endParaRPr lang="en-US"/>
          </a:p>
        </p:txBody>
      </p:sp>
      <p:sp>
        <p:nvSpPr>
          <p:cNvPr id="6" name="Footer Placeholder 5"/>
          <p:cNvSpPr>
            <a:spLocks noGrp="1"/>
          </p:cNvSpPr>
          <p:nvPr>
            <p:ph type="ftr" sz="quarter" idx="11"/>
          </p:nvPr>
        </p:nvSpPr>
        <p:spPr/>
        <p:txBody>
          <a:bodyPr/>
          <a:lstStyle/>
          <a:p>
            <a:r>
              <a:rPr lang="en-US" smtClean="0"/>
              <a:t>Dejan Trbojevic - 'CBETA Magnet Buildability Review’</a:t>
            </a:r>
            <a:endParaRPr lang="en-US"/>
          </a:p>
        </p:txBody>
      </p:sp>
      <p:sp>
        <p:nvSpPr>
          <p:cNvPr id="7" name="Slide Number Placeholder 6"/>
          <p:cNvSpPr>
            <a:spLocks noGrp="1"/>
          </p:cNvSpPr>
          <p:nvPr>
            <p:ph type="sldNum" sz="quarter" idx="12"/>
          </p:nvPr>
        </p:nvSpPr>
        <p:spPr/>
        <p:txBody>
          <a:bodyPr/>
          <a:lstStyle/>
          <a:p>
            <a:fld id="{F3C6ED0D-CA28-5F45-8164-C9EB1E44D88A}" type="slidenum">
              <a:rPr lang="en-US" smtClean="0"/>
              <a:t>‹#›</a:t>
            </a:fld>
            <a:endParaRPr lang="en-US"/>
          </a:p>
        </p:txBody>
      </p:sp>
    </p:spTree>
    <p:extLst>
      <p:ext uri="{BB962C8B-B14F-4D97-AF65-F5344CB8AC3E}">
        <p14:creationId xmlns:p14="http://schemas.microsoft.com/office/powerpoint/2010/main" val="2618366521"/>
      </p:ext>
    </p:extLst>
  </p:cSld>
  <p:clrMapOvr>
    <a:masterClrMapping/>
  </p:clrMapOvr>
  <mc:AlternateContent xmlns:mc="http://schemas.openxmlformats.org/markup-compatibility/2006" xmlns:p14="http://schemas.microsoft.com/office/powerpoint/2010/main">
    <mc:Choice Requires="p14">
      <p:transition spd="slow" p14:dur="1700">
        <p14:prism isContent="1"/>
      </p:transition>
    </mc:Choice>
    <mc:Fallback xmlns="">
      <p:transition xmlns:p14="http://schemas.microsoft.com/office/powerpoint/2010/mai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0" y="6486314"/>
            <a:ext cx="2133600" cy="365125"/>
          </a:xfrm>
          <a:prstGeom prst="rect">
            <a:avLst/>
          </a:prstGeom>
        </p:spPr>
        <p:txBody>
          <a:bodyPr/>
          <a:lstStyle/>
          <a:p>
            <a:endParaRPr lang="en-US"/>
          </a:p>
        </p:txBody>
      </p:sp>
      <p:sp>
        <p:nvSpPr>
          <p:cNvPr id="6" name="Footer Placeholder 5"/>
          <p:cNvSpPr>
            <a:spLocks noGrp="1"/>
          </p:cNvSpPr>
          <p:nvPr>
            <p:ph type="ftr" sz="quarter" idx="11"/>
          </p:nvPr>
        </p:nvSpPr>
        <p:spPr/>
        <p:txBody>
          <a:bodyPr/>
          <a:lstStyle/>
          <a:p>
            <a:r>
              <a:rPr lang="en-US" smtClean="0"/>
              <a:t>Dejan Trbojevic - 'CBETA Magnet Buildability Review’</a:t>
            </a:r>
            <a:endParaRPr lang="en-US"/>
          </a:p>
        </p:txBody>
      </p:sp>
      <p:sp>
        <p:nvSpPr>
          <p:cNvPr id="7" name="Slide Number Placeholder 6"/>
          <p:cNvSpPr>
            <a:spLocks noGrp="1"/>
          </p:cNvSpPr>
          <p:nvPr>
            <p:ph type="sldNum" sz="quarter" idx="12"/>
          </p:nvPr>
        </p:nvSpPr>
        <p:spPr/>
        <p:txBody>
          <a:bodyPr/>
          <a:lstStyle/>
          <a:p>
            <a:fld id="{F3C6ED0D-CA28-5F45-8164-C9EB1E44D88A}" type="slidenum">
              <a:rPr lang="en-US" smtClean="0"/>
              <a:t>‹#›</a:t>
            </a:fld>
            <a:endParaRPr lang="en-US"/>
          </a:p>
        </p:txBody>
      </p:sp>
    </p:spTree>
    <p:extLst>
      <p:ext uri="{BB962C8B-B14F-4D97-AF65-F5344CB8AC3E}">
        <p14:creationId xmlns:p14="http://schemas.microsoft.com/office/powerpoint/2010/main" val="428985956"/>
      </p:ext>
    </p:extLst>
  </p:cSld>
  <p:clrMapOvr>
    <a:masterClrMapping/>
  </p:clrMapOvr>
  <mc:AlternateContent xmlns:mc="http://schemas.openxmlformats.org/markup-compatibility/2006" xmlns:p14="http://schemas.microsoft.com/office/powerpoint/2010/main">
    <mc:Choice Requires="p14">
      <p:transition spd="slow" p14:dur="1700">
        <p14:prism isContent="1"/>
      </p:transition>
    </mc:Choice>
    <mc:Fallback xmlns="">
      <p:transition xmlns:p14="http://schemas.microsoft.com/office/powerpoint/2010/main" spd="slow">
        <p:fade/>
      </p:transition>
    </mc:Fallback>
  </mc:AlternateContent>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785729"/>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0" y="968457"/>
            <a:ext cx="9144000" cy="5399604"/>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Footer Placeholder 4"/>
          <p:cNvSpPr>
            <a:spLocks noGrp="1"/>
          </p:cNvSpPr>
          <p:nvPr>
            <p:ph type="ftr" sz="quarter" idx="3"/>
          </p:nvPr>
        </p:nvSpPr>
        <p:spPr>
          <a:xfrm>
            <a:off x="2267777" y="6576941"/>
            <a:ext cx="5034464" cy="281059"/>
          </a:xfrm>
          <a:prstGeom prst="rect">
            <a:avLst/>
          </a:prstGeom>
        </p:spPr>
        <p:txBody>
          <a:bodyPr vert="horz" lIns="91440" tIns="45720" rIns="91440" bIns="45720" rtlCol="0" anchor="ctr"/>
          <a:lstStyle>
            <a:lvl1pPr algn="ctr">
              <a:defRPr sz="1000">
                <a:solidFill>
                  <a:srgbClr val="000090"/>
                </a:solidFill>
              </a:defRPr>
            </a:lvl1pPr>
          </a:lstStyle>
          <a:p>
            <a:r>
              <a:rPr lang="en-US" dirty="0" smtClean="0"/>
              <a:t>Dejan Trbojevic - 'CBETA Magnet Buildability Review’</a:t>
            </a:r>
            <a:endParaRPr lang="en-US" dirty="0"/>
          </a:p>
        </p:txBody>
      </p:sp>
      <p:sp>
        <p:nvSpPr>
          <p:cNvPr id="6" name="Slide Number Placeholder 5"/>
          <p:cNvSpPr>
            <a:spLocks noGrp="1"/>
          </p:cNvSpPr>
          <p:nvPr>
            <p:ph type="sldNum" sz="quarter" idx="4"/>
          </p:nvPr>
        </p:nvSpPr>
        <p:spPr>
          <a:xfrm>
            <a:off x="8451861" y="6492875"/>
            <a:ext cx="692138" cy="365125"/>
          </a:xfrm>
          <a:prstGeom prst="rect">
            <a:avLst/>
          </a:prstGeom>
        </p:spPr>
        <p:txBody>
          <a:bodyPr vert="horz" lIns="91440" tIns="45720" rIns="91440" bIns="45720" rtlCol="0" anchor="ctr"/>
          <a:lstStyle>
            <a:lvl1pPr algn="r">
              <a:defRPr sz="1200">
                <a:solidFill>
                  <a:srgbClr val="000090"/>
                </a:solidFill>
              </a:defRPr>
            </a:lvl1pPr>
          </a:lstStyle>
          <a:p>
            <a:fld id="{F3C6ED0D-CA28-5F45-8164-C9EB1E44D88A}" type="slidenum">
              <a:rPr lang="en-US" smtClean="0"/>
              <a:pPr/>
              <a:t>‹#›</a:t>
            </a:fld>
            <a:endParaRPr lang="en-US"/>
          </a:p>
        </p:txBody>
      </p:sp>
    </p:spTree>
    <p:extLst>
      <p:ext uri="{BB962C8B-B14F-4D97-AF65-F5344CB8AC3E}">
        <p14:creationId xmlns:p14="http://schemas.microsoft.com/office/powerpoint/2010/main" val="357588343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700">
        <p14:prism isContent="1"/>
      </p:transition>
    </mc:Choice>
    <mc:Fallback xmlns="">
      <p:transition xmlns:p14="http://schemas.microsoft.com/office/powerpoint/2010/main" spd="slow">
        <p:fade/>
      </p:transition>
    </mc:Fallback>
  </mc:AlternateContent>
  <p:hf hdr="0" dt="0"/>
  <p:txStyles>
    <p:titleStyle>
      <a:lvl1pPr algn="ctr" defTabSz="457200" rtl="0" eaLnBrk="1" latinLnBrk="0" hangingPunct="1">
        <a:spcBef>
          <a:spcPct val="0"/>
        </a:spcBef>
        <a:buNone/>
        <a:defRPr sz="3200" kern="1200">
          <a:solidFill>
            <a:srgbClr val="000090"/>
          </a:solidFill>
          <a:latin typeface="+mj-lt"/>
          <a:ea typeface="+mj-ea"/>
          <a:cs typeface="+mj-cs"/>
        </a:defRPr>
      </a:lvl1pPr>
    </p:titleStyle>
    <p:bodyStyle>
      <a:lvl1pPr marL="342900" indent="-342900" algn="l" defTabSz="457200" rtl="0" eaLnBrk="1" latinLnBrk="0" hangingPunct="1">
        <a:spcBef>
          <a:spcPct val="20000"/>
        </a:spcBef>
        <a:buFont typeface="Arial"/>
        <a:buChar char="•"/>
        <a:defRPr sz="2400" kern="1200">
          <a:solidFill>
            <a:srgbClr val="000090"/>
          </a:solidFill>
          <a:latin typeface="Optima"/>
          <a:ea typeface="+mn-ea"/>
          <a:cs typeface="Optima"/>
        </a:defRPr>
      </a:lvl1pPr>
      <a:lvl2pPr marL="742950" indent="-285750" algn="l" defTabSz="457200" rtl="0" eaLnBrk="1" latinLnBrk="0" hangingPunct="1">
        <a:spcBef>
          <a:spcPct val="20000"/>
        </a:spcBef>
        <a:buFont typeface="Arial"/>
        <a:buChar char="–"/>
        <a:defRPr sz="2000" kern="1200">
          <a:solidFill>
            <a:srgbClr val="000090"/>
          </a:solidFill>
          <a:latin typeface="Optima"/>
          <a:ea typeface="+mn-ea"/>
          <a:cs typeface="Optima"/>
        </a:defRPr>
      </a:lvl2pPr>
      <a:lvl3pPr marL="1143000" indent="-228600" algn="l" defTabSz="457200" rtl="0" eaLnBrk="1" latinLnBrk="0" hangingPunct="1">
        <a:spcBef>
          <a:spcPct val="20000"/>
        </a:spcBef>
        <a:buFont typeface="Arial"/>
        <a:buChar char="•"/>
        <a:defRPr sz="1600" kern="1200">
          <a:solidFill>
            <a:srgbClr val="000090"/>
          </a:solidFill>
          <a:latin typeface="Optima"/>
          <a:ea typeface="+mn-ea"/>
          <a:cs typeface="Optima"/>
        </a:defRPr>
      </a:lvl3pPr>
      <a:lvl4pPr marL="1600200" indent="-228600" algn="l" defTabSz="457200" rtl="0" eaLnBrk="1" latinLnBrk="0" hangingPunct="1">
        <a:spcBef>
          <a:spcPct val="20000"/>
        </a:spcBef>
        <a:buFont typeface="Arial"/>
        <a:buChar char="–"/>
        <a:defRPr sz="1600" kern="1200">
          <a:solidFill>
            <a:srgbClr val="000090"/>
          </a:solidFill>
          <a:latin typeface="Optima"/>
          <a:ea typeface="+mn-ea"/>
          <a:cs typeface="Optima"/>
        </a:defRPr>
      </a:lvl4pPr>
      <a:lvl5pPr marL="2057400" indent="-228600" algn="l" defTabSz="457200" rtl="0" eaLnBrk="1" latinLnBrk="0" hangingPunct="1">
        <a:spcBef>
          <a:spcPct val="20000"/>
        </a:spcBef>
        <a:buFont typeface="Arial"/>
        <a:buChar char="»"/>
        <a:defRPr sz="1400" kern="1200">
          <a:solidFill>
            <a:srgbClr val="000090"/>
          </a:solidFill>
          <a:latin typeface="Optima"/>
          <a:ea typeface="+mn-ea"/>
          <a:cs typeface="Optim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diagramLayout" Target="../diagrams/layout1.xml"/><Relationship Id="rId4" Type="http://schemas.openxmlformats.org/officeDocument/2006/relationships/diagramQuickStyle" Target="../diagrams/quickStyle1.xml"/><Relationship Id="rId5" Type="http://schemas.openxmlformats.org/officeDocument/2006/relationships/diagramColors" Target="../diagrams/colors1.xml"/><Relationship Id="rId6" Type="http://schemas.microsoft.com/office/2007/relationships/diagramDrawing" Target="../diagrams/drawing1.xml"/><Relationship Id="rId1" Type="http://schemas.openxmlformats.org/officeDocument/2006/relationships/slideLayout" Target="../slideLayouts/slideLayout2.xml"/><Relationship Id="rId2" Type="http://schemas.openxmlformats.org/officeDocument/2006/relationships/diagramData" Target="../diagrams/data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png"/><Relationship Id="rId3"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microsoft.com/office/2007/relationships/hdphoto" Target="../media/hdphoto11.wdp"/><Relationship Id="rId4" Type="http://schemas.openxmlformats.org/officeDocument/2006/relationships/image" Target="../media/image16.jpeg"/><Relationship Id="rId5" Type="http://schemas.microsoft.com/office/2007/relationships/hdphoto" Target="../media/hdphoto12.wdp"/><Relationship Id="rId1" Type="http://schemas.openxmlformats.org/officeDocument/2006/relationships/slideLayout" Target="../slideLayouts/slideLayout2.xml"/><Relationship Id="rId2" Type="http://schemas.openxmlformats.org/officeDocument/2006/relationships/image" Target="../media/image1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png"/><Relationship Id="rId3"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21.png"/><Relationship Id="rId5" Type="http://schemas.openxmlformats.org/officeDocument/2006/relationships/image" Target="../media/image22.png"/><Relationship Id="rId1" Type="http://schemas.openxmlformats.org/officeDocument/2006/relationships/slideLayout" Target="../slideLayouts/slideLayout2.xml"/><Relationship Id="rId2" Type="http://schemas.openxmlformats.org/officeDocument/2006/relationships/image" Target="../media/image1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jpeg"/><Relationship Id="rId3" Type="http://schemas.microsoft.com/office/2007/relationships/hdphoto" Target="../media/hdphoto13.wdp"/></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png"/><Relationship Id="rId3" Type="http://schemas.microsoft.com/office/2007/relationships/hdphoto" Target="../media/hdphoto14.wdp"/></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png"/><Relationship Id="rId3" Type="http://schemas.microsoft.com/office/2007/relationships/hdphoto" Target="../media/hdphoto15.wdp"/></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4" Type="http://schemas.openxmlformats.org/officeDocument/2006/relationships/image" Target="../media/image2.png"/><Relationship Id="rId5" Type="http://schemas.microsoft.com/office/2007/relationships/hdphoto" Target="../media/hdphoto2.wdp"/><Relationship Id="rId6" Type="http://schemas.openxmlformats.org/officeDocument/2006/relationships/image" Target="../media/image3.png"/><Relationship Id="rId7" Type="http://schemas.microsoft.com/office/2007/relationships/hdphoto" Target="../media/hdphoto3.wdp"/><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png"/><Relationship Id="rId3" Type="http://schemas.microsoft.com/office/2007/relationships/hdphoto" Target="../media/hdphoto16.wdp"/></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www.dropbox.com/s/qow3pphtv3bhgle/ANIMESH_JAIN_PMQ_in_Dipole.pptx?dl=0" TargetMode="Externa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allstarmagnetics.com" TargetMode="External"/><Relationship Id="rId3" Type="http://schemas.openxmlformats.org/officeDocument/2006/relationships/image" Target="../media/image29.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microsoft.com/office/2007/relationships/hdphoto" Target="../media/hdphoto4.wdp"/><Relationship Id="rId4" Type="http://schemas.openxmlformats.org/officeDocument/2006/relationships/image" Target="../media/image6.png"/><Relationship Id="rId5" Type="http://schemas.microsoft.com/office/2007/relationships/hdphoto" Target="../media/hdphoto5.wdp"/><Relationship Id="rId6" Type="http://schemas.openxmlformats.org/officeDocument/2006/relationships/image" Target="../media/image7.jpeg"/><Relationship Id="rId7" Type="http://schemas.microsoft.com/office/2007/relationships/hdphoto" Target="../media/hdphoto6.wdp"/><Relationship Id="rId8" Type="http://schemas.openxmlformats.org/officeDocument/2006/relationships/image" Target="../media/image8.png"/><Relationship Id="rId9" Type="http://schemas.microsoft.com/office/2007/relationships/hdphoto" Target="../media/hdphoto7.wdp"/><Relationship Id="rId10" Type="http://schemas.openxmlformats.org/officeDocument/2006/relationships/image" Target="../media/image9.png"/><Relationship Id="rId11" Type="http://schemas.microsoft.com/office/2007/relationships/hdphoto" Target="../media/hdphoto8.wdp"/><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www.dropbox.com/s/m1bqiukx5t9cuz9/Halbach_Magnets_Review_Dec17_2016.pdf?dl=0" TargetMode="Externa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2.xml"/><Relationship Id="rId4" Type="http://schemas.openxmlformats.org/officeDocument/2006/relationships/diagramQuickStyle" Target="../diagrams/quickStyle2.xml"/><Relationship Id="rId5" Type="http://schemas.openxmlformats.org/officeDocument/2006/relationships/diagramColors" Target="../diagrams/colors2.xml"/><Relationship Id="rId6" Type="http://schemas.microsoft.com/office/2007/relationships/diagramDrawing" Target="../diagrams/drawing2.xml"/><Relationship Id="rId1" Type="http://schemas.openxmlformats.org/officeDocument/2006/relationships/slideLayout" Target="../slideLayouts/slideLayout2.xml"/><Relationship Id="rId2" Type="http://schemas.openxmlformats.org/officeDocument/2006/relationships/diagramData" Target="../diagrams/data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jpeg"/><Relationship Id="rId3" Type="http://schemas.microsoft.com/office/2007/relationships/hdphoto" Target="../media/hdphoto9.wdp"/></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jpeg"/><Relationship Id="rId3" Type="http://schemas.microsoft.com/office/2007/relationships/hdphoto" Target="../media/hdphoto10.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TextBox 1"/>
          <p:cNvSpPr txBox="1">
            <a:spLocks noChangeArrowheads="1"/>
          </p:cNvSpPr>
          <p:nvPr/>
        </p:nvSpPr>
        <p:spPr bwMode="auto">
          <a:xfrm>
            <a:off x="-793750" y="-4525963"/>
            <a:ext cx="184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endParaRPr lang="en-US" sz="1800"/>
          </a:p>
        </p:txBody>
      </p:sp>
      <p:graphicFrame>
        <p:nvGraphicFramePr>
          <p:cNvPr id="9" name="Diagram 8"/>
          <p:cNvGraphicFramePr/>
          <p:nvPr>
            <p:extLst>
              <p:ext uri="{D42A27DB-BD31-4B8C-83A1-F6EECF244321}">
                <p14:modId xmlns:p14="http://schemas.microsoft.com/office/powerpoint/2010/main" val="2359823324"/>
              </p:ext>
            </p:extLst>
          </p:nvPr>
        </p:nvGraphicFramePr>
        <p:xfrm>
          <a:off x="81471" y="1145362"/>
          <a:ext cx="9013254" cy="544276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0484" name="Footer Placeholder 5"/>
          <p:cNvSpPr>
            <a:spLocks noGrp="1"/>
          </p:cNvSpPr>
          <p:nvPr>
            <p:ph type="ftr" sz="quarter" idx="11"/>
          </p:nvPr>
        </p:nvSpPr>
        <p:spPr bwMode="auto">
          <a:xfrm>
            <a:off x="1905000" y="6588125"/>
            <a:ext cx="5534025" cy="2762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r>
              <a:rPr lang="en-US" sz="1400" smtClean="0">
                <a:solidFill>
                  <a:srgbClr val="000090"/>
                </a:solidFill>
              </a:rPr>
              <a:t>Dejan Trbojevic - 'CBETA Magnet Buildability Review’</a:t>
            </a:r>
            <a:endParaRPr lang="en-US" sz="1400">
              <a:solidFill>
                <a:srgbClr val="000090"/>
              </a:solidFill>
            </a:endParaRPr>
          </a:p>
        </p:txBody>
      </p:sp>
      <p:sp>
        <p:nvSpPr>
          <p:cNvPr id="20485" name="Slide Number Placeholder 6"/>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fld id="{02DC0754-BAF0-A54F-9EAE-6264F51604C6}" type="slidenum">
              <a:rPr lang="en-US" sz="1400">
                <a:solidFill>
                  <a:srgbClr val="000090"/>
                </a:solidFill>
              </a:rPr>
              <a:pPr eaLnBrk="1" fontAlgn="base" hangingPunct="1">
                <a:spcBef>
                  <a:spcPct val="0"/>
                </a:spcBef>
                <a:spcAft>
                  <a:spcPct val="0"/>
                </a:spcAft>
              </a:pPr>
              <a:t>1</a:t>
            </a:fld>
            <a:endParaRPr lang="en-US" sz="1400">
              <a:solidFill>
                <a:srgbClr val="000090"/>
              </a:solidFill>
            </a:endParaRPr>
          </a:p>
        </p:txBody>
      </p:sp>
      <p:sp>
        <p:nvSpPr>
          <p:cNvPr id="2" name="TextBox 1"/>
          <p:cNvSpPr txBox="1"/>
          <p:nvPr/>
        </p:nvSpPr>
        <p:spPr>
          <a:xfrm>
            <a:off x="0" y="0"/>
            <a:ext cx="9144000" cy="1046440"/>
          </a:xfrm>
          <a:prstGeom prst="rect">
            <a:avLst/>
          </a:prstGeom>
          <a:noFill/>
        </p:spPr>
        <p:txBody>
          <a:bodyPr wrap="square" rtlCol="0">
            <a:spAutoFit/>
          </a:bodyPr>
          <a:lstStyle/>
          <a:p>
            <a:pPr algn="ctr">
              <a:lnSpc>
                <a:spcPct val="50000"/>
              </a:lnSpc>
            </a:pPr>
            <a:endParaRPr lang="en-US" sz="2800" b="1" dirty="0" smtClean="0">
              <a:solidFill>
                <a:srgbClr val="000090"/>
              </a:solidFill>
              <a:latin typeface="Optima"/>
              <a:cs typeface="Optima"/>
            </a:endParaRPr>
          </a:p>
          <a:p>
            <a:pPr algn="ctr">
              <a:lnSpc>
                <a:spcPct val="50000"/>
              </a:lnSpc>
            </a:pPr>
            <a:r>
              <a:rPr lang="en-US" sz="2800" b="1" dirty="0" smtClean="0">
                <a:solidFill>
                  <a:srgbClr val="000090"/>
                </a:solidFill>
                <a:latin typeface="Optima"/>
                <a:cs typeface="Optima"/>
              </a:rPr>
              <a:t>Halbach </a:t>
            </a:r>
            <a:r>
              <a:rPr lang="en-US" sz="2800" b="1" dirty="0">
                <a:solidFill>
                  <a:srgbClr val="000090"/>
                </a:solidFill>
                <a:latin typeface="Optima"/>
                <a:cs typeface="Optima"/>
              </a:rPr>
              <a:t>magnets: accelerator physics requirements</a:t>
            </a:r>
            <a:br>
              <a:rPr lang="en-US" sz="2800" b="1" dirty="0">
                <a:solidFill>
                  <a:srgbClr val="000090"/>
                </a:solidFill>
                <a:latin typeface="Optima"/>
                <a:cs typeface="Optima"/>
              </a:rPr>
            </a:br>
            <a:endParaRPr lang="en-US" sz="2800" b="1" dirty="0" smtClean="0">
              <a:solidFill>
                <a:srgbClr val="000090"/>
              </a:solidFill>
              <a:latin typeface="Optima"/>
              <a:cs typeface="Optima"/>
            </a:endParaRPr>
          </a:p>
          <a:p>
            <a:pPr algn="ctr"/>
            <a:r>
              <a:rPr lang="en-US" sz="2000" b="1" dirty="0" smtClean="0">
                <a:solidFill>
                  <a:srgbClr val="000090"/>
                </a:solidFill>
                <a:latin typeface="Optima"/>
                <a:cs typeface="Optima"/>
              </a:rPr>
              <a:t>Dejan </a:t>
            </a:r>
            <a:r>
              <a:rPr lang="en-US" sz="2000" b="1" dirty="0">
                <a:solidFill>
                  <a:srgbClr val="000090"/>
                </a:solidFill>
                <a:latin typeface="Optima"/>
                <a:cs typeface="Optima"/>
              </a:rPr>
              <a:t>Trbojevic</a:t>
            </a:r>
          </a:p>
        </p:txBody>
      </p:sp>
    </p:spTree>
    <p:extLst>
      <p:ext uri="{BB962C8B-B14F-4D97-AF65-F5344CB8AC3E}">
        <p14:creationId xmlns:p14="http://schemas.microsoft.com/office/powerpoint/2010/main" val="91527279"/>
      </p:ext>
    </p:extLst>
  </p:cSld>
  <p:clrMapOvr>
    <a:masterClrMapping/>
  </p:clrMapOvr>
  <mc:AlternateContent xmlns:mc="http://schemas.openxmlformats.org/markup-compatibility/2006" xmlns:p14="http://schemas.microsoft.com/office/powerpoint/2010/main">
    <mc:Choice Requires="p14">
      <p:transition spd="slow" p14:dur="15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3999" cy="1015663"/>
          </a:xfrm>
          <a:prstGeom prst="rect">
            <a:avLst/>
          </a:prstGeom>
        </p:spPr>
        <p:txBody>
          <a:bodyPr wrap="square">
            <a:spAutoFit/>
          </a:bodyPr>
          <a:lstStyle/>
          <a:p>
            <a:pPr algn="ctr"/>
            <a:r>
              <a:rPr lang="en-US" sz="2000" dirty="0" smtClean="0">
                <a:solidFill>
                  <a:srgbClr val="000090"/>
                </a:solidFill>
                <a:latin typeface="Optima"/>
                <a:cs typeface="Optima"/>
              </a:rPr>
              <a:t>C</a:t>
            </a:r>
            <a:r>
              <a:rPr lang="en-US" sz="2000" b="1" dirty="0" smtClean="0">
                <a:solidFill>
                  <a:srgbClr val="000090"/>
                </a:solidFill>
                <a:latin typeface="Optima"/>
                <a:cs typeface="Optima"/>
              </a:rPr>
              <a:t>. </a:t>
            </a:r>
            <a:r>
              <a:rPr lang="en-US" sz="2000" dirty="0" smtClean="0">
                <a:solidFill>
                  <a:srgbClr val="000090"/>
                </a:solidFill>
                <a:latin typeface="Optima"/>
                <a:cs typeface="Optima"/>
              </a:rPr>
              <a:t>2 The Halbach magnets  (</a:t>
            </a:r>
            <a:r>
              <a:rPr lang="en-US" sz="2000" dirty="0" smtClean="0">
                <a:solidFill>
                  <a:srgbClr val="FF0000"/>
                </a:solidFill>
                <a:latin typeface="Optima"/>
                <a:cs typeface="Optima"/>
              </a:rPr>
              <a:t>focusing quadrupole </a:t>
            </a:r>
            <a:r>
              <a:rPr lang="en-US" sz="2000" dirty="0" smtClean="0">
                <a:solidFill>
                  <a:srgbClr val="000090"/>
                </a:solidFill>
                <a:latin typeface="Optima"/>
                <a:cs typeface="Optima"/>
              </a:rPr>
              <a:t>and </a:t>
            </a:r>
            <a:r>
              <a:rPr lang="en-US" sz="2000" dirty="0" smtClean="0">
                <a:solidFill>
                  <a:srgbClr val="0000FF"/>
                </a:solidFill>
                <a:latin typeface="Optima"/>
                <a:cs typeface="Optima"/>
              </a:rPr>
              <a:t>defocusing combined function magnet</a:t>
            </a:r>
            <a:r>
              <a:rPr lang="en-US" sz="2000" dirty="0" smtClean="0">
                <a:solidFill>
                  <a:srgbClr val="000090"/>
                </a:solidFill>
                <a:latin typeface="Optima"/>
                <a:cs typeface="Optima"/>
              </a:rPr>
              <a:t>) are the most efficient way in using the </a:t>
            </a:r>
          </a:p>
          <a:p>
            <a:pPr algn="ctr"/>
            <a:r>
              <a:rPr lang="en-US" sz="2000" dirty="0" smtClean="0">
                <a:solidFill>
                  <a:srgbClr val="000090"/>
                </a:solidFill>
                <a:latin typeface="Optima"/>
                <a:cs typeface="Optima"/>
              </a:rPr>
              <a:t>permanent magnet material</a:t>
            </a:r>
            <a:endParaRPr lang="en-US" sz="2000" dirty="0" smtClean="0">
              <a:solidFill>
                <a:srgbClr val="000090"/>
              </a:solidFill>
            </a:endParaRPr>
          </a:p>
        </p:txBody>
      </p:sp>
      <p:grpSp>
        <p:nvGrpSpPr>
          <p:cNvPr id="8" name="Group 7"/>
          <p:cNvGrpSpPr/>
          <p:nvPr/>
        </p:nvGrpSpPr>
        <p:grpSpPr>
          <a:xfrm>
            <a:off x="1017419" y="1754186"/>
            <a:ext cx="8046631" cy="5103814"/>
            <a:chOff x="0" y="520700"/>
            <a:chExt cx="9144000" cy="5799852"/>
          </a:xfrm>
        </p:grpSpPr>
        <p:pic>
          <p:nvPicPr>
            <p:cNvPr id="5" name="Picture 4" descr="Screen Shot 2016-12-14 at 10.37.24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20700"/>
              <a:ext cx="9144000" cy="5799852"/>
            </a:xfrm>
            <a:prstGeom prst="rect">
              <a:avLst/>
            </a:prstGeom>
          </p:spPr>
        </p:pic>
        <p:sp>
          <p:nvSpPr>
            <p:cNvPr id="6" name="Rectangle 5"/>
            <p:cNvSpPr/>
            <p:nvPr/>
          </p:nvSpPr>
          <p:spPr>
            <a:xfrm>
              <a:off x="5465683" y="1318533"/>
              <a:ext cx="262743" cy="237262"/>
            </a:xfrm>
            <a:prstGeom prst="rect">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rapezoid 6"/>
            <p:cNvSpPr/>
            <p:nvPr/>
          </p:nvSpPr>
          <p:spPr>
            <a:xfrm rot="6059048">
              <a:off x="2302782" y="3009219"/>
              <a:ext cx="163404" cy="171813"/>
            </a:xfrm>
            <a:prstGeom prst="trapezoid">
              <a:avLst>
                <a:gd name="adj" fmla="val 9741"/>
              </a:avLst>
            </a:prstGeom>
            <a:solidFill>
              <a:srgbClr val="FFFF00">
                <a:alpha val="51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9" name="Picture 8" descr="Screen Shot 2016-12-15 at 11.44.2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55932" y="1737227"/>
            <a:ext cx="2143795" cy="1433646"/>
          </a:xfrm>
          <a:prstGeom prst="rect">
            <a:avLst/>
          </a:prstGeom>
        </p:spPr>
        <p:style>
          <a:lnRef idx="2">
            <a:schemeClr val="dk1"/>
          </a:lnRef>
          <a:fillRef idx="1">
            <a:schemeClr val="lt1"/>
          </a:fillRef>
          <a:effectRef idx="0">
            <a:schemeClr val="dk1"/>
          </a:effectRef>
          <a:fontRef idx="minor">
            <a:schemeClr val="dk1"/>
          </a:fontRef>
        </p:style>
      </p:pic>
      <p:sp>
        <p:nvSpPr>
          <p:cNvPr id="2" name="TextBox 1"/>
          <p:cNvSpPr txBox="1"/>
          <p:nvPr/>
        </p:nvSpPr>
        <p:spPr>
          <a:xfrm>
            <a:off x="64085" y="3723673"/>
            <a:ext cx="2312352" cy="3129062"/>
          </a:xfrm>
          <a:prstGeom prst="rect">
            <a:avLst/>
          </a:prstGeom>
          <a:noFill/>
        </p:spPr>
        <p:txBody>
          <a:bodyPr wrap="none" rtlCol="0">
            <a:spAutoFit/>
          </a:bodyPr>
          <a:lstStyle/>
          <a:p>
            <a:r>
              <a:rPr lang="en-GB" sz="2000" b="1" dirty="0" smtClean="0">
                <a:solidFill>
                  <a:srgbClr val="FF0000"/>
                </a:solidFill>
              </a:rPr>
              <a:t>iron:</a:t>
            </a:r>
          </a:p>
          <a:p>
            <a:r>
              <a:rPr lang="en-GB" sz="2000" b="1" dirty="0" smtClean="0">
                <a:solidFill>
                  <a:srgbClr val="FF0000"/>
                </a:solidFill>
              </a:rPr>
              <a:t>417.8 cm</a:t>
            </a:r>
            <a:r>
              <a:rPr lang="en-GB" sz="2000" b="1" baseline="30000" dirty="0" smtClean="0">
                <a:solidFill>
                  <a:srgbClr val="FF0000"/>
                </a:solidFill>
              </a:rPr>
              <a:t>2</a:t>
            </a:r>
          </a:p>
          <a:p>
            <a:endParaRPr lang="en-GB" sz="2000" dirty="0" smtClean="0">
              <a:solidFill>
                <a:srgbClr val="000090"/>
              </a:solidFill>
            </a:endParaRPr>
          </a:p>
          <a:p>
            <a:r>
              <a:rPr lang="en-GB" sz="2000" b="1" dirty="0" smtClean="0">
                <a:solidFill>
                  <a:srgbClr val="000090"/>
                </a:solidFill>
              </a:rPr>
              <a:t>Halbach:</a:t>
            </a:r>
          </a:p>
          <a:p>
            <a:r>
              <a:rPr lang="en-US" sz="2000" b="1" dirty="0" smtClean="0">
                <a:solidFill>
                  <a:srgbClr val="000090"/>
                </a:solidFill>
              </a:rPr>
              <a:t>QF</a:t>
            </a:r>
            <a:r>
              <a:rPr lang="en-US" sz="2000" b="1" dirty="0" smtClean="0">
                <a:solidFill>
                  <a:srgbClr val="000090"/>
                </a:solidFill>
                <a:sym typeface="Wingdings"/>
              </a:rPr>
              <a:t></a:t>
            </a:r>
            <a:r>
              <a:rPr lang="en-US" sz="2000" b="1" dirty="0" smtClean="0">
                <a:solidFill>
                  <a:srgbClr val="000090"/>
                </a:solidFill>
              </a:rPr>
              <a:t>34.3 cm</a:t>
            </a:r>
            <a:r>
              <a:rPr lang="en-US" sz="2000" b="1" baseline="30000" dirty="0" smtClean="0">
                <a:solidFill>
                  <a:srgbClr val="000090"/>
                </a:solidFill>
              </a:rPr>
              <a:t>2</a:t>
            </a:r>
          </a:p>
          <a:p>
            <a:r>
              <a:rPr lang="en-US" sz="2000" b="1" dirty="0" smtClean="0">
                <a:solidFill>
                  <a:srgbClr val="000090"/>
                </a:solidFill>
              </a:rPr>
              <a:t>BD</a:t>
            </a:r>
            <a:r>
              <a:rPr lang="en-US" sz="2000" b="1" dirty="0" smtClean="0">
                <a:solidFill>
                  <a:srgbClr val="000090"/>
                </a:solidFill>
                <a:sym typeface="Wingdings"/>
              </a:rPr>
              <a:t>51.9 cm</a:t>
            </a:r>
            <a:r>
              <a:rPr lang="en-US" sz="2000" b="1" baseline="30000" dirty="0" smtClean="0">
                <a:solidFill>
                  <a:srgbClr val="000090"/>
                </a:solidFill>
                <a:sym typeface="Wingdings"/>
              </a:rPr>
              <a:t>2</a:t>
            </a:r>
          </a:p>
          <a:p>
            <a:endParaRPr lang="en-US" sz="2000" baseline="30000" dirty="0">
              <a:solidFill>
                <a:srgbClr val="000090"/>
              </a:solidFill>
              <a:sym typeface="Wingdings"/>
            </a:endParaRPr>
          </a:p>
          <a:p>
            <a:r>
              <a:rPr lang="en-US" sz="2000" dirty="0" smtClean="0">
                <a:solidFill>
                  <a:srgbClr val="000090"/>
                </a:solidFill>
                <a:sym typeface="Wingdings"/>
              </a:rPr>
              <a:t>RATIO=</a:t>
            </a:r>
            <a:r>
              <a:rPr lang="nb-NO" sz="2000" dirty="0" smtClean="0">
                <a:solidFill>
                  <a:srgbClr val="FF0000"/>
                </a:solidFill>
                <a:sym typeface="Wingdings"/>
              </a:rPr>
              <a:t>835.6</a:t>
            </a:r>
            <a:r>
              <a:rPr lang="nb-NO" sz="2000" dirty="0" smtClean="0">
                <a:solidFill>
                  <a:srgbClr val="000090"/>
                </a:solidFill>
                <a:sym typeface="Wingdings"/>
              </a:rPr>
              <a:t>/</a:t>
            </a:r>
            <a:r>
              <a:rPr lang="is-IS" sz="2000" dirty="0" smtClean="0">
                <a:solidFill>
                  <a:srgbClr val="000090"/>
                </a:solidFill>
                <a:sym typeface="Wingdings"/>
              </a:rPr>
              <a:t>86.2</a:t>
            </a:r>
          </a:p>
          <a:p>
            <a:r>
              <a:rPr lang="en-US" sz="2000" dirty="0" smtClean="0">
                <a:solidFill>
                  <a:srgbClr val="000090"/>
                </a:solidFill>
                <a:sym typeface="Wingdings"/>
              </a:rPr>
              <a:t>L</a:t>
            </a:r>
            <a:r>
              <a:rPr lang="is-IS" sz="2000" dirty="0" smtClean="0">
                <a:solidFill>
                  <a:srgbClr val="000090"/>
                </a:solidFill>
                <a:sym typeface="Wingdings"/>
              </a:rPr>
              <a:t>arger volume for</a:t>
            </a:r>
          </a:p>
          <a:p>
            <a:r>
              <a:rPr lang="is-IS" sz="2400" b="1" dirty="0">
                <a:solidFill>
                  <a:srgbClr val="000090"/>
                </a:solidFill>
                <a:sym typeface="Wingdings"/>
              </a:rPr>
              <a:t>RATIO=9.7 </a:t>
            </a:r>
            <a:r>
              <a:rPr lang="is-IS" sz="2400" b="1" dirty="0" smtClean="0">
                <a:solidFill>
                  <a:srgbClr val="000090"/>
                </a:solidFill>
                <a:sym typeface="Wingdings"/>
              </a:rPr>
              <a:t>times</a:t>
            </a:r>
            <a:endParaRPr lang="is-IS" sz="2400" b="1" dirty="0">
              <a:solidFill>
                <a:srgbClr val="000090"/>
              </a:solidFill>
              <a:sym typeface="Wingdings"/>
            </a:endParaRPr>
          </a:p>
        </p:txBody>
      </p:sp>
      <p:sp>
        <p:nvSpPr>
          <p:cNvPr id="3" name="Footer Placeholder 2"/>
          <p:cNvSpPr>
            <a:spLocks noGrp="1"/>
          </p:cNvSpPr>
          <p:nvPr>
            <p:ph type="ftr" sz="quarter" idx="11"/>
          </p:nvPr>
        </p:nvSpPr>
        <p:spPr/>
        <p:txBody>
          <a:bodyPr/>
          <a:lstStyle/>
          <a:p>
            <a:r>
              <a:rPr lang="en-US" smtClean="0"/>
              <a:t>Dejan Trbojevic - 'CBETA Magnet Buildability Review’</a:t>
            </a:r>
            <a:endParaRPr lang="en-US"/>
          </a:p>
        </p:txBody>
      </p:sp>
      <p:sp>
        <p:nvSpPr>
          <p:cNvPr id="10" name="Slide Number Placeholder 9"/>
          <p:cNvSpPr>
            <a:spLocks noGrp="1"/>
          </p:cNvSpPr>
          <p:nvPr>
            <p:ph type="sldNum" sz="quarter" idx="12"/>
          </p:nvPr>
        </p:nvSpPr>
        <p:spPr/>
        <p:txBody>
          <a:bodyPr/>
          <a:lstStyle/>
          <a:p>
            <a:fld id="{F3C6ED0D-CA28-5F45-8164-C9EB1E44D88A}" type="slidenum">
              <a:rPr lang="en-US" smtClean="0"/>
              <a:t>10</a:t>
            </a:fld>
            <a:endParaRPr lang="en-US"/>
          </a:p>
        </p:txBody>
      </p:sp>
    </p:spTree>
    <p:extLst>
      <p:ext uri="{BB962C8B-B14F-4D97-AF65-F5344CB8AC3E}">
        <p14:creationId xmlns:p14="http://schemas.microsoft.com/office/powerpoint/2010/main" val="3300046066"/>
      </p:ext>
    </p:extLst>
  </p:cSld>
  <p:clrMapOvr>
    <a:masterClrMapping/>
  </p:clrMapOvr>
  <mc:AlternateContent xmlns:mc="http://schemas.openxmlformats.org/markup-compatibility/2006" xmlns:p14="http://schemas.microsoft.com/office/powerpoint/2010/main">
    <mc:Choice Requires="p14">
      <p:transition spd="slow" p14:dur="1700">
        <p14:prism isContent="1"/>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35140"/>
            <a:ext cx="9144000" cy="461665"/>
          </a:xfrm>
          <a:prstGeom prst="rect">
            <a:avLst/>
          </a:prstGeom>
        </p:spPr>
        <p:txBody>
          <a:bodyPr wrap="square">
            <a:spAutoFit/>
          </a:bodyPr>
          <a:lstStyle/>
          <a:p>
            <a:pPr algn="ctr"/>
            <a:r>
              <a:rPr lang="en-US" sz="2400" dirty="0" smtClean="0">
                <a:solidFill>
                  <a:srgbClr val="000090"/>
                </a:solidFill>
                <a:latin typeface="Optima"/>
                <a:cs typeface="Optima"/>
              </a:rPr>
              <a:t>C.3 Superb Quality of the magnetic field obtained by measurements</a:t>
            </a:r>
            <a:endParaRPr lang="en-US" sz="2400" dirty="0">
              <a:solidFill>
                <a:srgbClr val="000090"/>
              </a:solidFill>
              <a:latin typeface="Optima"/>
              <a:cs typeface="Optima"/>
            </a:endParaRPr>
          </a:p>
        </p:txBody>
      </p:sp>
      <p:grpSp>
        <p:nvGrpSpPr>
          <p:cNvPr id="7" name="Group 6"/>
          <p:cNvGrpSpPr/>
          <p:nvPr/>
        </p:nvGrpSpPr>
        <p:grpSpPr>
          <a:xfrm>
            <a:off x="17043" y="540651"/>
            <a:ext cx="9144000" cy="6417639"/>
            <a:chOff x="-9708444" y="-829640"/>
            <a:chExt cx="9144000" cy="6417639"/>
          </a:xfrm>
        </p:grpSpPr>
        <p:sp>
          <p:nvSpPr>
            <p:cNvPr id="6" name="Rectangle 5"/>
            <p:cNvSpPr/>
            <p:nvPr/>
          </p:nvSpPr>
          <p:spPr>
            <a:xfrm>
              <a:off x="-9708444" y="-829640"/>
              <a:ext cx="9144000" cy="6361195"/>
            </a:xfrm>
            <a:prstGeom prst="rect">
              <a:avLst/>
            </a:prstGeom>
            <a:solidFill>
              <a:srgbClr val="FFFFFF"/>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2">
              <a:extLst>
                <a:ext uri="{BEBA8EAE-BF5A-486C-A8C5-ECC9F3942E4B}">
                  <a14:imgProps xmlns:a14="http://schemas.microsoft.com/office/drawing/2010/main">
                    <a14:imgLayer r:embed="rId3">
                      <a14:imgEffect>
                        <a14:sharpenSoften amount="70000"/>
                      </a14:imgEffect>
                    </a14:imgLayer>
                  </a14:imgProps>
                </a:ext>
                <a:ext uri="{28A0092B-C50C-407E-A947-70E740481C1C}">
                  <a14:useLocalDpi xmlns:a14="http://schemas.microsoft.com/office/drawing/2010/main" val="0"/>
                </a:ext>
              </a:extLst>
            </a:blip>
            <a:stretch>
              <a:fillRect/>
            </a:stretch>
          </p:blipFill>
          <p:spPr>
            <a:xfrm>
              <a:off x="-9031158" y="-641128"/>
              <a:ext cx="7809791" cy="6229127"/>
            </a:xfrm>
            <a:prstGeom prst="rect">
              <a:avLst/>
            </a:prstGeom>
          </p:spPr>
        </p:pic>
      </p:grpSp>
      <p:pic>
        <p:nvPicPr>
          <p:cNvPr id="3" name="Picture 2"/>
          <p:cNvPicPr>
            <a:picLocks noChangeAspect="1"/>
          </p:cNvPicPr>
          <p:nvPr/>
        </p:nvPicPr>
        <p:blipFill>
          <a:blip r:embed="rId4">
            <a:extLst>
              <a:ext uri="{BEBA8EAE-BF5A-486C-A8C5-ECC9F3942E4B}">
                <a14:imgProps xmlns:a14="http://schemas.microsoft.com/office/drawing/2010/main">
                  <a14:imgLayer r:embed="rId5">
                    <a14:imgEffect>
                      <a14:sharpenSoften amount="70000"/>
                    </a14:imgEffect>
                  </a14:imgLayer>
                </a14:imgProps>
              </a:ext>
              <a:ext uri="{28A0092B-C50C-407E-A947-70E740481C1C}">
                <a14:useLocalDpi xmlns:a14="http://schemas.microsoft.com/office/drawing/2010/main" val="0"/>
              </a:ext>
            </a:extLst>
          </a:blip>
          <a:stretch>
            <a:fillRect/>
          </a:stretch>
        </p:blipFill>
        <p:spPr>
          <a:xfrm>
            <a:off x="23522" y="540651"/>
            <a:ext cx="9120478" cy="6128308"/>
          </a:xfrm>
          <a:prstGeom prst="rect">
            <a:avLst/>
          </a:prstGeom>
        </p:spPr>
      </p:pic>
      <p:sp>
        <p:nvSpPr>
          <p:cNvPr id="9" name="Footer Placeholder 8"/>
          <p:cNvSpPr>
            <a:spLocks noGrp="1"/>
          </p:cNvSpPr>
          <p:nvPr>
            <p:ph type="ftr" sz="quarter" idx="11"/>
          </p:nvPr>
        </p:nvSpPr>
        <p:spPr/>
        <p:txBody>
          <a:bodyPr/>
          <a:lstStyle/>
          <a:p>
            <a:r>
              <a:rPr lang="en-US" smtClean="0"/>
              <a:t>Dejan Trbojevic - 'CBETA Magnet Buildability Review’</a:t>
            </a:r>
            <a:endParaRPr lang="en-US"/>
          </a:p>
        </p:txBody>
      </p:sp>
      <p:sp>
        <p:nvSpPr>
          <p:cNvPr id="10" name="Slide Number Placeholder 9"/>
          <p:cNvSpPr>
            <a:spLocks noGrp="1"/>
          </p:cNvSpPr>
          <p:nvPr>
            <p:ph type="sldNum" sz="quarter" idx="12"/>
          </p:nvPr>
        </p:nvSpPr>
        <p:spPr/>
        <p:txBody>
          <a:bodyPr/>
          <a:lstStyle/>
          <a:p>
            <a:fld id="{F3C6ED0D-CA28-5F45-8164-C9EB1E44D88A}" type="slidenum">
              <a:rPr lang="en-US" smtClean="0"/>
              <a:t>11</a:t>
            </a:fld>
            <a:endParaRPr lang="en-US"/>
          </a:p>
        </p:txBody>
      </p:sp>
    </p:spTree>
    <p:extLst>
      <p:ext uri="{BB962C8B-B14F-4D97-AF65-F5344CB8AC3E}">
        <p14:creationId xmlns:p14="http://schemas.microsoft.com/office/powerpoint/2010/main" val="1194866146"/>
      </p:ext>
    </p:extLst>
  </p:cSld>
  <p:clrMapOvr>
    <a:masterClrMapping/>
  </p:clrMapOvr>
  <mc:AlternateContent xmlns:mc="http://schemas.openxmlformats.org/markup-compatibility/2006" xmlns:p14="http://schemas.microsoft.com/office/powerpoint/2010/main">
    <mc:Choice Requires="p14">
      <p:transition spd="slow" p14:dur="1700">
        <p14:prism isContent="1"/>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p:nvPr/>
        </p:nvPicPr>
        <p:blipFill>
          <a:blip r:embed="rId2">
            <a:extLst>
              <a:ext uri="{28A0092B-C50C-407E-A947-70E740481C1C}">
                <a14:useLocalDpi xmlns:a14="http://schemas.microsoft.com/office/drawing/2010/main" val="0"/>
              </a:ext>
            </a:extLst>
          </a:blip>
          <a:stretch>
            <a:fillRect/>
          </a:stretch>
        </p:blipFill>
        <p:spPr>
          <a:xfrm>
            <a:off x="0" y="400110"/>
            <a:ext cx="8981816" cy="5958815"/>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73816"/>
            <a:ext cx="8981816" cy="5216182"/>
          </a:xfrm>
          <a:prstGeom prst="rect">
            <a:avLst/>
          </a:prstGeom>
        </p:spPr>
      </p:pic>
      <p:sp>
        <p:nvSpPr>
          <p:cNvPr id="5" name="Footer Placeholder 4"/>
          <p:cNvSpPr>
            <a:spLocks noGrp="1"/>
          </p:cNvSpPr>
          <p:nvPr>
            <p:ph type="ftr" sz="quarter" idx="11"/>
          </p:nvPr>
        </p:nvSpPr>
        <p:spPr/>
        <p:txBody>
          <a:bodyPr/>
          <a:lstStyle/>
          <a:p>
            <a:r>
              <a:rPr lang="en-US" smtClean="0"/>
              <a:t>Dejan Trbojevic - 'CBETA Magnet Buildability Review’</a:t>
            </a:r>
            <a:endParaRPr lang="en-US"/>
          </a:p>
        </p:txBody>
      </p:sp>
      <p:sp>
        <p:nvSpPr>
          <p:cNvPr id="6" name="Slide Number Placeholder 5"/>
          <p:cNvSpPr>
            <a:spLocks noGrp="1"/>
          </p:cNvSpPr>
          <p:nvPr>
            <p:ph type="sldNum" sz="quarter" idx="12"/>
          </p:nvPr>
        </p:nvSpPr>
        <p:spPr/>
        <p:txBody>
          <a:bodyPr/>
          <a:lstStyle/>
          <a:p>
            <a:fld id="{F3C6ED0D-CA28-5F45-8164-C9EB1E44D88A}" type="slidenum">
              <a:rPr lang="en-US" smtClean="0"/>
              <a:t>12</a:t>
            </a:fld>
            <a:endParaRPr lang="en-US"/>
          </a:p>
        </p:txBody>
      </p:sp>
      <p:sp>
        <p:nvSpPr>
          <p:cNvPr id="2" name="Rectangle 1"/>
          <p:cNvSpPr/>
          <p:nvPr/>
        </p:nvSpPr>
        <p:spPr>
          <a:xfrm>
            <a:off x="0" y="0"/>
            <a:ext cx="9144000" cy="400110"/>
          </a:xfrm>
          <a:prstGeom prst="rect">
            <a:avLst/>
          </a:prstGeom>
        </p:spPr>
        <p:txBody>
          <a:bodyPr wrap="square">
            <a:spAutoFit/>
          </a:bodyPr>
          <a:lstStyle/>
          <a:p>
            <a:r>
              <a:rPr lang="en-US" sz="2000" dirty="0" smtClean="0">
                <a:solidFill>
                  <a:srgbClr val="000090"/>
                </a:solidFill>
                <a:latin typeface="Optima"/>
                <a:cs typeface="Optima"/>
              </a:rPr>
              <a:t>C.4 </a:t>
            </a:r>
            <a:r>
              <a:rPr lang="en-US" sz="2000" b="1" dirty="0" smtClean="0">
                <a:solidFill>
                  <a:srgbClr val="000090"/>
                </a:solidFill>
                <a:latin typeface="Optima"/>
                <a:cs typeface="Optima"/>
              </a:rPr>
              <a:t>No cross talk </a:t>
            </a:r>
            <a:r>
              <a:rPr lang="en-US" sz="2000" dirty="0" smtClean="0">
                <a:solidFill>
                  <a:srgbClr val="000090"/>
                </a:solidFill>
                <a:latin typeface="Optima"/>
                <a:cs typeface="Optima"/>
              </a:rPr>
              <a:t>between the magnets-proved by measurements and simulations </a:t>
            </a:r>
          </a:p>
        </p:txBody>
      </p:sp>
    </p:spTree>
    <p:extLst>
      <p:ext uri="{BB962C8B-B14F-4D97-AF65-F5344CB8AC3E}">
        <p14:creationId xmlns:p14="http://schemas.microsoft.com/office/powerpoint/2010/main" val="879754439"/>
      </p:ext>
    </p:extLst>
  </p:cSld>
  <p:clrMapOvr>
    <a:masterClrMapping/>
  </p:clrMapOvr>
  <mc:AlternateContent xmlns:mc="http://schemas.openxmlformats.org/markup-compatibility/2006" xmlns:p14="http://schemas.microsoft.com/office/powerpoint/2010/main">
    <mc:Choice Requires="p14">
      <p:transition spd="slow" p14:dur="1700">
        <p14:prism isContent="1"/>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000" dirty="0" smtClean="0">
                <a:latin typeface="Optima"/>
                <a:cs typeface="Optima"/>
              </a:rPr>
              <a:t>C.5 Small effect of the iron frame correctors on the magnetic field </a:t>
            </a:r>
            <a:br>
              <a:rPr lang="en-US" sz="2000" dirty="0" smtClean="0">
                <a:latin typeface="Optima"/>
                <a:cs typeface="Optima"/>
              </a:rPr>
            </a:br>
            <a:r>
              <a:rPr lang="en-US" sz="2000" dirty="0" smtClean="0">
                <a:latin typeface="Optima"/>
                <a:cs typeface="Optima"/>
              </a:rPr>
              <a:t>inside of the Halbach magnet</a:t>
            </a:r>
            <a:endParaRPr lang="en-US" sz="2000" dirty="0">
              <a:latin typeface="Optima"/>
              <a:cs typeface="Optima"/>
            </a:endParaRPr>
          </a:p>
        </p:txBody>
      </p:sp>
      <p:sp>
        <p:nvSpPr>
          <p:cNvPr id="3" name="Content Placeholder 2"/>
          <p:cNvSpPr>
            <a:spLocks noGrp="1"/>
          </p:cNvSpPr>
          <p:nvPr>
            <p:ph idx="1"/>
          </p:nvPr>
        </p:nvSpPr>
        <p:spPr/>
        <p:txBody>
          <a:bodyPr>
            <a:normAutofit/>
          </a:bodyPr>
          <a:lstStyle/>
          <a:p>
            <a:pPr marL="457200" lvl="1" indent="0">
              <a:buNone/>
            </a:pPr>
            <a:r>
              <a:rPr lang="en-US" sz="1600" dirty="0"/>
              <a:t>The corrector iron frame was placed around the Halbach magnet and measured with harmonic coil in every possible case: </a:t>
            </a:r>
            <a:r>
              <a:rPr lang="en-US" sz="1600" b="1" dirty="0"/>
              <a:t>magnetic field without the iron frame</a:t>
            </a:r>
            <a:r>
              <a:rPr lang="en-US" sz="1600" dirty="0"/>
              <a:t>, </a:t>
            </a:r>
            <a:r>
              <a:rPr lang="en-US" sz="1600" b="1" dirty="0"/>
              <a:t>with the frame but without powering the correctors</a:t>
            </a:r>
            <a:r>
              <a:rPr lang="en-US" sz="1600" dirty="0"/>
              <a:t>, </a:t>
            </a:r>
            <a:r>
              <a:rPr lang="en-US" sz="1600" b="1" dirty="0"/>
              <a:t>with powering horizontal corrector, powering the vertical corrector and so on</a:t>
            </a:r>
            <a:r>
              <a:rPr lang="en-US" sz="1600" dirty="0"/>
              <a:t>. The effect measured was 0.2 % change of the quadrupole field!!! The Hybrid </a:t>
            </a:r>
            <a:r>
              <a:rPr lang="en-US" sz="1600" dirty="0" smtClean="0"/>
              <a:t>iron magnet </a:t>
            </a:r>
            <a:r>
              <a:rPr lang="en-US" sz="1600" dirty="0"/>
              <a:t>has significant cross talk.</a:t>
            </a:r>
          </a:p>
        </p:txBody>
      </p:sp>
      <p:sp>
        <p:nvSpPr>
          <p:cNvPr id="4" name="Content Placeholder 2"/>
          <p:cNvSpPr txBox="1">
            <a:spLocks/>
          </p:cNvSpPr>
          <p:nvPr/>
        </p:nvSpPr>
        <p:spPr>
          <a:xfrm>
            <a:off x="145784" y="4051058"/>
            <a:ext cx="8915400" cy="2491080"/>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2400" kern="1200">
                <a:solidFill>
                  <a:srgbClr val="000090"/>
                </a:solidFill>
                <a:latin typeface="Optima"/>
                <a:ea typeface="+mn-ea"/>
                <a:cs typeface="Optima"/>
              </a:defRPr>
            </a:lvl1pPr>
            <a:lvl2pPr marL="742950" indent="-285750" algn="l" defTabSz="457200" rtl="0" eaLnBrk="1" latinLnBrk="0" hangingPunct="1">
              <a:spcBef>
                <a:spcPct val="20000"/>
              </a:spcBef>
              <a:buFont typeface="Arial"/>
              <a:buChar char="–"/>
              <a:defRPr sz="2000" kern="1200">
                <a:solidFill>
                  <a:srgbClr val="000090"/>
                </a:solidFill>
                <a:latin typeface="Optima"/>
                <a:ea typeface="+mn-ea"/>
                <a:cs typeface="Optima"/>
              </a:defRPr>
            </a:lvl2pPr>
            <a:lvl3pPr marL="1143000" indent="-228600" algn="l" defTabSz="457200" rtl="0" eaLnBrk="1" latinLnBrk="0" hangingPunct="1">
              <a:spcBef>
                <a:spcPct val="20000"/>
              </a:spcBef>
              <a:buFont typeface="Arial"/>
              <a:buChar char="•"/>
              <a:defRPr sz="1600" kern="1200">
                <a:solidFill>
                  <a:srgbClr val="000090"/>
                </a:solidFill>
                <a:latin typeface="Optima"/>
                <a:ea typeface="+mn-ea"/>
                <a:cs typeface="Optima"/>
              </a:defRPr>
            </a:lvl3pPr>
            <a:lvl4pPr marL="1600200" indent="-228600" algn="l" defTabSz="457200" rtl="0" eaLnBrk="1" latinLnBrk="0" hangingPunct="1">
              <a:spcBef>
                <a:spcPct val="20000"/>
              </a:spcBef>
              <a:buFont typeface="Arial"/>
              <a:buChar char="–"/>
              <a:defRPr sz="1600" kern="1200">
                <a:solidFill>
                  <a:srgbClr val="000090"/>
                </a:solidFill>
                <a:latin typeface="Optima"/>
                <a:ea typeface="+mn-ea"/>
                <a:cs typeface="Optima"/>
              </a:defRPr>
            </a:lvl4pPr>
            <a:lvl5pPr marL="2057400" indent="-228600" algn="l" defTabSz="457200" rtl="0" eaLnBrk="1" latinLnBrk="0" hangingPunct="1">
              <a:spcBef>
                <a:spcPct val="20000"/>
              </a:spcBef>
              <a:buFont typeface="Arial"/>
              <a:buChar char="»"/>
              <a:defRPr sz="1400" kern="1200">
                <a:solidFill>
                  <a:srgbClr val="000090"/>
                </a:solidFill>
                <a:latin typeface="Optima"/>
                <a:ea typeface="+mn-ea"/>
                <a:cs typeface="Optim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600" dirty="0" smtClean="0"/>
              <a:t>Field superposition was tested for a permanent magnet quadrupole in horizontal and vertical dipole fields of ~20 mT each.</a:t>
            </a:r>
          </a:p>
          <a:p>
            <a:r>
              <a:rPr lang="en-US" sz="1600" dirty="0" smtClean="0"/>
              <a:t>Presence of iron yoke of the window frame dipole enhances the quadrupole field by ~ 0.5%.</a:t>
            </a:r>
          </a:p>
          <a:p>
            <a:r>
              <a:rPr lang="en-US" sz="1600" dirty="0" smtClean="0"/>
              <a:t>Use of a 1 m long rotating coil causes some error in the analysis due to double counting of background fields.</a:t>
            </a:r>
          </a:p>
          <a:p>
            <a:r>
              <a:rPr lang="en-US" sz="1600" dirty="0" smtClean="0"/>
              <a:t>For higher harmonics, the deviation from a perfect superposition is less than 5 units (0.05% of the quadrupole field)  at a reference radius of 10 mm.</a:t>
            </a:r>
          </a:p>
          <a:p>
            <a:r>
              <a:rPr lang="en-US" sz="1600" dirty="0" smtClean="0"/>
              <a:t>Error in the dipole and quadrupole terms can be much more, up to ~30 units (normalized to quadrupole field.)</a:t>
            </a:r>
          </a:p>
        </p:txBody>
      </p:sp>
      <p:sp>
        <p:nvSpPr>
          <p:cNvPr id="5" name="TextBox 4"/>
          <p:cNvSpPr txBox="1"/>
          <p:nvPr/>
        </p:nvSpPr>
        <p:spPr>
          <a:xfrm>
            <a:off x="2030713" y="3693853"/>
            <a:ext cx="4863150" cy="369332"/>
          </a:xfrm>
          <a:prstGeom prst="rect">
            <a:avLst/>
          </a:prstGeom>
          <a:noFill/>
        </p:spPr>
        <p:txBody>
          <a:bodyPr wrap="none" rtlCol="0">
            <a:spAutoFit/>
          </a:bodyPr>
          <a:lstStyle/>
          <a:p>
            <a:r>
              <a:rPr lang="en-US" dirty="0" smtClean="0">
                <a:solidFill>
                  <a:srgbClr val="000090"/>
                </a:solidFill>
                <a:latin typeface="Optima"/>
                <a:cs typeface="Optima"/>
              </a:rPr>
              <a:t>Summary of the Corrector frame measurements</a:t>
            </a:r>
            <a:endParaRPr lang="en-US" dirty="0">
              <a:solidFill>
                <a:srgbClr val="000090"/>
              </a:solidFill>
              <a:latin typeface="Optima"/>
              <a:cs typeface="Optima"/>
            </a:endParaRPr>
          </a:p>
        </p:txBody>
      </p:sp>
      <p:pic>
        <p:nvPicPr>
          <p:cNvPr id="6" name="Picture 5" descr="Screen Shot 2016-12-16 at 5.30.13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1779" y="3402046"/>
            <a:ext cx="5040011" cy="294703"/>
          </a:xfrm>
          <a:prstGeom prst="rect">
            <a:avLst/>
          </a:prstGeom>
        </p:spPr>
      </p:pic>
      <p:pic>
        <p:nvPicPr>
          <p:cNvPr id="7" name="Picture 6" descr="Screen Shot 2016-12-16 at 5.29.44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5476" y="3090984"/>
            <a:ext cx="4668716" cy="293667"/>
          </a:xfrm>
          <a:prstGeom prst="rect">
            <a:avLst/>
          </a:prstGeom>
        </p:spPr>
      </p:pic>
      <p:pic>
        <p:nvPicPr>
          <p:cNvPr id="8" name="Picture 7" descr="Screen Shot 2016-12-16 at 5.29.05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5477" y="2764723"/>
            <a:ext cx="4467403" cy="299084"/>
          </a:xfrm>
          <a:prstGeom prst="rect">
            <a:avLst/>
          </a:prstGeom>
        </p:spPr>
      </p:pic>
      <p:pic>
        <p:nvPicPr>
          <p:cNvPr id="9" name="Picture 8" descr="Screen Shot 2016-12-16 at 5.28.38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8155" y="2460621"/>
            <a:ext cx="4000912" cy="295638"/>
          </a:xfrm>
          <a:prstGeom prst="rect">
            <a:avLst/>
          </a:prstGeom>
        </p:spPr>
      </p:pic>
      <p:sp>
        <p:nvSpPr>
          <p:cNvPr id="11" name="Right Brace 10"/>
          <p:cNvSpPr/>
          <p:nvPr/>
        </p:nvSpPr>
        <p:spPr>
          <a:xfrm>
            <a:off x="5655592" y="2460621"/>
            <a:ext cx="244744" cy="1154192"/>
          </a:xfrm>
          <a:prstGeom prst="rightBrace">
            <a:avLst/>
          </a:prstGeom>
          <a:ln>
            <a:solidFill>
              <a:srgbClr val="00009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2" name="TextBox 11"/>
          <p:cNvSpPr txBox="1"/>
          <p:nvPr/>
        </p:nvSpPr>
        <p:spPr>
          <a:xfrm>
            <a:off x="5915452" y="2799761"/>
            <a:ext cx="2991111" cy="369332"/>
          </a:xfrm>
          <a:prstGeom prst="rect">
            <a:avLst/>
          </a:prstGeom>
          <a:noFill/>
        </p:spPr>
        <p:txBody>
          <a:bodyPr wrap="none" rtlCol="0">
            <a:spAutoFit/>
          </a:bodyPr>
          <a:lstStyle/>
          <a:p>
            <a:r>
              <a:rPr lang="en-US" dirty="0" smtClean="0">
                <a:solidFill>
                  <a:srgbClr val="000090"/>
                </a:solidFill>
                <a:latin typeface="Optima"/>
                <a:cs typeface="Optima"/>
              </a:rPr>
              <a:t>Animesh Jain Measurements</a:t>
            </a:r>
            <a:endParaRPr lang="en-US" dirty="0">
              <a:solidFill>
                <a:srgbClr val="000090"/>
              </a:solidFill>
              <a:latin typeface="Optima"/>
              <a:cs typeface="Optima"/>
            </a:endParaRPr>
          </a:p>
        </p:txBody>
      </p:sp>
      <p:sp>
        <p:nvSpPr>
          <p:cNvPr id="13" name="Footer Placeholder 12"/>
          <p:cNvSpPr>
            <a:spLocks noGrp="1"/>
          </p:cNvSpPr>
          <p:nvPr>
            <p:ph type="ftr" sz="quarter" idx="11"/>
          </p:nvPr>
        </p:nvSpPr>
        <p:spPr/>
        <p:txBody>
          <a:bodyPr/>
          <a:lstStyle/>
          <a:p>
            <a:r>
              <a:rPr lang="en-US" smtClean="0"/>
              <a:t>Dejan Trbojevic - 'CBETA Magnet Buildability Review’</a:t>
            </a:r>
            <a:endParaRPr lang="en-US"/>
          </a:p>
        </p:txBody>
      </p:sp>
      <p:sp>
        <p:nvSpPr>
          <p:cNvPr id="14" name="Slide Number Placeholder 13"/>
          <p:cNvSpPr>
            <a:spLocks noGrp="1"/>
          </p:cNvSpPr>
          <p:nvPr>
            <p:ph type="sldNum" sz="quarter" idx="12"/>
          </p:nvPr>
        </p:nvSpPr>
        <p:spPr/>
        <p:txBody>
          <a:bodyPr/>
          <a:lstStyle/>
          <a:p>
            <a:fld id="{F3C6ED0D-CA28-5F45-8164-C9EB1E44D88A}" type="slidenum">
              <a:rPr lang="en-US" smtClean="0"/>
              <a:t>13</a:t>
            </a:fld>
            <a:endParaRPr lang="en-US"/>
          </a:p>
        </p:txBody>
      </p:sp>
      <p:sp>
        <p:nvSpPr>
          <p:cNvPr id="10" name="TextBox 9"/>
          <p:cNvSpPr txBox="1"/>
          <p:nvPr/>
        </p:nvSpPr>
        <p:spPr>
          <a:xfrm>
            <a:off x="261849" y="2355545"/>
            <a:ext cx="359932" cy="1412694"/>
          </a:xfrm>
          <a:prstGeom prst="rect">
            <a:avLst/>
          </a:prstGeom>
          <a:noFill/>
        </p:spPr>
        <p:txBody>
          <a:bodyPr wrap="none" rtlCol="0">
            <a:spAutoFit/>
          </a:bodyPr>
          <a:lstStyle/>
          <a:p>
            <a:pPr>
              <a:lnSpc>
                <a:spcPct val="120000"/>
              </a:lnSpc>
            </a:pPr>
            <a:r>
              <a:rPr lang="en-US" b="1" dirty="0" smtClean="0">
                <a:solidFill>
                  <a:srgbClr val="000090"/>
                </a:solidFill>
              </a:rPr>
              <a:t>1.</a:t>
            </a:r>
          </a:p>
          <a:p>
            <a:pPr>
              <a:lnSpc>
                <a:spcPct val="120000"/>
              </a:lnSpc>
            </a:pPr>
            <a:r>
              <a:rPr lang="en-US" b="1" dirty="0" smtClean="0">
                <a:solidFill>
                  <a:srgbClr val="000090"/>
                </a:solidFill>
              </a:rPr>
              <a:t>2.</a:t>
            </a:r>
          </a:p>
          <a:p>
            <a:pPr>
              <a:lnSpc>
                <a:spcPct val="120000"/>
              </a:lnSpc>
            </a:pPr>
            <a:r>
              <a:rPr lang="en-US" b="1" dirty="0" smtClean="0">
                <a:solidFill>
                  <a:srgbClr val="000090"/>
                </a:solidFill>
              </a:rPr>
              <a:t>3.</a:t>
            </a:r>
          </a:p>
          <a:p>
            <a:pPr>
              <a:lnSpc>
                <a:spcPct val="120000"/>
              </a:lnSpc>
            </a:pPr>
            <a:r>
              <a:rPr lang="en-US" b="1" dirty="0" smtClean="0">
                <a:solidFill>
                  <a:srgbClr val="000090"/>
                </a:solidFill>
              </a:rPr>
              <a:t>4.</a:t>
            </a:r>
            <a:endParaRPr lang="en-US" b="1" dirty="0">
              <a:solidFill>
                <a:srgbClr val="000090"/>
              </a:solidFill>
            </a:endParaRPr>
          </a:p>
        </p:txBody>
      </p:sp>
    </p:spTree>
    <p:extLst>
      <p:ext uri="{BB962C8B-B14F-4D97-AF65-F5344CB8AC3E}">
        <p14:creationId xmlns:p14="http://schemas.microsoft.com/office/powerpoint/2010/main" val="3424576048"/>
      </p:ext>
    </p:extLst>
  </p:cSld>
  <p:clrMapOvr>
    <a:masterClrMapping/>
  </p:clrMapOvr>
  <mc:AlternateContent xmlns:mc="http://schemas.openxmlformats.org/markup-compatibility/2006" xmlns:p14="http://schemas.microsoft.com/office/powerpoint/2010/main">
    <mc:Choice Requires="p14">
      <p:transition spd="slow" p14:dur="1700">
        <p14:prism isContent="1"/>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68457"/>
          </a:xfrm>
        </p:spPr>
        <p:txBody>
          <a:bodyPr>
            <a:normAutofit/>
          </a:bodyPr>
          <a:lstStyle/>
          <a:p>
            <a:pPr algn="l"/>
            <a:r>
              <a:rPr lang="en-US" sz="2000" dirty="0" smtClean="0">
                <a:latin typeface="Optima"/>
                <a:cs typeface="Optima"/>
              </a:rPr>
              <a:t>C.6 Wrong Argument for eRHIC vs. CBETA magnets R</a:t>
            </a:r>
            <a:r>
              <a:rPr lang="en-US" sz="2000" baseline="-25000" dirty="0" smtClean="0">
                <a:latin typeface="Optima"/>
                <a:cs typeface="Optima"/>
              </a:rPr>
              <a:t>eRHIC</a:t>
            </a:r>
            <a:r>
              <a:rPr lang="en-US" sz="2000" dirty="0" smtClean="0">
                <a:latin typeface="Optima"/>
                <a:cs typeface="Optima"/>
              </a:rPr>
              <a:t> = 300 m R</a:t>
            </a:r>
            <a:r>
              <a:rPr lang="en-US" sz="2000" baseline="-25000" dirty="0" smtClean="0">
                <a:latin typeface="Optima"/>
                <a:cs typeface="Optima"/>
              </a:rPr>
              <a:t>CBETA</a:t>
            </a:r>
            <a:r>
              <a:rPr lang="en-US" sz="2000" dirty="0" smtClean="0">
                <a:latin typeface="Optima"/>
                <a:cs typeface="Optima"/>
              </a:rPr>
              <a:t>=5 m </a:t>
            </a:r>
            <a:endParaRPr lang="en-US" sz="2000" dirty="0">
              <a:latin typeface="Optima"/>
              <a:cs typeface="Optima"/>
            </a:endParaRPr>
          </a:p>
        </p:txBody>
      </p:sp>
      <p:sp>
        <p:nvSpPr>
          <p:cNvPr id="3" name="Content Placeholder 2"/>
          <p:cNvSpPr>
            <a:spLocks noGrp="1"/>
          </p:cNvSpPr>
          <p:nvPr>
            <p:ph idx="1"/>
          </p:nvPr>
        </p:nvSpPr>
        <p:spPr/>
        <p:txBody>
          <a:bodyPr>
            <a:normAutofit/>
          </a:bodyPr>
          <a:lstStyle/>
          <a:p>
            <a:pPr marL="0" indent="0">
              <a:buNone/>
            </a:pPr>
            <a:endParaRPr lang="en-US" sz="1800" dirty="0"/>
          </a:p>
          <a:p>
            <a:pPr marL="0" indent="0">
              <a:buNone/>
            </a:pPr>
            <a:endParaRPr lang="en-US" sz="1800" dirty="0"/>
          </a:p>
          <a:p>
            <a:pPr marL="0" indent="0">
              <a:buNone/>
            </a:pPr>
            <a:endParaRPr lang="en-US" sz="1800" dirty="0"/>
          </a:p>
          <a:p>
            <a:pPr marL="0" indent="0">
              <a:buNone/>
            </a:pPr>
            <a:r>
              <a:rPr lang="en-US" sz="1800" dirty="0" smtClean="0"/>
              <a:t> </a:t>
            </a:r>
            <a:endParaRPr lang="en-US" sz="1800" dirty="0"/>
          </a:p>
        </p:txBody>
      </p:sp>
      <p:sp>
        <p:nvSpPr>
          <p:cNvPr id="4" name="Footer Placeholder 3"/>
          <p:cNvSpPr>
            <a:spLocks noGrp="1"/>
          </p:cNvSpPr>
          <p:nvPr>
            <p:ph type="ftr" sz="quarter" idx="11"/>
          </p:nvPr>
        </p:nvSpPr>
        <p:spPr/>
        <p:txBody>
          <a:bodyPr/>
          <a:lstStyle/>
          <a:p>
            <a:r>
              <a:rPr lang="en-US" smtClean="0"/>
              <a:t>Dejan Trbojevic - 'CBETA Magnet Buildability Review’</a:t>
            </a:r>
            <a:endParaRPr lang="en-US"/>
          </a:p>
        </p:txBody>
      </p:sp>
      <p:sp>
        <p:nvSpPr>
          <p:cNvPr id="5" name="Slide Number Placeholder 4"/>
          <p:cNvSpPr>
            <a:spLocks noGrp="1"/>
          </p:cNvSpPr>
          <p:nvPr>
            <p:ph type="sldNum" sz="quarter" idx="12"/>
          </p:nvPr>
        </p:nvSpPr>
        <p:spPr/>
        <p:txBody>
          <a:bodyPr/>
          <a:lstStyle/>
          <a:p>
            <a:fld id="{F3C6ED0D-CA28-5F45-8164-C9EB1E44D88A}" type="slidenum">
              <a:rPr lang="en-US" smtClean="0"/>
              <a:t>14</a:t>
            </a:fld>
            <a:endParaRPr lang="en-US"/>
          </a:p>
        </p:txBody>
      </p:sp>
      <p:sp>
        <p:nvSpPr>
          <p:cNvPr id="168" name="TextBox 167"/>
          <p:cNvSpPr txBox="1"/>
          <p:nvPr/>
        </p:nvSpPr>
        <p:spPr>
          <a:xfrm>
            <a:off x="319071" y="934340"/>
            <a:ext cx="7788424" cy="446013"/>
          </a:xfrm>
          <a:prstGeom prst="rect">
            <a:avLst/>
          </a:prstGeom>
          <a:noFill/>
        </p:spPr>
        <p:txBody>
          <a:bodyPr wrap="square" rtlCol="0">
            <a:spAutoFit/>
          </a:bodyPr>
          <a:lstStyle/>
          <a:p>
            <a:pPr algn="ctr"/>
            <a:r>
              <a:rPr lang="en-US" sz="2800" b="0" dirty="0" smtClean="0">
                <a:solidFill>
                  <a:srgbClr val="FF0000"/>
                </a:solidFill>
                <a:latin typeface="Optima"/>
                <a:cs typeface="Optima"/>
              </a:rPr>
              <a:t>High Energy  NS-FFAG Cell</a:t>
            </a:r>
            <a:endParaRPr lang="en-US" sz="2800" b="0" dirty="0">
              <a:solidFill>
                <a:srgbClr val="FF0000"/>
              </a:solidFill>
              <a:latin typeface="Optima"/>
              <a:cs typeface="Optima"/>
            </a:endParaRPr>
          </a:p>
        </p:txBody>
      </p:sp>
      <p:pic>
        <p:nvPicPr>
          <p:cNvPr id="169" name="Picture 168" descr="Screen Shot 2016-01-04 at 3.58.35 PM.png"/>
          <p:cNvPicPr>
            <a:picLocks noChangeAspect="1"/>
          </p:cNvPicPr>
          <p:nvPr/>
        </p:nvPicPr>
        <p:blipFill>
          <a:blip r:embed="rId2">
            <a:extLst>
              <a:ext uri="{BEBA8EAE-BF5A-486C-A8C5-ECC9F3942E4B}">
                <a14:imgProps xmlns:a14="http://schemas.microsoft.com/office/drawing/2010/main">
                  <a14:imgLayer r:embed="rId3">
                    <a14:imgEffect>
                      <a14:sharpenSoften amount="85000"/>
                    </a14:imgEffect>
                  </a14:imgLayer>
                </a14:imgProps>
              </a:ext>
              <a:ext uri="{28A0092B-C50C-407E-A947-70E740481C1C}">
                <a14:useLocalDpi xmlns:a14="http://schemas.microsoft.com/office/drawing/2010/main" val="0"/>
              </a:ext>
            </a:extLst>
          </a:blip>
          <a:stretch>
            <a:fillRect/>
          </a:stretch>
        </p:blipFill>
        <p:spPr>
          <a:xfrm>
            <a:off x="1086310" y="1620474"/>
            <a:ext cx="6188985" cy="4578660"/>
          </a:xfrm>
          <a:prstGeom prst="rect">
            <a:avLst/>
          </a:prstGeom>
        </p:spPr>
      </p:pic>
      <p:cxnSp>
        <p:nvCxnSpPr>
          <p:cNvPr id="170" name="Straight Connector 169"/>
          <p:cNvCxnSpPr/>
          <p:nvPr/>
        </p:nvCxnSpPr>
        <p:spPr>
          <a:xfrm flipH="1">
            <a:off x="6450860" y="2338934"/>
            <a:ext cx="28113" cy="3797601"/>
          </a:xfrm>
          <a:prstGeom prst="line">
            <a:avLst/>
          </a:prstGeom>
          <a:ln w="6350" cmpd="sng">
            <a:solidFill>
              <a:srgbClr val="000000"/>
            </a:solidFill>
          </a:ln>
          <a:effectLst/>
        </p:spPr>
        <p:style>
          <a:lnRef idx="2">
            <a:schemeClr val="accent1"/>
          </a:lnRef>
          <a:fillRef idx="0">
            <a:schemeClr val="accent1"/>
          </a:fillRef>
          <a:effectRef idx="1">
            <a:schemeClr val="accent1"/>
          </a:effectRef>
          <a:fontRef idx="minor">
            <a:schemeClr val="tx1"/>
          </a:fontRef>
        </p:style>
      </p:cxnSp>
      <p:sp>
        <p:nvSpPr>
          <p:cNvPr id="171" name="TextBox 170"/>
          <p:cNvSpPr txBox="1"/>
          <p:nvPr/>
        </p:nvSpPr>
        <p:spPr>
          <a:xfrm>
            <a:off x="4124559" y="5782230"/>
            <a:ext cx="2318592" cy="288596"/>
          </a:xfrm>
          <a:prstGeom prst="rect">
            <a:avLst/>
          </a:prstGeom>
          <a:noFill/>
          <a:scene3d>
            <a:camera prst="orthographicFront">
              <a:rot lat="0" lon="0" rev="36000"/>
            </a:camera>
            <a:lightRig rig="threePt" dir="t"/>
          </a:scene3d>
        </p:spPr>
        <p:txBody>
          <a:bodyPr wrap="square" rtlCol="0">
            <a:spAutoFit/>
          </a:bodyPr>
          <a:lstStyle/>
          <a:p>
            <a:pPr algn="ctr"/>
            <a:r>
              <a:rPr lang="en-US" sz="1600" dirty="0" smtClean="0">
                <a:solidFill>
                  <a:srgbClr val="FF0000"/>
                </a:solidFill>
                <a:latin typeface="Optima"/>
                <a:cs typeface="Optima"/>
              </a:rPr>
              <a:t>1.187m</a:t>
            </a:r>
            <a:endParaRPr lang="en-US" sz="1600" dirty="0">
              <a:solidFill>
                <a:srgbClr val="FF0000"/>
              </a:solidFill>
              <a:latin typeface="Optima"/>
              <a:cs typeface="Optima"/>
            </a:endParaRPr>
          </a:p>
        </p:txBody>
      </p:sp>
      <p:cxnSp>
        <p:nvCxnSpPr>
          <p:cNvPr id="172" name="Straight Connector 171"/>
          <p:cNvCxnSpPr/>
          <p:nvPr/>
        </p:nvCxnSpPr>
        <p:spPr>
          <a:xfrm flipH="1">
            <a:off x="3718221" y="2327214"/>
            <a:ext cx="15588" cy="3775047"/>
          </a:xfrm>
          <a:prstGeom prst="line">
            <a:avLst/>
          </a:prstGeom>
          <a:ln w="6350" cmpd="sng">
            <a:solidFill>
              <a:srgbClr val="000000"/>
            </a:solidFill>
          </a:ln>
          <a:effectLst/>
        </p:spPr>
        <p:style>
          <a:lnRef idx="2">
            <a:schemeClr val="accent1"/>
          </a:lnRef>
          <a:fillRef idx="0">
            <a:schemeClr val="accent1"/>
          </a:fillRef>
          <a:effectRef idx="1">
            <a:schemeClr val="accent1"/>
          </a:effectRef>
          <a:fontRef idx="minor">
            <a:schemeClr val="tx1"/>
          </a:fontRef>
        </p:style>
      </p:cxnSp>
      <p:sp>
        <p:nvSpPr>
          <p:cNvPr id="173" name="TextBox 172"/>
          <p:cNvSpPr txBox="1"/>
          <p:nvPr/>
        </p:nvSpPr>
        <p:spPr>
          <a:xfrm>
            <a:off x="1734110" y="5507374"/>
            <a:ext cx="1984111" cy="338554"/>
          </a:xfrm>
          <a:prstGeom prst="rect">
            <a:avLst/>
          </a:prstGeom>
          <a:noFill/>
        </p:spPr>
        <p:txBody>
          <a:bodyPr wrap="square" rtlCol="0">
            <a:spAutoFit/>
          </a:bodyPr>
          <a:lstStyle/>
          <a:p>
            <a:pPr algn="ctr"/>
            <a:r>
              <a:rPr lang="en-US" sz="1600" b="1" dirty="0" smtClean="0">
                <a:solidFill>
                  <a:srgbClr val="0000FF"/>
                </a:solidFill>
                <a:latin typeface="Optima"/>
                <a:cs typeface="Optima"/>
              </a:rPr>
              <a:t>θ</a:t>
            </a:r>
            <a:r>
              <a:rPr lang="en-US" sz="1600" b="1" baseline="-25000" dirty="0" smtClean="0">
                <a:solidFill>
                  <a:srgbClr val="0000FF"/>
                </a:solidFill>
                <a:latin typeface="Optima"/>
                <a:cs typeface="Optima"/>
              </a:rPr>
              <a:t>D</a:t>
            </a:r>
            <a:r>
              <a:rPr lang="en-US" sz="1600" b="1" dirty="0" smtClean="0">
                <a:solidFill>
                  <a:srgbClr val="0000FF"/>
                </a:solidFill>
                <a:latin typeface="Optima"/>
                <a:cs typeface="Optima"/>
              </a:rPr>
              <a:t>=3.366 mrad </a:t>
            </a:r>
            <a:endParaRPr lang="en-US" sz="1600" b="1" dirty="0">
              <a:solidFill>
                <a:srgbClr val="0000FF"/>
              </a:solidFill>
              <a:latin typeface="Optima"/>
              <a:cs typeface="Optima"/>
            </a:endParaRPr>
          </a:p>
        </p:txBody>
      </p:sp>
      <p:sp>
        <p:nvSpPr>
          <p:cNvPr id="174" name="TextBox 173"/>
          <p:cNvSpPr txBox="1"/>
          <p:nvPr/>
        </p:nvSpPr>
        <p:spPr>
          <a:xfrm>
            <a:off x="3393918" y="1370700"/>
            <a:ext cx="1493697" cy="708374"/>
          </a:xfrm>
          <a:prstGeom prst="rect">
            <a:avLst/>
          </a:prstGeom>
          <a:noFill/>
        </p:spPr>
        <p:txBody>
          <a:bodyPr wrap="none" rtlCol="0">
            <a:spAutoFit/>
          </a:bodyPr>
          <a:lstStyle/>
          <a:p>
            <a:r>
              <a:rPr lang="en-US" sz="1600" dirty="0" smtClean="0">
                <a:solidFill>
                  <a:srgbClr val="0000FF"/>
                </a:solidFill>
                <a:latin typeface="Optima"/>
                <a:cs typeface="Optima"/>
              </a:rPr>
              <a:t>B</a:t>
            </a:r>
            <a:r>
              <a:rPr lang="en-US" sz="1600" baseline="-25000" dirty="0" smtClean="0">
                <a:solidFill>
                  <a:srgbClr val="0000FF"/>
                </a:solidFill>
                <a:latin typeface="Optima"/>
                <a:cs typeface="Optima"/>
              </a:rPr>
              <a:t>Do </a:t>
            </a:r>
            <a:r>
              <a:rPr lang="en-US" sz="1600" dirty="0" smtClean="0">
                <a:solidFill>
                  <a:srgbClr val="0000FF"/>
                </a:solidFill>
                <a:latin typeface="Optima"/>
                <a:cs typeface="Optima"/>
              </a:rPr>
              <a:t>= 0.181 T, </a:t>
            </a:r>
          </a:p>
          <a:p>
            <a:r>
              <a:rPr lang="en-US" sz="1600" dirty="0" smtClean="0">
                <a:solidFill>
                  <a:srgbClr val="0000FF"/>
                </a:solidFill>
                <a:latin typeface="Optima"/>
                <a:cs typeface="Optima"/>
              </a:rPr>
              <a:t>G</a:t>
            </a:r>
            <a:r>
              <a:rPr lang="en-US" sz="1600" baseline="-25000" dirty="0">
                <a:solidFill>
                  <a:srgbClr val="0000FF"/>
                </a:solidFill>
                <a:latin typeface="Optima"/>
                <a:cs typeface="Optima"/>
              </a:rPr>
              <a:t>D</a:t>
            </a:r>
            <a:r>
              <a:rPr lang="en-US" sz="1600" baseline="-25000" dirty="0" smtClean="0">
                <a:solidFill>
                  <a:srgbClr val="0000FF"/>
                </a:solidFill>
                <a:latin typeface="Optima"/>
                <a:cs typeface="Optima"/>
              </a:rPr>
              <a:t> </a:t>
            </a:r>
            <a:r>
              <a:rPr lang="en-US" sz="1600" dirty="0" smtClean="0">
                <a:solidFill>
                  <a:srgbClr val="0000FF"/>
                </a:solidFill>
                <a:latin typeface="Optima"/>
                <a:cs typeface="Optima"/>
              </a:rPr>
              <a:t>= </a:t>
            </a:r>
            <a:r>
              <a:rPr lang="en-US" sz="1600" dirty="0">
                <a:solidFill>
                  <a:srgbClr val="0000FF"/>
                </a:solidFill>
                <a:latin typeface="Optima"/>
                <a:cs typeface="Optima"/>
              </a:rPr>
              <a:t>-</a:t>
            </a:r>
            <a:r>
              <a:rPr lang="en-US" sz="1600" dirty="0" smtClean="0">
                <a:solidFill>
                  <a:srgbClr val="0000FF"/>
                </a:solidFill>
                <a:latin typeface="Optima"/>
                <a:cs typeface="Optima"/>
              </a:rPr>
              <a:t>34.42 T/m</a:t>
            </a:r>
          </a:p>
          <a:p>
            <a:r>
              <a:rPr lang="en-US" sz="1600" dirty="0" smtClean="0">
                <a:solidFill>
                  <a:srgbClr val="0000FF"/>
                </a:solidFill>
                <a:latin typeface="Optima"/>
                <a:cs typeface="Optima"/>
              </a:rPr>
              <a:t>x</a:t>
            </a:r>
            <a:r>
              <a:rPr lang="en-US" sz="1600" baseline="-25000" dirty="0" smtClean="0">
                <a:solidFill>
                  <a:srgbClr val="0000FF"/>
                </a:solidFill>
                <a:latin typeface="Optima"/>
                <a:cs typeface="Optima"/>
              </a:rPr>
              <a:t>Doffset</a:t>
            </a:r>
            <a:r>
              <a:rPr lang="en-US" sz="1600" dirty="0" smtClean="0">
                <a:solidFill>
                  <a:srgbClr val="0000FF"/>
                </a:solidFill>
                <a:latin typeface="Optima"/>
                <a:cs typeface="Optima"/>
              </a:rPr>
              <a:t>=+5.26 mm</a:t>
            </a:r>
            <a:endParaRPr lang="en-US" sz="1600" dirty="0">
              <a:solidFill>
                <a:srgbClr val="0000FF"/>
              </a:solidFill>
              <a:latin typeface="Optima"/>
              <a:cs typeface="Optima"/>
            </a:endParaRPr>
          </a:p>
        </p:txBody>
      </p:sp>
      <p:sp>
        <p:nvSpPr>
          <p:cNvPr id="175" name="TextBox 174"/>
          <p:cNvSpPr txBox="1"/>
          <p:nvPr/>
        </p:nvSpPr>
        <p:spPr>
          <a:xfrm>
            <a:off x="1734110" y="5235831"/>
            <a:ext cx="1984111" cy="288596"/>
          </a:xfrm>
          <a:prstGeom prst="rect">
            <a:avLst/>
          </a:prstGeom>
          <a:noFill/>
        </p:spPr>
        <p:txBody>
          <a:bodyPr wrap="square" rtlCol="0">
            <a:spAutoFit/>
          </a:bodyPr>
          <a:lstStyle/>
          <a:p>
            <a:pPr algn="ctr"/>
            <a:r>
              <a:rPr lang="en-US" sz="1600" dirty="0" smtClean="0">
                <a:solidFill>
                  <a:srgbClr val="0000FF"/>
                </a:solidFill>
                <a:latin typeface="Optima"/>
                <a:cs typeface="Optima"/>
              </a:rPr>
              <a:t>ρ</a:t>
            </a:r>
            <a:r>
              <a:rPr lang="en-US" sz="1600" baseline="-25000" dirty="0" smtClean="0">
                <a:solidFill>
                  <a:srgbClr val="0000FF"/>
                </a:solidFill>
                <a:latin typeface="Optima"/>
                <a:cs typeface="Optima"/>
              </a:rPr>
              <a:t>D</a:t>
            </a:r>
            <a:r>
              <a:rPr lang="en-US" sz="1600" dirty="0" smtClean="0">
                <a:solidFill>
                  <a:srgbClr val="0000FF"/>
                </a:solidFill>
                <a:latin typeface="Optima"/>
                <a:cs typeface="Optima"/>
              </a:rPr>
              <a:t>=300.01 m</a:t>
            </a:r>
            <a:endParaRPr lang="en-US" sz="1600" dirty="0">
              <a:solidFill>
                <a:srgbClr val="0000FF"/>
              </a:solidFill>
              <a:latin typeface="Optima"/>
              <a:cs typeface="Optima"/>
            </a:endParaRPr>
          </a:p>
        </p:txBody>
      </p:sp>
      <p:sp>
        <p:nvSpPr>
          <p:cNvPr id="176" name="TextBox 175"/>
          <p:cNvSpPr txBox="1"/>
          <p:nvPr/>
        </p:nvSpPr>
        <p:spPr>
          <a:xfrm>
            <a:off x="300962" y="1722695"/>
            <a:ext cx="1032586" cy="393541"/>
          </a:xfrm>
          <a:prstGeom prst="rect">
            <a:avLst/>
          </a:prstGeom>
          <a:noFill/>
        </p:spPr>
        <p:txBody>
          <a:bodyPr wrap="square" rtlCol="0">
            <a:spAutoFit/>
          </a:bodyPr>
          <a:lstStyle/>
          <a:p>
            <a:r>
              <a:rPr lang="en-US" b="0" dirty="0" smtClean="0"/>
              <a:t>x(mm)</a:t>
            </a:r>
            <a:endParaRPr lang="en-US" b="0" dirty="0"/>
          </a:p>
        </p:txBody>
      </p:sp>
      <p:sp>
        <p:nvSpPr>
          <p:cNvPr id="177" name="TextBox 176"/>
          <p:cNvSpPr txBox="1"/>
          <p:nvPr/>
        </p:nvSpPr>
        <p:spPr>
          <a:xfrm flipH="1">
            <a:off x="4124558" y="5526227"/>
            <a:ext cx="2328006" cy="338554"/>
          </a:xfrm>
          <a:prstGeom prst="rect">
            <a:avLst/>
          </a:prstGeom>
          <a:noFill/>
        </p:spPr>
        <p:txBody>
          <a:bodyPr wrap="square" rtlCol="0">
            <a:spAutoFit/>
          </a:bodyPr>
          <a:lstStyle/>
          <a:p>
            <a:pPr algn="ctr"/>
            <a:r>
              <a:rPr lang="en-US" sz="1600" b="1" dirty="0" smtClean="0">
                <a:solidFill>
                  <a:srgbClr val="FF0000"/>
                </a:solidFill>
                <a:latin typeface="Optima"/>
                <a:cs typeface="Optima"/>
              </a:rPr>
              <a:t>θ</a:t>
            </a:r>
            <a:r>
              <a:rPr lang="en-US" sz="1600" b="1" baseline="-25000" dirty="0">
                <a:solidFill>
                  <a:srgbClr val="FF0000"/>
                </a:solidFill>
                <a:latin typeface="Optima"/>
                <a:cs typeface="Optima"/>
              </a:rPr>
              <a:t>F</a:t>
            </a:r>
            <a:r>
              <a:rPr lang="en-US" sz="1600" b="1" dirty="0">
                <a:solidFill>
                  <a:srgbClr val="FF0000"/>
                </a:solidFill>
                <a:latin typeface="Optima"/>
                <a:cs typeface="Optima"/>
              </a:rPr>
              <a:t>=</a:t>
            </a:r>
            <a:r>
              <a:rPr lang="en-US" sz="1600" b="1" dirty="0" smtClean="0">
                <a:solidFill>
                  <a:srgbClr val="FF0000"/>
                </a:solidFill>
                <a:latin typeface="Optima"/>
                <a:cs typeface="Optima"/>
              </a:rPr>
              <a:t>3.927mrad</a:t>
            </a:r>
            <a:endParaRPr lang="en-US" sz="1600" b="1" dirty="0">
              <a:solidFill>
                <a:srgbClr val="FF0000"/>
              </a:solidFill>
              <a:latin typeface="Optima"/>
              <a:cs typeface="Optima"/>
            </a:endParaRPr>
          </a:p>
        </p:txBody>
      </p:sp>
      <p:sp>
        <p:nvSpPr>
          <p:cNvPr id="178" name="TextBox 177"/>
          <p:cNvSpPr txBox="1"/>
          <p:nvPr/>
        </p:nvSpPr>
        <p:spPr>
          <a:xfrm>
            <a:off x="4124559" y="5261501"/>
            <a:ext cx="2328006" cy="288596"/>
          </a:xfrm>
          <a:prstGeom prst="rect">
            <a:avLst/>
          </a:prstGeom>
          <a:noFill/>
        </p:spPr>
        <p:txBody>
          <a:bodyPr wrap="square" rtlCol="0">
            <a:spAutoFit/>
          </a:bodyPr>
          <a:lstStyle/>
          <a:p>
            <a:pPr algn="ctr"/>
            <a:r>
              <a:rPr lang="en-US" sz="1600" dirty="0" smtClean="0">
                <a:solidFill>
                  <a:srgbClr val="FF0000"/>
                </a:solidFill>
                <a:latin typeface="Optima"/>
                <a:cs typeface="Optima"/>
              </a:rPr>
              <a:t>ρ</a:t>
            </a:r>
            <a:r>
              <a:rPr lang="en-US" sz="1600" baseline="-25000" dirty="0">
                <a:solidFill>
                  <a:srgbClr val="FF0000"/>
                </a:solidFill>
                <a:latin typeface="Optima"/>
                <a:cs typeface="Optima"/>
              </a:rPr>
              <a:t>F</a:t>
            </a:r>
            <a:r>
              <a:rPr lang="en-US" sz="1600" dirty="0">
                <a:solidFill>
                  <a:srgbClr val="FF0000"/>
                </a:solidFill>
                <a:latin typeface="Optima"/>
                <a:cs typeface="Optima"/>
              </a:rPr>
              <a:t>= </a:t>
            </a:r>
            <a:r>
              <a:rPr lang="en-US" sz="1600" dirty="0" smtClean="0">
                <a:solidFill>
                  <a:srgbClr val="FF0000"/>
                </a:solidFill>
                <a:latin typeface="Optima"/>
                <a:cs typeface="Optima"/>
              </a:rPr>
              <a:t>302.3 m</a:t>
            </a:r>
            <a:endParaRPr lang="en-US" sz="1600" dirty="0">
              <a:solidFill>
                <a:srgbClr val="FF0000"/>
              </a:solidFill>
              <a:latin typeface="Optima"/>
              <a:cs typeface="Optima"/>
            </a:endParaRPr>
          </a:p>
        </p:txBody>
      </p:sp>
      <p:sp>
        <p:nvSpPr>
          <p:cNvPr id="179" name="TextBox 178"/>
          <p:cNvSpPr txBox="1"/>
          <p:nvPr/>
        </p:nvSpPr>
        <p:spPr>
          <a:xfrm>
            <a:off x="1343091" y="1392647"/>
            <a:ext cx="1456909" cy="708374"/>
          </a:xfrm>
          <a:prstGeom prst="rect">
            <a:avLst/>
          </a:prstGeom>
          <a:noFill/>
        </p:spPr>
        <p:txBody>
          <a:bodyPr wrap="none" rtlCol="0">
            <a:spAutoFit/>
          </a:bodyPr>
          <a:lstStyle/>
          <a:p>
            <a:r>
              <a:rPr lang="en-US" sz="1600" dirty="0" smtClean="0">
                <a:solidFill>
                  <a:srgbClr val="FF0000"/>
                </a:solidFill>
                <a:latin typeface="Optima"/>
                <a:cs typeface="Optima"/>
              </a:rPr>
              <a:t>B</a:t>
            </a:r>
            <a:r>
              <a:rPr lang="en-US" sz="1600" baseline="-25000" dirty="0" smtClean="0">
                <a:solidFill>
                  <a:srgbClr val="FF0000"/>
                </a:solidFill>
                <a:latin typeface="Optima"/>
                <a:cs typeface="Optima"/>
              </a:rPr>
              <a:t>Fo</a:t>
            </a:r>
            <a:r>
              <a:rPr lang="en-US" sz="1600" dirty="0" smtClean="0">
                <a:solidFill>
                  <a:srgbClr val="FF0000"/>
                </a:solidFill>
                <a:latin typeface="Optima"/>
                <a:cs typeface="Optima"/>
              </a:rPr>
              <a:t>= </a:t>
            </a:r>
            <a:r>
              <a:rPr lang="en-US" sz="1600" dirty="0">
                <a:solidFill>
                  <a:srgbClr val="FF0000"/>
                </a:solidFill>
                <a:latin typeface="Optima"/>
                <a:cs typeface="Optima"/>
              </a:rPr>
              <a:t> </a:t>
            </a:r>
            <a:r>
              <a:rPr lang="en-US" sz="1600" dirty="0" smtClean="0">
                <a:solidFill>
                  <a:srgbClr val="FF0000"/>
                </a:solidFill>
                <a:latin typeface="Optima"/>
                <a:cs typeface="Optima"/>
              </a:rPr>
              <a:t>0.181 T,  </a:t>
            </a:r>
          </a:p>
          <a:p>
            <a:r>
              <a:rPr lang="en-US" sz="1600" dirty="0" smtClean="0">
                <a:solidFill>
                  <a:srgbClr val="FF0000"/>
                </a:solidFill>
                <a:latin typeface="Optima"/>
                <a:cs typeface="Optima"/>
              </a:rPr>
              <a:t>G</a:t>
            </a:r>
            <a:r>
              <a:rPr lang="en-US" sz="1600" baseline="-25000" dirty="0" smtClean="0">
                <a:solidFill>
                  <a:srgbClr val="FF0000"/>
                </a:solidFill>
                <a:latin typeface="Optima"/>
                <a:cs typeface="Optima"/>
              </a:rPr>
              <a:t>F</a:t>
            </a:r>
            <a:r>
              <a:rPr lang="en-US" sz="1600" dirty="0" smtClean="0">
                <a:solidFill>
                  <a:srgbClr val="FF0000"/>
                </a:solidFill>
                <a:latin typeface="Optima"/>
                <a:cs typeface="Optima"/>
              </a:rPr>
              <a:t>= 34.42T/m</a:t>
            </a:r>
          </a:p>
          <a:p>
            <a:r>
              <a:rPr lang="en-US" sz="1600" dirty="0" smtClean="0">
                <a:solidFill>
                  <a:srgbClr val="FF0000"/>
                </a:solidFill>
                <a:latin typeface="Optima"/>
                <a:cs typeface="Optima"/>
              </a:rPr>
              <a:t>x</a:t>
            </a:r>
            <a:r>
              <a:rPr lang="en-US" sz="1600" baseline="-25000" dirty="0" smtClean="0">
                <a:solidFill>
                  <a:srgbClr val="FF0000"/>
                </a:solidFill>
                <a:latin typeface="Optima"/>
                <a:cs typeface="Optima"/>
              </a:rPr>
              <a:t>Foffset</a:t>
            </a:r>
            <a:r>
              <a:rPr lang="en-US" sz="1600" dirty="0" smtClean="0">
                <a:solidFill>
                  <a:srgbClr val="FF0000"/>
                </a:solidFill>
                <a:latin typeface="Optima"/>
                <a:cs typeface="Optima"/>
              </a:rPr>
              <a:t>= -5.26 mm</a:t>
            </a:r>
            <a:endParaRPr lang="en-US" sz="1600" dirty="0">
              <a:solidFill>
                <a:srgbClr val="FF0000"/>
              </a:solidFill>
              <a:latin typeface="Optima"/>
              <a:cs typeface="Optima"/>
            </a:endParaRPr>
          </a:p>
        </p:txBody>
      </p:sp>
      <p:sp>
        <p:nvSpPr>
          <p:cNvPr id="180" name="TextBox 179"/>
          <p:cNvSpPr txBox="1"/>
          <p:nvPr/>
        </p:nvSpPr>
        <p:spPr>
          <a:xfrm>
            <a:off x="3594790" y="5620042"/>
            <a:ext cx="807553" cy="369332"/>
          </a:xfrm>
          <a:prstGeom prst="rect">
            <a:avLst/>
          </a:prstGeom>
          <a:noFill/>
        </p:spPr>
        <p:txBody>
          <a:bodyPr wrap="none" rtlCol="0">
            <a:spAutoFit/>
          </a:bodyPr>
          <a:lstStyle/>
          <a:p>
            <a:r>
              <a:rPr lang="en-US" b="1" dirty="0" smtClean="0">
                <a:latin typeface="Optima"/>
                <a:cs typeface="Optima"/>
              </a:rPr>
              <a:t> </a:t>
            </a:r>
            <a:r>
              <a:rPr lang="en-US" sz="1600" b="1" dirty="0">
                <a:latin typeface="Optima"/>
                <a:cs typeface="Optima"/>
              </a:rPr>
              <a:t>2</a:t>
            </a:r>
            <a:r>
              <a:rPr lang="en-US" sz="1600" b="1" dirty="0" smtClean="0">
                <a:latin typeface="Optima"/>
                <a:cs typeface="Optima"/>
              </a:rPr>
              <a:t>0 cm</a:t>
            </a:r>
            <a:endParaRPr lang="en-US" sz="1600" b="1" dirty="0">
              <a:latin typeface="Optima"/>
              <a:cs typeface="Optima"/>
            </a:endParaRPr>
          </a:p>
        </p:txBody>
      </p:sp>
      <p:sp>
        <p:nvSpPr>
          <p:cNvPr id="181" name="TextBox 180"/>
          <p:cNvSpPr txBox="1"/>
          <p:nvPr/>
        </p:nvSpPr>
        <p:spPr>
          <a:xfrm>
            <a:off x="1581088" y="3268749"/>
            <a:ext cx="370147" cy="262361"/>
          </a:xfrm>
          <a:prstGeom prst="rect">
            <a:avLst/>
          </a:prstGeom>
          <a:noFill/>
        </p:spPr>
        <p:txBody>
          <a:bodyPr wrap="none" rtlCol="0">
            <a:spAutoFit/>
          </a:bodyPr>
          <a:lstStyle/>
          <a:p>
            <a:r>
              <a:rPr lang="en-US" sz="1400" dirty="0">
                <a:solidFill>
                  <a:srgbClr val="0000FF"/>
                </a:solidFill>
                <a:latin typeface="Optima"/>
                <a:cs typeface="Optima"/>
              </a:rPr>
              <a:t>6</a:t>
            </a:r>
            <a:r>
              <a:rPr lang="en-US" sz="1400" dirty="0" smtClean="0">
                <a:solidFill>
                  <a:srgbClr val="0000FF"/>
                </a:solidFill>
                <a:latin typeface="Optima"/>
                <a:cs typeface="Optima"/>
              </a:rPr>
              <a:t>.6</a:t>
            </a:r>
            <a:endParaRPr lang="en-US" sz="1400" dirty="0">
              <a:solidFill>
                <a:srgbClr val="0000FF"/>
              </a:solidFill>
              <a:latin typeface="Optima"/>
              <a:cs typeface="Optima"/>
            </a:endParaRPr>
          </a:p>
        </p:txBody>
      </p:sp>
      <p:cxnSp>
        <p:nvCxnSpPr>
          <p:cNvPr id="182" name="Straight Arrow Connector 181"/>
          <p:cNvCxnSpPr/>
          <p:nvPr/>
        </p:nvCxnSpPr>
        <p:spPr>
          <a:xfrm>
            <a:off x="6452565" y="6061196"/>
            <a:ext cx="397173" cy="7795"/>
          </a:xfrm>
          <a:prstGeom prst="straightConnector1">
            <a:avLst/>
          </a:prstGeom>
          <a:ln w="6350" cmpd="sng">
            <a:solidFill>
              <a:srgbClr val="000000"/>
            </a:solidFill>
            <a:headEnd type="diamond" w="sm" len="sm"/>
            <a:tailEnd type="diamond" w="sm" len="sm"/>
          </a:ln>
          <a:effectLst/>
        </p:spPr>
        <p:style>
          <a:lnRef idx="2">
            <a:schemeClr val="accent1"/>
          </a:lnRef>
          <a:fillRef idx="0">
            <a:schemeClr val="accent1"/>
          </a:fillRef>
          <a:effectRef idx="1">
            <a:schemeClr val="accent1"/>
          </a:effectRef>
          <a:fontRef idx="minor">
            <a:schemeClr val="tx1"/>
          </a:fontRef>
        </p:style>
      </p:cxnSp>
      <p:cxnSp>
        <p:nvCxnSpPr>
          <p:cNvPr id="183" name="Straight Connector 182"/>
          <p:cNvCxnSpPr/>
          <p:nvPr/>
        </p:nvCxnSpPr>
        <p:spPr>
          <a:xfrm flipH="1">
            <a:off x="1400524" y="3134324"/>
            <a:ext cx="815510" cy="0"/>
          </a:xfrm>
          <a:prstGeom prst="line">
            <a:avLst/>
          </a:prstGeom>
          <a:ln w="63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84" name="Straight Connector 183"/>
          <p:cNvCxnSpPr/>
          <p:nvPr/>
        </p:nvCxnSpPr>
        <p:spPr>
          <a:xfrm flipH="1" flipV="1">
            <a:off x="5372851" y="4592528"/>
            <a:ext cx="2461379" cy="15472"/>
          </a:xfrm>
          <a:prstGeom prst="line">
            <a:avLst/>
          </a:prstGeom>
          <a:ln w="635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85" name="TextBox 184"/>
          <p:cNvSpPr txBox="1"/>
          <p:nvPr/>
        </p:nvSpPr>
        <p:spPr>
          <a:xfrm>
            <a:off x="4611051" y="2794466"/>
            <a:ext cx="2074795" cy="288596"/>
          </a:xfrm>
          <a:prstGeom prst="rect">
            <a:avLst/>
          </a:prstGeom>
          <a:noFill/>
        </p:spPr>
        <p:txBody>
          <a:bodyPr wrap="none" rtlCol="0">
            <a:spAutoFit/>
          </a:bodyPr>
          <a:lstStyle/>
          <a:p>
            <a:r>
              <a:rPr lang="en-US" sz="1600" b="1" dirty="0" smtClean="0">
                <a:solidFill>
                  <a:srgbClr val="0000FF"/>
                </a:solidFill>
                <a:latin typeface="Optima"/>
                <a:cs typeface="Optima"/>
              </a:rPr>
              <a:t>B</a:t>
            </a:r>
            <a:r>
              <a:rPr lang="en-US" sz="1600" b="1" baseline="-25000" dirty="0" smtClean="0">
                <a:solidFill>
                  <a:srgbClr val="0000FF"/>
                </a:solidFill>
                <a:latin typeface="Optima"/>
                <a:cs typeface="Optima"/>
              </a:rPr>
              <a:t>Dmax,min</a:t>
            </a:r>
            <a:r>
              <a:rPr lang="en-US" sz="1600" b="1" dirty="0" smtClean="0">
                <a:solidFill>
                  <a:srgbClr val="0000FF"/>
                </a:solidFill>
                <a:latin typeface="Optima"/>
                <a:cs typeface="Optima"/>
              </a:rPr>
              <a:t>=[0.443,0.046] T</a:t>
            </a:r>
            <a:endParaRPr lang="en-US" sz="1600" b="1" baseline="-25000" dirty="0">
              <a:solidFill>
                <a:srgbClr val="0000FF"/>
              </a:solidFill>
              <a:latin typeface="Optima"/>
              <a:cs typeface="Optima"/>
            </a:endParaRPr>
          </a:p>
        </p:txBody>
      </p:sp>
      <p:sp>
        <p:nvSpPr>
          <p:cNvPr id="186" name="TextBox 185"/>
          <p:cNvSpPr txBox="1"/>
          <p:nvPr/>
        </p:nvSpPr>
        <p:spPr>
          <a:xfrm>
            <a:off x="1287748" y="2017647"/>
            <a:ext cx="2133038" cy="288596"/>
          </a:xfrm>
          <a:prstGeom prst="rect">
            <a:avLst/>
          </a:prstGeom>
          <a:noFill/>
        </p:spPr>
        <p:txBody>
          <a:bodyPr wrap="none" rtlCol="0">
            <a:spAutoFit/>
          </a:bodyPr>
          <a:lstStyle/>
          <a:p>
            <a:r>
              <a:rPr lang="en-US" sz="1600" b="1" dirty="0" smtClean="0">
                <a:solidFill>
                  <a:srgbClr val="FF0000"/>
                </a:solidFill>
                <a:latin typeface="Optima"/>
                <a:cs typeface="Optima"/>
              </a:rPr>
              <a:t>B</a:t>
            </a:r>
            <a:r>
              <a:rPr lang="en-US" sz="1600" b="1" baseline="-25000" dirty="0" smtClean="0">
                <a:solidFill>
                  <a:srgbClr val="FF0000"/>
                </a:solidFill>
                <a:latin typeface="Optima"/>
                <a:cs typeface="Optima"/>
              </a:rPr>
              <a:t>Fmax</a:t>
            </a:r>
            <a:r>
              <a:rPr lang="en-US" sz="1600" b="1" baseline="-25000" dirty="0">
                <a:solidFill>
                  <a:srgbClr val="FF0000"/>
                </a:solidFill>
                <a:latin typeface="Optima"/>
                <a:cs typeface="Optima"/>
              </a:rPr>
              <a:t>,</a:t>
            </a:r>
            <a:r>
              <a:rPr lang="en-US" sz="1600" b="1" baseline="-25000" dirty="0" smtClean="0">
                <a:solidFill>
                  <a:srgbClr val="FF0000"/>
                </a:solidFill>
                <a:latin typeface="Optima"/>
                <a:cs typeface="Optima"/>
              </a:rPr>
              <a:t>min </a:t>
            </a:r>
            <a:r>
              <a:rPr lang="en-US" sz="1600" b="1" dirty="0" smtClean="0">
                <a:solidFill>
                  <a:srgbClr val="FF0000"/>
                </a:solidFill>
                <a:latin typeface="Optima"/>
                <a:cs typeface="Optima"/>
              </a:rPr>
              <a:t>=</a:t>
            </a:r>
            <a:r>
              <a:rPr lang="en-US" sz="1600" b="1" dirty="0">
                <a:solidFill>
                  <a:srgbClr val="FF0000"/>
                </a:solidFill>
                <a:latin typeface="Optima"/>
                <a:cs typeface="Optima"/>
              </a:rPr>
              <a:t>[</a:t>
            </a:r>
            <a:r>
              <a:rPr lang="en-US" sz="1600" b="1" dirty="0" smtClean="0">
                <a:solidFill>
                  <a:srgbClr val="FF0000"/>
                </a:solidFill>
                <a:latin typeface="Optima"/>
                <a:cs typeface="Optima"/>
              </a:rPr>
              <a:t>0.446,-0.225] T</a:t>
            </a:r>
            <a:endParaRPr lang="en-US" sz="1600" b="1" dirty="0">
              <a:solidFill>
                <a:srgbClr val="FF0000"/>
              </a:solidFill>
              <a:latin typeface="Optima"/>
              <a:cs typeface="Optima"/>
            </a:endParaRPr>
          </a:p>
        </p:txBody>
      </p:sp>
      <p:sp>
        <p:nvSpPr>
          <p:cNvPr id="187" name="TextBox 186"/>
          <p:cNvSpPr txBox="1"/>
          <p:nvPr/>
        </p:nvSpPr>
        <p:spPr>
          <a:xfrm>
            <a:off x="2367321" y="5747859"/>
            <a:ext cx="692106" cy="288596"/>
          </a:xfrm>
          <a:prstGeom prst="rect">
            <a:avLst/>
          </a:prstGeom>
          <a:noFill/>
        </p:spPr>
        <p:txBody>
          <a:bodyPr wrap="none" rtlCol="0">
            <a:spAutoFit/>
          </a:bodyPr>
          <a:lstStyle/>
          <a:p>
            <a:r>
              <a:rPr lang="en-US" sz="1600" dirty="0" smtClean="0">
                <a:solidFill>
                  <a:srgbClr val="0000FF"/>
                </a:solidFill>
                <a:latin typeface="Optima"/>
                <a:cs typeface="Optima"/>
              </a:rPr>
              <a:t>1.01 m</a:t>
            </a:r>
            <a:endParaRPr lang="en-US" sz="1600" dirty="0">
              <a:solidFill>
                <a:srgbClr val="0000FF"/>
              </a:solidFill>
              <a:latin typeface="Optima"/>
              <a:cs typeface="Optima"/>
            </a:endParaRPr>
          </a:p>
        </p:txBody>
      </p:sp>
      <p:cxnSp>
        <p:nvCxnSpPr>
          <p:cNvPr id="188" name="Straight Connector 187"/>
          <p:cNvCxnSpPr/>
          <p:nvPr/>
        </p:nvCxnSpPr>
        <p:spPr>
          <a:xfrm flipH="1" flipV="1">
            <a:off x="4123883" y="4061103"/>
            <a:ext cx="3391234" cy="32051"/>
          </a:xfrm>
          <a:prstGeom prst="line">
            <a:avLst/>
          </a:prstGeom>
          <a:ln w="28575"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89" name="Straight Connector 188"/>
          <p:cNvCxnSpPr/>
          <p:nvPr/>
        </p:nvCxnSpPr>
        <p:spPr>
          <a:xfrm flipH="1" flipV="1">
            <a:off x="1479592" y="4227555"/>
            <a:ext cx="614571" cy="0"/>
          </a:xfrm>
          <a:prstGeom prst="line">
            <a:avLst/>
          </a:prstGeom>
          <a:ln w="63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90" name="Straight Arrow Connector 189"/>
          <p:cNvCxnSpPr/>
          <p:nvPr/>
        </p:nvCxnSpPr>
        <p:spPr>
          <a:xfrm flipH="1" flipV="1">
            <a:off x="1882686" y="3138024"/>
            <a:ext cx="222" cy="519127"/>
          </a:xfrm>
          <a:prstGeom prst="straightConnector1">
            <a:avLst/>
          </a:prstGeom>
          <a:ln w="6350" cmpd="sng">
            <a:solidFill>
              <a:srgbClr val="0000FF"/>
            </a:solidFill>
            <a:headEnd type="triangle"/>
            <a:tailEnd type="triangle"/>
          </a:ln>
          <a:effectLst/>
        </p:spPr>
        <p:style>
          <a:lnRef idx="2">
            <a:schemeClr val="accent1"/>
          </a:lnRef>
          <a:fillRef idx="0">
            <a:schemeClr val="accent1"/>
          </a:fillRef>
          <a:effectRef idx="1">
            <a:schemeClr val="accent1"/>
          </a:effectRef>
          <a:fontRef idx="minor">
            <a:schemeClr val="tx1"/>
          </a:fontRef>
        </p:style>
      </p:cxnSp>
      <p:sp>
        <p:nvSpPr>
          <p:cNvPr id="191" name="TextBox 190"/>
          <p:cNvSpPr txBox="1"/>
          <p:nvPr/>
        </p:nvSpPr>
        <p:spPr>
          <a:xfrm>
            <a:off x="1530125" y="3796889"/>
            <a:ext cx="421110" cy="262361"/>
          </a:xfrm>
          <a:prstGeom prst="rect">
            <a:avLst/>
          </a:prstGeom>
          <a:noFill/>
        </p:spPr>
        <p:txBody>
          <a:bodyPr wrap="none" rtlCol="0">
            <a:spAutoFit/>
          </a:bodyPr>
          <a:lstStyle/>
          <a:p>
            <a:r>
              <a:rPr lang="en-US" sz="1400" dirty="0" smtClean="0">
                <a:solidFill>
                  <a:srgbClr val="0000FF"/>
                </a:solidFill>
                <a:latin typeface="Optima"/>
                <a:cs typeface="Optima"/>
              </a:rPr>
              <a:t>-7.6</a:t>
            </a:r>
            <a:endParaRPr lang="en-US" sz="1400" dirty="0">
              <a:solidFill>
                <a:srgbClr val="0000FF"/>
              </a:solidFill>
              <a:latin typeface="Optima"/>
              <a:cs typeface="Optima"/>
            </a:endParaRPr>
          </a:p>
        </p:txBody>
      </p:sp>
      <p:cxnSp>
        <p:nvCxnSpPr>
          <p:cNvPr id="192" name="Straight Arrow Connector 191"/>
          <p:cNvCxnSpPr/>
          <p:nvPr/>
        </p:nvCxnSpPr>
        <p:spPr>
          <a:xfrm flipH="1" flipV="1">
            <a:off x="7454166" y="3067605"/>
            <a:ext cx="0" cy="1023990"/>
          </a:xfrm>
          <a:prstGeom prst="straightConnector1">
            <a:avLst/>
          </a:prstGeom>
          <a:ln w="6350" cmpd="sng">
            <a:solidFill>
              <a:srgbClr val="FF0000"/>
            </a:solidFill>
            <a:headEnd type="triangle"/>
            <a:tailEnd type="triangle"/>
          </a:ln>
          <a:effectLst/>
        </p:spPr>
        <p:style>
          <a:lnRef idx="2">
            <a:schemeClr val="accent1"/>
          </a:lnRef>
          <a:fillRef idx="0">
            <a:schemeClr val="accent1"/>
          </a:fillRef>
          <a:effectRef idx="1">
            <a:schemeClr val="accent1"/>
          </a:effectRef>
          <a:fontRef idx="minor">
            <a:schemeClr val="tx1"/>
          </a:fontRef>
        </p:style>
      </p:cxnSp>
      <p:cxnSp>
        <p:nvCxnSpPr>
          <p:cNvPr id="193" name="Straight Arrow Connector 192"/>
          <p:cNvCxnSpPr/>
          <p:nvPr/>
        </p:nvCxnSpPr>
        <p:spPr>
          <a:xfrm flipV="1">
            <a:off x="7454166" y="4089876"/>
            <a:ext cx="0" cy="510447"/>
          </a:xfrm>
          <a:prstGeom prst="straightConnector1">
            <a:avLst/>
          </a:prstGeom>
          <a:ln w="6350" cmpd="sng">
            <a:solidFill>
              <a:srgbClr val="FF0000"/>
            </a:solidFill>
            <a:headEnd type="triangle"/>
            <a:tailEnd type="triangle"/>
          </a:ln>
          <a:effectLst/>
        </p:spPr>
        <p:style>
          <a:lnRef idx="2">
            <a:schemeClr val="accent1"/>
          </a:lnRef>
          <a:fillRef idx="0">
            <a:schemeClr val="accent1"/>
          </a:fillRef>
          <a:effectRef idx="1">
            <a:schemeClr val="accent1"/>
          </a:effectRef>
          <a:fontRef idx="minor">
            <a:schemeClr val="tx1"/>
          </a:fontRef>
        </p:style>
      </p:cxnSp>
      <p:cxnSp>
        <p:nvCxnSpPr>
          <p:cNvPr id="194" name="Straight Arrow Connector 193"/>
          <p:cNvCxnSpPr/>
          <p:nvPr/>
        </p:nvCxnSpPr>
        <p:spPr>
          <a:xfrm flipV="1">
            <a:off x="7093623" y="3060411"/>
            <a:ext cx="0" cy="606484"/>
          </a:xfrm>
          <a:prstGeom prst="straightConnector1">
            <a:avLst/>
          </a:prstGeom>
          <a:ln w="6350" cmpd="sng">
            <a:solidFill>
              <a:srgbClr val="000000"/>
            </a:solidFill>
            <a:headEnd type="triangle"/>
            <a:tailEnd type="triangle"/>
          </a:ln>
          <a:effectLst/>
        </p:spPr>
        <p:style>
          <a:lnRef idx="2">
            <a:schemeClr val="accent1"/>
          </a:lnRef>
          <a:fillRef idx="0">
            <a:schemeClr val="accent1"/>
          </a:fillRef>
          <a:effectRef idx="1">
            <a:schemeClr val="accent1"/>
          </a:effectRef>
          <a:fontRef idx="minor">
            <a:schemeClr val="tx1"/>
          </a:fontRef>
        </p:style>
      </p:cxnSp>
      <p:sp>
        <p:nvSpPr>
          <p:cNvPr id="195" name="TextBox 194"/>
          <p:cNvSpPr txBox="1"/>
          <p:nvPr/>
        </p:nvSpPr>
        <p:spPr>
          <a:xfrm>
            <a:off x="7045232" y="3768331"/>
            <a:ext cx="456375" cy="236125"/>
          </a:xfrm>
          <a:prstGeom prst="rect">
            <a:avLst/>
          </a:prstGeom>
          <a:noFill/>
        </p:spPr>
        <p:txBody>
          <a:bodyPr wrap="none" rtlCol="0">
            <a:spAutoFit/>
          </a:bodyPr>
          <a:lstStyle/>
          <a:p>
            <a:r>
              <a:rPr lang="en-US" sz="1200" dirty="0" smtClean="0">
                <a:solidFill>
                  <a:srgbClr val="FF0000"/>
                </a:solidFill>
                <a:latin typeface="Optima"/>
                <a:cs typeface="Optima"/>
              </a:rPr>
              <a:t>-5.26 </a:t>
            </a:r>
            <a:endParaRPr lang="en-US" sz="1200" dirty="0">
              <a:latin typeface="Optima"/>
              <a:cs typeface="Optima"/>
            </a:endParaRPr>
          </a:p>
        </p:txBody>
      </p:sp>
      <p:sp>
        <p:nvSpPr>
          <p:cNvPr id="196" name="TextBox 195"/>
          <p:cNvSpPr txBox="1"/>
          <p:nvPr/>
        </p:nvSpPr>
        <p:spPr>
          <a:xfrm>
            <a:off x="6937366" y="3235399"/>
            <a:ext cx="339757" cy="236125"/>
          </a:xfrm>
          <a:prstGeom prst="rect">
            <a:avLst/>
          </a:prstGeom>
          <a:noFill/>
        </p:spPr>
        <p:txBody>
          <a:bodyPr wrap="none" rtlCol="0">
            <a:spAutoFit/>
          </a:bodyPr>
          <a:lstStyle/>
          <a:p>
            <a:r>
              <a:rPr lang="en-US" sz="1200" dirty="0" smtClean="0">
                <a:latin typeface="Optima"/>
                <a:cs typeface="Optima"/>
              </a:rPr>
              <a:t>7.7</a:t>
            </a:r>
            <a:endParaRPr lang="en-US" sz="1200" dirty="0">
              <a:latin typeface="Optima"/>
              <a:cs typeface="Optima"/>
            </a:endParaRPr>
          </a:p>
        </p:txBody>
      </p:sp>
      <p:cxnSp>
        <p:nvCxnSpPr>
          <p:cNvPr id="197" name="Straight Arrow Connector 196"/>
          <p:cNvCxnSpPr/>
          <p:nvPr/>
        </p:nvCxnSpPr>
        <p:spPr>
          <a:xfrm flipV="1">
            <a:off x="7093623" y="3671309"/>
            <a:ext cx="0" cy="929139"/>
          </a:xfrm>
          <a:prstGeom prst="straightConnector1">
            <a:avLst/>
          </a:prstGeom>
          <a:ln w="6350" cmpd="sng">
            <a:solidFill>
              <a:srgbClr val="000000"/>
            </a:solidFill>
            <a:headEnd type="triangle"/>
            <a:tailEnd type="triangle"/>
          </a:ln>
          <a:effectLst/>
        </p:spPr>
        <p:style>
          <a:lnRef idx="2">
            <a:schemeClr val="accent1"/>
          </a:lnRef>
          <a:fillRef idx="0">
            <a:schemeClr val="accent1"/>
          </a:fillRef>
          <a:effectRef idx="1">
            <a:schemeClr val="accent1"/>
          </a:effectRef>
          <a:fontRef idx="minor">
            <a:schemeClr val="tx1"/>
          </a:fontRef>
        </p:style>
      </p:cxnSp>
      <p:cxnSp>
        <p:nvCxnSpPr>
          <p:cNvPr id="198" name="Straight Arrow Connector 197"/>
          <p:cNvCxnSpPr>
            <a:cxnSpLocks noChangeAspect="1"/>
          </p:cNvCxnSpPr>
          <p:nvPr/>
        </p:nvCxnSpPr>
        <p:spPr>
          <a:xfrm flipV="1">
            <a:off x="7273419" y="3665096"/>
            <a:ext cx="0" cy="420957"/>
          </a:xfrm>
          <a:prstGeom prst="straightConnector1">
            <a:avLst/>
          </a:prstGeom>
          <a:ln w="6350" cmpd="sng">
            <a:solidFill>
              <a:srgbClr val="FF0000"/>
            </a:solidFill>
            <a:headEnd type="triangle"/>
            <a:tailEnd type="triangle"/>
          </a:ln>
          <a:effectLst/>
        </p:spPr>
        <p:style>
          <a:lnRef idx="2">
            <a:schemeClr val="accent1"/>
          </a:lnRef>
          <a:fillRef idx="0">
            <a:schemeClr val="accent1"/>
          </a:fillRef>
          <a:effectRef idx="1">
            <a:schemeClr val="accent1"/>
          </a:effectRef>
          <a:fontRef idx="minor">
            <a:schemeClr val="tx1"/>
          </a:fontRef>
        </p:style>
      </p:cxnSp>
      <p:sp>
        <p:nvSpPr>
          <p:cNvPr id="199" name="TextBox 198"/>
          <p:cNvSpPr txBox="1"/>
          <p:nvPr/>
        </p:nvSpPr>
        <p:spPr>
          <a:xfrm>
            <a:off x="6898284" y="4082027"/>
            <a:ext cx="474436" cy="236125"/>
          </a:xfrm>
          <a:prstGeom prst="rect">
            <a:avLst/>
          </a:prstGeom>
          <a:noFill/>
        </p:spPr>
        <p:txBody>
          <a:bodyPr wrap="none" rtlCol="0">
            <a:spAutoFit/>
          </a:bodyPr>
          <a:lstStyle/>
          <a:p>
            <a:r>
              <a:rPr lang="en-US" sz="1200" dirty="0" smtClean="0">
                <a:latin typeface="Optima"/>
                <a:cs typeface="Optima"/>
              </a:rPr>
              <a:t>-11.8</a:t>
            </a:r>
            <a:endParaRPr lang="en-US" sz="1200" dirty="0">
              <a:latin typeface="Optima"/>
              <a:cs typeface="Optima"/>
            </a:endParaRPr>
          </a:p>
        </p:txBody>
      </p:sp>
      <p:sp>
        <p:nvSpPr>
          <p:cNvPr id="200" name="TextBox 199"/>
          <p:cNvSpPr txBox="1"/>
          <p:nvPr/>
        </p:nvSpPr>
        <p:spPr>
          <a:xfrm>
            <a:off x="4513617" y="3710342"/>
            <a:ext cx="1851240" cy="401336"/>
          </a:xfrm>
          <a:prstGeom prst="rect">
            <a:avLst/>
          </a:prstGeom>
          <a:noFill/>
        </p:spPr>
        <p:txBody>
          <a:bodyPr wrap="square" rtlCol="0">
            <a:spAutoFit/>
          </a:bodyPr>
          <a:lstStyle/>
          <a:p>
            <a:r>
              <a:rPr lang="en-US" b="0" dirty="0" smtClean="0">
                <a:solidFill>
                  <a:srgbClr val="FF0000"/>
                </a:solidFill>
                <a:latin typeface="Optima"/>
                <a:cs typeface="Optima"/>
              </a:rPr>
              <a:t>F-Quad center</a:t>
            </a:r>
            <a:endParaRPr lang="en-US" b="0" dirty="0">
              <a:solidFill>
                <a:srgbClr val="FF0000"/>
              </a:solidFill>
              <a:latin typeface="Optima"/>
              <a:cs typeface="Optima"/>
            </a:endParaRPr>
          </a:p>
        </p:txBody>
      </p:sp>
      <p:sp>
        <p:nvSpPr>
          <p:cNvPr id="201" name="TextBox 200"/>
          <p:cNvSpPr txBox="1"/>
          <p:nvPr/>
        </p:nvSpPr>
        <p:spPr>
          <a:xfrm>
            <a:off x="7436628" y="3476501"/>
            <a:ext cx="485629" cy="236125"/>
          </a:xfrm>
          <a:prstGeom prst="rect">
            <a:avLst/>
          </a:prstGeom>
          <a:noFill/>
        </p:spPr>
        <p:txBody>
          <a:bodyPr wrap="none" rtlCol="0">
            <a:spAutoFit/>
          </a:bodyPr>
          <a:lstStyle/>
          <a:p>
            <a:r>
              <a:rPr lang="en-US" sz="1200" dirty="0" smtClean="0">
                <a:solidFill>
                  <a:srgbClr val="FF0000"/>
                </a:solidFill>
                <a:latin typeface="Optima"/>
                <a:cs typeface="Optima"/>
              </a:rPr>
              <a:t>12.96</a:t>
            </a:r>
            <a:endParaRPr lang="en-US" sz="1200" dirty="0">
              <a:solidFill>
                <a:srgbClr val="FF0000"/>
              </a:solidFill>
              <a:latin typeface="Optima"/>
              <a:cs typeface="Optima"/>
            </a:endParaRPr>
          </a:p>
        </p:txBody>
      </p:sp>
      <p:cxnSp>
        <p:nvCxnSpPr>
          <p:cNvPr id="202" name="Straight Arrow Connector 201"/>
          <p:cNvCxnSpPr/>
          <p:nvPr/>
        </p:nvCxnSpPr>
        <p:spPr>
          <a:xfrm flipV="1">
            <a:off x="1882686" y="3654126"/>
            <a:ext cx="0" cy="574638"/>
          </a:xfrm>
          <a:prstGeom prst="straightConnector1">
            <a:avLst/>
          </a:prstGeom>
          <a:ln w="6350" cmpd="sng">
            <a:solidFill>
              <a:srgbClr val="0000FF"/>
            </a:solidFill>
            <a:headEnd type="triangle"/>
            <a:tailEnd type="triangle"/>
          </a:ln>
          <a:effectLst/>
        </p:spPr>
        <p:style>
          <a:lnRef idx="2">
            <a:schemeClr val="accent1"/>
          </a:lnRef>
          <a:fillRef idx="0">
            <a:schemeClr val="accent1"/>
          </a:fillRef>
          <a:effectRef idx="1">
            <a:schemeClr val="accent1"/>
          </a:effectRef>
          <a:fontRef idx="minor">
            <a:schemeClr val="tx1"/>
          </a:fontRef>
        </p:style>
      </p:cxnSp>
      <p:cxnSp>
        <p:nvCxnSpPr>
          <p:cNvPr id="203" name="Straight Arrow Connector 202"/>
          <p:cNvCxnSpPr/>
          <p:nvPr/>
        </p:nvCxnSpPr>
        <p:spPr>
          <a:xfrm flipV="1">
            <a:off x="2052187" y="3234721"/>
            <a:ext cx="0" cy="410604"/>
          </a:xfrm>
          <a:prstGeom prst="straightConnector1">
            <a:avLst/>
          </a:prstGeom>
          <a:ln w="6350" cmpd="sng">
            <a:solidFill>
              <a:srgbClr val="000090"/>
            </a:solidFill>
            <a:headEnd type="triangle"/>
            <a:tailEnd type="triangle"/>
          </a:ln>
          <a:effectLst/>
        </p:spPr>
        <p:style>
          <a:lnRef idx="2">
            <a:schemeClr val="accent1"/>
          </a:lnRef>
          <a:fillRef idx="0">
            <a:schemeClr val="accent1"/>
          </a:fillRef>
          <a:effectRef idx="1">
            <a:schemeClr val="accent1"/>
          </a:effectRef>
          <a:fontRef idx="minor">
            <a:schemeClr val="tx1"/>
          </a:fontRef>
        </p:style>
      </p:cxnSp>
      <p:sp>
        <p:nvSpPr>
          <p:cNvPr id="204" name="TextBox 203"/>
          <p:cNvSpPr txBox="1"/>
          <p:nvPr/>
        </p:nvSpPr>
        <p:spPr>
          <a:xfrm>
            <a:off x="1025534" y="2733281"/>
            <a:ext cx="290390" cy="236125"/>
          </a:xfrm>
          <a:prstGeom prst="rect">
            <a:avLst/>
          </a:prstGeom>
          <a:noFill/>
        </p:spPr>
        <p:txBody>
          <a:bodyPr wrap="none" rtlCol="0">
            <a:spAutoFit/>
          </a:bodyPr>
          <a:lstStyle/>
          <a:p>
            <a:r>
              <a:rPr lang="en-US" sz="1200" dirty="0" smtClean="0"/>
              <a:t>10</a:t>
            </a:r>
            <a:endParaRPr lang="en-US" sz="1200" dirty="0"/>
          </a:p>
        </p:txBody>
      </p:sp>
      <p:sp>
        <p:nvSpPr>
          <p:cNvPr id="205" name="TextBox 204"/>
          <p:cNvSpPr txBox="1"/>
          <p:nvPr/>
        </p:nvSpPr>
        <p:spPr>
          <a:xfrm>
            <a:off x="993510" y="4304954"/>
            <a:ext cx="330551" cy="236125"/>
          </a:xfrm>
          <a:prstGeom prst="rect">
            <a:avLst/>
          </a:prstGeom>
          <a:noFill/>
        </p:spPr>
        <p:txBody>
          <a:bodyPr wrap="none" rtlCol="0">
            <a:spAutoFit/>
          </a:bodyPr>
          <a:lstStyle/>
          <a:p>
            <a:r>
              <a:rPr lang="en-US" sz="1200" dirty="0" smtClean="0"/>
              <a:t>-10</a:t>
            </a:r>
            <a:endParaRPr lang="en-US" sz="1200" dirty="0"/>
          </a:p>
        </p:txBody>
      </p:sp>
      <p:sp>
        <p:nvSpPr>
          <p:cNvPr id="206" name="TextBox 205"/>
          <p:cNvSpPr txBox="1"/>
          <p:nvPr/>
        </p:nvSpPr>
        <p:spPr>
          <a:xfrm>
            <a:off x="5975123" y="2404731"/>
            <a:ext cx="419710" cy="314833"/>
          </a:xfrm>
          <a:prstGeom prst="rect">
            <a:avLst/>
          </a:prstGeom>
          <a:noFill/>
        </p:spPr>
        <p:txBody>
          <a:bodyPr wrap="none" rtlCol="0">
            <a:spAutoFit/>
          </a:bodyPr>
          <a:lstStyle/>
          <a:p>
            <a:r>
              <a:rPr lang="en-US" dirty="0" smtClean="0">
                <a:solidFill>
                  <a:srgbClr val="FF0000"/>
                </a:solidFill>
                <a:latin typeface="Optima"/>
                <a:cs typeface="Optima"/>
              </a:rPr>
              <a:t>QF</a:t>
            </a:r>
            <a:endParaRPr lang="en-US" dirty="0">
              <a:solidFill>
                <a:srgbClr val="FF0000"/>
              </a:solidFill>
              <a:latin typeface="Optima"/>
              <a:cs typeface="Optima"/>
            </a:endParaRPr>
          </a:p>
        </p:txBody>
      </p:sp>
      <p:sp>
        <p:nvSpPr>
          <p:cNvPr id="207" name="TextBox 206"/>
          <p:cNvSpPr txBox="1"/>
          <p:nvPr/>
        </p:nvSpPr>
        <p:spPr>
          <a:xfrm>
            <a:off x="3246980" y="2404731"/>
            <a:ext cx="430728" cy="314833"/>
          </a:xfrm>
          <a:prstGeom prst="rect">
            <a:avLst/>
          </a:prstGeom>
          <a:noFill/>
        </p:spPr>
        <p:txBody>
          <a:bodyPr wrap="none" rtlCol="0">
            <a:spAutoFit/>
          </a:bodyPr>
          <a:lstStyle/>
          <a:p>
            <a:r>
              <a:rPr lang="en-US" dirty="0" smtClean="0">
                <a:solidFill>
                  <a:srgbClr val="0000FF"/>
                </a:solidFill>
                <a:latin typeface="Optima"/>
                <a:cs typeface="Optima"/>
              </a:rPr>
              <a:t>BD</a:t>
            </a:r>
            <a:endParaRPr lang="en-US" dirty="0">
              <a:solidFill>
                <a:srgbClr val="0000FF"/>
              </a:solidFill>
              <a:latin typeface="Optima"/>
              <a:cs typeface="Optima"/>
            </a:endParaRPr>
          </a:p>
        </p:txBody>
      </p:sp>
      <p:cxnSp>
        <p:nvCxnSpPr>
          <p:cNvPr id="208" name="Straight Connector 207"/>
          <p:cNvCxnSpPr/>
          <p:nvPr/>
        </p:nvCxnSpPr>
        <p:spPr>
          <a:xfrm flipH="1">
            <a:off x="4116764" y="2325050"/>
            <a:ext cx="7795" cy="3775045"/>
          </a:xfrm>
          <a:prstGeom prst="line">
            <a:avLst/>
          </a:prstGeom>
          <a:ln w="6350" cmpd="sng">
            <a:solidFill>
              <a:srgbClr val="000000"/>
            </a:solidFill>
          </a:ln>
          <a:effectLst/>
        </p:spPr>
        <p:style>
          <a:lnRef idx="2">
            <a:schemeClr val="accent1"/>
          </a:lnRef>
          <a:fillRef idx="0">
            <a:schemeClr val="accent1"/>
          </a:fillRef>
          <a:effectRef idx="1">
            <a:schemeClr val="accent1"/>
          </a:effectRef>
          <a:fontRef idx="minor">
            <a:schemeClr val="tx1"/>
          </a:fontRef>
        </p:style>
      </p:cxnSp>
      <p:grpSp>
        <p:nvGrpSpPr>
          <p:cNvPr id="209" name="Group 208"/>
          <p:cNvGrpSpPr/>
          <p:nvPr/>
        </p:nvGrpSpPr>
        <p:grpSpPr>
          <a:xfrm>
            <a:off x="1231655" y="1716799"/>
            <a:ext cx="109065" cy="4877580"/>
            <a:chOff x="1064811" y="907483"/>
            <a:chExt cx="127945" cy="5721917"/>
          </a:xfrm>
        </p:grpSpPr>
        <p:cxnSp>
          <p:nvCxnSpPr>
            <p:cNvPr id="279" name="Straight Connector 278"/>
            <p:cNvCxnSpPr/>
            <p:nvPr/>
          </p:nvCxnSpPr>
          <p:spPr>
            <a:xfrm>
              <a:off x="1187252" y="907483"/>
              <a:ext cx="0" cy="5721917"/>
            </a:xfrm>
            <a:prstGeom prst="line">
              <a:avLst/>
            </a:prstGeom>
            <a:ln w="6350" cmpd="sng">
              <a:solidFill>
                <a:srgbClr val="000000"/>
              </a:solidFill>
              <a:headEnd type="arrow"/>
              <a:tailEnd type="none"/>
            </a:ln>
            <a:effectLst/>
          </p:spPr>
          <p:style>
            <a:lnRef idx="2">
              <a:schemeClr val="accent1"/>
            </a:lnRef>
            <a:fillRef idx="0">
              <a:schemeClr val="accent1"/>
            </a:fillRef>
            <a:effectRef idx="1">
              <a:schemeClr val="accent1"/>
            </a:effectRef>
            <a:fontRef idx="minor">
              <a:schemeClr val="tx1"/>
            </a:fontRef>
          </p:style>
        </p:cxnSp>
        <p:grpSp>
          <p:nvGrpSpPr>
            <p:cNvPr id="280" name="Group 279"/>
            <p:cNvGrpSpPr/>
            <p:nvPr/>
          </p:nvGrpSpPr>
          <p:grpSpPr>
            <a:xfrm>
              <a:off x="1064811" y="1428080"/>
              <a:ext cx="127945" cy="3587103"/>
              <a:chOff x="40041" y="954974"/>
              <a:chExt cx="140740" cy="3221916"/>
            </a:xfrm>
          </p:grpSpPr>
          <p:grpSp>
            <p:nvGrpSpPr>
              <p:cNvPr id="281" name="Group 280"/>
              <p:cNvGrpSpPr/>
              <p:nvPr/>
            </p:nvGrpSpPr>
            <p:grpSpPr>
              <a:xfrm>
                <a:off x="40041" y="954974"/>
                <a:ext cx="140740" cy="3221916"/>
                <a:chOff x="1038147" y="2163372"/>
                <a:chExt cx="157391" cy="3968180"/>
              </a:xfrm>
            </p:grpSpPr>
            <p:grpSp>
              <p:nvGrpSpPr>
                <p:cNvPr id="283" name="Group 282"/>
                <p:cNvGrpSpPr>
                  <a:grpSpLocks/>
                </p:cNvGrpSpPr>
                <p:nvPr/>
              </p:nvGrpSpPr>
              <p:grpSpPr>
                <a:xfrm>
                  <a:off x="1038147" y="2163372"/>
                  <a:ext cx="154181" cy="1933396"/>
                  <a:chOff x="601410" y="1252801"/>
                  <a:chExt cx="207783" cy="3685571"/>
                </a:xfrm>
              </p:grpSpPr>
              <p:cxnSp>
                <p:nvCxnSpPr>
                  <p:cNvPr id="305" name="Straight Connector 304"/>
                  <p:cNvCxnSpPr/>
                  <p:nvPr/>
                </p:nvCxnSpPr>
                <p:spPr>
                  <a:xfrm flipH="1">
                    <a:off x="623635" y="4938372"/>
                    <a:ext cx="181613" cy="0"/>
                  </a:xfrm>
                  <a:prstGeom prst="line">
                    <a:avLst/>
                  </a:prstGeom>
                  <a:ln w="28575"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06" name="Straight Connector 305"/>
                  <p:cNvCxnSpPr/>
                  <p:nvPr/>
                </p:nvCxnSpPr>
                <p:spPr>
                  <a:xfrm flipH="1">
                    <a:off x="651392" y="4745993"/>
                    <a:ext cx="154181" cy="0"/>
                  </a:xfrm>
                  <a:prstGeom prst="line">
                    <a:avLst/>
                  </a:prstGeom>
                  <a:ln w="63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07" name="Straight Connector 306"/>
                  <p:cNvCxnSpPr/>
                  <p:nvPr/>
                </p:nvCxnSpPr>
                <p:spPr>
                  <a:xfrm flipH="1">
                    <a:off x="651392" y="4552317"/>
                    <a:ext cx="154181" cy="0"/>
                  </a:xfrm>
                  <a:prstGeom prst="line">
                    <a:avLst/>
                  </a:prstGeom>
                  <a:ln w="63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08" name="Straight Connector 307"/>
                  <p:cNvCxnSpPr/>
                  <p:nvPr/>
                </p:nvCxnSpPr>
                <p:spPr>
                  <a:xfrm flipH="1">
                    <a:off x="649035" y="4358643"/>
                    <a:ext cx="154181" cy="0"/>
                  </a:xfrm>
                  <a:prstGeom prst="line">
                    <a:avLst/>
                  </a:prstGeom>
                  <a:ln w="63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09" name="Straight Connector 308"/>
                  <p:cNvCxnSpPr/>
                  <p:nvPr/>
                </p:nvCxnSpPr>
                <p:spPr>
                  <a:xfrm flipH="1">
                    <a:off x="649035" y="4163400"/>
                    <a:ext cx="154181" cy="0"/>
                  </a:xfrm>
                  <a:prstGeom prst="line">
                    <a:avLst/>
                  </a:prstGeom>
                  <a:ln w="63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10" name="Straight Connector 309"/>
                  <p:cNvCxnSpPr/>
                  <p:nvPr/>
                </p:nvCxnSpPr>
                <p:spPr>
                  <a:xfrm flipH="1">
                    <a:off x="640918" y="3969725"/>
                    <a:ext cx="154181" cy="0"/>
                  </a:xfrm>
                  <a:prstGeom prst="line">
                    <a:avLst/>
                  </a:prstGeom>
                  <a:ln w="63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11" name="Straight Connector 310"/>
                  <p:cNvCxnSpPr/>
                  <p:nvPr/>
                </p:nvCxnSpPr>
                <p:spPr>
                  <a:xfrm flipH="1">
                    <a:off x="651392" y="3776049"/>
                    <a:ext cx="154181" cy="0"/>
                  </a:xfrm>
                  <a:prstGeom prst="line">
                    <a:avLst/>
                  </a:prstGeom>
                  <a:ln w="63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12" name="Straight Connector 311"/>
                  <p:cNvCxnSpPr/>
                  <p:nvPr/>
                </p:nvCxnSpPr>
                <p:spPr>
                  <a:xfrm flipH="1">
                    <a:off x="649035" y="3582376"/>
                    <a:ext cx="154181" cy="0"/>
                  </a:xfrm>
                  <a:prstGeom prst="line">
                    <a:avLst/>
                  </a:prstGeom>
                  <a:ln w="63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13" name="Straight Connector 312"/>
                  <p:cNvCxnSpPr/>
                  <p:nvPr/>
                </p:nvCxnSpPr>
                <p:spPr>
                  <a:xfrm flipH="1">
                    <a:off x="649035" y="3388700"/>
                    <a:ext cx="154181" cy="0"/>
                  </a:xfrm>
                  <a:prstGeom prst="line">
                    <a:avLst/>
                  </a:prstGeom>
                  <a:ln w="63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14" name="Straight Connector 313"/>
                  <p:cNvCxnSpPr/>
                  <p:nvPr/>
                </p:nvCxnSpPr>
                <p:spPr>
                  <a:xfrm flipH="1">
                    <a:off x="652210" y="3195025"/>
                    <a:ext cx="154181" cy="0"/>
                  </a:xfrm>
                  <a:prstGeom prst="line">
                    <a:avLst/>
                  </a:prstGeom>
                  <a:ln w="63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15" name="Straight Connector 314"/>
                  <p:cNvCxnSpPr/>
                  <p:nvPr/>
                </p:nvCxnSpPr>
                <p:spPr>
                  <a:xfrm flipH="1">
                    <a:off x="614110" y="3001349"/>
                    <a:ext cx="190757" cy="0"/>
                  </a:xfrm>
                  <a:prstGeom prst="line">
                    <a:avLst/>
                  </a:prstGeom>
                  <a:ln w="28575"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16" name="Straight Connector 315"/>
                  <p:cNvCxnSpPr/>
                  <p:nvPr/>
                </p:nvCxnSpPr>
                <p:spPr>
                  <a:xfrm flipH="1">
                    <a:off x="649035" y="2807675"/>
                    <a:ext cx="154181" cy="0"/>
                  </a:xfrm>
                  <a:prstGeom prst="line">
                    <a:avLst/>
                  </a:prstGeom>
                  <a:ln w="63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17" name="Straight Connector 316"/>
                  <p:cNvCxnSpPr/>
                  <p:nvPr/>
                </p:nvCxnSpPr>
                <p:spPr>
                  <a:xfrm flipH="1">
                    <a:off x="652210" y="2614000"/>
                    <a:ext cx="154181" cy="0"/>
                  </a:xfrm>
                  <a:prstGeom prst="line">
                    <a:avLst/>
                  </a:prstGeom>
                  <a:ln w="63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18" name="Straight Connector 317"/>
                  <p:cNvCxnSpPr/>
                  <p:nvPr/>
                </p:nvCxnSpPr>
                <p:spPr>
                  <a:xfrm flipH="1">
                    <a:off x="651392" y="2419355"/>
                    <a:ext cx="154181" cy="0"/>
                  </a:xfrm>
                  <a:prstGeom prst="line">
                    <a:avLst/>
                  </a:prstGeom>
                  <a:ln w="63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19" name="Straight Connector 318"/>
                  <p:cNvCxnSpPr/>
                  <p:nvPr/>
                </p:nvCxnSpPr>
                <p:spPr>
                  <a:xfrm flipH="1">
                    <a:off x="649035" y="2225680"/>
                    <a:ext cx="154181" cy="0"/>
                  </a:xfrm>
                  <a:prstGeom prst="line">
                    <a:avLst/>
                  </a:prstGeom>
                  <a:ln w="63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20" name="Straight Connector 319"/>
                  <p:cNvCxnSpPr/>
                  <p:nvPr/>
                </p:nvCxnSpPr>
                <p:spPr>
                  <a:xfrm flipH="1">
                    <a:off x="601410" y="2030677"/>
                    <a:ext cx="199901" cy="0"/>
                  </a:xfrm>
                  <a:prstGeom prst="line">
                    <a:avLst/>
                  </a:prstGeom>
                  <a:ln w="28575"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21" name="Straight Connector 320"/>
                  <p:cNvCxnSpPr/>
                  <p:nvPr/>
                </p:nvCxnSpPr>
                <p:spPr>
                  <a:xfrm flipH="1">
                    <a:off x="650429" y="1837002"/>
                    <a:ext cx="154181" cy="0"/>
                  </a:xfrm>
                  <a:prstGeom prst="line">
                    <a:avLst/>
                  </a:prstGeom>
                  <a:ln w="63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22" name="Straight Connector 321"/>
                  <p:cNvCxnSpPr/>
                  <p:nvPr/>
                </p:nvCxnSpPr>
                <p:spPr>
                  <a:xfrm flipH="1">
                    <a:off x="651392" y="1643326"/>
                    <a:ext cx="154181" cy="0"/>
                  </a:xfrm>
                  <a:prstGeom prst="line">
                    <a:avLst/>
                  </a:prstGeom>
                  <a:ln w="63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23" name="Straight Connector 322"/>
                  <p:cNvCxnSpPr/>
                  <p:nvPr/>
                </p:nvCxnSpPr>
                <p:spPr>
                  <a:xfrm flipH="1">
                    <a:off x="655012" y="1449653"/>
                    <a:ext cx="154181" cy="0"/>
                  </a:xfrm>
                  <a:prstGeom prst="line">
                    <a:avLst/>
                  </a:prstGeom>
                  <a:ln w="63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24" name="Straight Connector 323"/>
                  <p:cNvCxnSpPr/>
                  <p:nvPr/>
                </p:nvCxnSpPr>
                <p:spPr>
                  <a:xfrm flipH="1">
                    <a:off x="655012" y="1252801"/>
                    <a:ext cx="154181" cy="0"/>
                  </a:xfrm>
                  <a:prstGeom prst="line">
                    <a:avLst/>
                  </a:prstGeom>
                  <a:ln w="63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284" name="Group 283"/>
                <p:cNvGrpSpPr>
                  <a:grpSpLocks/>
                </p:cNvGrpSpPr>
                <p:nvPr/>
              </p:nvGrpSpPr>
              <p:grpSpPr>
                <a:xfrm>
                  <a:off x="1041357" y="4198156"/>
                  <a:ext cx="154181" cy="1933396"/>
                  <a:chOff x="601410" y="1252801"/>
                  <a:chExt cx="207783" cy="3685571"/>
                </a:xfrm>
              </p:grpSpPr>
              <p:cxnSp>
                <p:nvCxnSpPr>
                  <p:cNvPr id="285" name="Straight Connector 284"/>
                  <p:cNvCxnSpPr/>
                  <p:nvPr/>
                </p:nvCxnSpPr>
                <p:spPr>
                  <a:xfrm flipH="1">
                    <a:off x="623635" y="4938372"/>
                    <a:ext cx="181613" cy="0"/>
                  </a:xfrm>
                  <a:prstGeom prst="line">
                    <a:avLst/>
                  </a:prstGeom>
                  <a:ln w="28575"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86" name="Straight Connector 285"/>
                  <p:cNvCxnSpPr/>
                  <p:nvPr/>
                </p:nvCxnSpPr>
                <p:spPr>
                  <a:xfrm flipH="1">
                    <a:off x="651392" y="4745993"/>
                    <a:ext cx="154181" cy="0"/>
                  </a:xfrm>
                  <a:prstGeom prst="line">
                    <a:avLst/>
                  </a:prstGeom>
                  <a:ln w="63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87" name="Straight Connector 286"/>
                  <p:cNvCxnSpPr/>
                  <p:nvPr/>
                </p:nvCxnSpPr>
                <p:spPr>
                  <a:xfrm flipH="1">
                    <a:off x="651392" y="4552317"/>
                    <a:ext cx="154181" cy="0"/>
                  </a:xfrm>
                  <a:prstGeom prst="line">
                    <a:avLst/>
                  </a:prstGeom>
                  <a:ln w="63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88" name="Straight Connector 287"/>
                  <p:cNvCxnSpPr/>
                  <p:nvPr/>
                </p:nvCxnSpPr>
                <p:spPr>
                  <a:xfrm flipH="1">
                    <a:off x="649035" y="4358643"/>
                    <a:ext cx="154181" cy="0"/>
                  </a:xfrm>
                  <a:prstGeom prst="line">
                    <a:avLst/>
                  </a:prstGeom>
                  <a:ln w="63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89" name="Straight Connector 288"/>
                  <p:cNvCxnSpPr/>
                  <p:nvPr/>
                </p:nvCxnSpPr>
                <p:spPr>
                  <a:xfrm flipH="1">
                    <a:off x="649035" y="4163400"/>
                    <a:ext cx="154181" cy="0"/>
                  </a:xfrm>
                  <a:prstGeom prst="line">
                    <a:avLst/>
                  </a:prstGeom>
                  <a:ln w="63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90" name="Straight Connector 289"/>
                  <p:cNvCxnSpPr/>
                  <p:nvPr/>
                </p:nvCxnSpPr>
                <p:spPr>
                  <a:xfrm flipH="1">
                    <a:off x="619524" y="3969725"/>
                    <a:ext cx="178826" cy="0"/>
                  </a:xfrm>
                  <a:prstGeom prst="line">
                    <a:avLst/>
                  </a:prstGeom>
                  <a:ln w="28575"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91" name="Straight Connector 290"/>
                  <p:cNvCxnSpPr/>
                  <p:nvPr/>
                </p:nvCxnSpPr>
                <p:spPr>
                  <a:xfrm flipH="1">
                    <a:off x="651392" y="3776049"/>
                    <a:ext cx="154181" cy="0"/>
                  </a:xfrm>
                  <a:prstGeom prst="line">
                    <a:avLst/>
                  </a:prstGeom>
                  <a:ln w="63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92" name="Straight Connector 291"/>
                  <p:cNvCxnSpPr/>
                  <p:nvPr/>
                </p:nvCxnSpPr>
                <p:spPr>
                  <a:xfrm flipH="1">
                    <a:off x="649035" y="3582376"/>
                    <a:ext cx="154181" cy="0"/>
                  </a:xfrm>
                  <a:prstGeom prst="line">
                    <a:avLst/>
                  </a:prstGeom>
                  <a:ln w="63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93" name="Straight Connector 292"/>
                  <p:cNvCxnSpPr/>
                  <p:nvPr/>
                </p:nvCxnSpPr>
                <p:spPr>
                  <a:xfrm flipH="1">
                    <a:off x="649035" y="3388700"/>
                    <a:ext cx="154181" cy="0"/>
                  </a:xfrm>
                  <a:prstGeom prst="line">
                    <a:avLst/>
                  </a:prstGeom>
                  <a:ln w="63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94" name="Straight Connector 293"/>
                  <p:cNvCxnSpPr/>
                  <p:nvPr/>
                </p:nvCxnSpPr>
                <p:spPr>
                  <a:xfrm flipH="1">
                    <a:off x="652210" y="3195025"/>
                    <a:ext cx="154181" cy="0"/>
                  </a:xfrm>
                  <a:prstGeom prst="line">
                    <a:avLst/>
                  </a:prstGeom>
                  <a:ln w="63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95" name="Straight Connector 294"/>
                  <p:cNvCxnSpPr/>
                  <p:nvPr/>
                </p:nvCxnSpPr>
                <p:spPr>
                  <a:xfrm flipH="1">
                    <a:off x="647010" y="3001349"/>
                    <a:ext cx="160439" cy="0"/>
                  </a:xfrm>
                  <a:prstGeom prst="line">
                    <a:avLst/>
                  </a:prstGeom>
                  <a:ln w="28575"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96" name="Straight Connector 295"/>
                  <p:cNvCxnSpPr/>
                  <p:nvPr/>
                </p:nvCxnSpPr>
                <p:spPr>
                  <a:xfrm flipH="1">
                    <a:off x="649035" y="2807675"/>
                    <a:ext cx="154181" cy="0"/>
                  </a:xfrm>
                  <a:prstGeom prst="line">
                    <a:avLst/>
                  </a:prstGeom>
                  <a:ln w="63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97" name="Straight Connector 296"/>
                  <p:cNvCxnSpPr/>
                  <p:nvPr/>
                </p:nvCxnSpPr>
                <p:spPr>
                  <a:xfrm flipH="1">
                    <a:off x="652210" y="2614000"/>
                    <a:ext cx="154181" cy="0"/>
                  </a:xfrm>
                  <a:prstGeom prst="line">
                    <a:avLst/>
                  </a:prstGeom>
                  <a:ln w="63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98" name="Straight Connector 297"/>
                  <p:cNvCxnSpPr/>
                  <p:nvPr/>
                </p:nvCxnSpPr>
                <p:spPr>
                  <a:xfrm flipH="1">
                    <a:off x="651392" y="2419355"/>
                    <a:ext cx="154181" cy="0"/>
                  </a:xfrm>
                  <a:prstGeom prst="line">
                    <a:avLst/>
                  </a:prstGeom>
                  <a:ln w="63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99" name="Straight Connector 298"/>
                  <p:cNvCxnSpPr/>
                  <p:nvPr/>
                </p:nvCxnSpPr>
                <p:spPr>
                  <a:xfrm flipH="1">
                    <a:off x="649035" y="2225680"/>
                    <a:ext cx="154181" cy="0"/>
                  </a:xfrm>
                  <a:prstGeom prst="line">
                    <a:avLst/>
                  </a:prstGeom>
                  <a:ln w="63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00" name="Straight Connector 299"/>
                  <p:cNvCxnSpPr/>
                  <p:nvPr/>
                </p:nvCxnSpPr>
                <p:spPr>
                  <a:xfrm flipH="1">
                    <a:off x="601410" y="2030677"/>
                    <a:ext cx="199901" cy="0"/>
                  </a:xfrm>
                  <a:prstGeom prst="line">
                    <a:avLst/>
                  </a:prstGeom>
                  <a:ln w="28575"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01" name="Straight Connector 300"/>
                  <p:cNvCxnSpPr/>
                  <p:nvPr/>
                </p:nvCxnSpPr>
                <p:spPr>
                  <a:xfrm flipH="1">
                    <a:off x="650429" y="1837002"/>
                    <a:ext cx="154181" cy="0"/>
                  </a:xfrm>
                  <a:prstGeom prst="line">
                    <a:avLst/>
                  </a:prstGeom>
                  <a:ln w="63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02" name="Straight Connector 301"/>
                  <p:cNvCxnSpPr/>
                  <p:nvPr/>
                </p:nvCxnSpPr>
                <p:spPr>
                  <a:xfrm flipH="1">
                    <a:off x="651392" y="1643326"/>
                    <a:ext cx="154181" cy="0"/>
                  </a:xfrm>
                  <a:prstGeom prst="line">
                    <a:avLst/>
                  </a:prstGeom>
                  <a:ln w="63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03" name="Straight Connector 302"/>
                  <p:cNvCxnSpPr/>
                  <p:nvPr/>
                </p:nvCxnSpPr>
                <p:spPr>
                  <a:xfrm flipH="1">
                    <a:off x="655012" y="1449653"/>
                    <a:ext cx="154181" cy="0"/>
                  </a:xfrm>
                  <a:prstGeom prst="line">
                    <a:avLst/>
                  </a:prstGeom>
                  <a:ln w="63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04" name="Straight Connector 303"/>
                  <p:cNvCxnSpPr/>
                  <p:nvPr/>
                </p:nvCxnSpPr>
                <p:spPr>
                  <a:xfrm flipH="1">
                    <a:off x="655012" y="1252801"/>
                    <a:ext cx="154181" cy="0"/>
                  </a:xfrm>
                  <a:prstGeom prst="line">
                    <a:avLst/>
                  </a:prstGeom>
                  <a:ln w="63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cxnSp>
            <p:nvCxnSpPr>
              <p:cNvPr id="282" name="Straight Connector 281"/>
              <p:cNvCxnSpPr/>
              <p:nvPr/>
            </p:nvCxnSpPr>
            <p:spPr>
              <a:xfrm flipH="1">
                <a:off x="51338" y="2113231"/>
                <a:ext cx="120505" cy="0"/>
              </a:xfrm>
              <a:prstGeom prst="line">
                <a:avLst/>
              </a:prstGeom>
              <a:ln w="28575"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sp>
        <p:nvSpPr>
          <p:cNvPr id="210" name="TextBox 209"/>
          <p:cNvSpPr txBox="1"/>
          <p:nvPr/>
        </p:nvSpPr>
        <p:spPr>
          <a:xfrm>
            <a:off x="2370077" y="2891899"/>
            <a:ext cx="2046107" cy="393541"/>
          </a:xfrm>
          <a:prstGeom prst="rect">
            <a:avLst/>
          </a:prstGeom>
          <a:noFill/>
        </p:spPr>
        <p:txBody>
          <a:bodyPr wrap="square" rtlCol="0">
            <a:spAutoFit/>
          </a:bodyPr>
          <a:lstStyle/>
          <a:p>
            <a:r>
              <a:rPr lang="en-US" b="0" dirty="0" smtClean="0">
                <a:solidFill>
                  <a:srgbClr val="0000FF"/>
                </a:solidFill>
                <a:latin typeface="Optima"/>
                <a:cs typeface="Optima"/>
              </a:rPr>
              <a:t>D-Quad center</a:t>
            </a:r>
            <a:endParaRPr lang="en-US" b="0" dirty="0">
              <a:solidFill>
                <a:srgbClr val="0000FF"/>
              </a:solidFill>
              <a:latin typeface="Optima"/>
              <a:cs typeface="Optima"/>
            </a:endParaRPr>
          </a:p>
        </p:txBody>
      </p:sp>
      <p:sp>
        <p:nvSpPr>
          <p:cNvPr id="211" name="TextBox 210"/>
          <p:cNvSpPr txBox="1"/>
          <p:nvPr/>
        </p:nvSpPr>
        <p:spPr>
          <a:xfrm>
            <a:off x="2015246" y="2989333"/>
            <a:ext cx="376050" cy="262361"/>
          </a:xfrm>
          <a:prstGeom prst="rect">
            <a:avLst/>
          </a:prstGeom>
          <a:noFill/>
        </p:spPr>
        <p:txBody>
          <a:bodyPr wrap="none" rtlCol="0">
            <a:spAutoFit/>
          </a:bodyPr>
          <a:lstStyle/>
          <a:p>
            <a:r>
              <a:rPr lang="en-US" sz="1400" dirty="0" smtClean="0">
                <a:solidFill>
                  <a:srgbClr val="0000FF"/>
                </a:solidFill>
                <a:latin typeface="Optima"/>
                <a:cs typeface="Optima"/>
              </a:rPr>
              <a:t>1.3 </a:t>
            </a:r>
            <a:endParaRPr lang="en-US" sz="1400" dirty="0">
              <a:solidFill>
                <a:srgbClr val="0000FF"/>
              </a:solidFill>
              <a:latin typeface="Optima"/>
              <a:cs typeface="Optima"/>
            </a:endParaRPr>
          </a:p>
        </p:txBody>
      </p:sp>
      <p:sp>
        <p:nvSpPr>
          <p:cNvPr id="212" name="TextBox 211"/>
          <p:cNvSpPr txBox="1"/>
          <p:nvPr/>
        </p:nvSpPr>
        <p:spPr>
          <a:xfrm>
            <a:off x="1106396" y="3525667"/>
            <a:ext cx="223903" cy="236125"/>
          </a:xfrm>
          <a:prstGeom prst="rect">
            <a:avLst/>
          </a:prstGeom>
          <a:noFill/>
        </p:spPr>
        <p:txBody>
          <a:bodyPr wrap="none" rtlCol="0">
            <a:spAutoFit/>
          </a:bodyPr>
          <a:lstStyle/>
          <a:p>
            <a:r>
              <a:rPr lang="en-US" sz="1200" dirty="0" smtClean="0"/>
              <a:t>0</a:t>
            </a:r>
            <a:endParaRPr lang="en-US" sz="1200" dirty="0"/>
          </a:p>
        </p:txBody>
      </p:sp>
      <p:sp>
        <p:nvSpPr>
          <p:cNvPr id="213" name="TextBox 212"/>
          <p:cNvSpPr txBox="1"/>
          <p:nvPr/>
        </p:nvSpPr>
        <p:spPr>
          <a:xfrm>
            <a:off x="433095" y="4240381"/>
            <a:ext cx="780522" cy="236125"/>
          </a:xfrm>
          <a:prstGeom prst="rect">
            <a:avLst/>
          </a:prstGeom>
          <a:noFill/>
        </p:spPr>
        <p:txBody>
          <a:bodyPr wrap="none" rtlCol="0">
            <a:spAutoFit/>
          </a:bodyPr>
          <a:lstStyle/>
          <a:p>
            <a:r>
              <a:rPr lang="en-US" sz="1200" b="1" dirty="0" smtClean="0">
                <a:solidFill>
                  <a:srgbClr val="FF5A94"/>
                </a:solidFill>
                <a:latin typeface="Optima"/>
                <a:cs typeface="Optima"/>
              </a:rPr>
              <a:t>8.345 GeV</a:t>
            </a:r>
            <a:endParaRPr lang="en-US" sz="1200" b="1" dirty="0">
              <a:solidFill>
                <a:srgbClr val="FF5A94"/>
              </a:solidFill>
              <a:latin typeface="Optima"/>
              <a:cs typeface="Optima"/>
            </a:endParaRPr>
          </a:p>
        </p:txBody>
      </p:sp>
      <p:sp>
        <p:nvSpPr>
          <p:cNvPr id="214" name="Rectangle 213"/>
          <p:cNvSpPr/>
          <p:nvPr/>
        </p:nvSpPr>
        <p:spPr>
          <a:xfrm>
            <a:off x="6355575" y="968457"/>
            <a:ext cx="2788424" cy="954107"/>
          </a:xfrm>
          <a:prstGeom prst="rect">
            <a:avLst/>
          </a:prstGeom>
          <a:noFill/>
        </p:spPr>
        <p:txBody>
          <a:bodyPr wrap="square">
            <a:spAutoFit/>
          </a:bodyPr>
          <a:lstStyle/>
          <a:p>
            <a:r>
              <a:rPr lang="en-US" sz="1400" b="1" dirty="0" smtClean="0">
                <a:solidFill>
                  <a:srgbClr val="000000"/>
                </a:solidFill>
                <a:latin typeface="Optima"/>
                <a:cs typeface="Optima"/>
              </a:rPr>
              <a:t>Synchrotron Radiation:</a:t>
            </a:r>
          </a:p>
          <a:p>
            <a:r>
              <a:rPr lang="en-US" sz="1400" b="1" dirty="0" smtClean="0">
                <a:solidFill>
                  <a:srgbClr val="000000"/>
                </a:solidFill>
                <a:latin typeface="Optima"/>
                <a:cs typeface="Optima"/>
              </a:rPr>
              <a:t> </a:t>
            </a:r>
            <a:r>
              <a:rPr lang="en-US" sz="1400" b="1" dirty="0">
                <a:solidFill>
                  <a:srgbClr val="000000"/>
                </a:solidFill>
                <a:latin typeface="Optima"/>
                <a:cs typeface="Optima"/>
              </a:rPr>
              <a:t>for </a:t>
            </a:r>
            <a:r>
              <a:rPr lang="en-US" sz="1400" b="1" dirty="0" smtClean="0">
                <a:solidFill>
                  <a:srgbClr val="000000"/>
                </a:solidFill>
                <a:latin typeface="Optima"/>
                <a:cs typeface="Optima"/>
              </a:rPr>
              <a:t>10 mA</a:t>
            </a:r>
            <a:r>
              <a:rPr lang="en-US" sz="1400" b="1" dirty="0" smtClean="0">
                <a:solidFill>
                  <a:srgbClr val="000000"/>
                </a:solidFill>
                <a:latin typeface="Optima"/>
                <a:cs typeface="Optima"/>
                <a:sym typeface="Wingdings"/>
              </a:rPr>
              <a:t>  20 GeV      3.32 MW</a:t>
            </a:r>
          </a:p>
          <a:p>
            <a:r>
              <a:rPr lang="en-US" sz="1400" b="1" dirty="0">
                <a:solidFill>
                  <a:srgbClr val="000000"/>
                </a:solidFill>
                <a:latin typeface="Optima"/>
                <a:cs typeface="Optima"/>
                <a:sym typeface="Wingdings"/>
              </a:rPr>
              <a:t> </a:t>
            </a:r>
            <a:r>
              <a:rPr lang="en-US" sz="1400" b="1" dirty="0" smtClean="0">
                <a:solidFill>
                  <a:srgbClr val="000000"/>
                </a:solidFill>
                <a:latin typeface="Optima"/>
                <a:cs typeface="Optima"/>
                <a:sym typeface="Wingdings"/>
              </a:rPr>
              <a:t>for 10 mA  15 GeV      1.62 MW</a:t>
            </a:r>
          </a:p>
          <a:p>
            <a:r>
              <a:rPr lang="en-US" sz="1400" b="1" dirty="0" smtClean="0">
                <a:solidFill>
                  <a:srgbClr val="000000"/>
                </a:solidFill>
                <a:latin typeface="Optima"/>
                <a:cs typeface="Optima"/>
                <a:sym typeface="Wingdings"/>
              </a:rPr>
              <a:t> for 10 mA  16.67 GeV 1.95 MW</a:t>
            </a:r>
            <a:endParaRPr lang="en-US" sz="1400" b="1" dirty="0">
              <a:solidFill>
                <a:srgbClr val="000000"/>
              </a:solidFill>
              <a:latin typeface="Optima"/>
              <a:cs typeface="Optima"/>
            </a:endParaRPr>
          </a:p>
        </p:txBody>
      </p:sp>
      <p:sp>
        <p:nvSpPr>
          <p:cNvPr id="215" name="TextBox 214"/>
          <p:cNvSpPr txBox="1"/>
          <p:nvPr/>
        </p:nvSpPr>
        <p:spPr>
          <a:xfrm>
            <a:off x="4124558" y="4997565"/>
            <a:ext cx="2328006" cy="288596"/>
          </a:xfrm>
          <a:prstGeom prst="rect">
            <a:avLst/>
          </a:prstGeom>
          <a:noFill/>
        </p:spPr>
        <p:txBody>
          <a:bodyPr wrap="square" rtlCol="0">
            <a:spAutoFit/>
          </a:bodyPr>
          <a:lstStyle/>
          <a:p>
            <a:pPr algn="ctr"/>
            <a:r>
              <a:rPr lang="en-US" sz="1600" dirty="0" smtClean="0">
                <a:solidFill>
                  <a:srgbClr val="FF0000"/>
                </a:solidFill>
                <a:latin typeface="Optima"/>
                <a:cs typeface="Optima"/>
              </a:rPr>
              <a:t>B</a:t>
            </a:r>
            <a:r>
              <a:rPr lang="en-US" sz="1600" baseline="-25000" dirty="0" smtClean="0">
                <a:solidFill>
                  <a:srgbClr val="FF0000"/>
                </a:solidFill>
                <a:latin typeface="Optima"/>
                <a:cs typeface="Optima"/>
              </a:rPr>
              <a:t>F</a:t>
            </a:r>
            <a:r>
              <a:rPr lang="en-US" sz="1600" dirty="0" smtClean="0">
                <a:solidFill>
                  <a:srgbClr val="FF0000"/>
                </a:solidFill>
                <a:latin typeface="Optima"/>
                <a:cs typeface="Optima"/>
              </a:rPr>
              <a:t>=B</a:t>
            </a:r>
            <a:r>
              <a:rPr lang="en-US" sz="1600" baseline="-25000" dirty="0" smtClean="0">
                <a:solidFill>
                  <a:srgbClr val="FF0000"/>
                </a:solidFill>
                <a:latin typeface="Optima"/>
                <a:cs typeface="Optima"/>
              </a:rPr>
              <a:t>Fo</a:t>
            </a:r>
            <a:r>
              <a:rPr lang="en-US" sz="1600" dirty="0">
                <a:solidFill>
                  <a:srgbClr val="FF0000"/>
                </a:solidFill>
                <a:latin typeface="Optima"/>
                <a:cs typeface="Optima"/>
              </a:rPr>
              <a:t> </a:t>
            </a:r>
            <a:r>
              <a:rPr lang="en-US" sz="1600" dirty="0" smtClean="0">
                <a:solidFill>
                  <a:srgbClr val="FF0000"/>
                </a:solidFill>
                <a:latin typeface="Optima"/>
                <a:cs typeface="Optima"/>
              </a:rPr>
              <a:t>+ G</a:t>
            </a:r>
            <a:r>
              <a:rPr lang="en-US" sz="1600" baseline="-25000" dirty="0" smtClean="0">
                <a:solidFill>
                  <a:srgbClr val="FF0000"/>
                </a:solidFill>
                <a:latin typeface="Optima"/>
                <a:cs typeface="Optima"/>
              </a:rPr>
              <a:t>F</a:t>
            </a:r>
            <a:r>
              <a:rPr lang="en-US" sz="1600" dirty="0" smtClean="0">
                <a:solidFill>
                  <a:srgbClr val="FF0000"/>
                </a:solidFill>
                <a:latin typeface="Optima"/>
                <a:ea typeface="Wingdings"/>
                <a:cs typeface="Optima"/>
                <a:sym typeface="Wingdings"/>
              </a:rPr>
              <a:t>x</a:t>
            </a:r>
            <a:endParaRPr lang="en-US" sz="1600" dirty="0">
              <a:solidFill>
                <a:srgbClr val="FF0000"/>
              </a:solidFill>
              <a:latin typeface="Optima"/>
              <a:cs typeface="Optima"/>
            </a:endParaRPr>
          </a:p>
        </p:txBody>
      </p:sp>
      <p:sp>
        <p:nvSpPr>
          <p:cNvPr id="216" name="TextBox 215"/>
          <p:cNvSpPr txBox="1"/>
          <p:nvPr/>
        </p:nvSpPr>
        <p:spPr>
          <a:xfrm>
            <a:off x="1732726" y="4976815"/>
            <a:ext cx="1985495" cy="288596"/>
          </a:xfrm>
          <a:prstGeom prst="rect">
            <a:avLst/>
          </a:prstGeom>
          <a:noFill/>
        </p:spPr>
        <p:txBody>
          <a:bodyPr wrap="square" rtlCol="0">
            <a:spAutoFit/>
          </a:bodyPr>
          <a:lstStyle/>
          <a:p>
            <a:pPr algn="ctr"/>
            <a:r>
              <a:rPr lang="en-US" sz="1600" dirty="0" smtClean="0">
                <a:solidFill>
                  <a:srgbClr val="0000FF"/>
                </a:solidFill>
                <a:latin typeface="Optima"/>
                <a:cs typeface="Optima"/>
              </a:rPr>
              <a:t>B</a:t>
            </a:r>
            <a:r>
              <a:rPr lang="en-US" sz="1600" baseline="-25000" dirty="0">
                <a:solidFill>
                  <a:srgbClr val="0000FF"/>
                </a:solidFill>
                <a:latin typeface="Optima"/>
                <a:cs typeface="Optima"/>
              </a:rPr>
              <a:t>D</a:t>
            </a:r>
            <a:r>
              <a:rPr lang="en-US" sz="1600" dirty="0" smtClean="0">
                <a:solidFill>
                  <a:srgbClr val="0000FF"/>
                </a:solidFill>
                <a:latin typeface="Optima"/>
                <a:cs typeface="Optima"/>
              </a:rPr>
              <a:t>=B</a:t>
            </a:r>
            <a:r>
              <a:rPr lang="en-US" sz="1600" baseline="-25000" dirty="0">
                <a:solidFill>
                  <a:srgbClr val="0000FF"/>
                </a:solidFill>
                <a:latin typeface="Optima"/>
                <a:cs typeface="Optima"/>
              </a:rPr>
              <a:t>D</a:t>
            </a:r>
            <a:r>
              <a:rPr lang="en-US" sz="1600" baseline="-25000" dirty="0" smtClean="0">
                <a:solidFill>
                  <a:srgbClr val="0000FF"/>
                </a:solidFill>
                <a:latin typeface="Optima"/>
                <a:cs typeface="Optima"/>
              </a:rPr>
              <a:t>o</a:t>
            </a:r>
            <a:r>
              <a:rPr lang="en-US" sz="1600" dirty="0" smtClean="0">
                <a:solidFill>
                  <a:srgbClr val="0000FF"/>
                </a:solidFill>
                <a:latin typeface="Optima"/>
                <a:cs typeface="Optima"/>
              </a:rPr>
              <a:t> + G</a:t>
            </a:r>
            <a:r>
              <a:rPr lang="en-US" sz="1600" baseline="-25000" dirty="0">
                <a:solidFill>
                  <a:srgbClr val="0000FF"/>
                </a:solidFill>
                <a:latin typeface="Optima"/>
                <a:cs typeface="Optima"/>
              </a:rPr>
              <a:t>D</a:t>
            </a:r>
            <a:r>
              <a:rPr lang="en-US" sz="1600" dirty="0" smtClean="0">
                <a:solidFill>
                  <a:srgbClr val="0000FF"/>
                </a:solidFill>
                <a:latin typeface="Optima"/>
                <a:ea typeface="Wingdings"/>
                <a:cs typeface="Optima"/>
                <a:sym typeface="Wingdings"/>
              </a:rPr>
              <a:t>x</a:t>
            </a:r>
            <a:endParaRPr lang="en-US" sz="1600" dirty="0">
              <a:solidFill>
                <a:srgbClr val="0000FF"/>
              </a:solidFill>
              <a:latin typeface="Optima"/>
              <a:cs typeface="Optima"/>
            </a:endParaRPr>
          </a:p>
        </p:txBody>
      </p:sp>
      <p:cxnSp>
        <p:nvCxnSpPr>
          <p:cNvPr id="217" name="Straight Connector 216"/>
          <p:cNvCxnSpPr/>
          <p:nvPr/>
        </p:nvCxnSpPr>
        <p:spPr>
          <a:xfrm flipH="1" flipV="1">
            <a:off x="420300" y="3648085"/>
            <a:ext cx="2145369" cy="0"/>
          </a:xfrm>
          <a:prstGeom prst="line">
            <a:avLst/>
          </a:prstGeom>
          <a:ln w="635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18" name="Rectangle 217"/>
          <p:cNvSpPr/>
          <p:nvPr/>
        </p:nvSpPr>
        <p:spPr>
          <a:xfrm>
            <a:off x="3635470" y="6117495"/>
            <a:ext cx="1656372" cy="393541"/>
          </a:xfrm>
          <a:prstGeom prst="rect">
            <a:avLst/>
          </a:prstGeom>
        </p:spPr>
        <p:txBody>
          <a:bodyPr wrap="square">
            <a:spAutoFit/>
          </a:bodyPr>
          <a:lstStyle/>
          <a:p>
            <a:r>
              <a:rPr lang="en-US" b="0" dirty="0"/>
              <a:t>L = </a:t>
            </a:r>
            <a:r>
              <a:rPr lang="en-US" b="0" dirty="0" smtClean="0"/>
              <a:t>2.797  </a:t>
            </a:r>
            <a:r>
              <a:rPr lang="en-US" b="0" dirty="0"/>
              <a:t>m</a:t>
            </a:r>
          </a:p>
        </p:txBody>
      </p:sp>
      <p:cxnSp>
        <p:nvCxnSpPr>
          <p:cNvPr id="219" name="Straight Arrow Connector 218"/>
          <p:cNvCxnSpPr/>
          <p:nvPr/>
        </p:nvCxnSpPr>
        <p:spPr>
          <a:xfrm>
            <a:off x="3712144" y="6017048"/>
            <a:ext cx="399869" cy="5799"/>
          </a:xfrm>
          <a:prstGeom prst="straightConnector1">
            <a:avLst/>
          </a:prstGeom>
          <a:ln w="6350" cmpd="sng">
            <a:solidFill>
              <a:srgbClr val="000000"/>
            </a:solidFill>
            <a:headEnd type="diamond" w="sm" len="sm"/>
            <a:tailEnd type="diamond" w="sm" len="sm"/>
          </a:ln>
          <a:effectLst/>
        </p:spPr>
        <p:style>
          <a:lnRef idx="2">
            <a:schemeClr val="accent1"/>
          </a:lnRef>
          <a:fillRef idx="0">
            <a:schemeClr val="accent1"/>
          </a:fillRef>
          <a:effectRef idx="1">
            <a:schemeClr val="accent1"/>
          </a:effectRef>
          <a:fontRef idx="minor">
            <a:schemeClr val="tx1"/>
          </a:fontRef>
        </p:style>
      </p:cxnSp>
      <p:sp>
        <p:nvSpPr>
          <p:cNvPr id="220" name="TextBox 219"/>
          <p:cNvSpPr txBox="1"/>
          <p:nvPr/>
        </p:nvSpPr>
        <p:spPr>
          <a:xfrm>
            <a:off x="7436628" y="4214714"/>
            <a:ext cx="419777" cy="236125"/>
          </a:xfrm>
          <a:prstGeom prst="rect">
            <a:avLst/>
          </a:prstGeom>
          <a:noFill/>
        </p:spPr>
        <p:txBody>
          <a:bodyPr wrap="none" rtlCol="0">
            <a:spAutoFit/>
          </a:bodyPr>
          <a:lstStyle/>
          <a:p>
            <a:r>
              <a:rPr lang="en-US" sz="1200" dirty="0" smtClean="0">
                <a:solidFill>
                  <a:srgbClr val="FF0000"/>
                </a:solidFill>
                <a:latin typeface="Optima"/>
                <a:cs typeface="Optima"/>
              </a:rPr>
              <a:t>6.54</a:t>
            </a:r>
            <a:endParaRPr lang="en-US" sz="1200" dirty="0">
              <a:solidFill>
                <a:srgbClr val="FF0000"/>
              </a:solidFill>
              <a:latin typeface="Optima"/>
              <a:cs typeface="Optima"/>
            </a:endParaRPr>
          </a:p>
        </p:txBody>
      </p:sp>
      <p:cxnSp>
        <p:nvCxnSpPr>
          <p:cNvPr id="221" name="Straight Connector 220"/>
          <p:cNvCxnSpPr/>
          <p:nvPr/>
        </p:nvCxnSpPr>
        <p:spPr>
          <a:xfrm flipH="1">
            <a:off x="1266109" y="3230858"/>
            <a:ext cx="2460222" cy="0"/>
          </a:xfrm>
          <a:prstGeom prst="line">
            <a:avLst/>
          </a:prstGeom>
          <a:ln w="28575" cmpd="sng">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222" name="Straight Arrow Connector 221"/>
          <p:cNvCxnSpPr/>
          <p:nvPr/>
        </p:nvCxnSpPr>
        <p:spPr>
          <a:xfrm flipV="1">
            <a:off x="2052187" y="2725211"/>
            <a:ext cx="0" cy="404721"/>
          </a:xfrm>
          <a:prstGeom prst="straightConnector1">
            <a:avLst/>
          </a:prstGeom>
          <a:ln w="6350" cmpd="sng">
            <a:solidFill>
              <a:srgbClr val="000090"/>
            </a:solidFill>
            <a:headEnd type="triangle"/>
            <a:tailEnd type="none"/>
          </a:ln>
          <a:effectLst/>
        </p:spPr>
        <p:style>
          <a:lnRef idx="2">
            <a:schemeClr val="accent1"/>
          </a:lnRef>
          <a:fillRef idx="0">
            <a:schemeClr val="accent1"/>
          </a:fillRef>
          <a:effectRef idx="1">
            <a:schemeClr val="accent1"/>
          </a:effectRef>
          <a:fontRef idx="minor">
            <a:schemeClr val="tx1"/>
          </a:fontRef>
        </p:style>
      </p:cxnSp>
      <p:sp>
        <p:nvSpPr>
          <p:cNvPr id="223" name="TextBox 222"/>
          <p:cNvSpPr txBox="1"/>
          <p:nvPr/>
        </p:nvSpPr>
        <p:spPr>
          <a:xfrm>
            <a:off x="1994222" y="3312739"/>
            <a:ext cx="455239" cy="262361"/>
          </a:xfrm>
          <a:prstGeom prst="rect">
            <a:avLst/>
          </a:prstGeom>
          <a:noFill/>
        </p:spPr>
        <p:txBody>
          <a:bodyPr wrap="none" rtlCol="0">
            <a:spAutoFit/>
          </a:bodyPr>
          <a:lstStyle/>
          <a:p>
            <a:r>
              <a:rPr lang="en-US" sz="1400" dirty="0" smtClean="0">
                <a:solidFill>
                  <a:srgbClr val="0000FF"/>
                </a:solidFill>
                <a:latin typeface="Optima"/>
                <a:cs typeface="Optima"/>
              </a:rPr>
              <a:t>5.26</a:t>
            </a:r>
            <a:endParaRPr lang="en-US" sz="1400" dirty="0">
              <a:solidFill>
                <a:srgbClr val="0000FF"/>
              </a:solidFill>
              <a:latin typeface="Optima"/>
              <a:cs typeface="Optima"/>
            </a:endParaRPr>
          </a:p>
        </p:txBody>
      </p:sp>
      <p:sp>
        <p:nvSpPr>
          <p:cNvPr id="224" name="TextBox 223"/>
          <p:cNvSpPr txBox="1"/>
          <p:nvPr/>
        </p:nvSpPr>
        <p:spPr>
          <a:xfrm>
            <a:off x="5554283" y="3421026"/>
            <a:ext cx="1165358" cy="236125"/>
          </a:xfrm>
          <a:prstGeom prst="rect">
            <a:avLst/>
          </a:prstGeom>
          <a:noFill/>
          <a:ln>
            <a:noFill/>
          </a:ln>
        </p:spPr>
        <p:txBody>
          <a:bodyPr wrap="none" rtlCol="0">
            <a:spAutoFit/>
          </a:bodyPr>
          <a:lstStyle/>
          <a:p>
            <a:r>
              <a:rPr lang="en-US" sz="1200" dirty="0" smtClean="0">
                <a:latin typeface="Optima"/>
                <a:cs typeface="Optima"/>
              </a:rPr>
              <a:t>E</a:t>
            </a:r>
            <a:r>
              <a:rPr lang="en-US" sz="1200" baseline="-25000" dirty="0" smtClean="0">
                <a:latin typeface="Optima"/>
                <a:cs typeface="Optima"/>
              </a:rPr>
              <a:t>CEN</a:t>
            </a:r>
            <a:r>
              <a:rPr lang="en-US" sz="1200" dirty="0" smtClean="0">
                <a:latin typeface="Optima"/>
                <a:cs typeface="Optima"/>
              </a:rPr>
              <a:t>=16.198 GeV</a:t>
            </a:r>
            <a:endParaRPr lang="en-US" sz="1200" dirty="0">
              <a:latin typeface="Optima"/>
              <a:cs typeface="Optima"/>
            </a:endParaRPr>
          </a:p>
        </p:txBody>
      </p:sp>
      <p:sp>
        <p:nvSpPr>
          <p:cNvPr id="225" name="TextBox 224"/>
          <p:cNvSpPr txBox="1"/>
          <p:nvPr/>
        </p:nvSpPr>
        <p:spPr>
          <a:xfrm>
            <a:off x="350695" y="3852946"/>
            <a:ext cx="850177" cy="236125"/>
          </a:xfrm>
          <a:prstGeom prst="rect">
            <a:avLst/>
          </a:prstGeom>
          <a:noFill/>
          <a:ln>
            <a:noFill/>
          </a:ln>
        </p:spPr>
        <p:txBody>
          <a:bodyPr wrap="none" rtlCol="0">
            <a:spAutoFit/>
          </a:bodyPr>
          <a:lstStyle/>
          <a:p>
            <a:r>
              <a:rPr lang="en-US" sz="1200" b="1" dirty="0" smtClean="0">
                <a:solidFill>
                  <a:srgbClr val="0000FF"/>
                </a:solidFill>
                <a:latin typeface="Optima"/>
                <a:cs typeface="Optima"/>
              </a:rPr>
              <a:t>13.34   GeV</a:t>
            </a:r>
            <a:endParaRPr lang="en-US" sz="1200" b="1" dirty="0">
              <a:solidFill>
                <a:srgbClr val="0000FF"/>
              </a:solidFill>
              <a:latin typeface="Optima"/>
              <a:cs typeface="Optima"/>
            </a:endParaRPr>
          </a:p>
        </p:txBody>
      </p:sp>
      <p:sp>
        <p:nvSpPr>
          <p:cNvPr id="226" name="TextBox 225"/>
          <p:cNvSpPr txBox="1"/>
          <p:nvPr/>
        </p:nvSpPr>
        <p:spPr>
          <a:xfrm>
            <a:off x="322917" y="3184200"/>
            <a:ext cx="780522" cy="236125"/>
          </a:xfrm>
          <a:prstGeom prst="rect">
            <a:avLst/>
          </a:prstGeom>
          <a:noFill/>
        </p:spPr>
        <p:txBody>
          <a:bodyPr wrap="none" rtlCol="0">
            <a:spAutoFit/>
          </a:bodyPr>
          <a:lstStyle/>
          <a:p>
            <a:r>
              <a:rPr lang="en-US" sz="1200" b="1" dirty="0" smtClean="0">
                <a:solidFill>
                  <a:srgbClr val="FF6600"/>
                </a:solidFill>
                <a:latin typeface="Optima"/>
                <a:cs typeface="Optima"/>
              </a:rPr>
              <a:t>18.34 GeV</a:t>
            </a:r>
            <a:endParaRPr lang="en-US" sz="1200" b="1" dirty="0">
              <a:solidFill>
                <a:srgbClr val="FF6600"/>
              </a:solidFill>
              <a:latin typeface="Optima"/>
              <a:cs typeface="Optima"/>
            </a:endParaRPr>
          </a:p>
        </p:txBody>
      </p:sp>
      <p:sp>
        <p:nvSpPr>
          <p:cNvPr id="227" name="TextBox 226"/>
          <p:cNvSpPr txBox="1"/>
          <p:nvPr/>
        </p:nvSpPr>
        <p:spPr>
          <a:xfrm>
            <a:off x="364892" y="3963670"/>
            <a:ext cx="780522" cy="236125"/>
          </a:xfrm>
          <a:prstGeom prst="rect">
            <a:avLst/>
          </a:prstGeom>
          <a:noFill/>
        </p:spPr>
        <p:txBody>
          <a:bodyPr wrap="none" rtlCol="0">
            <a:spAutoFit/>
          </a:bodyPr>
          <a:lstStyle/>
          <a:p>
            <a:r>
              <a:rPr lang="en-US" sz="1200" b="1" dirty="0" smtClean="0">
                <a:solidFill>
                  <a:srgbClr val="D53E22"/>
                </a:solidFill>
                <a:latin typeface="Optima"/>
                <a:cs typeface="Optima"/>
              </a:rPr>
              <a:t>11.68 GeV</a:t>
            </a:r>
            <a:endParaRPr lang="en-US" sz="1200" b="1" dirty="0">
              <a:solidFill>
                <a:srgbClr val="D53E22"/>
              </a:solidFill>
              <a:latin typeface="Optima"/>
              <a:cs typeface="Optima"/>
            </a:endParaRPr>
          </a:p>
        </p:txBody>
      </p:sp>
      <p:sp>
        <p:nvSpPr>
          <p:cNvPr id="228" name="TextBox 227"/>
          <p:cNvSpPr txBox="1"/>
          <p:nvPr/>
        </p:nvSpPr>
        <p:spPr>
          <a:xfrm>
            <a:off x="362943" y="4107872"/>
            <a:ext cx="850177" cy="236125"/>
          </a:xfrm>
          <a:prstGeom prst="rect">
            <a:avLst/>
          </a:prstGeom>
          <a:noFill/>
        </p:spPr>
        <p:txBody>
          <a:bodyPr wrap="none" rtlCol="0">
            <a:spAutoFit/>
          </a:bodyPr>
          <a:lstStyle/>
          <a:p>
            <a:r>
              <a:rPr lang="en-US" sz="1200" b="1" dirty="0" smtClean="0">
                <a:solidFill>
                  <a:srgbClr val="FF6600"/>
                </a:solidFill>
                <a:latin typeface="Optima"/>
                <a:cs typeface="Optima"/>
              </a:rPr>
              <a:t>10.01   GeV</a:t>
            </a:r>
            <a:endParaRPr lang="en-US" sz="1200" b="1" dirty="0">
              <a:solidFill>
                <a:srgbClr val="FF6600"/>
              </a:solidFill>
              <a:latin typeface="Optima"/>
              <a:cs typeface="Optima"/>
            </a:endParaRPr>
          </a:p>
        </p:txBody>
      </p:sp>
      <p:sp>
        <p:nvSpPr>
          <p:cNvPr id="229" name="TextBox 228"/>
          <p:cNvSpPr txBox="1"/>
          <p:nvPr/>
        </p:nvSpPr>
        <p:spPr>
          <a:xfrm>
            <a:off x="312257" y="2940794"/>
            <a:ext cx="850177" cy="236125"/>
          </a:xfrm>
          <a:prstGeom prst="rect">
            <a:avLst/>
          </a:prstGeom>
          <a:noFill/>
        </p:spPr>
        <p:txBody>
          <a:bodyPr wrap="none" rtlCol="0">
            <a:spAutoFit/>
          </a:bodyPr>
          <a:lstStyle/>
          <a:p>
            <a:r>
              <a:rPr lang="en-US" sz="1200" b="1" dirty="0" smtClean="0">
                <a:solidFill>
                  <a:srgbClr val="FF0000"/>
                </a:solidFill>
                <a:latin typeface="Optima"/>
                <a:cs typeface="Optima"/>
              </a:rPr>
              <a:t>20.00   GeV</a:t>
            </a:r>
            <a:endParaRPr lang="en-US" sz="1200" b="1" dirty="0">
              <a:solidFill>
                <a:srgbClr val="FF0000"/>
              </a:solidFill>
              <a:latin typeface="Optima"/>
              <a:cs typeface="Optima"/>
            </a:endParaRPr>
          </a:p>
        </p:txBody>
      </p:sp>
      <p:sp>
        <p:nvSpPr>
          <p:cNvPr id="230" name="TextBox 229"/>
          <p:cNvSpPr txBox="1"/>
          <p:nvPr/>
        </p:nvSpPr>
        <p:spPr>
          <a:xfrm>
            <a:off x="362943" y="4365097"/>
            <a:ext cx="850177" cy="236125"/>
          </a:xfrm>
          <a:prstGeom prst="rect">
            <a:avLst/>
          </a:prstGeom>
          <a:noFill/>
        </p:spPr>
        <p:txBody>
          <a:bodyPr wrap="none" rtlCol="0">
            <a:spAutoFit/>
          </a:bodyPr>
          <a:lstStyle/>
          <a:p>
            <a:r>
              <a:rPr lang="en-US" sz="1200" b="1" dirty="0" smtClean="0">
                <a:solidFill>
                  <a:srgbClr val="FF086A"/>
                </a:solidFill>
                <a:latin typeface="Optima"/>
                <a:cs typeface="Optima"/>
              </a:rPr>
              <a:t>  6.68   GeV</a:t>
            </a:r>
            <a:endParaRPr lang="en-US" sz="1200" b="1" dirty="0">
              <a:solidFill>
                <a:srgbClr val="FF086A"/>
              </a:solidFill>
              <a:latin typeface="Optima"/>
              <a:cs typeface="Optima"/>
            </a:endParaRPr>
          </a:p>
        </p:txBody>
      </p:sp>
      <p:sp>
        <p:nvSpPr>
          <p:cNvPr id="231" name="TextBox 230"/>
          <p:cNvSpPr txBox="1"/>
          <p:nvPr/>
        </p:nvSpPr>
        <p:spPr>
          <a:xfrm>
            <a:off x="350695" y="3671369"/>
            <a:ext cx="850177" cy="236125"/>
          </a:xfrm>
          <a:prstGeom prst="rect">
            <a:avLst/>
          </a:prstGeom>
          <a:noFill/>
          <a:ln>
            <a:noFill/>
          </a:ln>
        </p:spPr>
        <p:txBody>
          <a:bodyPr wrap="none" rtlCol="0">
            <a:spAutoFit/>
          </a:bodyPr>
          <a:lstStyle/>
          <a:p>
            <a:r>
              <a:rPr lang="en-US" sz="1200" b="1" dirty="0" smtClean="0">
                <a:solidFill>
                  <a:srgbClr val="FF33CC"/>
                </a:solidFill>
                <a:latin typeface="Optima"/>
                <a:cs typeface="Optima"/>
              </a:rPr>
              <a:t>15.005 GeV</a:t>
            </a:r>
            <a:endParaRPr lang="en-US" sz="1200" b="1" dirty="0">
              <a:solidFill>
                <a:srgbClr val="FF33CC"/>
              </a:solidFill>
              <a:latin typeface="Optima"/>
              <a:cs typeface="Optima"/>
            </a:endParaRPr>
          </a:p>
        </p:txBody>
      </p:sp>
      <p:sp>
        <p:nvSpPr>
          <p:cNvPr id="232" name="TextBox 231"/>
          <p:cNvSpPr txBox="1"/>
          <p:nvPr/>
        </p:nvSpPr>
        <p:spPr>
          <a:xfrm>
            <a:off x="323969" y="3379068"/>
            <a:ext cx="850177" cy="236125"/>
          </a:xfrm>
          <a:prstGeom prst="rect">
            <a:avLst/>
          </a:prstGeom>
          <a:noFill/>
          <a:ln>
            <a:noFill/>
          </a:ln>
        </p:spPr>
        <p:txBody>
          <a:bodyPr wrap="none" rtlCol="0">
            <a:spAutoFit/>
          </a:bodyPr>
          <a:lstStyle/>
          <a:p>
            <a:r>
              <a:rPr lang="en-US" sz="1200" b="1" dirty="0" smtClean="0">
                <a:solidFill>
                  <a:srgbClr val="FF5A94"/>
                </a:solidFill>
                <a:latin typeface="Optima"/>
                <a:cs typeface="Optima"/>
              </a:rPr>
              <a:t>16.67   GeV</a:t>
            </a:r>
            <a:endParaRPr lang="en-US" sz="1200" b="1" dirty="0">
              <a:solidFill>
                <a:srgbClr val="FF5A94"/>
              </a:solidFill>
              <a:latin typeface="Optima"/>
              <a:cs typeface="Optima"/>
            </a:endParaRPr>
          </a:p>
        </p:txBody>
      </p:sp>
      <p:cxnSp>
        <p:nvCxnSpPr>
          <p:cNvPr id="233" name="Straight Connector 232"/>
          <p:cNvCxnSpPr/>
          <p:nvPr/>
        </p:nvCxnSpPr>
        <p:spPr>
          <a:xfrm flipH="1">
            <a:off x="1734110" y="2321900"/>
            <a:ext cx="0" cy="3775047"/>
          </a:xfrm>
          <a:prstGeom prst="line">
            <a:avLst/>
          </a:prstGeom>
          <a:ln w="6350" cmpd="sng">
            <a:solidFill>
              <a:srgbClr val="000000"/>
            </a:solidFill>
          </a:ln>
          <a:effectLst/>
        </p:spPr>
        <p:style>
          <a:lnRef idx="2">
            <a:schemeClr val="accent1"/>
          </a:lnRef>
          <a:fillRef idx="0">
            <a:schemeClr val="accent1"/>
          </a:fillRef>
          <a:effectRef idx="1">
            <a:schemeClr val="accent1"/>
          </a:effectRef>
          <a:fontRef idx="minor">
            <a:schemeClr val="tx1"/>
          </a:fontRef>
        </p:style>
      </p:cxnSp>
      <p:grpSp>
        <p:nvGrpSpPr>
          <p:cNvPr id="234" name="Group 233"/>
          <p:cNvGrpSpPr/>
          <p:nvPr/>
        </p:nvGrpSpPr>
        <p:grpSpPr>
          <a:xfrm>
            <a:off x="6860680" y="2228482"/>
            <a:ext cx="140418" cy="4394319"/>
            <a:chOff x="8681078" y="1537735"/>
            <a:chExt cx="164725" cy="5155001"/>
          </a:xfrm>
        </p:grpSpPr>
        <p:cxnSp>
          <p:nvCxnSpPr>
            <p:cNvPr id="241" name="Straight Connector 240"/>
            <p:cNvCxnSpPr/>
            <p:nvPr/>
          </p:nvCxnSpPr>
          <p:spPr>
            <a:xfrm flipH="1">
              <a:off x="8692029" y="1537735"/>
              <a:ext cx="0" cy="5155001"/>
            </a:xfrm>
            <a:prstGeom prst="line">
              <a:avLst/>
            </a:prstGeom>
            <a:ln w="6350" cmpd="sng">
              <a:solidFill>
                <a:srgbClr val="000000"/>
              </a:solidFill>
              <a:headEnd type="arrow"/>
              <a:tailEnd type="none"/>
            </a:ln>
            <a:effectLst/>
            <a:scene3d>
              <a:camera prst="orthographicFront">
                <a:rot lat="0" lon="0" rev="21564000"/>
              </a:camera>
              <a:lightRig rig="threePt" dir="t"/>
            </a:scene3d>
          </p:spPr>
          <p:style>
            <a:lnRef idx="2">
              <a:schemeClr val="accent1"/>
            </a:lnRef>
            <a:fillRef idx="0">
              <a:schemeClr val="accent1"/>
            </a:fillRef>
            <a:effectRef idx="1">
              <a:schemeClr val="accent1"/>
            </a:effectRef>
            <a:fontRef idx="minor">
              <a:schemeClr val="tx1"/>
            </a:fontRef>
          </p:style>
        </p:cxnSp>
        <p:cxnSp>
          <p:nvCxnSpPr>
            <p:cNvPr id="242" name="Straight Connector 241"/>
            <p:cNvCxnSpPr/>
            <p:nvPr/>
          </p:nvCxnSpPr>
          <p:spPr>
            <a:xfrm>
              <a:off x="8696917" y="3224953"/>
              <a:ext cx="109550" cy="0"/>
            </a:xfrm>
            <a:prstGeom prst="line">
              <a:avLst/>
            </a:prstGeom>
            <a:ln w="28575" cmpd="sng">
              <a:solidFill>
                <a:srgbClr val="000000"/>
              </a:solidFill>
            </a:ln>
            <a:effectLst/>
            <a:scene3d>
              <a:camera prst="orthographicFront">
                <a:rot lat="0" lon="0" rev="21564000"/>
              </a:camera>
              <a:lightRig rig="threePt" dir="t"/>
            </a:scene3d>
          </p:spPr>
          <p:style>
            <a:lnRef idx="2">
              <a:schemeClr val="accent1"/>
            </a:lnRef>
            <a:fillRef idx="0">
              <a:schemeClr val="accent1"/>
            </a:fillRef>
            <a:effectRef idx="1">
              <a:schemeClr val="accent1"/>
            </a:effectRef>
            <a:fontRef idx="minor">
              <a:schemeClr val="tx1"/>
            </a:fontRef>
          </p:style>
        </p:cxnSp>
        <p:cxnSp>
          <p:nvCxnSpPr>
            <p:cNvPr id="243" name="Straight Connector 242"/>
            <p:cNvCxnSpPr/>
            <p:nvPr/>
          </p:nvCxnSpPr>
          <p:spPr>
            <a:xfrm>
              <a:off x="8696721" y="3133725"/>
              <a:ext cx="93003" cy="0"/>
            </a:xfrm>
            <a:prstGeom prst="line">
              <a:avLst/>
            </a:prstGeom>
            <a:ln w="6350" cmpd="sng">
              <a:solidFill>
                <a:srgbClr val="000000"/>
              </a:solidFill>
            </a:ln>
            <a:effectLst/>
            <a:scene3d>
              <a:camera prst="orthographicFront">
                <a:rot lat="0" lon="0" rev="21564000"/>
              </a:camera>
              <a:lightRig rig="threePt" dir="t"/>
            </a:scene3d>
          </p:spPr>
          <p:style>
            <a:lnRef idx="2">
              <a:schemeClr val="accent1"/>
            </a:lnRef>
            <a:fillRef idx="0">
              <a:schemeClr val="accent1"/>
            </a:fillRef>
            <a:effectRef idx="1">
              <a:schemeClr val="accent1"/>
            </a:effectRef>
            <a:fontRef idx="minor">
              <a:schemeClr val="tx1"/>
            </a:fontRef>
          </p:style>
        </p:cxnSp>
        <p:cxnSp>
          <p:nvCxnSpPr>
            <p:cNvPr id="244" name="Straight Connector 243"/>
            <p:cNvCxnSpPr/>
            <p:nvPr/>
          </p:nvCxnSpPr>
          <p:spPr>
            <a:xfrm>
              <a:off x="8696721" y="3041883"/>
              <a:ext cx="93003" cy="0"/>
            </a:xfrm>
            <a:prstGeom prst="line">
              <a:avLst/>
            </a:prstGeom>
            <a:ln w="6350" cmpd="sng">
              <a:solidFill>
                <a:srgbClr val="000000"/>
              </a:solidFill>
            </a:ln>
            <a:effectLst/>
            <a:scene3d>
              <a:camera prst="orthographicFront">
                <a:rot lat="0" lon="0" rev="21564000"/>
              </a:camera>
              <a:lightRig rig="threePt" dir="t"/>
            </a:scene3d>
          </p:spPr>
          <p:style>
            <a:lnRef idx="2">
              <a:schemeClr val="accent1"/>
            </a:lnRef>
            <a:fillRef idx="0">
              <a:schemeClr val="accent1"/>
            </a:fillRef>
            <a:effectRef idx="1">
              <a:schemeClr val="accent1"/>
            </a:effectRef>
            <a:fontRef idx="minor">
              <a:schemeClr val="tx1"/>
            </a:fontRef>
          </p:style>
        </p:cxnSp>
        <p:cxnSp>
          <p:nvCxnSpPr>
            <p:cNvPr id="245" name="Straight Connector 244"/>
            <p:cNvCxnSpPr/>
            <p:nvPr/>
          </p:nvCxnSpPr>
          <p:spPr>
            <a:xfrm>
              <a:off x="8698142" y="2950041"/>
              <a:ext cx="93003" cy="0"/>
            </a:xfrm>
            <a:prstGeom prst="line">
              <a:avLst/>
            </a:prstGeom>
            <a:ln w="6350" cmpd="sng">
              <a:solidFill>
                <a:srgbClr val="000000"/>
              </a:solidFill>
            </a:ln>
            <a:effectLst/>
            <a:scene3d>
              <a:camera prst="orthographicFront">
                <a:rot lat="0" lon="0" rev="21564000"/>
              </a:camera>
              <a:lightRig rig="threePt" dir="t"/>
            </a:scene3d>
          </p:spPr>
          <p:style>
            <a:lnRef idx="2">
              <a:schemeClr val="accent1"/>
            </a:lnRef>
            <a:fillRef idx="0">
              <a:schemeClr val="accent1"/>
            </a:fillRef>
            <a:effectRef idx="1">
              <a:schemeClr val="accent1"/>
            </a:effectRef>
            <a:fontRef idx="minor">
              <a:schemeClr val="tx1"/>
            </a:fontRef>
          </p:style>
        </p:cxnSp>
        <p:cxnSp>
          <p:nvCxnSpPr>
            <p:cNvPr id="246" name="Straight Connector 245"/>
            <p:cNvCxnSpPr/>
            <p:nvPr/>
          </p:nvCxnSpPr>
          <p:spPr>
            <a:xfrm>
              <a:off x="8698142" y="2857455"/>
              <a:ext cx="93003" cy="0"/>
            </a:xfrm>
            <a:prstGeom prst="line">
              <a:avLst/>
            </a:prstGeom>
            <a:ln w="6350" cmpd="sng">
              <a:solidFill>
                <a:srgbClr val="000000"/>
              </a:solidFill>
            </a:ln>
            <a:effectLst/>
            <a:scene3d>
              <a:camera prst="orthographicFront">
                <a:rot lat="0" lon="0" rev="21564000"/>
              </a:camera>
              <a:lightRig rig="threePt" dir="t"/>
            </a:scene3d>
          </p:spPr>
          <p:style>
            <a:lnRef idx="2">
              <a:schemeClr val="accent1"/>
            </a:lnRef>
            <a:fillRef idx="0">
              <a:schemeClr val="accent1"/>
            </a:fillRef>
            <a:effectRef idx="1">
              <a:schemeClr val="accent1"/>
            </a:effectRef>
            <a:fontRef idx="minor">
              <a:schemeClr val="tx1"/>
            </a:fontRef>
          </p:style>
        </p:cxnSp>
        <p:cxnSp>
          <p:nvCxnSpPr>
            <p:cNvPr id="247" name="Straight Connector 246"/>
            <p:cNvCxnSpPr/>
            <p:nvPr/>
          </p:nvCxnSpPr>
          <p:spPr>
            <a:xfrm>
              <a:off x="8703039" y="2765613"/>
              <a:ext cx="93003" cy="0"/>
            </a:xfrm>
            <a:prstGeom prst="line">
              <a:avLst/>
            </a:prstGeom>
            <a:ln w="6350" cmpd="sng">
              <a:solidFill>
                <a:srgbClr val="000000"/>
              </a:solidFill>
            </a:ln>
            <a:effectLst/>
            <a:scene3d>
              <a:camera prst="orthographicFront">
                <a:rot lat="0" lon="0" rev="21564000"/>
              </a:camera>
              <a:lightRig rig="threePt" dir="t"/>
            </a:scene3d>
          </p:spPr>
          <p:style>
            <a:lnRef idx="2">
              <a:schemeClr val="accent1"/>
            </a:lnRef>
            <a:fillRef idx="0">
              <a:schemeClr val="accent1"/>
            </a:fillRef>
            <a:effectRef idx="1">
              <a:schemeClr val="accent1"/>
            </a:effectRef>
            <a:fontRef idx="minor">
              <a:schemeClr val="tx1"/>
            </a:fontRef>
          </p:style>
        </p:cxnSp>
        <p:cxnSp>
          <p:nvCxnSpPr>
            <p:cNvPr id="248" name="Straight Connector 247"/>
            <p:cNvCxnSpPr/>
            <p:nvPr/>
          </p:nvCxnSpPr>
          <p:spPr>
            <a:xfrm>
              <a:off x="8709951" y="2673771"/>
              <a:ext cx="93003" cy="0"/>
            </a:xfrm>
            <a:prstGeom prst="line">
              <a:avLst/>
            </a:prstGeom>
            <a:ln w="6350" cmpd="sng">
              <a:solidFill>
                <a:srgbClr val="000000"/>
              </a:solidFill>
            </a:ln>
            <a:effectLst/>
            <a:scene3d>
              <a:camera prst="orthographicFront">
                <a:rot lat="0" lon="0" rev="21564000"/>
              </a:camera>
              <a:lightRig rig="threePt" dir="t"/>
            </a:scene3d>
          </p:spPr>
          <p:style>
            <a:lnRef idx="2">
              <a:schemeClr val="accent1"/>
            </a:lnRef>
            <a:fillRef idx="0">
              <a:schemeClr val="accent1"/>
            </a:fillRef>
            <a:effectRef idx="1">
              <a:schemeClr val="accent1"/>
            </a:effectRef>
            <a:fontRef idx="minor">
              <a:schemeClr val="tx1"/>
            </a:fontRef>
          </p:style>
        </p:cxnSp>
        <p:cxnSp>
          <p:nvCxnSpPr>
            <p:cNvPr id="249" name="Straight Connector 248"/>
            <p:cNvCxnSpPr/>
            <p:nvPr/>
          </p:nvCxnSpPr>
          <p:spPr>
            <a:xfrm>
              <a:off x="8698142" y="2581929"/>
              <a:ext cx="93003" cy="0"/>
            </a:xfrm>
            <a:prstGeom prst="line">
              <a:avLst/>
            </a:prstGeom>
            <a:ln w="6350" cmpd="sng">
              <a:solidFill>
                <a:srgbClr val="000000"/>
              </a:solidFill>
            </a:ln>
            <a:effectLst/>
            <a:scene3d>
              <a:camera prst="orthographicFront">
                <a:rot lat="0" lon="0" rev="21564000"/>
              </a:camera>
              <a:lightRig rig="threePt" dir="t"/>
            </a:scene3d>
          </p:spPr>
          <p:style>
            <a:lnRef idx="2">
              <a:schemeClr val="accent1"/>
            </a:lnRef>
            <a:fillRef idx="0">
              <a:schemeClr val="accent1"/>
            </a:fillRef>
            <a:effectRef idx="1">
              <a:schemeClr val="accent1"/>
            </a:effectRef>
            <a:fontRef idx="minor">
              <a:schemeClr val="tx1"/>
            </a:fontRef>
          </p:style>
        </p:cxnSp>
        <p:cxnSp>
          <p:nvCxnSpPr>
            <p:cNvPr id="250" name="Straight Connector 249"/>
            <p:cNvCxnSpPr/>
            <p:nvPr/>
          </p:nvCxnSpPr>
          <p:spPr>
            <a:xfrm>
              <a:off x="8698142" y="2490087"/>
              <a:ext cx="93003" cy="0"/>
            </a:xfrm>
            <a:prstGeom prst="line">
              <a:avLst/>
            </a:prstGeom>
            <a:ln w="6350" cmpd="sng">
              <a:solidFill>
                <a:srgbClr val="000000"/>
              </a:solidFill>
            </a:ln>
            <a:effectLst/>
            <a:scene3d>
              <a:camera prst="orthographicFront">
                <a:rot lat="0" lon="0" rev="21564000"/>
              </a:camera>
              <a:lightRig rig="threePt" dir="t"/>
            </a:scene3d>
          </p:spPr>
          <p:style>
            <a:lnRef idx="2">
              <a:schemeClr val="accent1"/>
            </a:lnRef>
            <a:fillRef idx="0">
              <a:schemeClr val="accent1"/>
            </a:fillRef>
            <a:effectRef idx="1">
              <a:schemeClr val="accent1"/>
            </a:effectRef>
            <a:fontRef idx="minor">
              <a:schemeClr val="tx1"/>
            </a:fontRef>
          </p:style>
        </p:cxnSp>
        <p:cxnSp>
          <p:nvCxnSpPr>
            <p:cNvPr id="251" name="Straight Connector 250"/>
            <p:cNvCxnSpPr/>
            <p:nvPr/>
          </p:nvCxnSpPr>
          <p:spPr>
            <a:xfrm>
              <a:off x="8705752" y="2398244"/>
              <a:ext cx="93003" cy="0"/>
            </a:xfrm>
            <a:prstGeom prst="line">
              <a:avLst/>
            </a:prstGeom>
            <a:ln w="6350" cmpd="sng">
              <a:solidFill>
                <a:srgbClr val="000000"/>
              </a:solidFill>
            </a:ln>
            <a:effectLst/>
            <a:scene3d>
              <a:camera prst="orthographicFront">
                <a:rot lat="0" lon="0" rev="21564000"/>
              </a:camera>
              <a:lightRig rig="threePt" dir="t"/>
            </a:scene3d>
          </p:spPr>
          <p:style>
            <a:lnRef idx="2">
              <a:schemeClr val="accent1"/>
            </a:lnRef>
            <a:fillRef idx="0">
              <a:schemeClr val="accent1"/>
            </a:fillRef>
            <a:effectRef idx="1">
              <a:schemeClr val="accent1"/>
            </a:effectRef>
            <a:fontRef idx="minor">
              <a:schemeClr val="tx1"/>
            </a:fontRef>
          </p:style>
        </p:cxnSp>
        <p:cxnSp>
          <p:nvCxnSpPr>
            <p:cNvPr id="252" name="Straight Connector 251"/>
            <p:cNvCxnSpPr/>
            <p:nvPr/>
          </p:nvCxnSpPr>
          <p:spPr>
            <a:xfrm>
              <a:off x="8723341" y="2306402"/>
              <a:ext cx="115066" cy="0"/>
            </a:xfrm>
            <a:prstGeom prst="line">
              <a:avLst/>
            </a:prstGeom>
            <a:ln w="28575" cmpd="sng">
              <a:solidFill>
                <a:srgbClr val="000000"/>
              </a:solidFill>
            </a:ln>
            <a:effectLst/>
            <a:scene3d>
              <a:camera prst="orthographicFront">
                <a:rot lat="0" lon="0" rev="21564000"/>
              </a:camera>
              <a:lightRig rig="threePt" dir="t"/>
            </a:scene3d>
          </p:spPr>
          <p:style>
            <a:lnRef idx="2">
              <a:schemeClr val="accent1"/>
            </a:lnRef>
            <a:fillRef idx="0">
              <a:schemeClr val="accent1"/>
            </a:fillRef>
            <a:effectRef idx="1">
              <a:schemeClr val="accent1"/>
            </a:effectRef>
            <a:fontRef idx="minor">
              <a:schemeClr val="tx1"/>
            </a:fontRef>
          </p:style>
        </p:cxnSp>
        <p:cxnSp>
          <p:nvCxnSpPr>
            <p:cNvPr id="253" name="Straight Connector 252"/>
            <p:cNvCxnSpPr/>
            <p:nvPr/>
          </p:nvCxnSpPr>
          <p:spPr>
            <a:xfrm>
              <a:off x="8707667" y="2214560"/>
              <a:ext cx="93003" cy="0"/>
            </a:xfrm>
            <a:prstGeom prst="line">
              <a:avLst/>
            </a:prstGeom>
            <a:ln w="6350" cmpd="sng">
              <a:solidFill>
                <a:srgbClr val="000000"/>
              </a:solidFill>
            </a:ln>
            <a:effectLst/>
            <a:scene3d>
              <a:camera prst="orthographicFront">
                <a:rot lat="0" lon="0" rev="21564000"/>
              </a:camera>
              <a:lightRig rig="threePt" dir="t"/>
            </a:scene3d>
          </p:spPr>
          <p:style>
            <a:lnRef idx="2">
              <a:schemeClr val="accent1"/>
            </a:lnRef>
            <a:fillRef idx="0">
              <a:schemeClr val="accent1"/>
            </a:fillRef>
            <a:effectRef idx="1">
              <a:schemeClr val="accent1"/>
            </a:effectRef>
            <a:fontRef idx="minor">
              <a:schemeClr val="tx1"/>
            </a:fontRef>
          </p:style>
        </p:cxnSp>
        <p:cxnSp>
          <p:nvCxnSpPr>
            <p:cNvPr id="254" name="Straight Connector 253"/>
            <p:cNvCxnSpPr/>
            <p:nvPr/>
          </p:nvCxnSpPr>
          <p:spPr>
            <a:xfrm>
              <a:off x="8712102" y="2122718"/>
              <a:ext cx="93003" cy="0"/>
            </a:xfrm>
            <a:prstGeom prst="line">
              <a:avLst/>
            </a:prstGeom>
            <a:ln w="6350" cmpd="sng">
              <a:solidFill>
                <a:srgbClr val="000000"/>
              </a:solidFill>
            </a:ln>
            <a:effectLst/>
            <a:scene3d>
              <a:camera prst="orthographicFront">
                <a:rot lat="0" lon="0" rev="21564000"/>
              </a:camera>
              <a:lightRig rig="threePt" dir="t"/>
            </a:scene3d>
          </p:spPr>
          <p:style>
            <a:lnRef idx="2">
              <a:schemeClr val="accent1"/>
            </a:lnRef>
            <a:fillRef idx="0">
              <a:schemeClr val="accent1"/>
            </a:fillRef>
            <a:effectRef idx="1">
              <a:schemeClr val="accent1"/>
            </a:effectRef>
            <a:fontRef idx="minor">
              <a:schemeClr val="tx1"/>
            </a:fontRef>
          </p:style>
        </p:cxnSp>
        <p:cxnSp>
          <p:nvCxnSpPr>
            <p:cNvPr id="255" name="Straight Connector 254"/>
            <p:cNvCxnSpPr/>
            <p:nvPr/>
          </p:nvCxnSpPr>
          <p:spPr>
            <a:xfrm>
              <a:off x="8709421" y="2030416"/>
              <a:ext cx="93003" cy="0"/>
            </a:xfrm>
            <a:prstGeom prst="line">
              <a:avLst/>
            </a:prstGeom>
            <a:ln w="6350" cmpd="sng">
              <a:solidFill>
                <a:srgbClr val="000000"/>
              </a:solidFill>
            </a:ln>
            <a:effectLst/>
            <a:scene3d>
              <a:camera prst="orthographicFront">
                <a:rot lat="0" lon="0" rev="21564000"/>
              </a:camera>
              <a:lightRig rig="threePt" dir="t"/>
            </a:scene3d>
          </p:spPr>
          <p:style>
            <a:lnRef idx="2">
              <a:schemeClr val="accent1"/>
            </a:lnRef>
            <a:fillRef idx="0">
              <a:schemeClr val="accent1"/>
            </a:fillRef>
            <a:effectRef idx="1">
              <a:schemeClr val="accent1"/>
            </a:effectRef>
            <a:fontRef idx="minor">
              <a:schemeClr val="tx1"/>
            </a:fontRef>
          </p:style>
        </p:cxnSp>
        <p:cxnSp>
          <p:nvCxnSpPr>
            <p:cNvPr id="256" name="Straight Connector 255"/>
            <p:cNvCxnSpPr/>
            <p:nvPr/>
          </p:nvCxnSpPr>
          <p:spPr>
            <a:xfrm>
              <a:off x="8710842" y="1938574"/>
              <a:ext cx="93003" cy="0"/>
            </a:xfrm>
            <a:prstGeom prst="line">
              <a:avLst/>
            </a:prstGeom>
            <a:ln w="6350" cmpd="sng">
              <a:solidFill>
                <a:srgbClr val="000000"/>
              </a:solidFill>
            </a:ln>
            <a:effectLst/>
            <a:scene3d>
              <a:camera prst="orthographicFront">
                <a:rot lat="0" lon="0" rev="21564000"/>
              </a:camera>
              <a:lightRig rig="threePt" dir="t"/>
            </a:scene3d>
          </p:spPr>
          <p:style>
            <a:lnRef idx="2">
              <a:schemeClr val="accent1"/>
            </a:lnRef>
            <a:fillRef idx="0">
              <a:schemeClr val="accent1"/>
            </a:fillRef>
            <a:effectRef idx="1">
              <a:schemeClr val="accent1"/>
            </a:effectRef>
            <a:fontRef idx="minor">
              <a:schemeClr val="tx1"/>
            </a:fontRef>
          </p:style>
        </p:cxnSp>
        <p:cxnSp>
          <p:nvCxnSpPr>
            <p:cNvPr id="257" name="Straight Connector 256"/>
            <p:cNvCxnSpPr/>
            <p:nvPr/>
          </p:nvCxnSpPr>
          <p:spPr>
            <a:xfrm>
              <a:off x="8725221" y="1846102"/>
              <a:ext cx="120582" cy="0"/>
            </a:xfrm>
            <a:prstGeom prst="line">
              <a:avLst/>
            </a:prstGeom>
            <a:ln w="28575" cmpd="sng">
              <a:solidFill>
                <a:srgbClr val="000000"/>
              </a:solidFill>
            </a:ln>
            <a:effectLst/>
            <a:scene3d>
              <a:camera prst="orthographicFront">
                <a:rot lat="0" lon="0" rev="21564000"/>
              </a:camera>
              <a:lightRig rig="threePt" dir="t"/>
            </a:scene3d>
          </p:spPr>
          <p:style>
            <a:lnRef idx="2">
              <a:schemeClr val="accent1"/>
            </a:lnRef>
            <a:fillRef idx="0">
              <a:schemeClr val="accent1"/>
            </a:fillRef>
            <a:effectRef idx="1">
              <a:schemeClr val="accent1"/>
            </a:effectRef>
            <a:fontRef idx="minor">
              <a:schemeClr val="tx1"/>
            </a:fontRef>
          </p:style>
        </p:cxnSp>
        <p:cxnSp>
          <p:nvCxnSpPr>
            <p:cNvPr id="258" name="Straight Connector 257"/>
            <p:cNvCxnSpPr/>
            <p:nvPr/>
          </p:nvCxnSpPr>
          <p:spPr>
            <a:xfrm>
              <a:off x="8681078" y="5064330"/>
              <a:ext cx="109550" cy="0"/>
            </a:xfrm>
            <a:prstGeom prst="line">
              <a:avLst/>
            </a:prstGeom>
            <a:ln w="28575" cmpd="sng">
              <a:solidFill>
                <a:srgbClr val="000000"/>
              </a:solidFill>
            </a:ln>
            <a:effectLst/>
            <a:scene3d>
              <a:camera prst="orthographicFront">
                <a:rot lat="0" lon="0" rev="21564000"/>
              </a:camera>
              <a:lightRig rig="threePt" dir="t"/>
            </a:scene3d>
          </p:spPr>
          <p:style>
            <a:lnRef idx="2">
              <a:schemeClr val="accent1"/>
            </a:lnRef>
            <a:fillRef idx="0">
              <a:schemeClr val="accent1"/>
            </a:fillRef>
            <a:effectRef idx="1">
              <a:schemeClr val="accent1"/>
            </a:effectRef>
            <a:fontRef idx="minor">
              <a:schemeClr val="tx1"/>
            </a:fontRef>
          </p:style>
        </p:cxnSp>
        <p:cxnSp>
          <p:nvCxnSpPr>
            <p:cNvPr id="259" name="Straight Connector 258"/>
            <p:cNvCxnSpPr/>
            <p:nvPr/>
          </p:nvCxnSpPr>
          <p:spPr>
            <a:xfrm>
              <a:off x="8694112" y="4973102"/>
              <a:ext cx="93003" cy="0"/>
            </a:xfrm>
            <a:prstGeom prst="line">
              <a:avLst/>
            </a:prstGeom>
            <a:ln w="6350" cmpd="sng">
              <a:solidFill>
                <a:srgbClr val="000000"/>
              </a:solidFill>
            </a:ln>
            <a:effectLst/>
            <a:scene3d>
              <a:camera prst="orthographicFront">
                <a:rot lat="0" lon="0" rev="21564000"/>
              </a:camera>
              <a:lightRig rig="threePt" dir="t"/>
            </a:scene3d>
          </p:spPr>
          <p:style>
            <a:lnRef idx="2">
              <a:schemeClr val="accent1"/>
            </a:lnRef>
            <a:fillRef idx="0">
              <a:schemeClr val="accent1"/>
            </a:fillRef>
            <a:effectRef idx="1">
              <a:schemeClr val="accent1"/>
            </a:effectRef>
            <a:fontRef idx="minor">
              <a:schemeClr val="tx1"/>
            </a:fontRef>
          </p:style>
        </p:cxnSp>
        <p:cxnSp>
          <p:nvCxnSpPr>
            <p:cNvPr id="260" name="Straight Connector 259"/>
            <p:cNvCxnSpPr/>
            <p:nvPr/>
          </p:nvCxnSpPr>
          <p:spPr>
            <a:xfrm>
              <a:off x="8694112" y="4881260"/>
              <a:ext cx="93003" cy="0"/>
            </a:xfrm>
            <a:prstGeom prst="line">
              <a:avLst/>
            </a:prstGeom>
            <a:ln w="6350" cmpd="sng">
              <a:solidFill>
                <a:srgbClr val="000000"/>
              </a:solidFill>
            </a:ln>
            <a:effectLst/>
            <a:scene3d>
              <a:camera prst="orthographicFront">
                <a:rot lat="0" lon="0" rev="21564000"/>
              </a:camera>
              <a:lightRig rig="threePt" dir="t"/>
            </a:scene3d>
          </p:spPr>
          <p:style>
            <a:lnRef idx="2">
              <a:schemeClr val="accent1"/>
            </a:lnRef>
            <a:fillRef idx="0">
              <a:schemeClr val="accent1"/>
            </a:fillRef>
            <a:effectRef idx="1">
              <a:schemeClr val="accent1"/>
            </a:effectRef>
            <a:fontRef idx="minor">
              <a:schemeClr val="tx1"/>
            </a:fontRef>
          </p:style>
        </p:cxnSp>
        <p:cxnSp>
          <p:nvCxnSpPr>
            <p:cNvPr id="261" name="Straight Connector 260"/>
            <p:cNvCxnSpPr/>
            <p:nvPr/>
          </p:nvCxnSpPr>
          <p:spPr>
            <a:xfrm>
              <a:off x="8689183" y="4789418"/>
              <a:ext cx="93003" cy="0"/>
            </a:xfrm>
            <a:prstGeom prst="line">
              <a:avLst/>
            </a:prstGeom>
            <a:ln w="6350" cmpd="sng">
              <a:solidFill>
                <a:srgbClr val="000000"/>
              </a:solidFill>
            </a:ln>
            <a:effectLst/>
            <a:scene3d>
              <a:camera prst="orthographicFront">
                <a:rot lat="0" lon="0" rev="21564000"/>
              </a:camera>
              <a:lightRig rig="threePt" dir="t"/>
            </a:scene3d>
          </p:spPr>
          <p:style>
            <a:lnRef idx="2">
              <a:schemeClr val="accent1"/>
            </a:lnRef>
            <a:fillRef idx="0">
              <a:schemeClr val="accent1"/>
            </a:fillRef>
            <a:effectRef idx="1">
              <a:schemeClr val="accent1"/>
            </a:effectRef>
            <a:fontRef idx="minor">
              <a:schemeClr val="tx1"/>
            </a:fontRef>
          </p:style>
        </p:cxnSp>
        <p:cxnSp>
          <p:nvCxnSpPr>
            <p:cNvPr id="262" name="Straight Connector 261"/>
            <p:cNvCxnSpPr/>
            <p:nvPr/>
          </p:nvCxnSpPr>
          <p:spPr>
            <a:xfrm>
              <a:off x="8686008" y="4696832"/>
              <a:ext cx="93003" cy="0"/>
            </a:xfrm>
            <a:prstGeom prst="line">
              <a:avLst/>
            </a:prstGeom>
            <a:ln w="6350" cmpd="sng">
              <a:solidFill>
                <a:srgbClr val="000000"/>
              </a:solidFill>
            </a:ln>
            <a:effectLst/>
            <a:scene3d>
              <a:camera prst="orthographicFront">
                <a:rot lat="0" lon="0" rev="21564000"/>
              </a:camera>
              <a:lightRig rig="threePt" dir="t"/>
            </a:scene3d>
          </p:spPr>
          <p:style>
            <a:lnRef idx="2">
              <a:schemeClr val="accent1"/>
            </a:lnRef>
            <a:fillRef idx="0">
              <a:schemeClr val="accent1"/>
            </a:fillRef>
            <a:effectRef idx="1">
              <a:schemeClr val="accent1"/>
            </a:effectRef>
            <a:fontRef idx="minor">
              <a:schemeClr val="tx1"/>
            </a:fontRef>
          </p:style>
        </p:cxnSp>
        <p:cxnSp>
          <p:nvCxnSpPr>
            <p:cNvPr id="263" name="Straight Connector 262"/>
            <p:cNvCxnSpPr/>
            <p:nvPr/>
          </p:nvCxnSpPr>
          <p:spPr>
            <a:xfrm>
              <a:off x="8688944" y="4604990"/>
              <a:ext cx="107869" cy="0"/>
            </a:xfrm>
            <a:prstGeom prst="line">
              <a:avLst/>
            </a:prstGeom>
            <a:ln w="28575" cmpd="sng">
              <a:solidFill>
                <a:srgbClr val="000000"/>
              </a:solidFill>
            </a:ln>
            <a:effectLst/>
            <a:scene3d>
              <a:camera prst="orthographicFront">
                <a:rot lat="0" lon="0" rev="21564000"/>
              </a:camera>
              <a:lightRig rig="threePt" dir="t"/>
            </a:scene3d>
          </p:spPr>
          <p:style>
            <a:lnRef idx="2">
              <a:schemeClr val="accent1"/>
            </a:lnRef>
            <a:fillRef idx="0">
              <a:schemeClr val="accent1"/>
            </a:fillRef>
            <a:effectRef idx="1">
              <a:schemeClr val="accent1"/>
            </a:effectRef>
            <a:fontRef idx="minor">
              <a:schemeClr val="tx1"/>
            </a:fontRef>
          </p:style>
        </p:cxnSp>
        <p:cxnSp>
          <p:nvCxnSpPr>
            <p:cNvPr id="264" name="Straight Connector 263"/>
            <p:cNvCxnSpPr/>
            <p:nvPr/>
          </p:nvCxnSpPr>
          <p:spPr>
            <a:xfrm>
              <a:off x="8694112" y="4513148"/>
              <a:ext cx="93003" cy="0"/>
            </a:xfrm>
            <a:prstGeom prst="line">
              <a:avLst/>
            </a:prstGeom>
            <a:ln w="6350" cmpd="sng">
              <a:solidFill>
                <a:srgbClr val="000000"/>
              </a:solidFill>
            </a:ln>
            <a:effectLst/>
            <a:scene3d>
              <a:camera prst="orthographicFront">
                <a:rot lat="0" lon="0" rev="21564000"/>
              </a:camera>
              <a:lightRig rig="threePt" dir="t"/>
            </a:scene3d>
          </p:spPr>
          <p:style>
            <a:lnRef idx="2">
              <a:schemeClr val="accent1"/>
            </a:lnRef>
            <a:fillRef idx="0">
              <a:schemeClr val="accent1"/>
            </a:fillRef>
            <a:effectRef idx="1">
              <a:schemeClr val="accent1"/>
            </a:effectRef>
            <a:fontRef idx="minor">
              <a:schemeClr val="tx1"/>
            </a:fontRef>
          </p:style>
        </p:cxnSp>
        <p:cxnSp>
          <p:nvCxnSpPr>
            <p:cNvPr id="265" name="Straight Connector 264"/>
            <p:cNvCxnSpPr/>
            <p:nvPr/>
          </p:nvCxnSpPr>
          <p:spPr>
            <a:xfrm>
              <a:off x="8695533" y="4421306"/>
              <a:ext cx="93003" cy="0"/>
            </a:xfrm>
            <a:prstGeom prst="line">
              <a:avLst/>
            </a:prstGeom>
            <a:ln w="6350" cmpd="sng">
              <a:solidFill>
                <a:srgbClr val="000000"/>
              </a:solidFill>
            </a:ln>
            <a:effectLst/>
            <a:scene3d>
              <a:camera prst="orthographicFront">
                <a:rot lat="0" lon="0" rev="21564000"/>
              </a:camera>
              <a:lightRig rig="threePt" dir="t"/>
            </a:scene3d>
          </p:spPr>
          <p:style>
            <a:lnRef idx="2">
              <a:schemeClr val="accent1"/>
            </a:lnRef>
            <a:fillRef idx="0">
              <a:schemeClr val="accent1"/>
            </a:fillRef>
            <a:effectRef idx="1">
              <a:schemeClr val="accent1"/>
            </a:effectRef>
            <a:fontRef idx="minor">
              <a:schemeClr val="tx1"/>
            </a:fontRef>
          </p:style>
        </p:cxnSp>
        <p:cxnSp>
          <p:nvCxnSpPr>
            <p:cNvPr id="266" name="Straight Connector 265"/>
            <p:cNvCxnSpPr/>
            <p:nvPr/>
          </p:nvCxnSpPr>
          <p:spPr>
            <a:xfrm>
              <a:off x="8684143" y="4329464"/>
              <a:ext cx="93003" cy="0"/>
            </a:xfrm>
            <a:prstGeom prst="line">
              <a:avLst/>
            </a:prstGeom>
            <a:ln w="6350" cmpd="sng">
              <a:solidFill>
                <a:srgbClr val="000000"/>
              </a:solidFill>
            </a:ln>
            <a:effectLst/>
            <a:scene3d>
              <a:camera prst="orthographicFront">
                <a:rot lat="0" lon="0" rev="21564000"/>
              </a:camera>
              <a:lightRig rig="threePt" dir="t"/>
            </a:scene3d>
          </p:spPr>
          <p:style>
            <a:lnRef idx="2">
              <a:schemeClr val="accent1"/>
            </a:lnRef>
            <a:fillRef idx="0">
              <a:schemeClr val="accent1"/>
            </a:fillRef>
            <a:effectRef idx="1">
              <a:schemeClr val="accent1"/>
            </a:effectRef>
            <a:fontRef idx="minor">
              <a:schemeClr val="tx1"/>
            </a:fontRef>
          </p:style>
        </p:cxnSp>
        <p:cxnSp>
          <p:nvCxnSpPr>
            <p:cNvPr id="267" name="Straight Connector 266"/>
            <p:cNvCxnSpPr/>
            <p:nvPr/>
          </p:nvCxnSpPr>
          <p:spPr>
            <a:xfrm>
              <a:off x="8693618" y="4237621"/>
              <a:ext cx="93003" cy="0"/>
            </a:xfrm>
            <a:prstGeom prst="line">
              <a:avLst/>
            </a:prstGeom>
            <a:ln w="6350" cmpd="sng">
              <a:solidFill>
                <a:srgbClr val="000000"/>
              </a:solidFill>
            </a:ln>
            <a:effectLst/>
            <a:scene3d>
              <a:camera prst="orthographicFront">
                <a:rot lat="0" lon="0" rev="21564000"/>
              </a:camera>
              <a:lightRig rig="threePt" dir="t"/>
            </a:scene3d>
          </p:spPr>
          <p:style>
            <a:lnRef idx="2">
              <a:schemeClr val="accent1"/>
            </a:lnRef>
            <a:fillRef idx="0">
              <a:schemeClr val="accent1"/>
            </a:fillRef>
            <a:effectRef idx="1">
              <a:schemeClr val="accent1"/>
            </a:effectRef>
            <a:fontRef idx="minor">
              <a:schemeClr val="tx1"/>
            </a:fontRef>
          </p:style>
        </p:cxnSp>
        <p:cxnSp>
          <p:nvCxnSpPr>
            <p:cNvPr id="268" name="Straight Connector 267"/>
            <p:cNvCxnSpPr/>
            <p:nvPr/>
          </p:nvCxnSpPr>
          <p:spPr>
            <a:xfrm>
              <a:off x="8694537" y="4145779"/>
              <a:ext cx="115066" cy="0"/>
            </a:xfrm>
            <a:prstGeom prst="line">
              <a:avLst/>
            </a:prstGeom>
            <a:ln w="28575" cmpd="sng">
              <a:solidFill>
                <a:srgbClr val="000000"/>
              </a:solidFill>
            </a:ln>
            <a:effectLst/>
            <a:scene3d>
              <a:camera prst="orthographicFront">
                <a:rot lat="0" lon="0" rev="21564000"/>
              </a:camera>
              <a:lightRig rig="threePt" dir="t"/>
            </a:scene3d>
          </p:spPr>
          <p:style>
            <a:lnRef idx="2">
              <a:schemeClr val="accent1"/>
            </a:lnRef>
            <a:fillRef idx="0">
              <a:schemeClr val="accent1"/>
            </a:fillRef>
            <a:effectRef idx="1">
              <a:schemeClr val="accent1"/>
            </a:effectRef>
            <a:fontRef idx="minor">
              <a:schemeClr val="tx1"/>
            </a:fontRef>
          </p:style>
        </p:cxnSp>
        <p:cxnSp>
          <p:nvCxnSpPr>
            <p:cNvPr id="269" name="Straight Connector 268"/>
            <p:cNvCxnSpPr/>
            <p:nvPr/>
          </p:nvCxnSpPr>
          <p:spPr>
            <a:xfrm>
              <a:off x="8695533" y="4053937"/>
              <a:ext cx="93003" cy="0"/>
            </a:xfrm>
            <a:prstGeom prst="line">
              <a:avLst/>
            </a:prstGeom>
            <a:ln w="6350" cmpd="sng">
              <a:solidFill>
                <a:srgbClr val="000000"/>
              </a:solidFill>
            </a:ln>
            <a:effectLst/>
            <a:scene3d>
              <a:camera prst="orthographicFront">
                <a:rot lat="0" lon="0" rev="21564000"/>
              </a:camera>
              <a:lightRig rig="threePt" dir="t"/>
            </a:scene3d>
          </p:spPr>
          <p:style>
            <a:lnRef idx="2">
              <a:schemeClr val="accent1"/>
            </a:lnRef>
            <a:fillRef idx="0">
              <a:schemeClr val="accent1"/>
            </a:fillRef>
            <a:effectRef idx="1">
              <a:schemeClr val="accent1"/>
            </a:effectRef>
            <a:fontRef idx="minor">
              <a:schemeClr val="tx1"/>
            </a:fontRef>
          </p:style>
        </p:cxnSp>
        <p:cxnSp>
          <p:nvCxnSpPr>
            <p:cNvPr id="270" name="Straight Connector 269"/>
            <p:cNvCxnSpPr/>
            <p:nvPr/>
          </p:nvCxnSpPr>
          <p:spPr>
            <a:xfrm>
              <a:off x="8693618" y="3962095"/>
              <a:ext cx="93003" cy="0"/>
            </a:xfrm>
            <a:prstGeom prst="line">
              <a:avLst/>
            </a:prstGeom>
            <a:ln w="6350" cmpd="sng">
              <a:solidFill>
                <a:srgbClr val="000000"/>
              </a:solidFill>
            </a:ln>
            <a:effectLst/>
            <a:scene3d>
              <a:camera prst="orthographicFront">
                <a:rot lat="0" lon="0" rev="21564000"/>
              </a:camera>
              <a:lightRig rig="threePt" dir="t"/>
            </a:scene3d>
          </p:spPr>
          <p:style>
            <a:lnRef idx="2">
              <a:schemeClr val="accent1"/>
            </a:lnRef>
            <a:fillRef idx="0">
              <a:schemeClr val="accent1"/>
            </a:fillRef>
            <a:effectRef idx="1">
              <a:schemeClr val="accent1"/>
            </a:effectRef>
            <a:fontRef idx="minor">
              <a:schemeClr val="tx1"/>
            </a:fontRef>
          </p:style>
        </p:cxnSp>
        <p:cxnSp>
          <p:nvCxnSpPr>
            <p:cNvPr id="271" name="Straight Connector 270"/>
            <p:cNvCxnSpPr/>
            <p:nvPr/>
          </p:nvCxnSpPr>
          <p:spPr>
            <a:xfrm>
              <a:off x="8694112" y="3869793"/>
              <a:ext cx="93003" cy="0"/>
            </a:xfrm>
            <a:prstGeom prst="line">
              <a:avLst/>
            </a:prstGeom>
            <a:ln w="6350" cmpd="sng">
              <a:solidFill>
                <a:srgbClr val="000000"/>
              </a:solidFill>
            </a:ln>
            <a:effectLst/>
            <a:scene3d>
              <a:camera prst="orthographicFront">
                <a:rot lat="0" lon="0" rev="21564000"/>
              </a:camera>
              <a:lightRig rig="threePt" dir="t"/>
            </a:scene3d>
          </p:spPr>
          <p:style>
            <a:lnRef idx="2">
              <a:schemeClr val="accent1"/>
            </a:lnRef>
            <a:fillRef idx="0">
              <a:schemeClr val="accent1"/>
            </a:fillRef>
            <a:effectRef idx="1">
              <a:schemeClr val="accent1"/>
            </a:effectRef>
            <a:fontRef idx="minor">
              <a:schemeClr val="tx1"/>
            </a:fontRef>
          </p:style>
        </p:cxnSp>
        <p:cxnSp>
          <p:nvCxnSpPr>
            <p:cNvPr id="272" name="Straight Connector 271"/>
            <p:cNvCxnSpPr/>
            <p:nvPr/>
          </p:nvCxnSpPr>
          <p:spPr>
            <a:xfrm>
              <a:off x="8695533" y="3777951"/>
              <a:ext cx="93003" cy="0"/>
            </a:xfrm>
            <a:prstGeom prst="line">
              <a:avLst/>
            </a:prstGeom>
            <a:ln w="6350" cmpd="sng">
              <a:solidFill>
                <a:srgbClr val="000000"/>
              </a:solidFill>
            </a:ln>
            <a:effectLst/>
            <a:scene3d>
              <a:camera prst="orthographicFront">
                <a:rot lat="0" lon="0" rev="21564000"/>
              </a:camera>
              <a:lightRig rig="threePt" dir="t"/>
            </a:scene3d>
          </p:spPr>
          <p:style>
            <a:lnRef idx="2">
              <a:schemeClr val="accent1"/>
            </a:lnRef>
            <a:fillRef idx="0">
              <a:schemeClr val="accent1"/>
            </a:fillRef>
            <a:effectRef idx="1">
              <a:schemeClr val="accent1"/>
            </a:effectRef>
            <a:fontRef idx="minor">
              <a:schemeClr val="tx1"/>
            </a:fontRef>
          </p:style>
        </p:cxnSp>
        <p:cxnSp>
          <p:nvCxnSpPr>
            <p:cNvPr id="273" name="Straight Connector 272"/>
            <p:cNvCxnSpPr/>
            <p:nvPr/>
          </p:nvCxnSpPr>
          <p:spPr>
            <a:xfrm>
              <a:off x="8696682" y="3685479"/>
              <a:ext cx="120582" cy="0"/>
            </a:xfrm>
            <a:prstGeom prst="line">
              <a:avLst/>
            </a:prstGeom>
            <a:ln w="28575" cmpd="sng">
              <a:solidFill>
                <a:srgbClr val="000000"/>
              </a:solidFill>
            </a:ln>
            <a:effectLst/>
            <a:scene3d>
              <a:camera prst="orthographicFront">
                <a:rot lat="0" lon="0" rev="21564000"/>
              </a:camera>
              <a:lightRig rig="threePt" dir="t"/>
            </a:scene3d>
          </p:spPr>
          <p:style>
            <a:lnRef idx="2">
              <a:schemeClr val="accent1"/>
            </a:lnRef>
            <a:fillRef idx="0">
              <a:schemeClr val="accent1"/>
            </a:fillRef>
            <a:effectRef idx="1">
              <a:schemeClr val="accent1"/>
            </a:effectRef>
            <a:fontRef idx="minor">
              <a:schemeClr val="tx1"/>
            </a:fontRef>
          </p:style>
        </p:cxnSp>
        <p:cxnSp>
          <p:nvCxnSpPr>
            <p:cNvPr id="274" name="Straight Connector 273"/>
            <p:cNvCxnSpPr/>
            <p:nvPr/>
          </p:nvCxnSpPr>
          <p:spPr>
            <a:xfrm>
              <a:off x="8694692" y="3593637"/>
              <a:ext cx="93003" cy="0"/>
            </a:xfrm>
            <a:prstGeom prst="line">
              <a:avLst/>
            </a:prstGeom>
            <a:ln w="6350" cmpd="sng">
              <a:solidFill>
                <a:srgbClr val="000000"/>
              </a:solidFill>
            </a:ln>
            <a:effectLst/>
            <a:scene3d>
              <a:camera prst="orthographicFront">
                <a:rot lat="0" lon="0" rev="21564000"/>
              </a:camera>
              <a:lightRig rig="threePt" dir="t"/>
            </a:scene3d>
          </p:spPr>
          <p:style>
            <a:lnRef idx="2">
              <a:schemeClr val="accent1"/>
            </a:lnRef>
            <a:fillRef idx="0">
              <a:schemeClr val="accent1"/>
            </a:fillRef>
            <a:effectRef idx="1">
              <a:schemeClr val="accent1"/>
            </a:effectRef>
            <a:fontRef idx="minor">
              <a:schemeClr val="tx1"/>
            </a:fontRef>
          </p:style>
        </p:cxnSp>
        <p:cxnSp>
          <p:nvCxnSpPr>
            <p:cNvPr id="275" name="Straight Connector 274"/>
            <p:cNvCxnSpPr/>
            <p:nvPr/>
          </p:nvCxnSpPr>
          <p:spPr>
            <a:xfrm>
              <a:off x="8694112" y="3501794"/>
              <a:ext cx="93003" cy="0"/>
            </a:xfrm>
            <a:prstGeom prst="line">
              <a:avLst/>
            </a:prstGeom>
            <a:ln w="6350" cmpd="sng">
              <a:solidFill>
                <a:srgbClr val="000000"/>
              </a:solidFill>
            </a:ln>
            <a:effectLst/>
            <a:scene3d>
              <a:camera prst="orthographicFront">
                <a:rot lat="0" lon="0" rev="21564000"/>
              </a:camera>
              <a:lightRig rig="threePt" dir="t"/>
            </a:scene3d>
          </p:spPr>
          <p:style>
            <a:lnRef idx="2">
              <a:schemeClr val="accent1"/>
            </a:lnRef>
            <a:fillRef idx="0">
              <a:schemeClr val="accent1"/>
            </a:fillRef>
            <a:effectRef idx="1">
              <a:schemeClr val="accent1"/>
            </a:effectRef>
            <a:fontRef idx="minor">
              <a:schemeClr val="tx1"/>
            </a:fontRef>
          </p:style>
        </p:cxnSp>
        <p:cxnSp>
          <p:nvCxnSpPr>
            <p:cNvPr id="276" name="Straight Connector 275"/>
            <p:cNvCxnSpPr/>
            <p:nvPr/>
          </p:nvCxnSpPr>
          <p:spPr>
            <a:xfrm>
              <a:off x="8691928" y="3409953"/>
              <a:ext cx="93003" cy="0"/>
            </a:xfrm>
            <a:prstGeom prst="line">
              <a:avLst/>
            </a:prstGeom>
            <a:ln w="6350" cmpd="sng">
              <a:solidFill>
                <a:srgbClr val="000000"/>
              </a:solidFill>
            </a:ln>
            <a:effectLst/>
            <a:scene3d>
              <a:camera prst="orthographicFront">
                <a:rot lat="0" lon="0" rev="21564000"/>
              </a:camera>
              <a:lightRig rig="threePt" dir="t"/>
            </a:scene3d>
          </p:spPr>
          <p:style>
            <a:lnRef idx="2">
              <a:schemeClr val="accent1"/>
            </a:lnRef>
            <a:fillRef idx="0">
              <a:schemeClr val="accent1"/>
            </a:fillRef>
            <a:effectRef idx="1">
              <a:schemeClr val="accent1"/>
            </a:effectRef>
            <a:fontRef idx="minor">
              <a:schemeClr val="tx1"/>
            </a:fontRef>
          </p:style>
        </p:cxnSp>
        <p:cxnSp>
          <p:nvCxnSpPr>
            <p:cNvPr id="277" name="Straight Connector 276"/>
            <p:cNvCxnSpPr/>
            <p:nvPr/>
          </p:nvCxnSpPr>
          <p:spPr>
            <a:xfrm>
              <a:off x="8691928" y="3316604"/>
              <a:ext cx="93003" cy="0"/>
            </a:xfrm>
            <a:prstGeom prst="line">
              <a:avLst/>
            </a:prstGeom>
            <a:ln w="6350" cmpd="sng">
              <a:solidFill>
                <a:srgbClr val="000000"/>
              </a:solidFill>
            </a:ln>
            <a:effectLst/>
            <a:scene3d>
              <a:camera prst="orthographicFront">
                <a:rot lat="0" lon="0" rev="21564000"/>
              </a:camera>
              <a:lightRig rig="threePt" dir="t"/>
            </a:scene3d>
          </p:spPr>
          <p:style>
            <a:lnRef idx="2">
              <a:schemeClr val="accent1"/>
            </a:lnRef>
            <a:fillRef idx="0">
              <a:schemeClr val="accent1"/>
            </a:fillRef>
            <a:effectRef idx="1">
              <a:schemeClr val="accent1"/>
            </a:effectRef>
            <a:fontRef idx="minor">
              <a:schemeClr val="tx1"/>
            </a:fontRef>
          </p:style>
        </p:cxnSp>
        <p:cxnSp>
          <p:nvCxnSpPr>
            <p:cNvPr id="278" name="Straight Connector 277"/>
            <p:cNvCxnSpPr/>
            <p:nvPr/>
          </p:nvCxnSpPr>
          <p:spPr>
            <a:xfrm>
              <a:off x="8706668" y="2766766"/>
              <a:ext cx="109550" cy="0"/>
            </a:xfrm>
            <a:prstGeom prst="line">
              <a:avLst/>
            </a:prstGeom>
            <a:ln w="28575" cmpd="sng">
              <a:solidFill>
                <a:srgbClr val="000000"/>
              </a:solidFill>
            </a:ln>
            <a:effectLst/>
            <a:scene3d>
              <a:camera prst="orthographicFront">
                <a:rot lat="0" lon="0" rev="21564000"/>
              </a:camera>
              <a:lightRig rig="threePt" dir="t"/>
            </a:scene3d>
          </p:spPr>
          <p:style>
            <a:lnRef idx="2">
              <a:schemeClr val="accent1"/>
            </a:lnRef>
            <a:fillRef idx="0">
              <a:schemeClr val="accent1"/>
            </a:fillRef>
            <a:effectRef idx="1">
              <a:schemeClr val="accent1"/>
            </a:effectRef>
            <a:fontRef idx="minor">
              <a:schemeClr val="tx1"/>
            </a:fontRef>
          </p:style>
        </p:cxnSp>
      </p:grpSp>
      <p:cxnSp>
        <p:nvCxnSpPr>
          <p:cNvPr id="235" name="Straight Arrow Connector 234"/>
          <p:cNvCxnSpPr/>
          <p:nvPr/>
        </p:nvCxnSpPr>
        <p:spPr>
          <a:xfrm>
            <a:off x="1332857" y="6014112"/>
            <a:ext cx="399869" cy="0"/>
          </a:xfrm>
          <a:prstGeom prst="straightConnector1">
            <a:avLst/>
          </a:prstGeom>
          <a:ln w="6350" cmpd="sng">
            <a:solidFill>
              <a:srgbClr val="000000"/>
            </a:solidFill>
            <a:headEnd type="diamond" w="sm" len="sm"/>
            <a:tailEnd type="diamond" w="sm" len="sm"/>
          </a:ln>
          <a:effectLst/>
        </p:spPr>
        <p:style>
          <a:lnRef idx="2">
            <a:schemeClr val="accent1"/>
          </a:lnRef>
          <a:fillRef idx="0">
            <a:schemeClr val="accent1"/>
          </a:fillRef>
          <a:effectRef idx="1">
            <a:schemeClr val="accent1"/>
          </a:effectRef>
          <a:fontRef idx="minor">
            <a:schemeClr val="tx1"/>
          </a:fontRef>
        </p:style>
      </p:cxnSp>
      <p:cxnSp>
        <p:nvCxnSpPr>
          <p:cNvPr id="236" name="Straight Connector 235"/>
          <p:cNvCxnSpPr/>
          <p:nvPr/>
        </p:nvCxnSpPr>
        <p:spPr>
          <a:xfrm flipH="1" flipV="1">
            <a:off x="5081484" y="3044005"/>
            <a:ext cx="2638262" cy="21110"/>
          </a:xfrm>
          <a:prstGeom prst="line">
            <a:avLst/>
          </a:prstGeom>
          <a:ln w="63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37" name="Straight Connector 236"/>
          <p:cNvCxnSpPr/>
          <p:nvPr/>
        </p:nvCxnSpPr>
        <p:spPr>
          <a:xfrm flipH="1" flipV="1">
            <a:off x="6864883" y="3669368"/>
            <a:ext cx="650234" cy="7793"/>
          </a:xfrm>
          <a:prstGeom prst="line">
            <a:avLst/>
          </a:prstGeom>
          <a:ln w="635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38" name="TextBox 237"/>
          <p:cNvSpPr txBox="1"/>
          <p:nvPr/>
        </p:nvSpPr>
        <p:spPr>
          <a:xfrm>
            <a:off x="6355740" y="5694944"/>
            <a:ext cx="807553" cy="369332"/>
          </a:xfrm>
          <a:prstGeom prst="rect">
            <a:avLst/>
          </a:prstGeom>
          <a:noFill/>
        </p:spPr>
        <p:txBody>
          <a:bodyPr wrap="none" rtlCol="0">
            <a:spAutoFit/>
          </a:bodyPr>
          <a:lstStyle/>
          <a:p>
            <a:r>
              <a:rPr lang="en-US" b="1" dirty="0" smtClean="0">
                <a:latin typeface="Optima"/>
                <a:cs typeface="Optima"/>
              </a:rPr>
              <a:t> </a:t>
            </a:r>
            <a:r>
              <a:rPr lang="en-US" sz="1600" b="1" dirty="0">
                <a:latin typeface="Optima"/>
                <a:cs typeface="Optima"/>
              </a:rPr>
              <a:t>2</a:t>
            </a:r>
            <a:r>
              <a:rPr lang="en-US" sz="1600" b="1" dirty="0" smtClean="0">
                <a:latin typeface="Optima"/>
                <a:cs typeface="Optima"/>
              </a:rPr>
              <a:t>0 cm</a:t>
            </a:r>
            <a:endParaRPr lang="en-US" sz="1600" b="1" dirty="0">
              <a:latin typeface="Optima"/>
              <a:cs typeface="Optima"/>
            </a:endParaRPr>
          </a:p>
        </p:txBody>
      </p:sp>
      <p:sp>
        <p:nvSpPr>
          <p:cNvPr id="239" name="TextBox 238"/>
          <p:cNvSpPr txBox="1"/>
          <p:nvPr/>
        </p:nvSpPr>
        <p:spPr>
          <a:xfrm>
            <a:off x="1191756" y="5620042"/>
            <a:ext cx="807553" cy="369332"/>
          </a:xfrm>
          <a:prstGeom prst="rect">
            <a:avLst/>
          </a:prstGeom>
          <a:noFill/>
        </p:spPr>
        <p:txBody>
          <a:bodyPr wrap="none" rtlCol="0">
            <a:spAutoFit/>
          </a:bodyPr>
          <a:lstStyle/>
          <a:p>
            <a:r>
              <a:rPr lang="en-US" b="1" dirty="0" smtClean="0">
                <a:latin typeface="Optima"/>
                <a:cs typeface="Optima"/>
              </a:rPr>
              <a:t> </a:t>
            </a:r>
            <a:r>
              <a:rPr lang="en-US" sz="1600" b="1" dirty="0">
                <a:latin typeface="Optima"/>
                <a:cs typeface="Optima"/>
              </a:rPr>
              <a:t>2</a:t>
            </a:r>
            <a:r>
              <a:rPr lang="en-US" sz="1600" b="1" dirty="0" smtClean="0">
                <a:latin typeface="Optima"/>
                <a:cs typeface="Optima"/>
              </a:rPr>
              <a:t>0 cm</a:t>
            </a:r>
            <a:endParaRPr lang="en-US" sz="1600" b="1" dirty="0">
              <a:latin typeface="Optima"/>
              <a:cs typeface="Optima"/>
            </a:endParaRPr>
          </a:p>
        </p:txBody>
      </p:sp>
      <p:sp>
        <p:nvSpPr>
          <p:cNvPr id="240" name="TextBox 239"/>
          <p:cNvSpPr txBox="1"/>
          <p:nvPr/>
        </p:nvSpPr>
        <p:spPr>
          <a:xfrm>
            <a:off x="7086077" y="2307297"/>
            <a:ext cx="1032586" cy="393541"/>
          </a:xfrm>
          <a:prstGeom prst="rect">
            <a:avLst/>
          </a:prstGeom>
          <a:noFill/>
        </p:spPr>
        <p:txBody>
          <a:bodyPr wrap="square" rtlCol="0">
            <a:spAutoFit/>
          </a:bodyPr>
          <a:lstStyle/>
          <a:p>
            <a:r>
              <a:rPr lang="en-US" b="0" dirty="0" smtClean="0"/>
              <a:t>x(mm)</a:t>
            </a:r>
            <a:endParaRPr lang="en-US" b="0" dirty="0"/>
          </a:p>
        </p:txBody>
      </p:sp>
      <p:sp>
        <p:nvSpPr>
          <p:cNvPr id="326" name="TextBox 325"/>
          <p:cNvSpPr txBox="1"/>
          <p:nvPr/>
        </p:nvSpPr>
        <p:spPr>
          <a:xfrm>
            <a:off x="2052188" y="5556444"/>
            <a:ext cx="4066552" cy="1015663"/>
          </a:xfrm>
          <a:prstGeom prst="rect">
            <a:avLst/>
          </a:prstGeom>
          <a:solidFill>
            <a:srgbClr val="FFFFFF"/>
          </a:solidFill>
          <a:ln w="38100" cmpd="sng">
            <a:solidFill>
              <a:srgbClr val="FF0000"/>
            </a:solidFill>
          </a:ln>
          <a:effectLst/>
        </p:spPr>
        <p:txBody>
          <a:bodyPr wrap="square" rtlCol="0">
            <a:spAutoFit/>
          </a:bodyPr>
          <a:lstStyle/>
          <a:p>
            <a:r>
              <a:rPr lang="de-DE" sz="2000" dirty="0"/>
              <a:t> </a:t>
            </a:r>
            <a:r>
              <a:rPr lang="de-DE" sz="2000" dirty="0" smtClean="0"/>
              <a:t>	CBETA 150 MeV angles:</a:t>
            </a:r>
          </a:p>
          <a:p>
            <a:r>
              <a:rPr lang="en-US" sz="2000" dirty="0" smtClean="0">
                <a:solidFill>
                  <a:srgbClr val="0000FF"/>
                </a:solidFill>
                <a:latin typeface="Optima"/>
                <a:cs typeface="Optima"/>
              </a:rPr>
              <a:t>	θ</a:t>
            </a:r>
            <a:r>
              <a:rPr lang="en-US" sz="2000" baseline="-25000" dirty="0" smtClean="0">
                <a:solidFill>
                  <a:srgbClr val="0000FF"/>
                </a:solidFill>
                <a:latin typeface="Optima"/>
                <a:cs typeface="Optima"/>
              </a:rPr>
              <a:t>D</a:t>
            </a:r>
            <a:r>
              <a:rPr lang="de-DE" sz="2000" dirty="0" smtClean="0"/>
              <a:t>                		</a:t>
            </a:r>
            <a:r>
              <a:rPr lang="en-US" sz="2000" dirty="0" smtClean="0">
                <a:solidFill>
                  <a:srgbClr val="FF0000"/>
                </a:solidFill>
                <a:latin typeface="Optima"/>
                <a:cs typeface="Optima"/>
              </a:rPr>
              <a:t>θ</a:t>
            </a:r>
            <a:r>
              <a:rPr lang="en-US" sz="2000" baseline="-25000" dirty="0" smtClean="0">
                <a:solidFill>
                  <a:srgbClr val="FF0000"/>
                </a:solidFill>
                <a:latin typeface="Optima"/>
                <a:cs typeface="Optima"/>
              </a:rPr>
              <a:t>F</a:t>
            </a:r>
          </a:p>
          <a:p>
            <a:r>
              <a:rPr lang="de-DE" sz="2000" dirty="0" smtClean="0">
                <a:solidFill>
                  <a:srgbClr val="0000FF"/>
                </a:solidFill>
              </a:rPr>
              <a:t>	58.57 mrad         </a:t>
            </a:r>
            <a:r>
              <a:rPr lang="de-DE" sz="2000" dirty="0" smtClean="0">
                <a:solidFill>
                  <a:srgbClr val="FF0000"/>
                </a:solidFill>
              </a:rPr>
              <a:t>28.7 mrad</a:t>
            </a:r>
            <a:endParaRPr lang="en-US" sz="2000" dirty="0">
              <a:solidFill>
                <a:srgbClr val="FF0000"/>
              </a:solidFill>
            </a:endParaRPr>
          </a:p>
        </p:txBody>
      </p:sp>
    </p:spTree>
    <p:extLst>
      <p:ext uri="{BB962C8B-B14F-4D97-AF65-F5344CB8AC3E}">
        <p14:creationId xmlns:p14="http://schemas.microsoft.com/office/powerpoint/2010/main" val="2862609317"/>
      </p:ext>
    </p:extLst>
  </p:cSld>
  <p:clrMapOvr>
    <a:masterClrMapping/>
  </p:clrMapOvr>
  <mc:AlternateContent xmlns:mc="http://schemas.openxmlformats.org/markup-compatibility/2006" xmlns:p14="http://schemas.microsoft.com/office/powerpoint/2010/main">
    <mc:Choice Requires="p14">
      <p:transition spd="slow" p14:dur="1700">
        <p14:prism isContent="1"/>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400110"/>
          </a:xfrm>
          <a:prstGeom prst="rect">
            <a:avLst/>
          </a:prstGeom>
        </p:spPr>
        <p:txBody>
          <a:bodyPr wrap="square">
            <a:spAutoFit/>
          </a:bodyPr>
          <a:lstStyle/>
          <a:p>
            <a:pPr algn="ctr"/>
            <a:r>
              <a:rPr lang="en-US" sz="2000" dirty="0" smtClean="0">
                <a:solidFill>
                  <a:srgbClr val="000090"/>
                </a:solidFill>
                <a:latin typeface="Optima"/>
                <a:cs typeface="Optima"/>
              </a:rPr>
              <a:t>C.7 The iron corrector frame is a very simple correction system. </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6458" y="446922"/>
            <a:ext cx="6953369" cy="5966117"/>
          </a:xfrm>
          <a:prstGeom prst="rect">
            <a:avLst/>
          </a:prstGeom>
        </p:spPr>
      </p:pic>
      <p:sp>
        <p:nvSpPr>
          <p:cNvPr id="4" name="Footer Placeholder 3"/>
          <p:cNvSpPr>
            <a:spLocks noGrp="1"/>
          </p:cNvSpPr>
          <p:nvPr>
            <p:ph type="ftr" sz="quarter" idx="11"/>
          </p:nvPr>
        </p:nvSpPr>
        <p:spPr/>
        <p:txBody>
          <a:bodyPr/>
          <a:lstStyle/>
          <a:p>
            <a:r>
              <a:rPr lang="en-US" smtClean="0"/>
              <a:t>Dejan Trbojevic - 'CBETA Magnet Buildability Review’</a:t>
            </a:r>
            <a:endParaRPr lang="en-US"/>
          </a:p>
        </p:txBody>
      </p:sp>
      <p:sp>
        <p:nvSpPr>
          <p:cNvPr id="5" name="Slide Number Placeholder 4"/>
          <p:cNvSpPr>
            <a:spLocks noGrp="1"/>
          </p:cNvSpPr>
          <p:nvPr>
            <p:ph type="sldNum" sz="quarter" idx="12"/>
          </p:nvPr>
        </p:nvSpPr>
        <p:spPr/>
        <p:txBody>
          <a:bodyPr/>
          <a:lstStyle/>
          <a:p>
            <a:fld id="{F3C6ED0D-CA28-5F45-8164-C9EB1E44D88A}" type="slidenum">
              <a:rPr lang="en-US" smtClean="0"/>
              <a:t>15</a:t>
            </a:fld>
            <a:endParaRPr lang="en-US"/>
          </a:p>
        </p:txBody>
      </p:sp>
      <p:sp>
        <p:nvSpPr>
          <p:cNvPr id="6" name="TextBox 5"/>
          <p:cNvSpPr txBox="1"/>
          <p:nvPr/>
        </p:nvSpPr>
        <p:spPr>
          <a:xfrm>
            <a:off x="0" y="1217566"/>
            <a:ext cx="2036080" cy="4247317"/>
          </a:xfrm>
          <a:prstGeom prst="rect">
            <a:avLst/>
          </a:prstGeom>
          <a:noFill/>
        </p:spPr>
        <p:txBody>
          <a:bodyPr wrap="square" rtlCol="0">
            <a:spAutoFit/>
          </a:bodyPr>
          <a:lstStyle/>
          <a:p>
            <a:pPr algn="ctr"/>
            <a:r>
              <a:rPr lang="en-US" dirty="0" smtClean="0">
                <a:solidFill>
                  <a:srgbClr val="000090"/>
                </a:solidFill>
              </a:rPr>
              <a:t>DOES NOT LONGITUDINALLY</a:t>
            </a:r>
          </a:p>
          <a:p>
            <a:pPr algn="ctr"/>
            <a:r>
              <a:rPr lang="en-US" dirty="0" smtClean="0">
                <a:solidFill>
                  <a:srgbClr val="000090"/>
                </a:solidFill>
              </a:rPr>
              <a:t>AFFECT THE </a:t>
            </a:r>
          </a:p>
          <a:p>
            <a:pPr algn="ctr"/>
            <a:r>
              <a:rPr lang="en-US" dirty="0" smtClean="0">
                <a:solidFill>
                  <a:srgbClr val="000090"/>
                </a:solidFill>
              </a:rPr>
              <a:t>7 cm and 12 cm </a:t>
            </a:r>
          </a:p>
          <a:p>
            <a:pPr algn="ctr"/>
            <a:r>
              <a:rPr lang="en-US" dirty="0" smtClean="0">
                <a:solidFill>
                  <a:srgbClr val="000090"/>
                </a:solidFill>
              </a:rPr>
              <a:t>drift space</a:t>
            </a:r>
          </a:p>
          <a:p>
            <a:pPr algn="ctr"/>
            <a:endParaRPr lang="en-US" dirty="0">
              <a:solidFill>
                <a:srgbClr val="000090"/>
              </a:solidFill>
            </a:endParaRPr>
          </a:p>
          <a:p>
            <a:pPr algn="ctr"/>
            <a:endParaRPr lang="en-US" dirty="0" smtClean="0">
              <a:solidFill>
                <a:srgbClr val="000090"/>
              </a:solidFill>
            </a:endParaRPr>
          </a:p>
          <a:p>
            <a:pPr algn="ctr"/>
            <a:r>
              <a:rPr lang="en-US" dirty="0" smtClean="0">
                <a:solidFill>
                  <a:srgbClr val="000090"/>
                </a:solidFill>
              </a:rPr>
              <a:t>PROVIDES</a:t>
            </a:r>
          </a:p>
          <a:p>
            <a:pPr algn="ctr"/>
            <a:r>
              <a:rPr lang="en-US" dirty="0" smtClean="0">
                <a:solidFill>
                  <a:srgbClr val="000090"/>
                </a:solidFill>
              </a:rPr>
              <a:t>2% of the QUADRUPOLE GRADIENT</a:t>
            </a:r>
          </a:p>
          <a:p>
            <a:pPr algn="ctr"/>
            <a:endParaRPr lang="en-US" dirty="0">
              <a:solidFill>
                <a:srgbClr val="000090"/>
              </a:solidFill>
            </a:endParaRPr>
          </a:p>
          <a:p>
            <a:pPr algn="ctr"/>
            <a:r>
              <a:rPr lang="en-US" dirty="0" smtClean="0">
                <a:solidFill>
                  <a:srgbClr val="000090"/>
                </a:solidFill>
              </a:rPr>
              <a:t>4 times stronger horizontal and vertical correctors</a:t>
            </a:r>
            <a:endParaRPr lang="en-US" dirty="0">
              <a:solidFill>
                <a:srgbClr val="000090"/>
              </a:solidFill>
            </a:endParaRPr>
          </a:p>
        </p:txBody>
      </p:sp>
    </p:spTree>
    <p:extLst>
      <p:ext uri="{BB962C8B-B14F-4D97-AF65-F5344CB8AC3E}">
        <p14:creationId xmlns:p14="http://schemas.microsoft.com/office/powerpoint/2010/main" val="1992548367"/>
      </p:ext>
    </p:extLst>
  </p:cSld>
  <p:clrMapOvr>
    <a:masterClrMapping/>
  </p:clrMapOvr>
  <mc:AlternateContent xmlns:mc="http://schemas.openxmlformats.org/markup-compatibility/2006" xmlns:p14="http://schemas.microsoft.com/office/powerpoint/2010/main">
    <mc:Choice Requires="p14">
      <p:transition spd="slow" p14:dur="1700">
        <p14:prism isContent="1"/>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400110"/>
          </a:xfrm>
          <a:prstGeom prst="rect">
            <a:avLst/>
          </a:prstGeom>
        </p:spPr>
        <p:txBody>
          <a:bodyPr wrap="square">
            <a:spAutoFit/>
          </a:bodyPr>
          <a:lstStyle/>
          <a:p>
            <a:pPr algn="ctr"/>
            <a:r>
              <a:rPr lang="en-US" sz="2000" dirty="0" smtClean="0">
                <a:solidFill>
                  <a:srgbClr val="000090"/>
                </a:solidFill>
                <a:latin typeface="Optima"/>
                <a:cs typeface="Optima"/>
              </a:rPr>
              <a:t>C.8 Bent round pipe fits through both Halbach magnets with enough clearance</a:t>
            </a:r>
            <a:r>
              <a:rPr lang="en-US" sz="2000" dirty="0" smtClean="0">
                <a:solidFill>
                  <a:srgbClr val="000090"/>
                </a:solidFill>
                <a:effectLst/>
                <a:latin typeface="Optima"/>
                <a:cs typeface="Optima"/>
              </a:rPr>
              <a:t> </a:t>
            </a:r>
          </a:p>
        </p:txBody>
      </p:sp>
      <p:pic>
        <p:nvPicPr>
          <p:cNvPr id="3" name="Picture 2" descr="Screen Shot 2016-10-19 at 9.19.25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4034" y="1239651"/>
            <a:ext cx="8021218" cy="5198603"/>
          </a:xfrm>
          <a:prstGeom prst="rect">
            <a:avLst/>
          </a:prstGeom>
        </p:spPr>
      </p:pic>
      <p:sp>
        <p:nvSpPr>
          <p:cNvPr id="4" name="Footer Placeholder 3"/>
          <p:cNvSpPr>
            <a:spLocks noGrp="1"/>
          </p:cNvSpPr>
          <p:nvPr>
            <p:ph type="ftr" sz="quarter" idx="11"/>
          </p:nvPr>
        </p:nvSpPr>
        <p:spPr/>
        <p:txBody>
          <a:bodyPr/>
          <a:lstStyle/>
          <a:p>
            <a:r>
              <a:rPr lang="en-US" smtClean="0"/>
              <a:t>Dejan Trbojevic - 'CBETA Magnet Buildability Review’</a:t>
            </a:r>
            <a:endParaRPr lang="en-US"/>
          </a:p>
        </p:txBody>
      </p:sp>
      <p:sp>
        <p:nvSpPr>
          <p:cNvPr id="5" name="Slide Number Placeholder 4"/>
          <p:cNvSpPr>
            <a:spLocks noGrp="1"/>
          </p:cNvSpPr>
          <p:nvPr>
            <p:ph type="sldNum" sz="quarter" idx="12"/>
          </p:nvPr>
        </p:nvSpPr>
        <p:spPr/>
        <p:txBody>
          <a:bodyPr/>
          <a:lstStyle/>
          <a:p>
            <a:fld id="{F3C6ED0D-CA28-5F45-8164-C9EB1E44D88A}" type="slidenum">
              <a:rPr lang="en-US" smtClean="0"/>
              <a:t>16</a:t>
            </a:fld>
            <a:endParaRPr lang="en-US"/>
          </a:p>
        </p:txBody>
      </p:sp>
      <p:sp>
        <p:nvSpPr>
          <p:cNvPr id="6" name="TextBox 5"/>
          <p:cNvSpPr txBox="1"/>
          <p:nvPr/>
        </p:nvSpPr>
        <p:spPr>
          <a:xfrm>
            <a:off x="68032" y="794165"/>
            <a:ext cx="9177758" cy="369332"/>
          </a:xfrm>
          <a:prstGeom prst="rect">
            <a:avLst/>
          </a:prstGeom>
          <a:noFill/>
        </p:spPr>
        <p:txBody>
          <a:bodyPr wrap="none" rtlCol="0">
            <a:spAutoFit/>
          </a:bodyPr>
          <a:lstStyle/>
          <a:p>
            <a:r>
              <a:rPr lang="en-US" dirty="0" smtClean="0">
                <a:solidFill>
                  <a:srgbClr val="000090"/>
                </a:solidFill>
                <a:latin typeface="Optima"/>
                <a:cs typeface="Optima"/>
              </a:rPr>
              <a:t>Round pipe allows use of the 4 button BPMs: savings in electronics $660,000 </a:t>
            </a:r>
            <a:r>
              <a:rPr lang="en-US" dirty="0" smtClean="0">
                <a:solidFill>
                  <a:srgbClr val="000090"/>
                </a:solidFill>
                <a:latin typeface="Optima"/>
                <a:cs typeface="Optima"/>
                <a:sym typeface="Wingdings"/>
              </a:rPr>
              <a:t> $330,000</a:t>
            </a:r>
            <a:endParaRPr lang="en-US" dirty="0">
              <a:solidFill>
                <a:srgbClr val="000090"/>
              </a:solidFill>
              <a:latin typeface="Optima"/>
              <a:cs typeface="Optima"/>
            </a:endParaRPr>
          </a:p>
        </p:txBody>
      </p:sp>
    </p:spTree>
    <p:extLst>
      <p:ext uri="{BB962C8B-B14F-4D97-AF65-F5344CB8AC3E}">
        <p14:creationId xmlns:p14="http://schemas.microsoft.com/office/powerpoint/2010/main" val="3386759892"/>
      </p:ext>
    </p:extLst>
  </p:cSld>
  <p:clrMapOvr>
    <a:masterClrMapping/>
  </p:clrMapOvr>
  <mc:AlternateContent xmlns:mc="http://schemas.openxmlformats.org/markup-compatibility/2006" xmlns:p14="http://schemas.microsoft.com/office/powerpoint/2010/main">
    <mc:Choice Requires="p14">
      <p:transition spd="slow" p14:dur="1700">
        <p14:prism isContent="1"/>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creen Shot 2016-12-19 at 1.43.41 PM.png"/>
          <p:cNvPicPr>
            <a:picLocks noChangeAspect="1"/>
          </p:cNvPicPr>
          <p:nvPr/>
        </p:nvPicPr>
        <p:blipFill>
          <a:blip r:embed="rId2">
            <a:extLst>
              <a:ext uri="{BEBA8EAE-BF5A-486C-A8C5-ECC9F3942E4B}">
                <a14:imgProps xmlns:a14="http://schemas.microsoft.com/office/drawing/2010/main">
                  <a14:imgLayer r:embed="rId3">
                    <a14:imgEffect>
                      <a14:sharpenSoften amount="57000"/>
                    </a14:imgEffect>
                  </a14:imgLayer>
                </a14:imgProps>
              </a:ext>
              <a:ext uri="{28A0092B-C50C-407E-A947-70E740481C1C}">
                <a14:useLocalDpi xmlns:a14="http://schemas.microsoft.com/office/drawing/2010/main" val="0"/>
              </a:ext>
            </a:extLst>
          </a:blip>
          <a:stretch>
            <a:fillRect/>
          </a:stretch>
        </p:blipFill>
        <p:spPr>
          <a:xfrm>
            <a:off x="974887" y="2539218"/>
            <a:ext cx="6804728" cy="4037723"/>
          </a:xfrm>
          <a:prstGeom prst="rect">
            <a:avLst/>
          </a:prstGeom>
        </p:spPr>
      </p:pic>
      <p:sp>
        <p:nvSpPr>
          <p:cNvPr id="2" name="Title 1"/>
          <p:cNvSpPr>
            <a:spLocks noGrp="1"/>
          </p:cNvSpPr>
          <p:nvPr>
            <p:ph type="title"/>
          </p:nvPr>
        </p:nvSpPr>
        <p:spPr>
          <a:xfrm>
            <a:off x="0" y="1"/>
            <a:ext cx="9144000" cy="692754"/>
          </a:xfrm>
        </p:spPr>
        <p:txBody>
          <a:bodyPr>
            <a:normAutofit/>
          </a:bodyPr>
          <a:lstStyle/>
          <a:p>
            <a:r>
              <a:rPr lang="en-US" sz="2000" dirty="0" smtClean="0">
                <a:latin typeface="Optima"/>
                <a:cs typeface="Optima"/>
              </a:rPr>
              <a:t>C.9 SIZE OF THE MAGNETS IS SIGNIFICANLY SMALLER</a:t>
            </a:r>
            <a:endParaRPr lang="en-US" sz="2000" dirty="0">
              <a:latin typeface="Optima"/>
              <a:cs typeface="Optima"/>
            </a:endParaRPr>
          </a:p>
        </p:txBody>
      </p:sp>
      <p:sp>
        <p:nvSpPr>
          <p:cNvPr id="3" name="Content Placeholder 2"/>
          <p:cNvSpPr>
            <a:spLocks noGrp="1"/>
          </p:cNvSpPr>
          <p:nvPr>
            <p:ph idx="1"/>
          </p:nvPr>
        </p:nvSpPr>
        <p:spPr/>
        <p:txBody>
          <a:bodyPr/>
          <a:lstStyle/>
          <a:p>
            <a:r>
              <a:rPr lang="en-US" dirty="0" smtClean="0"/>
              <a:t>ALLOWS EASIER:</a:t>
            </a:r>
          </a:p>
          <a:p>
            <a:pPr lvl="1"/>
            <a:r>
              <a:rPr lang="en-US" dirty="0" smtClean="0"/>
              <a:t>ASSEMBLY – THE CRANE IS NOT NECESSARY </a:t>
            </a:r>
          </a:p>
          <a:p>
            <a:pPr lvl="1"/>
            <a:r>
              <a:rPr lang="en-US" dirty="0" smtClean="0"/>
              <a:t>ACCESS TO THE VACUUM PIPE AND INSTRUMENTS</a:t>
            </a:r>
          </a:p>
          <a:p>
            <a:pPr lvl="1"/>
            <a:r>
              <a:rPr lang="en-US" dirty="0" smtClean="0"/>
              <a:t>LONGITUDINAL DRIFTS ARE NOT SHORTENED BY THE CORRECTORS</a:t>
            </a:r>
            <a:endParaRPr lang="en-US" dirty="0"/>
          </a:p>
        </p:txBody>
      </p:sp>
      <p:sp>
        <p:nvSpPr>
          <p:cNvPr id="4" name="Footer Placeholder 3"/>
          <p:cNvSpPr>
            <a:spLocks noGrp="1"/>
          </p:cNvSpPr>
          <p:nvPr>
            <p:ph type="ftr" sz="quarter" idx="11"/>
          </p:nvPr>
        </p:nvSpPr>
        <p:spPr/>
        <p:txBody>
          <a:bodyPr/>
          <a:lstStyle/>
          <a:p>
            <a:r>
              <a:rPr lang="en-US" smtClean="0"/>
              <a:t>Dejan Trbojevic - 'CBETA Magnet Buildability Review’</a:t>
            </a:r>
            <a:endParaRPr lang="en-US"/>
          </a:p>
        </p:txBody>
      </p:sp>
      <p:sp>
        <p:nvSpPr>
          <p:cNvPr id="5" name="Slide Number Placeholder 4"/>
          <p:cNvSpPr>
            <a:spLocks noGrp="1"/>
          </p:cNvSpPr>
          <p:nvPr>
            <p:ph type="sldNum" sz="quarter" idx="12"/>
          </p:nvPr>
        </p:nvSpPr>
        <p:spPr/>
        <p:txBody>
          <a:bodyPr/>
          <a:lstStyle/>
          <a:p>
            <a:fld id="{F3C6ED0D-CA28-5F45-8164-C9EB1E44D88A}" type="slidenum">
              <a:rPr lang="en-US" smtClean="0"/>
              <a:t>17</a:t>
            </a:fld>
            <a:endParaRPr lang="en-US"/>
          </a:p>
        </p:txBody>
      </p:sp>
    </p:spTree>
    <p:extLst>
      <p:ext uri="{BB962C8B-B14F-4D97-AF65-F5344CB8AC3E}">
        <p14:creationId xmlns:p14="http://schemas.microsoft.com/office/powerpoint/2010/main" val="3036189493"/>
      </p:ext>
    </p:extLst>
  </p:cSld>
  <p:clrMapOvr>
    <a:masterClrMapping/>
  </p:clrMapOvr>
  <mc:AlternateContent xmlns:mc="http://schemas.openxmlformats.org/markup-compatibility/2006" xmlns:p14="http://schemas.microsoft.com/office/powerpoint/2010/main">
    <mc:Choice Requires="p14">
      <p:transition spd="slow" p14:dur="1700">
        <p14:prism isContent="1"/>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461665"/>
          </a:xfrm>
          <a:prstGeom prst="rect">
            <a:avLst/>
          </a:prstGeom>
        </p:spPr>
        <p:txBody>
          <a:bodyPr wrap="square">
            <a:spAutoFit/>
          </a:bodyPr>
          <a:lstStyle/>
          <a:p>
            <a:pPr algn="ctr"/>
            <a:r>
              <a:rPr lang="en-US" sz="2400" dirty="0" smtClean="0">
                <a:solidFill>
                  <a:srgbClr val="FF0000"/>
                </a:solidFill>
                <a:latin typeface="Optima"/>
                <a:cs typeface="Optima"/>
              </a:rPr>
              <a:t>C.10 Cost is significantly smaller $1.2M</a:t>
            </a:r>
            <a:endParaRPr lang="en-US" sz="2400" dirty="0">
              <a:solidFill>
                <a:srgbClr val="FF0000"/>
              </a:solidFill>
              <a:latin typeface="Optima"/>
              <a:cs typeface="Optima"/>
            </a:endParaRPr>
          </a:p>
        </p:txBody>
      </p:sp>
      <p:pic>
        <p:nvPicPr>
          <p:cNvPr id="5" name="Picture 4"/>
          <p:cNvPicPr>
            <a:picLocks noChangeAspect="1"/>
          </p:cNvPicPr>
          <p:nvPr/>
        </p:nvPicPr>
        <p:blipFill>
          <a:blip r:embed="rId2">
            <a:extLst>
              <a:ext uri="{BEBA8EAE-BF5A-486C-A8C5-ECC9F3942E4B}">
                <a14:imgProps xmlns:a14="http://schemas.microsoft.com/office/drawing/2010/main">
                  <a14:imgLayer r:embed="rId3">
                    <a14:imgEffect>
                      <a14:sharpenSoften amount="87000"/>
                    </a14:imgEffect>
                  </a14:imgLayer>
                </a14:imgProps>
              </a:ext>
              <a:ext uri="{28A0092B-C50C-407E-A947-70E740481C1C}">
                <a14:useLocalDpi xmlns:a14="http://schemas.microsoft.com/office/drawing/2010/main" val="0"/>
              </a:ext>
            </a:extLst>
          </a:blip>
          <a:stretch>
            <a:fillRect/>
          </a:stretch>
        </p:blipFill>
        <p:spPr>
          <a:xfrm>
            <a:off x="228429" y="465111"/>
            <a:ext cx="8652878" cy="5904396"/>
          </a:xfrm>
          <a:prstGeom prst="rect">
            <a:avLst/>
          </a:prstGeom>
        </p:spPr>
      </p:pic>
      <p:sp>
        <p:nvSpPr>
          <p:cNvPr id="2" name="Footer Placeholder 1"/>
          <p:cNvSpPr>
            <a:spLocks noGrp="1"/>
          </p:cNvSpPr>
          <p:nvPr>
            <p:ph type="ftr" sz="quarter" idx="11"/>
          </p:nvPr>
        </p:nvSpPr>
        <p:spPr/>
        <p:txBody>
          <a:bodyPr/>
          <a:lstStyle/>
          <a:p>
            <a:r>
              <a:rPr lang="en-US" smtClean="0"/>
              <a:t>Dejan Trbojevic - 'CBETA Magnet Buildability Review’</a:t>
            </a:r>
            <a:endParaRPr lang="en-US"/>
          </a:p>
        </p:txBody>
      </p:sp>
      <p:sp>
        <p:nvSpPr>
          <p:cNvPr id="3" name="Slide Number Placeholder 2"/>
          <p:cNvSpPr>
            <a:spLocks noGrp="1"/>
          </p:cNvSpPr>
          <p:nvPr>
            <p:ph type="sldNum" sz="quarter" idx="12"/>
          </p:nvPr>
        </p:nvSpPr>
        <p:spPr/>
        <p:txBody>
          <a:bodyPr/>
          <a:lstStyle/>
          <a:p>
            <a:fld id="{F3C6ED0D-CA28-5F45-8164-C9EB1E44D88A}" type="slidenum">
              <a:rPr lang="en-US" smtClean="0"/>
              <a:t>18</a:t>
            </a:fld>
            <a:endParaRPr lang="en-US"/>
          </a:p>
        </p:txBody>
      </p:sp>
    </p:spTree>
    <p:extLst>
      <p:ext uri="{BB962C8B-B14F-4D97-AF65-F5344CB8AC3E}">
        <p14:creationId xmlns:p14="http://schemas.microsoft.com/office/powerpoint/2010/main" val="2494544010"/>
      </p:ext>
    </p:extLst>
  </p:cSld>
  <p:clrMapOvr>
    <a:masterClrMapping/>
  </p:clrMapOvr>
  <mc:AlternateContent xmlns:mc="http://schemas.openxmlformats.org/markup-compatibility/2006" xmlns:p14="http://schemas.microsoft.com/office/powerpoint/2010/main">
    <mc:Choice Requires="p14">
      <p:transition spd="slow" p14:dur="1700">
        <p14:prism isContent="1"/>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a:t>
            </a:r>
            <a:endParaRPr lang="en-US" dirty="0"/>
          </a:p>
        </p:txBody>
      </p:sp>
      <p:sp>
        <p:nvSpPr>
          <p:cNvPr id="3" name="Content Placeholder 2"/>
          <p:cNvSpPr>
            <a:spLocks noGrp="1"/>
          </p:cNvSpPr>
          <p:nvPr>
            <p:ph idx="1"/>
          </p:nvPr>
        </p:nvSpPr>
        <p:spPr/>
        <p:txBody>
          <a:bodyPr/>
          <a:lstStyle/>
          <a:p>
            <a:r>
              <a:rPr lang="en-US" dirty="0" smtClean="0"/>
              <a:t>The lattice design of the NS-FFAG shows that the optimum of the magnetic field is a combination of the focusing quadrupole and defocusing combined function magnet. This is due to placement of the different energy orbits at the middle of the two magnets </a:t>
            </a:r>
          </a:p>
          <a:p>
            <a:r>
              <a:rPr lang="en-US" dirty="0" smtClean="0"/>
              <a:t>Additional properties of the Halbach magnets like: most efficient use of the permanent magnet material, excellent quality of the magnetic field, no cross talk between the magnets, small effect of the correction system on the magnetic field inside of the Halbach magnets, wrong assumption that the CBETA magnets should be the same as the eRHIC magnets, simple correction system widely used, allowed round vacuum pipe, </a:t>
            </a:r>
            <a:r>
              <a:rPr lang="en-US" dirty="0"/>
              <a:t>small size of the magnets, </a:t>
            </a:r>
            <a:r>
              <a:rPr lang="en-US" dirty="0" smtClean="0"/>
              <a:t>and very reasonable cost.</a:t>
            </a:r>
            <a:endParaRPr lang="en-US" dirty="0"/>
          </a:p>
        </p:txBody>
      </p:sp>
      <p:sp>
        <p:nvSpPr>
          <p:cNvPr id="4" name="Footer Placeholder 3"/>
          <p:cNvSpPr>
            <a:spLocks noGrp="1"/>
          </p:cNvSpPr>
          <p:nvPr>
            <p:ph type="ftr" sz="quarter" idx="11"/>
          </p:nvPr>
        </p:nvSpPr>
        <p:spPr/>
        <p:txBody>
          <a:bodyPr/>
          <a:lstStyle/>
          <a:p>
            <a:r>
              <a:rPr lang="en-US" smtClean="0"/>
              <a:t>Dejan Trbojevic - 'CBETA Magnet Buildability Review’</a:t>
            </a:r>
            <a:endParaRPr lang="en-US"/>
          </a:p>
        </p:txBody>
      </p:sp>
      <p:sp>
        <p:nvSpPr>
          <p:cNvPr id="5" name="Slide Number Placeholder 4"/>
          <p:cNvSpPr>
            <a:spLocks noGrp="1"/>
          </p:cNvSpPr>
          <p:nvPr>
            <p:ph type="sldNum" sz="quarter" idx="12"/>
          </p:nvPr>
        </p:nvSpPr>
        <p:spPr/>
        <p:txBody>
          <a:bodyPr/>
          <a:lstStyle/>
          <a:p>
            <a:fld id="{F3C6ED0D-CA28-5F45-8164-C9EB1E44D88A}" type="slidenum">
              <a:rPr lang="en-US" smtClean="0"/>
              <a:t>19</a:t>
            </a:fld>
            <a:endParaRPr lang="en-US"/>
          </a:p>
        </p:txBody>
      </p:sp>
    </p:spTree>
    <p:extLst>
      <p:ext uri="{BB962C8B-B14F-4D97-AF65-F5344CB8AC3E}">
        <p14:creationId xmlns:p14="http://schemas.microsoft.com/office/powerpoint/2010/main" val="1949471820"/>
      </p:ext>
    </p:extLst>
  </p:cSld>
  <p:clrMapOvr>
    <a:masterClrMapping/>
  </p:clrMapOvr>
  <mc:AlternateContent xmlns:mc="http://schemas.openxmlformats.org/markup-compatibility/2006" xmlns:p14="http://schemas.microsoft.com/office/powerpoint/2010/main">
    <mc:Choice Requires="p14">
      <p:transition spd="slow" p14:dur="1700">
        <p14:prism isContent="1"/>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b="1" dirty="0" smtClean="0">
                <a:latin typeface="Optima"/>
                <a:cs typeface="Optima"/>
              </a:rPr>
              <a:t>A. Basics </a:t>
            </a:r>
            <a:r>
              <a:rPr lang="en-US" sz="2800" b="1" dirty="0">
                <a:latin typeface="Optima"/>
                <a:cs typeface="Optima"/>
              </a:rPr>
              <a:t>of the NS-FFAG</a:t>
            </a:r>
            <a:endParaRPr lang="en-US" sz="2800" b="1" dirty="0"/>
          </a:p>
        </p:txBody>
      </p:sp>
      <p:sp>
        <p:nvSpPr>
          <p:cNvPr id="3" name="Content Placeholder 2"/>
          <p:cNvSpPr>
            <a:spLocks noGrp="1"/>
          </p:cNvSpPr>
          <p:nvPr>
            <p:ph idx="1"/>
          </p:nvPr>
        </p:nvSpPr>
        <p:spPr/>
        <p:txBody>
          <a:bodyPr/>
          <a:lstStyle/>
          <a:p>
            <a:r>
              <a:rPr lang="en-US" sz="2000" dirty="0"/>
              <a:t>Strong focusing, small dispersion D</a:t>
            </a:r>
            <a:r>
              <a:rPr lang="en-US" sz="2000" baseline="-25000" dirty="0"/>
              <a:t>x</a:t>
            </a:r>
            <a:r>
              <a:rPr lang="en-US" sz="2000" dirty="0"/>
              <a:t>, large momentum acceptance </a:t>
            </a:r>
            <a:r>
              <a:rPr lang="en-US" sz="2000" dirty="0">
                <a:latin typeface="Symbol" charset="2"/>
                <a:cs typeface="Symbol" charset="2"/>
              </a:rPr>
              <a:t>d</a:t>
            </a:r>
            <a:r>
              <a:rPr lang="en-US" sz="2000" dirty="0"/>
              <a:t>p/p, linear magnetic field: </a:t>
            </a:r>
            <a:r>
              <a:rPr lang="en-US" sz="2000" b="1" dirty="0"/>
              <a:t>B</a:t>
            </a:r>
            <a:r>
              <a:rPr lang="en-US" sz="2000" b="1" baseline="-25000" dirty="0"/>
              <a:t>F,D</a:t>
            </a:r>
            <a:r>
              <a:rPr lang="en-US" sz="2000" b="1" dirty="0"/>
              <a:t>=B</a:t>
            </a:r>
            <a:r>
              <a:rPr lang="en-US" sz="2000" b="1" baseline="-25000" dirty="0"/>
              <a:t>o </a:t>
            </a:r>
            <a:r>
              <a:rPr lang="en-US" sz="2000" b="1" dirty="0"/>
              <a:t>+ G</a:t>
            </a:r>
            <a:r>
              <a:rPr lang="en-US" sz="2000" b="1" dirty="0">
                <a:latin typeface="Wingdings"/>
                <a:ea typeface="Wingdings"/>
                <a:cs typeface="Wingdings"/>
                <a:sym typeface="Wingdings"/>
              </a:rPr>
              <a:t></a:t>
            </a:r>
            <a:r>
              <a:rPr lang="en-US" sz="2000" b="1" dirty="0"/>
              <a:t>x </a:t>
            </a:r>
            <a:r>
              <a:rPr lang="en-US" sz="2000" dirty="0"/>
              <a:t>(requires combined function magnets)</a:t>
            </a:r>
          </a:p>
          <a:p>
            <a:pPr marL="400050" lvl="1" indent="0">
              <a:buNone/>
            </a:pPr>
            <a:r>
              <a:rPr lang="en-US" b="1" dirty="0"/>
              <a:t>	</a:t>
            </a:r>
            <a:r>
              <a:rPr lang="en-US" sz="1800" b="1" dirty="0">
                <a:latin typeface="Symbol" charset="2"/>
                <a:cs typeface="Symbol" charset="2"/>
              </a:rPr>
              <a:t>D</a:t>
            </a:r>
            <a:r>
              <a:rPr lang="en-US" sz="1800" b="1" dirty="0"/>
              <a:t>x = D</a:t>
            </a:r>
            <a:r>
              <a:rPr lang="en-US" sz="1800" b="1" baseline="-25000" dirty="0"/>
              <a:t>x</a:t>
            </a:r>
            <a:r>
              <a:rPr lang="en-US" sz="1800" b="1" dirty="0"/>
              <a:t> * </a:t>
            </a:r>
            <a:r>
              <a:rPr lang="en-US" sz="1800" b="1" dirty="0">
                <a:latin typeface="Symbol" charset="2"/>
                <a:cs typeface="Symbol" charset="2"/>
              </a:rPr>
              <a:t>d</a:t>
            </a:r>
            <a:r>
              <a:rPr lang="en-US" sz="1800" b="1" dirty="0"/>
              <a:t>p/p</a:t>
            </a:r>
            <a:r>
              <a:rPr lang="en-US" sz="1800" dirty="0"/>
              <a:t>,   small aperture </a:t>
            </a:r>
            <a:r>
              <a:rPr lang="en-US" sz="1800" dirty="0">
                <a:latin typeface="Symbol" charset="2"/>
                <a:cs typeface="Symbol" charset="2"/>
              </a:rPr>
              <a:t>D</a:t>
            </a:r>
            <a:r>
              <a:rPr lang="en-US" sz="1800" dirty="0"/>
              <a:t>x=± 2 cm allows large momentum 4 times in energy  if D</a:t>
            </a:r>
            <a:r>
              <a:rPr lang="en-US" sz="1800" baseline="-25000" dirty="0"/>
              <a:t>x</a:t>
            </a:r>
            <a:r>
              <a:rPr lang="en-US" sz="1800" dirty="0"/>
              <a:t>= 3 cm </a:t>
            </a:r>
            <a:r>
              <a:rPr lang="en-US" sz="1800" dirty="0">
                <a:sym typeface="Wingdings"/>
              </a:rPr>
              <a:t> </a:t>
            </a:r>
            <a:r>
              <a:rPr lang="en-US" sz="1800" dirty="0">
                <a:latin typeface="Symbol" charset="2"/>
                <a:cs typeface="Symbol" charset="2"/>
              </a:rPr>
              <a:t>d</a:t>
            </a:r>
            <a:r>
              <a:rPr lang="en-US" sz="1800" dirty="0"/>
              <a:t>p/p =±</a:t>
            </a:r>
            <a:r>
              <a:rPr lang="en-US" sz="1800" dirty="0">
                <a:sym typeface="Wingdings"/>
              </a:rPr>
              <a:t>60%!</a:t>
            </a:r>
            <a:r>
              <a:rPr lang="en-US" sz="1800" dirty="0"/>
              <a:t> </a:t>
            </a:r>
          </a:p>
          <a:p>
            <a:endParaRPr lang="en-US" dirty="0"/>
          </a:p>
        </p:txBody>
      </p:sp>
      <p:sp>
        <p:nvSpPr>
          <p:cNvPr id="4" name="Footer Placeholder 3"/>
          <p:cNvSpPr>
            <a:spLocks noGrp="1"/>
          </p:cNvSpPr>
          <p:nvPr>
            <p:ph type="ftr" sz="quarter" idx="11"/>
          </p:nvPr>
        </p:nvSpPr>
        <p:spPr/>
        <p:txBody>
          <a:bodyPr/>
          <a:lstStyle/>
          <a:p>
            <a:r>
              <a:rPr lang="en-US" smtClean="0"/>
              <a:t>Dejan Trbojevic - 'CBETA Magnet Buildability Review’</a:t>
            </a:r>
            <a:endParaRPr lang="en-US"/>
          </a:p>
        </p:txBody>
      </p:sp>
      <p:sp>
        <p:nvSpPr>
          <p:cNvPr id="5" name="Slide Number Placeholder 4"/>
          <p:cNvSpPr>
            <a:spLocks noGrp="1"/>
          </p:cNvSpPr>
          <p:nvPr>
            <p:ph type="sldNum" sz="quarter" idx="12"/>
          </p:nvPr>
        </p:nvSpPr>
        <p:spPr/>
        <p:txBody>
          <a:bodyPr/>
          <a:lstStyle/>
          <a:p>
            <a:fld id="{F3C6ED0D-CA28-5F45-8164-C9EB1E44D88A}" type="slidenum">
              <a:rPr lang="en-US" smtClean="0"/>
              <a:t>2</a:t>
            </a:fld>
            <a:endParaRPr lang="en-US"/>
          </a:p>
        </p:txBody>
      </p:sp>
      <p:pic>
        <p:nvPicPr>
          <p:cNvPr id="6" name="Picture 5" descr="Screen Shot 2016-12-16 at 4.20.48 PM.png"/>
          <p:cNvPicPr>
            <a:picLocks noChangeAspect="1"/>
          </p:cNvPicPr>
          <p:nvPr/>
        </p:nvPicPr>
        <p:blipFill>
          <a:blip r:embed="rId2">
            <a:extLst>
              <a:ext uri="{BEBA8EAE-BF5A-486C-A8C5-ECC9F3942E4B}">
                <a14:imgProps xmlns:a14="http://schemas.microsoft.com/office/drawing/2010/main">
                  <a14:imgLayer r:embed="rId3">
                    <a14:imgEffect>
                      <a14:sharpenSoften amount="85000"/>
                    </a14:imgEffect>
                  </a14:imgLayer>
                </a14:imgProps>
              </a:ext>
              <a:ext uri="{28A0092B-C50C-407E-A947-70E740481C1C}">
                <a14:useLocalDpi xmlns:a14="http://schemas.microsoft.com/office/drawing/2010/main" val="0"/>
              </a:ext>
            </a:extLst>
          </a:blip>
          <a:stretch>
            <a:fillRect/>
          </a:stretch>
        </p:blipFill>
        <p:spPr>
          <a:xfrm>
            <a:off x="2201112" y="2279384"/>
            <a:ext cx="4658224" cy="4156717"/>
          </a:xfrm>
          <a:prstGeom prst="rect">
            <a:avLst/>
          </a:prstGeom>
        </p:spPr>
      </p:pic>
      <p:cxnSp>
        <p:nvCxnSpPr>
          <p:cNvPr id="7" name="Straight Arrow Connector 6"/>
          <p:cNvCxnSpPr/>
          <p:nvPr/>
        </p:nvCxnSpPr>
        <p:spPr>
          <a:xfrm flipH="1">
            <a:off x="4667176" y="4161861"/>
            <a:ext cx="1985372" cy="162957"/>
          </a:xfrm>
          <a:prstGeom prst="straightConnector1">
            <a:avLst/>
          </a:prstGeom>
          <a:ln w="12700" cmpd="sng">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6652547" y="3759233"/>
            <a:ext cx="2317106" cy="738664"/>
          </a:xfrm>
          <a:prstGeom prst="rect">
            <a:avLst/>
          </a:prstGeom>
          <a:noFill/>
        </p:spPr>
        <p:txBody>
          <a:bodyPr wrap="square" rtlCol="0">
            <a:spAutoFit/>
          </a:bodyPr>
          <a:lstStyle/>
          <a:p>
            <a:r>
              <a:rPr lang="en-US" sz="1400" dirty="0" smtClean="0">
                <a:solidFill>
                  <a:srgbClr val="FF0000"/>
                </a:solidFill>
                <a:latin typeface="Optima"/>
                <a:cs typeface="Optima"/>
              </a:rPr>
              <a:t>Orbit offsets </a:t>
            </a:r>
            <a:r>
              <a:rPr lang="en-US" sz="1400" dirty="0" smtClean="0">
                <a:solidFill>
                  <a:srgbClr val="FF0000"/>
                </a:solidFill>
                <a:latin typeface="Symbol" charset="2"/>
                <a:cs typeface="Symbol" charset="2"/>
              </a:rPr>
              <a:t>D</a:t>
            </a:r>
            <a:r>
              <a:rPr lang="en-US" sz="1400" dirty="0" smtClean="0">
                <a:solidFill>
                  <a:srgbClr val="FF0000"/>
                </a:solidFill>
                <a:latin typeface="Optima"/>
                <a:cs typeface="Optima"/>
              </a:rPr>
              <a:t>x  are </a:t>
            </a:r>
            <a:r>
              <a:rPr lang="en-US" sz="1400" b="1" dirty="0" smtClean="0">
                <a:solidFill>
                  <a:srgbClr val="FF0000"/>
                </a:solidFill>
                <a:latin typeface="Optima"/>
                <a:cs typeface="Optima"/>
              </a:rPr>
              <a:t>smallest</a:t>
            </a:r>
            <a:r>
              <a:rPr lang="en-US" sz="1400" dirty="0" smtClean="0">
                <a:solidFill>
                  <a:srgbClr val="FF0000"/>
                </a:solidFill>
                <a:latin typeface="Optima"/>
                <a:cs typeface="Optima"/>
              </a:rPr>
              <a:t> in the defocusing combined function magnet</a:t>
            </a:r>
            <a:endParaRPr lang="en-US" sz="1400" dirty="0">
              <a:solidFill>
                <a:srgbClr val="FF0000"/>
              </a:solidFill>
              <a:latin typeface="Optima"/>
              <a:cs typeface="Optima"/>
            </a:endParaRPr>
          </a:p>
        </p:txBody>
      </p:sp>
      <p:cxnSp>
        <p:nvCxnSpPr>
          <p:cNvPr id="9" name="Straight Arrow Connector 8"/>
          <p:cNvCxnSpPr/>
          <p:nvPr/>
        </p:nvCxnSpPr>
        <p:spPr>
          <a:xfrm>
            <a:off x="918511" y="4279458"/>
            <a:ext cx="2131851" cy="551477"/>
          </a:xfrm>
          <a:prstGeom prst="straightConnector1">
            <a:avLst/>
          </a:prstGeom>
          <a:ln w="12700" cmpd="sng">
            <a:solidFill>
              <a:srgbClr val="000090"/>
            </a:solidFill>
            <a:tailEnd type="arrow"/>
          </a:ln>
          <a:effectLst/>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79377" y="3543790"/>
            <a:ext cx="2188400" cy="954107"/>
          </a:xfrm>
          <a:prstGeom prst="rect">
            <a:avLst/>
          </a:prstGeom>
          <a:noFill/>
        </p:spPr>
        <p:txBody>
          <a:bodyPr wrap="square" rtlCol="0">
            <a:spAutoFit/>
          </a:bodyPr>
          <a:lstStyle/>
          <a:p>
            <a:r>
              <a:rPr lang="en-US" sz="1400" dirty="0">
                <a:solidFill>
                  <a:srgbClr val="000090"/>
                </a:solidFill>
                <a:latin typeface="Symbol" charset="2"/>
                <a:cs typeface="Symbol" charset="2"/>
              </a:rPr>
              <a:t> </a:t>
            </a:r>
            <a:r>
              <a:rPr lang="en-US" sz="1400" dirty="0" smtClean="0">
                <a:solidFill>
                  <a:srgbClr val="000090"/>
                </a:solidFill>
                <a:latin typeface="Optima"/>
                <a:cs typeface="Optima"/>
              </a:rPr>
              <a:t>Orbit offsets </a:t>
            </a:r>
            <a:r>
              <a:rPr lang="en-US" sz="1400" dirty="0" smtClean="0">
                <a:solidFill>
                  <a:srgbClr val="000090"/>
                </a:solidFill>
                <a:latin typeface="Symbol" charset="2"/>
                <a:cs typeface="Symbol" charset="2"/>
              </a:rPr>
              <a:t>D</a:t>
            </a:r>
            <a:r>
              <a:rPr lang="en-US" sz="1400" dirty="0" smtClean="0">
                <a:solidFill>
                  <a:srgbClr val="000090"/>
                </a:solidFill>
                <a:latin typeface="Optima"/>
                <a:cs typeface="Optima"/>
              </a:rPr>
              <a:t>x  are </a:t>
            </a:r>
            <a:r>
              <a:rPr lang="en-US" sz="1400" b="1" dirty="0" smtClean="0">
                <a:solidFill>
                  <a:srgbClr val="000090"/>
                </a:solidFill>
                <a:latin typeface="Optima"/>
                <a:cs typeface="Optima"/>
              </a:rPr>
              <a:t>largest</a:t>
            </a:r>
            <a:r>
              <a:rPr lang="en-US" sz="1400" dirty="0" smtClean="0">
                <a:solidFill>
                  <a:srgbClr val="000090"/>
                </a:solidFill>
                <a:latin typeface="Optima"/>
                <a:cs typeface="Optima"/>
              </a:rPr>
              <a:t> in the focusing combined function magnet</a:t>
            </a:r>
            <a:endParaRPr lang="en-US" sz="1400" dirty="0">
              <a:solidFill>
                <a:srgbClr val="000090"/>
              </a:solidFill>
              <a:latin typeface="Optima"/>
              <a:cs typeface="Optima"/>
            </a:endParaRPr>
          </a:p>
        </p:txBody>
      </p:sp>
      <p:sp>
        <p:nvSpPr>
          <p:cNvPr id="19" name="Rectangle 18"/>
          <p:cNvSpPr/>
          <p:nvPr/>
        </p:nvSpPr>
        <p:spPr>
          <a:xfrm>
            <a:off x="6168763" y="2302064"/>
            <a:ext cx="566982" cy="33373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extBox 13"/>
          <p:cNvSpPr txBox="1"/>
          <p:nvPr/>
        </p:nvSpPr>
        <p:spPr>
          <a:xfrm>
            <a:off x="5861439" y="2340956"/>
            <a:ext cx="2590422" cy="307777"/>
          </a:xfrm>
          <a:prstGeom prst="rect">
            <a:avLst/>
          </a:prstGeom>
          <a:noFill/>
        </p:spPr>
        <p:txBody>
          <a:bodyPr wrap="square" rtlCol="0">
            <a:spAutoFit/>
          </a:bodyPr>
          <a:lstStyle/>
          <a:p>
            <a:r>
              <a:rPr lang="en-US" sz="1400" dirty="0" smtClean="0">
                <a:solidFill>
                  <a:srgbClr val="FF0000"/>
                </a:solidFill>
                <a:latin typeface="Optima"/>
                <a:cs typeface="Optima"/>
                <a:sym typeface="Wingdings"/>
              </a:rPr>
              <a:t> </a:t>
            </a:r>
            <a:r>
              <a:rPr lang="en-US" sz="1400" dirty="0" smtClean="0">
                <a:solidFill>
                  <a:srgbClr val="FF0000"/>
                </a:solidFill>
                <a:latin typeface="Optima"/>
                <a:cs typeface="Optima"/>
              </a:rPr>
              <a:t>LINEAR MAGNETIC FIELD </a:t>
            </a:r>
            <a:endParaRPr lang="en-US" sz="1400" dirty="0">
              <a:solidFill>
                <a:srgbClr val="FF0000"/>
              </a:solidFill>
              <a:latin typeface="Optima"/>
              <a:cs typeface="Optima"/>
            </a:endParaRPr>
          </a:p>
        </p:txBody>
      </p:sp>
      <p:sp>
        <p:nvSpPr>
          <p:cNvPr id="11" name="Rectangle 10"/>
          <p:cNvSpPr/>
          <p:nvPr/>
        </p:nvSpPr>
        <p:spPr>
          <a:xfrm>
            <a:off x="4667176" y="2825169"/>
            <a:ext cx="1501587" cy="60909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5" name="Group 14"/>
          <p:cNvGrpSpPr/>
          <p:nvPr/>
        </p:nvGrpSpPr>
        <p:grpSpPr>
          <a:xfrm>
            <a:off x="4405966" y="2648733"/>
            <a:ext cx="4540595" cy="990307"/>
            <a:chOff x="4326016" y="2110154"/>
            <a:chExt cx="4643521" cy="906241"/>
          </a:xfrm>
        </p:grpSpPr>
        <p:pic>
          <p:nvPicPr>
            <p:cNvPr id="16" name="Picture 15" descr="Screen Shot 2016-12-16 at 4.22.33 PM.png"/>
            <p:cNvPicPr>
              <a:picLocks noChangeAspect="1"/>
            </p:cNvPicPr>
            <p:nvPr/>
          </p:nvPicPr>
          <p:blipFill>
            <a:blip r:embed="rId4">
              <a:extLst>
                <a:ext uri="{BEBA8EAE-BF5A-486C-A8C5-ECC9F3942E4B}">
                  <a14:imgProps xmlns:a14="http://schemas.microsoft.com/office/drawing/2010/main">
                    <a14:imgLayer r:embed="rId5">
                      <a14:imgEffect>
                        <a14:sharpenSoften amount="74000"/>
                      </a14:imgEffect>
                      <a14:imgEffect>
                        <a14:brightnessContrast contrast="57000"/>
                      </a14:imgEffect>
                    </a14:imgLayer>
                  </a14:imgProps>
                </a:ext>
                <a:ext uri="{28A0092B-C50C-407E-A947-70E740481C1C}">
                  <a14:useLocalDpi xmlns:a14="http://schemas.microsoft.com/office/drawing/2010/main" val="0"/>
                </a:ext>
              </a:extLst>
            </a:blip>
            <a:stretch>
              <a:fillRect/>
            </a:stretch>
          </p:blipFill>
          <p:spPr>
            <a:xfrm>
              <a:off x="4430241" y="2370521"/>
              <a:ext cx="4383734" cy="480499"/>
            </a:xfrm>
            <a:prstGeom prst="rect">
              <a:avLst/>
            </a:prstGeom>
            <a:ln>
              <a:noFill/>
            </a:ln>
          </p:spPr>
        </p:pic>
        <p:pic>
          <p:nvPicPr>
            <p:cNvPr id="17" name="Picture 16" descr="Screen Shot 2016-12-16 at 4.22.23 PM.png"/>
            <p:cNvPicPr>
              <a:picLocks noChangeAspect="1"/>
            </p:cNvPicPr>
            <p:nvPr/>
          </p:nvPicPr>
          <p:blipFill>
            <a:blip r:embed="rId6">
              <a:extLst>
                <a:ext uri="{BEBA8EAE-BF5A-486C-A8C5-ECC9F3942E4B}">
                  <a14:imgProps xmlns:a14="http://schemas.microsoft.com/office/drawing/2010/main">
                    <a14:imgLayer r:embed="rId7">
                      <a14:imgEffect>
                        <a14:sharpenSoften amount="78000"/>
                      </a14:imgEffect>
                      <a14:imgEffect>
                        <a14:brightnessContrast contrast="83000"/>
                      </a14:imgEffect>
                    </a14:imgLayer>
                  </a14:imgProps>
                </a:ext>
                <a:ext uri="{28A0092B-C50C-407E-A947-70E740481C1C}">
                  <a14:useLocalDpi xmlns:a14="http://schemas.microsoft.com/office/drawing/2010/main" val="0"/>
                </a:ext>
              </a:extLst>
            </a:blip>
            <a:stretch>
              <a:fillRect/>
            </a:stretch>
          </p:blipFill>
          <p:spPr>
            <a:xfrm>
              <a:off x="4430241" y="2176299"/>
              <a:ext cx="4422711" cy="194222"/>
            </a:xfrm>
            <a:prstGeom prst="rect">
              <a:avLst/>
            </a:prstGeom>
            <a:ln>
              <a:noFill/>
            </a:ln>
          </p:spPr>
        </p:pic>
        <p:sp>
          <p:nvSpPr>
            <p:cNvPr id="18" name="Rectangle 17"/>
            <p:cNvSpPr/>
            <p:nvPr/>
          </p:nvSpPr>
          <p:spPr>
            <a:xfrm>
              <a:off x="4326016" y="2110154"/>
              <a:ext cx="4643521" cy="906241"/>
            </a:xfrm>
            <a:prstGeom prst="rect">
              <a:avLst/>
            </a:prstGeom>
            <a:noFill/>
            <a:ln w="381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790246416"/>
      </p:ext>
    </p:extLst>
  </p:cSld>
  <p:clrMapOvr>
    <a:masterClrMapping/>
  </p:clrMapOvr>
  <mc:AlternateContent xmlns:mc="http://schemas.openxmlformats.org/markup-compatibility/2006" xmlns:p14="http://schemas.microsoft.com/office/powerpoint/2010/main">
    <mc:Choice Requires="p14">
      <p:transition spd="slow" p14:dur="1700">
        <p14:prism isContent="1"/>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850517"/>
          </a:xfrm>
        </p:spPr>
        <p:txBody>
          <a:bodyPr>
            <a:noAutofit/>
          </a:bodyPr>
          <a:lstStyle/>
          <a:p>
            <a:r>
              <a:rPr lang="en-US" sz="2400" b="1" dirty="0" smtClean="0">
                <a:latin typeface="Optima"/>
                <a:cs typeface="Optima"/>
              </a:rPr>
              <a:t/>
            </a:r>
            <a:br>
              <a:rPr lang="en-US" sz="2400" b="1" dirty="0" smtClean="0">
                <a:latin typeface="Optima"/>
                <a:cs typeface="Optima"/>
              </a:rPr>
            </a:br>
            <a:r>
              <a:rPr lang="en-US" sz="2000" dirty="0" smtClean="0">
                <a:latin typeface="Optima"/>
                <a:cs typeface="Optima"/>
              </a:rPr>
              <a:t>APPENDIX:</a:t>
            </a:r>
            <a:r>
              <a:rPr lang="en-US" sz="2000" dirty="0" smtClean="0">
                <a:latin typeface="Optima"/>
                <a:cs typeface="Optima"/>
              </a:rPr>
              <a:t> </a:t>
            </a:r>
            <a:r>
              <a:rPr lang="en-US" sz="2000" dirty="0" smtClean="0">
                <a:latin typeface="Optima"/>
                <a:cs typeface="Optima"/>
              </a:rPr>
              <a:t>Answers </a:t>
            </a:r>
            <a:r>
              <a:rPr lang="en-US" sz="2000" dirty="0">
                <a:latin typeface="Optima"/>
                <a:cs typeface="Optima"/>
              </a:rPr>
              <a:t>to the ‘March 2016 Committee Members’ concerns</a:t>
            </a:r>
            <a:r>
              <a:rPr lang="en-US" sz="2400" b="1" dirty="0">
                <a:latin typeface="Optima"/>
                <a:cs typeface="Optima"/>
              </a:rPr>
              <a:t/>
            </a:r>
            <a:br>
              <a:rPr lang="en-US" sz="2400" b="1" dirty="0">
                <a:latin typeface="Optima"/>
                <a:cs typeface="Optima"/>
              </a:rPr>
            </a:br>
            <a:endParaRPr lang="en-US" sz="2400" b="1" dirty="0">
              <a:latin typeface="Optima"/>
              <a:cs typeface="Optima"/>
            </a:endParaRPr>
          </a:p>
        </p:txBody>
      </p:sp>
      <p:sp>
        <p:nvSpPr>
          <p:cNvPr id="3" name="Content Placeholder 2"/>
          <p:cNvSpPr>
            <a:spLocks noGrp="1"/>
          </p:cNvSpPr>
          <p:nvPr>
            <p:ph idx="1"/>
          </p:nvPr>
        </p:nvSpPr>
        <p:spPr/>
        <p:txBody>
          <a:bodyPr>
            <a:normAutofit/>
          </a:bodyPr>
          <a:lstStyle/>
          <a:p>
            <a:pPr marL="0" indent="0">
              <a:buNone/>
            </a:pPr>
            <a:r>
              <a:rPr lang="en-US" sz="1200" dirty="0"/>
              <a:t> - </a:t>
            </a:r>
            <a:r>
              <a:rPr lang="en-US" sz="1200" b="1" dirty="0"/>
              <a:t>Mike Harrison (BNL)</a:t>
            </a:r>
            <a:r>
              <a:rPr lang="en-US" sz="1200" dirty="0"/>
              <a:t> conclusion was that both magnets can be built </a:t>
            </a:r>
            <a:r>
              <a:rPr lang="en-US" sz="1200" b="1" dirty="0"/>
              <a:t>but are not optimal</a:t>
            </a:r>
            <a:r>
              <a:rPr lang="en-US" sz="1200" dirty="0"/>
              <a:t>. His complaint was that </a:t>
            </a:r>
            <a:r>
              <a:rPr lang="en-US" sz="1200" b="1" dirty="0"/>
              <a:t>hybrid-iron-dominated magnets are too wide</a:t>
            </a:r>
            <a:r>
              <a:rPr lang="en-US" sz="1200" dirty="0"/>
              <a:t> and he made a suggestion to reduce the maximum energy of E</a:t>
            </a:r>
            <a:r>
              <a:rPr lang="en-US" sz="1200" baseline="-25000" dirty="0"/>
              <a:t>max</a:t>
            </a:r>
            <a:r>
              <a:rPr lang="en-US" sz="1200" dirty="0"/>
              <a:t>=200 MeV if they are to be used. The Halbach magnet has appeal because it </a:t>
            </a:r>
            <a:r>
              <a:rPr lang="en-US" sz="1200" b="1" dirty="0"/>
              <a:t>is smaller and has no crosstalk but the corrector is too large and produces too much heat</a:t>
            </a:r>
            <a:r>
              <a:rPr lang="en-US" sz="1200" dirty="0"/>
              <a:t>. </a:t>
            </a:r>
            <a:r>
              <a:rPr lang="en-US" sz="1200" dirty="0" smtClean="0"/>
              <a:t>–</a:t>
            </a:r>
          </a:p>
          <a:p>
            <a:pPr marL="0" indent="0">
              <a:buNone/>
            </a:pPr>
            <a:endParaRPr lang="en-US" sz="1200" dirty="0" smtClean="0"/>
          </a:p>
          <a:p>
            <a:pPr marL="0" indent="0">
              <a:buNone/>
            </a:pPr>
            <a:r>
              <a:rPr lang="en-US" sz="1200" dirty="0" smtClean="0"/>
              <a:t>Answers</a:t>
            </a:r>
            <a:r>
              <a:rPr lang="en-US" sz="1200" dirty="0"/>
              <a:t>: </a:t>
            </a:r>
            <a:r>
              <a:rPr lang="en-US" sz="1200" dirty="0">
                <a:solidFill>
                  <a:srgbClr val="FF0000"/>
                </a:solidFill>
              </a:rPr>
              <a:t>The design with the maximum energy of E</a:t>
            </a:r>
            <a:r>
              <a:rPr lang="en-US" sz="1200" baseline="-25000" dirty="0">
                <a:solidFill>
                  <a:srgbClr val="FF0000"/>
                </a:solidFill>
              </a:rPr>
              <a:t>max</a:t>
            </a:r>
            <a:r>
              <a:rPr lang="en-US" sz="1200" dirty="0">
                <a:solidFill>
                  <a:srgbClr val="FF0000"/>
                </a:solidFill>
              </a:rPr>
              <a:t>=250 MeV, analyzed by Mike Harrison did have large corrector size 30 cm and corrector coils </a:t>
            </a:r>
            <a:r>
              <a:rPr lang="en-US" sz="1200" b="1" dirty="0">
                <a:solidFill>
                  <a:srgbClr val="FF0000"/>
                </a:solidFill>
              </a:rPr>
              <a:t>required water-cooling</a:t>
            </a:r>
            <a:r>
              <a:rPr lang="en-US" sz="1200" dirty="0">
                <a:solidFill>
                  <a:srgbClr val="FF0000"/>
                </a:solidFill>
              </a:rPr>
              <a:t>. For the CBETA base line lattice with the maximum energy of 150 MeV every dimension shrinks according to 250</a:t>
            </a:r>
            <a:r>
              <a:rPr lang="en-US" sz="1200" dirty="0">
                <a:solidFill>
                  <a:srgbClr val="FF0000"/>
                </a:solidFill>
                <a:sym typeface="Wingdings"/>
              </a:rPr>
              <a:t></a:t>
            </a:r>
            <a:r>
              <a:rPr lang="en-US" sz="1200" dirty="0">
                <a:solidFill>
                  <a:srgbClr val="FF0000"/>
                </a:solidFill>
              </a:rPr>
              <a:t>150 MeV reduction of the BRHO. In addition for the gradient correction of </a:t>
            </a:r>
            <a:r>
              <a:rPr lang="en-US" sz="1200" i="1" dirty="0">
                <a:solidFill>
                  <a:srgbClr val="FF0000"/>
                </a:solidFill>
              </a:rPr>
              <a:t>ΔG/G ≤ ±2%</a:t>
            </a:r>
            <a:r>
              <a:rPr lang="en-US" sz="1200" dirty="0">
                <a:solidFill>
                  <a:srgbClr val="FF0000"/>
                </a:solidFill>
              </a:rPr>
              <a:t> the 1.5 cm thick windings have the current density of 1A/</a:t>
            </a:r>
            <a:r>
              <a:rPr lang="en-US" sz="1200" dirty="0" smtClean="0">
                <a:solidFill>
                  <a:srgbClr val="FF0000"/>
                </a:solidFill>
              </a:rPr>
              <a:t>mm</a:t>
            </a:r>
            <a:r>
              <a:rPr lang="en-US" sz="1200" baseline="30000" dirty="0" smtClean="0">
                <a:solidFill>
                  <a:srgbClr val="FF0000"/>
                </a:solidFill>
              </a:rPr>
              <a:t>2 </a:t>
            </a:r>
            <a:r>
              <a:rPr lang="en-US" sz="1200" dirty="0" smtClean="0">
                <a:solidFill>
                  <a:srgbClr val="FF0000"/>
                </a:solidFill>
              </a:rPr>
              <a:t>with outside dimensions 25 cm, </a:t>
            </a:r>
            <a:r>
              <a:rPr lang="en-US" sz="1200" dirty="0">
                <a:solidFill>
                  <a:srgbClr val="FF0000"/>
                </a:solidFill>
              </a:rPr>
              <a:t>while the measured limit for water cooling requirement is 2 A/mm</a:t>
            </a:r>
            <a:r>
              <a:rPr lang="en-US" sz="1200" baseline="30000" dirty="0">
                <a:solidFill>
                  <a:srgbClr val="FF0000"/>
                </a:solidFill>
              </a:rPr>
              <a:t>2 </a:t>
            </a:r>
            <a:r>
              <a:rPr lang="en-US" sz="1200" dirty="0">
                <a:solidFill>
                  <a:srgbClr val="FF0000"/>
                </a:solidFill>
              </a:rPr>
              <a:t>(the </a:t>
            </a:r>
            <a:r>
              <a:rPr lang="en-US" sz="1200" i="1" dirty="0">
                <a:solidFill>
                  <a:srgbClr val="FF0000"/>
                </a:solidFill>
              </a:rPr>
              <a:t>ΔG/G≤ ±2</a:t>
            </a:r>
            <a:r>
              <a:rPr lang="en-US" sz="1200" i="1" dirty="0" smtClean="0">
                <a:solidFill>
                  <a:srgbClr val="FF0000"/>
                </a:solidFill>
              </a:rPr>
              <a:t>%</a:t>
            </a:r>
            <a:r>
              <a:rPr lang="en-US" sz="1200" dirty="0" smtClean="0">
                <a:solidFill>
                  <a:srgbClr val="FF0000"/>
                </a:solidFill>
              </a:rPr>
              <a:t> </a:t>
            </a:r>
            <a:r>
              <a:rPr lang="en-US" sz="1200" dirty="0">
                <a:solidFill>
                  <a:srgbClr val="FF0000"/>
                </a:solidFill>
              </a:rPr>
              <a:t>was obtained by multiplying by 10 the maximum value of the gradient error from the twelve built prototype magnets of 0.2%x10= 2%). </a:t>
            </a:r>
            <a:r>
              <a:rPr lang="en-US" sz="1200" dirty="0" smtClean="0">
                <a:solidFill>
                  <a:srgbClr val="FF0000"/>
                </a:solidFill>
              </a:rPr>
              <a:t>It is correct that the </a:t>
            </a:r>
            <a:r>
              <a:rPr lang="en-US" sz="1200" dirty="0">
                <a:solidFill>
                  <a:srgbClr val="FF0000"/>
                </a:solidFill>
              </a:rPr>
              <a:t>cross talk between the magnets does not exists </a:t>
            </a:r>
            <a:r>
              <a:rPr lang="en-US" sz="1200" dirty="0" smtClean="0">
                <a:solidFill>
                  <a:srgbClr val="FF0000"/>
                </a:solidFill>
              </a:rPr>
              <a:t>and this was </a:t>
            </a:r>
            <a:r>
              <a:rPr lang="en-US" sz="1200" dirty="0">
                <a:solidFill>
                  <a:srgbClr val="FF0000"/>
                </a:solidFill>
              </a:rPr>
              <a:t>shown not only by the 3D OPERA magnetic field superposition </a:t>
            </a:r>
            <a:r>
              <a:rPr lang="en-US" sz="1200" dirty="0" smtClean="0">
                <a:solidFill>
                  <a:srgbClr val="FF0000"/>
                </a:solidFill>
              </a:rPr>
              <a:t> study also by </a:t>
            </a:r>
            <a:r>
              <a:rPr lang="en-US" sz="1200" dirty="0">
                <a:solidFill>
                  <a:srgbClr val="FF0000"/>
                </a:solidFill>
              </a:rPr>
              <a:t>direct harmonic coil measurements of the two magnets separated longitudinally by 6 cm</a:t>
            </a:r>
            <a:r>
              <a:rPr lang="en-US" sz="1200" dirty="0" smtClean="0">
                <a:solidFill>
                  <a:srgbClr val="FF0000"/>
                </a:solidFill>
              </a:rPr>
              <a:t>. This was not available at the time of the March 2016 review.</a:t>
            </a:r>
          </a:p>
          <a:p>
            <a:pPr marL="0" indent="0">
              <a:buNone/>
            </a:pPr>
            <a:endParaRPr lang="en-US" sz="1200" b="1" dirty="0" smtClean="0"/>
          </a:p>
          <a:p>
            <a:pPr marL="0" indent="0">
              <a:buNone/>
            </a:pPr>
            <a:r>
              <a:rPr lang="en-US" sz="1200" b="1" dirty="0" smtClean="0"/>
              <a:t>Sasha </a:t>
            </a:r>
            <a:r>
              <a:rPr lang="en-US" sz="1200" b="1" dirty="0"/>
              <a:t>Temnykh (Cornell)</a:t>
            </a:r>
            <a:r>
              <a:rPr lang="en-US" sz="1200" dirty="0"/>
              <a:t> selected the hybrid-iron dominated magnet. The Halbach magnets </a:t>
            </a:r>
            <a:r>
              <a:rPr lang="en-US" sz="1200" b="1" dirty="0"/>
              <a:t>are much more complicated</a:t>
            </a:r>
            <a:r>
              <a:rPr lang="en-US" sz="1200" dirty="0"/>
              <a:t> than the </a:t>
            </a:r>
            <a:r>
              <a:rPr lang="en-US" sz="1200" dirty="0" smtClean="0"/>
              <a:t>hybrid</a:t>
            </a:r>
            <a:r>
              <a:rPr lang="en-US" sz="1200" dirty="0"/>
              <a:t>-iron-dominated magnets. Their manufacturing would require fabrication of </a:t>
            </a:r>
            <a:r>
              <a:rPr lang="en-US" sz="1200" b="1" dirty="0"/>
              <a:t>much larger number various types of components</a:t>
            </a:r>
            <a:r>
              <a:rPr lang="en-US" sz="1200" dirty="0"/>
              <a:t>. That </a:t>
            </a:r>
            <a:r>
              <a:rPr lang="en-US" sz="1200" b="1" dirty="0"/>
              <a:t>will increase significantly probability of errors, production risk, time and cost in comparison with second type</a:t>
            </a:r>
            <a:r>
              <a:rPr lang="en-US" sz="1200" dirty="0"/>
              <a:t>. Taking into account number of various types of PM blocks in the Halbach magnet and </a:t>
            </a:r>
            <a:r>
              <a:rPr lang="en-US" sz="1200" b="1" dirty="0"/>
              <a:t>unavoidable errors in magnetization and in dimensions</a:t>
            </a:r>
            <a:r>
              <a:rPr lang="en-US" sz="1200" dirty="0"/>
              <a:t>, </a:t>
            </a:r>
            <a:r>
              <a:rPr lang="en-US" sz="1200" b="1" dirty="0"/>
              <a:t>one can expect more difficulties in procedure of magnetic field tuning</a:t>
            </a:r>
            <a:r>
              <a:rPr lang="en-US" sz="1200" dirty="0"/>
              <a:t>. </a:t>
            </a:r>
            <a:r>
              <a:rPr lang="en-US" sz="1200" b="1" dirty="0"/>
              <a:t>Again that will drive up production time and cost. </a:t>
            </a:r>
            <a:r>
              <a:rPr lang="en-US" sz="1200" dirty="0" smtClean="0"/>
              <a:t>– </a:t>
            </a:r>
          </a:p>
          <a:p>
            <a:pPr marL="0" indent="0">
              <a:buNone/>
            </a:pPr>
            <a:endParaRPr lang="en-US" sz="1200" dirty="0" smtClean="0"/>
          </a:p>
          <a:p>
            <a:pPr marL="0" indent="0">
              <a:buNone/>
            </a:pPr>
            <a:endParaRPr lang="en-US" sz="1200" dirty="0"/>
          </a:p>
          <a:p>
            <a:pPr marL="0" indent="0">
              <a:buNone/>
            </a:pPr>
            <a:endParaRPr lang="en-US" sz="1200" dirty="0"/>
          </a:p>
        </p:txBody>
      </p:sp>
      <p:pic>
        <p:nvPicPr>
          <p:cNvPr id="4" name="Picture 3"/>
          <p:cNvPicPr/>
          <p:nvPr/>
        </p:nvPicPr>
        <p:blipFill>
          <a:blip r:embed="rId2">
            <a:extLst>
              <a:ext uri="{BEBA8EAE-BF5A-486C-A8C5-ECC9F3942E4B}">
                <a14:imgProps xmlns:a14="http://schemas.microsoft.com/office/drawing/2010/main">
                  <a14:imgLayer r:embed="rId3">
                    <a14:imgEffect>
                      <a14:sharpenSoften amount="78000"/>
                    </a14:imgEffect>
                  </a14:imgLayer>
                </a14:imgProps>
              </a:ext>
              <a:ext uri="{28A0092B-C50C-407E-A947-70E740481C1C}">
                <a14:useLocalDpi xmlns:a14="http://schemas.microsoft.com/office/drawing/2010/main" val="0"/>
              </a:ext>
            </a:extLst>
          </a:blip>
          <a:stretch>
            <a:fillRect/>
          </a:stretch>
        </p:blipFill>
        <p:spPr>
          <a:xfrm>
            <a:off x="6265364" y="4535590"/>
            <a:ext cx="2724150" cy="2073275"/>
          </a:xfrm>
          <a:prstGeom prst="rect">
            <a:avLst/>
          </a:prstGeom>
        </p:spPr>
      </p:pic>
      <p:sp>
        <p:nvSpPr>
          <p:cNvPr id="5" name="TextBox 4"/>
          <p:cNvSpPr txBox="1"/>
          <p:nvPr/>
        </p:nvSpPr>
        <p:spPr>
          <a:xfrm>
            <a:off x="62079" y="4535590"/>
            <a:ext cx="6132966" cy="1754327"/>
          </a:xfrm>
          <a:prstGeom prst="rect">
            <a:avLst/>
          </a:prstGeom>
          <a:noFill/>
        </p:spPr>
        <p:txBody>
          <a:bodyPr wrap="square" rtlCol="0">
            <a:spAutoFit/>
          </a:bodyPr>
          <a:lstStyle/>
          <a:p>
            <a:r>
              <a:rPr lang="en-US" sz="1200" dirty="0">
                <a:solidFill>
                  <a:srgbClr val="000090"/>
                </a:solidFill>
                <a:latin typeface="Optima"/>
                <a:cs typeface="Optima"/>
              </a:rPr>
              <a:t>Answers: </a:t>
            </a:r>
            <a:r>
              <a:rPr lang="en-US" sz="1200" dirty="0">
                <a:solidFill>
                  <a:srgbClr val="FF0000"/>
                </a:solidFill>
                <a:latin typeface="Optima"/>
                <a:cs typeface="Optima"/>
              </a:rPr>
              <a:t>Legitimate concerns of Sasha Temnykh for the large number of various types of components so far did not show to be a serious problem, at least in the 250 MeV Halbach prototype magnet </a:t>
            </a:r>
            <a:r>
              <a:rPr lang="en-US" sz="1200" dirty="0" smtClean="0">
                <a:solidFill>
                  <a:srgbClr val="FF0000"/>
                </a:solidFill>
                <a:latin typeface="Optima"/>
                <a:cs typeface="Optima"/>
              </a:rPr>
              <a:t>productions. </a:t>
            </a:r>
            <a:r>
              <a:rPr lang="en-US" sz="1200" dirty="0">
                <a:solidFill>
                  <a:srgbClr val="FF0000"/>
                </a:solidFill>
                <a:latin typeface="Optima"/>
                <a:cs typeface="Optima"/>
              </a:rPr>
              <a:t>We have also contacted few other companies (“Electron Energy Corporation-EEC” in Pennsylvania and “RADIABEAM” in California) and obtained answers that they had already build large number of special permanent Halbach type magnets without serious problems as shown in Figure on the right built by RADIABEAM similar to our design. In addition the estimated cost of the Halbach magnets with respect the hybrid-iron-dominated magnets is at least $</a:t>
            </a:r>
            <a:r>
              <a:rPr lang="en-US" sz="1200" dirty="0" smtClean="0">
                <a:solidFill>
                  <a:srgbClr val="FF0000"/>
                </a:solidFill>
                <a:latin typeface="Optima"/>
                <a:cs typeface="Optima"/>
              </a:rPr>
              <a:t>1.2 M less, contrary to the predictions of Sasha Temnykh</a:t>
            </a:r>
            <a:r>
              <a:rPr lang="en-US" sz="1200" dirty="0" smtClean="0">
                <a:solidFill>
                  <a:srgbClr val="000090"/>
                </a:solidFill>
                <a:latin typeface="Optima"/>
                <a:cs typeface="Optima"/>
              </a:rPr>
              <a:t>.</a:t>
            </a:r>
            <a:endParaRPr lang="en-US" sz="1200" dirty="0">
              <a:solidFill>
                <a:srgbClr val="000090"/>
              </a:solidFill>
              <a:latin typeface="Optima"/>
              <a:cs typeface="Optima"/>
            </a:endParaRPr>
          </a:p>
        </p:txBody>
      </p:sp>
      <p:sp>
        <p:nvSpPr>
          <p:cNvPr id="6" name="Footer Placeholder 5"/>
          <p:cNvSpPr>
            <a:spLocks noGrp="1"/>
          </p:cNvSpPr>
          <p:nvPr>
            <p:ph type="ftr" sz="quarter" idx="11"/>
          </p:nvPr>
        </p:nvSpPr>
        <p:spPr/>
        <p:txBody>
          <a:bodyPr/>
          <a:lstStyle/>
          <a:p>
            <a:r>
              <a:rPr lang="en-US" smtClean="0"/>
              <a:t>Dejan Trbojevic - 'CBETA Magnet Buildability Review’</a:t>
            </a:r>
            <a:endParaRPr lang="en-US"/>
          </a:p>
        </p:txBody>
      </p:sp>
      <p:sp>
        <p:nvSpPr>
          <p:cNvPr id="7" name="Slide Number Placeholder 6"/>
          <p:cNvSpPr>
            <a:spLocks noGrp="1"/>
          </p:cNvSpPr>
          <p:nvPr>
            <p:ph type="sldNum" sz="quarter" idx="12"/>
          </p:nvPr>
        </p:nvSpPr>
        <p:spPr/>
        <p:txBody>
          <a:bodyPr/>
          <a:lstStyle/>
          <a:p>
            <a:fld id="{F3C6ED0D-CA28-5F45-8164-C9EB1E44D88A}" type="slidenum">
              <a:rPr lang="en-US" smtClean="0"/>
              <a:t>20</a:t>
            </a:fld>
            <a:endParaRPr lang="en-US"/>
          </a:p>
        </p:txBody>
      </p:sp>
    </p:spTree>
    <p:extLst>
      <p:ext uri="{BB962C8B-B14F-4D97-AF65-F5344CB8AC3E}">
        <p14:creationId xmlns:p14="http://schemas.microsoft.com/office/powerpoint/2010/main" val="2005066660"/>
      </p:ext>
    </p:extLst>
  </p:cSld>
  <p:clrMapOvr>
    <a:masterClrMapping/>
  </p:clrMapOvr>
  <mc:AlternateContent xmlns:mc="http://schemas.openxmlformats.org/markup-compatibility/2006" xmlns:p14="http://schemas.microsoft.com/office/powerpoint/2010/main">
    <mc:Choice Requires="p14">
      <p:transition spd="slow" p14:dur="1700">
        <p14:prism isContent="1"/>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29923" y="234717"/>
            <a:ext cx="8720060" cy="6186307"/>
          </a:xfrm>
          <a:prstGeom prst="rect">
            <a:avLst/>
          </a:prstGeom>
        </p:spPr>
        <p:txBody>
          <a:bodyPr wrap="square">
            <a:spAutoFit/>
          </a:bodyPr>
          <a:lstStyle/>
          <a:p>
            <a:pPr marL="171450" indent="-171450">
              <a:buFontTx/>
              <a:buChar char="-"/>
            </a:pPr>
            <a:r>
              <a:rPr lang="en-US" sz="1200" b="1" dirty="0" smtClean="0">
                <a:solidFill>
                  <a:srgbClr val="000090"/>
                </a:solidFill>
                <a:latin typeface="Optima"/>
                <a:cs typeface="Optima"/>
              </a:rPr>
              <a:t>Toshiya </a:t>
            </a:r>
            <a:r>
              <a:rPr lang="en-US" sz="1200" b="1" dirty="0">
                <a:solidFill>
                  <a:srgbClr val="000090"/>
                </a:solidFill>
                <a:latin typeface="Optima"/>
                <a:cs typeface="Optima"/>
              </a:rPr>
              <a:t>Tanabe</a:t>
            </a:r>
            <a:r>
              <a:rPr lang="en-US" sz="1200" dirty="0">
                <a:solidFill>
                  <a:srgbClr val="000090"/>
                </a:solidFill>
                <a:latin typeface="Optima"/>
                <a:cs typeface="Optima"/>
              </a:rPr>
              <a:t> </a:t>
            </a:r>
            <a:r>
              <a:rPr lang="en-US" sz="1200" b="1" dirty="0">
                <a:solidFill>
                  <a:srgbClr val="000090"/>
                </a:solidFill>
                <a:latin typeface="Optima"/>
                <a:cs typeface="Optima"/>
              </a:rPr>
              <a:t>(BNL)</a:t>
            </a:r>
            <a:r>
              <a:rPr lang="en-US" sz="1200" dirty="0">
                <a:solidFill>
                  <a:srgbClr val="000090"/>
                </a:solidFill>
                <a:latin typeface="Optima"/>
                <a:cs typeface="Optima"/>
              </a:rPr>
              <a:t> </a:t>
            </a:r>
            <a:r>
              <a:rPr lang="en-US" sz="1200" dirty="0" smtClean="0">
                <a:solidFill>
                  <a:srgbClr val="000090"/>
                </a:solidFill>
                <a:latin typeface="Optima"/>
                <a:cs typeface="Optima"/>
              </a:rPr>
              <a:t>– </a:t>
            </a:r>
          </a:p>
          <a:p>
            <a:r>
              <a:rPr lang="en-US" sz="1200" dirty="0" smtClean="0">
                <a:solidFill>
                  <a:srgbClr val="000090"/>
                </a:solidFill>
                <a:latin typeface="Optima"/>
                <a:cs typeface="Optima"/>
              </a:rPr>
              <a:t>It </a:t>
            </a:r>
            <a:r>
              <a:rPr lang="en-US" sz="1200" dirty="0">
                <a:solidFill>
                  <a:srgbClr val="000090"/>
                </a:solidFill>
                <a:latin typeface="Optima"/>
                <a:cs typeface="Optima"/>
              </a:rPr>
              <a:t>appears that simulation used single value of 1.025 for the permeability of NdFeB magnet.  To be more precise, one must use two different values for easy and hard directions.  At the NSLS-II undulator, we use </a:t>
            </a:r>
            <a:r>
              <a:rPr lang="en-US" sz="1200" i="1" dirty="0">
                <a:solidFill>
                  <a:srgbClr val="000090"/>
                </a:solidFill>
                <a:latin typeface="Symbol" charset="2"/>
                <a:cs typeface="Symbol" charset="2"/>
              </a:rPr>
              <a:t>m</a:t>
            </a:r>
            <a:r>
              <a:rPr lang="en-US" sz="1200" i="1" baseline="-25000" dirty="0">
                <a:solidFill>
                  <a:srgbClr val="000090"/>
                </a:solidFill>
                <a:latin typeface="Optima"/>
                <a:cs typeface="Optima"/>
              </a:rPr>
              <a:t>EASY</a:t>
            </a:r>
            <a:r>
              <a:rPr lang="en-US" sz="1200" i="1" dirty="0">
                <a:solidFill>
                  <a:srgbClr val="000090"/>
                </a:solidFill>
                <a:latin typeface="Optima"/>
                <a:cs typeface="Optima"/>
              </a:rPr>
              <a:t>=1.05</a:t>
            </a:r>
            <a:r>
              <a:rPr lang="en-US" sz="1200" dirty="0">
                <a:solidFill>
                  <a:srgbClr val="000090"/>
                </a:solidFill>
                <a:latin typeface="Optima"/>
                <a:cs typeface="Optima"/>
              </a:rPr>
              <a:t> and </a:t>
            </a:r>
            <a:r>
              <a:rPr lang="en-US" sz="1200" i="1" dirty="0">
                <a:solidFill>
                  <a:srgbClr val="000090"/>
                </a:solidFill>
                <a:latin typeface="Symbol" charset="2"/>
                <a:cs typeface="Symbol" charset="2"/>
              </a:rPr>
              <a:t>m</a:t>
            </a:r>
            <a:r>
              <a:rPr lang="en-US" sz="1200" i="1" baseline="-25000" dirty="0">
                <a:solidFill>
                  <a:srgbClr val="000090"/>
                </a:solidFill>
                <a:latin typeface="Optima"/>
                <a:cs typeface="Optima"/>
              </a:rPr>
              <a:t>HARD</a:t>
            </a:r>
            <a:r>
              <a:rPr lang="en-US" sz="1200" i="1" dirty="0">
                <a:solidFill>
                  <a:srgbClr val="000090"/>
                </a:solidFill>
                <a:latin typeface="Optima"/>
                <a:cs typeface="Optima"/>
              </a:rPr>
              <a:t> =1.15</a:t>
            </a:r>
            <a:r>
              <a:rPr lang="en-US" sz="1200" dirty="0">
                <a:solidFill>
                  <a:srgbClr val="000090"/>
                </a:solidFill>
                <a:latin typeface="Optima"/>
                <a:cs typeface="Optima"/>
              </a:rPr>
              <a:t>. That’s </a:t>
            </a:r>
            <a:r>
              <a:rPr lang="en-US" sz="1200" b="1" dirty="0">
                <a:solidFill>
                  <a:srgbClr val="000090"/>
                </a:solidFill>
                <a:latin typeface="Optima"/>
                <a:cs typeface="Optima"/>
              </a:rPr>
              <a:t>why you don’t get exact superposition of fields in higher order multipoles when PM magnet and Window Frame magnets are combined. </a:t>
            </a:r>
            <a:endParaRPr lang="en-US" sz="1200" b="1" dirty="0" smtClean="0">
              <a:solidFill>
                <a:srgbClr val="000090"/>
              </a:solidFill>
              <a:latin typeface="Optima"/>
              <a:cs typeface="Optima"/>
            </a:endParaRPr>
          </a:p>
          <a:p>
            <a:endParaRPr lang="en-US" sz="1200" dirty="0">
              <a:solidFill>
                <a:srgbClr val="000090"/>
              </a:solidFill>
              <a:latin typeface="Optima"/>
              <a:cs typeface="Optima"/>
            </a:endParaRPr>
          </a:p>
          <a:p>
            <a:r>
              <a:rPr lang="en-US" sz="1200" dirty="0" smtClean="0">
                <a:solidFill>
                  <a:srgbClr val="000090"/>
                </a:solidFill>
                <a:latin typeface="Optima"/>
                <a:cs typeface="Optima"/>
              </a:rPr>
              <a:t>Answer: </a:t>
            </a:r>
            <a:r>
              <a:rPr lang="en-US" sz="1200" dirty="0">
                <a:solidFill>
                  <a:srgbClr val="FF0000"/>
                </a:solidFill>
                <a:latin typeface="Optima"/>
                <a:cs typeface="Optima"/>
              </a:rPr>
              <a:t>This is a </a:t>
            </a:r>
            <a:r>
              <a:rPr lang="en-US" sz="1200" dirty="0" smtClean="0">
                <a:solidFill>
                  <a:srgbClr val="FF0000"/>
                </a:solidFill>
                <a:latin typeface="Optima"/>
                <a:cs typeface="Optima"/>
              </a:rPr>
              <a:t>legitimate </a:t>
            </a:r>
            <a:r>
              <a:rPr lang="en-US" sz="1200" dirty="0">
                <a:solidFill>
                  <a:srgbClr val="FF0000"/>
                </a:solidFill>
                <a:latin typeface="Optima"/>
                <a:cs typeface="Optima"/>
              </a:rPr>
              <a:t>concern and we had paid serious attention to it. Animesh Jain did confirm by the harmonic coil measurement with a single Halbach magnet, with the unpowered corrector frame, and with powered corrector frame the effect mentioned above and this is shown in the Appendix. As already mentioned above the effect is </a:t>
            </a:r>
            <a:r>
              <a:rPr lang="en-US" sz="1200" i="1" dirty="0">
                <a:solidFill>
                  <a:srgbClr val="FF0000"/>
                </a:solidFill>
                <a:latin typeface="Optima"/>
                <a:cs typeface="Optima"/>
              </a:rPr>
              <a:t>ΔG/G ≤ ±0.2%. </a:t>
            </a:r>
            <a:r>
              <a:rPr lang="en-US" sz="1200" dirty="0">
                <a:solidFill>
                  <a:srgbClr val="FF0000"/>
                </a:solidFill>
                <a:latin typeface="Optima"/>
                <a:cs typeface="Optima"/>
              </a:rPr>
              <a:t>For the new magnets we need to perform at least one measurement of both Halbach magnets with and without the corrector frame, without and with powering the corrector windings to calibrate the effect to what is the required size for correction</a:t>
            </a:r>
            <a:r>
              <a:rPr lang="en-US" sz="1200" dirty="0" smtClean="0">
                <a:solidFill>
                  <a:srgbClr val="FF0000"/>
                </a:solidFill>
                <a:latin typeface="Optima"/>
                <a:cs typeface="Optima"/>
              </a:rPr>
              <a:t>.</a:t>
            </a:r>
          </a:p>
          <a:p>
            <a:pPr marL="171450" indent="-171450">
              <a:buFontTx/>
              <a:buChar char="-"/>
            </a:pPr>
            <a:endParaRPr lang="en-US" sz="1200" dirty="0">
              <a:solidFill>
                <a:srgbClr val="FF0000"/>
              </a:solidFill>
              <a:latin typeface="Optima"/>
              <a:cs typeface="Optima"/>
            </a:endParaRPr>
          </a:p>
          <a:p>
            <a:r>
              <a:rPr lang="en-US" sz="1200" dirty="0" smtClean="0">
                <a:solidFill>
                  <a:srgbClr val="000090"/>
                </a:solidFill>
                <a:latin typeface="Optima"/>
                <a:cs typeface="Optima"/>
              </a:rPr>
              <a:t>Since </a:t>
            </a:r>
            <a:r>
              <a:rPr lang="en-US" sz="1200" dirty="0">
                <a:solidFill>
                  <a:srgbClr val="000090"/>
                </a:solidFill>
                <a:latin typeface="Optima"/>
                <a:cs typeface="Optima"/>
              </a:rPr>
              <a:t>PPM quad has magnetic material close to the beam pipe, the demagnetization by irradiation must be avoided by using PM with high intrinsic coercivity.  22 kOe does not seem to be conservative enough.  </a:t>
            </a:r>
            <a:endParaRPr lang="en-US" sz="1200" dirty="0" smtClean="0">
              <a:solidFill>
                <a:srgbClr val="000090"/>
              </a:solidFill>
              <a:latin typeface="Optima"/>
              <a:cs typeface="Optima"/>
            </a:endParaRPr>
          </a:p>
          <a:p>
            <a:endParaRPr lang="en-US" sz="1200" dirty="0">
              <a:solidFill>
                <a:srgbClr val="000090"/>
              </a:solidFill>
              <a:latin typeface="Optima"/>
              <a:cs typeface="Optima"/>
            </a:endParaRPr>
          </a:p>
          <a:p>
            <a:r>
              <a:rPr lang="en-US" sz="1200" dirty="0" smtClean="0">
                <a:solidFill>
                  <a:srgbClr val="000090"/>
                </a:solidFill>
                <a:latin typeface="Optima"/>
                <a:cs typeface="Optima"/>
              </a:rPr>
              <a:t>-Answer: </a:t>
            </a:r>
            <a:r>
              <a:rPr lang="en-US" sz="1200" dirty="0">
                <a:solidFill>
                  <a:srgbClr val="FF0000"/>
                </a:solidFill>
                <a:latin typeface="Optima"/>
                <a:cs typeface="Optima"/>
              </a:rPr>
              <a:t>This legitimate concern is accepted and a new material is used for design with the permanent </a:t>
            </a:r>
            <a:r>
              <a:rPr lang="en-US" sz="1200" b="1" dirty="0">
                <a:solidFill>
                  <a:srgbClr val="FF0000"/>
                </a:solidFill>
                <a:latin typeface="Optima"/>
                <a:cs typeface="Optima"/>
              </a:rPr>
              <a:t>N35UH</a:t>
            </a:r>
            <a:r>
              <a:rPr lang="en-US" sz="1200" dirty="0">
                <a:solidFill>
                  <a:srgbClr val="FF0000"/>
                </a:solidFill>
                <a:latin typeface="Optima"/>
                <a:cs typeface="Optima"/>
              </a:rPr>
              <a:t>, B</a:t>
            </a:r>
            <a:r>
              <a:rPr lang="en-US" sz="1200" baseline="-25000" dirty="0">
                <a:solidFill>
                  <a:srgbClr val="FF0000"/>
                </a:solidFill>
                <a:latin typeface="Optima"/>
                <a:cs typeface="Optima"/>
              </a:rPr>
              <a:t>R</a:t>
            </a:r>
            <a:r>
              <a:rPr lang="en-US" sz="1200" dirty="0">
                <a:solidFill>
                  <a:srgbClr val="FF0000"/>
                </a:solidFill>
                <a:latin typeface="Optima"/>
                <a:cs typeface="Optima"/>
              </a:rPr>
              <a:t>=1.17-1.21 T, H</a:t>
            </a:r>
            <a:r>
              <a:rPr lang="en-US" sz="1200" baseline="-25000" dirty="0">
                <a:solidFill>
                  <a:srgbClr val="FF0000"/>
                </a:solidFill>
                <a:latin typeface="Optima"/>
                <a:cs typeface="Optima"/>
              </a:rPr>
              <a:t>c</a:t>
            </a:r>
            <a:r>
              <a:rPr lang="en-US" sz="1200" dirty="0">
                <a:solidFill>
                  <a:srgbClr val="FF0000"/>
                </a:solidFill>
                <a:latin typeface="Optima"/>
                <a:cs typeface="Optima"/>
              </a:rPr>
              <a:t>(KOe)=10.8-11.4,H</a:t>
            </a:r>
            <a:r>
              <a:rPr lang="en-US" sz="1200" baseline="-25000" dirty="0">
                <a:solidFill>
                  <a:srgbClr val="FF0000"/>
                </a:solidFill>
                <a:latin typeface="Optima"/>
                <a:cs typeface="Optima"/>
              </a:rPr>
              <a:t>CI</a:t>
            </a:r>
            <a:r>
              <a:rPr lang="en-US" sz="1200" dirty="0">
                <a:solidFill>
                  <a:srgbClr val="FF0000"/>
                </a:solidFill>
                <a:latin typeface="Optima"/>
                <a:cs typeface="Optima"/>
              </a:rPr>
              <a:t>(KOe) &gt;25, BH</a:t>
            </a:r>
            <a:r>
              <a:rPr lang="en-US" sz="1200" baseline="-25000" dirty="0">
                <a:solidFill>
                  <a:srgbClr val="FF0000"/>
                </a:solidFill>
                <a:latin typeface="Optima"/>
                <a:cs typeface="Optima"/>
              </a:rPr>
              <a:t>max</a:t>
            </a:r>
            <a:r>
              <a:rPr lang="en-US" sz="1200" dirty="0">
                <a:solidFill>
                  <a:srgbClr val="FF0000"/>
                </a:solidFill>
                <a:latin typeface="Optima"/>
                <a:cs typeface="Optima"/>
              </a:rPr>
              <a:t>(</a:t>
            </a:r>
            <a:r>
              <a:rPr lang="en-US" sz="1200" dirty="0" err="1">
                <a:solidFill>
                  <a:srgbClr val="FF0000"/>
                </a:solidFill>
                <a:latin typeface="Optima"/>
                <a:cs typeface="Optima"/>
              </a:rPr>
              <a:t>MGOe</a:t>
            </a:r>
            <a:r>
              <a:rPr lang="en-US" sz="1200" dirty="0">
                <a:solidFill>
                  <a:srgbClr val="FF0000"/>
                </a:solidFill>
                <a:latin typeface="Optima"/>
                <a:cs typeface="Optima"/>
              </a:rPr>
              <a:t>)=33-35, T</a:t>
            </a:r>
            <a:r>
              <a:rPr lang="en-US" sz="1200" baseline="-25000" dirty="0">
                <a:solidFill>
                  <a:srgbClr val="FF0000"/>
                </a:solidFill>
                <a:latin typeface="Optima"/>
                <a:cs typeface="Optima"/>
              </a:rPr>
              <a:t>MAX</a:t>
            </a:r>
            <a:r>
              <a:rPr lang="en-US" sz="1200" dirty="0">
                <a:solidFill>
                  <a:srgbClr val="FF0000"/>
                </a:solidFill>
                <a:latin typeface="Optima"/>
                <a:cs typeface="Optima"/>
              </a:rPr>
              <a:t>(C</a:t>
            </a:r>
            <a:r>
              <a:rPr lang="en-US" sz="1200" baseline="30000" dirty="0">
                <a:solidFill>
                  <a:srgbClr val="FF0000"/>
                </a:solidFill>
                <a:latin typeface="Optima"/>
                <a:cs typeface="Optima"/>
              </a:rPr>
              <a:t>o</a:t>
            </a:r>
            <a:r>
              <a:rPr lang="en-US" sz="1200" dirty="0">
                <a:solidFill>
                  <a:srgbClr val="FF0000"/>
                </a:solidFill>
                <a:latin typeface="Optima"/>
                <a:cs typeface="Optima"/>
              </a:rPr>
              <a:t>)≤180, where UH </a:t>
            </a:r>
            <a:r>
              <a:rPr lang="en-US" sz="1200" b="1" dirty="0">
                <a:solidFill>
                  <a:srgbClr val="FF0000"/>
                </a:solidFill>
                <a:latin typeface="Optima"/>
                <a:cs typeface="Optima"/>
              </a:rPr>
              <a:t>means more resistant to demagnetization </a:t>
            </a:r>
            <a:r>
              <a:rPr lang="en-US" sz="1200" dirty="0">
                <a:solidFill>
                  <a:srgbClr val="FF0000"/>
                </a:solidFill>
                <a:latin typeface="Optima"/>
                <a:cs typeface="Optima"/>
              </a:rPr>
              <a:t>and radiation damage. A difference in price due to this request is </a:t>
            </a:r>
            <a:r>
              <a:rPr lang="en-US" sz="1200" dirty="0" smtClean="0">
                <a:solidFill>
                  <a:srgbClr val="FF0000"/>
                </a:solidFill>
                <a:latin typeface="Optima"/>
                <a:cs typeface="Optima"/>
              </a:rPr>
              <a:t>from $</a:t>
            </a:r>
            <a:r>
              <a:rPr lang="en-US" sz="1200" dirty="0">
                <a:solidFill>
                  <a:srgbClr val="FF0000"/>
                </a:solidFill>
                <a:latin typeface="Optima"/>
                <a:cs typeface="Optima"/>
              </a:rPr>
              <a:t>174,756.30 to $240,678.90</a:t>
            </a:r>
            <a:r>
              <a:rPr lang="en-US" sz="1200" dirty="0">
                <a:solidFill>
                  <a:srgbClr val="000090"/>
                </a:solidFill>
                <a:latin typeface="Optima"/>
                <a:cs typeface="Optima"/>
              </a:rPr>
              <a:t>. </a:t>
            </a:r>
            <a:endParaRPr lang="en-US" sz="1200" dirty="0" smtClean="0">
              <a:solidFill>
                <a:srgbClr val="000090"/>
              </a:solidFill>
              <a:latin typeface="Optima"/>
              <a:cs typeface="Optima"/>
            </a:endParaRPr>
          </a:p>
          <a:p>
            <a:endParaRPr lang="en-US" sz="1200" dirty="0">
              <a:solidFill>
                <a:srgbClr val="000090"/>
              </a:solidFill>
              <a:latin typeface="Optima"/>
              <a:cs typeface="Optima"/>
            </a:endParaRPr>
          </a:p>
          <a:p>
            <a:r>
              <a:rPr lang="en-US" sz="1200" dirty="0">
                <a:solidFill>
                  <a:srgbClr val="000090"/>
                </a:solidFill>
                <a:latin typeface="Optima"/>
                <a:cs typeface="Optima"/>
              </a:rPr>
              <a:t>-Yoke material of the Window Frame corrector is not specified in the report.  Even though PM quads have minimum magnetic interaction and WF magnet is known to have better stray field characteristics, these WF magnets in closely place condition may create interaction with adjacent ones. </a:t>
            </a:r>
            <a:endParaRPr lang="en-US" sz="1200" dirty="0" smtClean="0">
              <a:solidFill>
                <a:srgbClr val="000090"/>
              </a:solidFill>
              <a:latin typeface="Optima"/>
              <a:cs typeface="Optima"/>
            </a:endParaRPr>
          </a:p>
          <a:p>
            <a:endParaRPr lang="en-US" sz="1200" dirty="0">
              <a:solidFill>
                <a:srgbClr val="000090"/>
              </a:solidFill>
              <a:latin typeface="Optima"/>
              <a:cs typeface="Optima"/>
            </a:endParaRPr>
          </a:p>
          <a:p>
            <a:r>
              <a:rPr lang="en-US" sz="1200" dirty="0" smtClean="0">
                <a:solidFill>
                  <a:srgbClr val="FF0000"/>
                </a:solidFill>
                <a:latin typeface="Optima"/>
                <a:cs typeface="Optima"/>
              </a:rPr>
              <a:t>Answers</a:t>
            </a:r>
            <a:r>
              <a:rPr lang="en-US" sz="1200" dirty="0">
                <a:solidFill>
                  <a:srgbClr val="FF0000"/>
                </a:solidFill>
                <a:latin typeface="Optima"/>
                <a:cs typeface="Optima"/>
              </a:rPr>
              <a:t>: This concern is quite appropriate. We have studied with OPERA 3D effect of five magnets with corrector frames with correctors on in one direction or opposite directions as shown in the </a:t>
            </a:r>
            <a:r>
              <a:rPr lang="en-US" sz="1200" dirty="0" smtClean="0">
                <a:solidFill>
                  <a:srgbClr val="FF0000"/>
                </a:solidFill>
                <a:latin typeface="Optima"/>
                <a:cs typeface="Optima"/>
              </a:rPr>
              <a:t>Animesh Jain report</a:t>
            </a:r>
            <a:r>
              <a:rPr lang="en-US" sz="1200" dirty="0">
                <a:solidFill>
                  <a:srgbClr val="FF0000"/>
                </a:solidFill>
                <a:latin typeface="Optima"/>
                <a:cs typeface="Optima"/>
              </a:rPr>
              <a:t>.  The effect is </a:t>
            </a:r>
            <a:r>
              <a:rPr lang="en-US" sz="1200" dirty="0">
                <a:solidFill>
                  <a:srgbClr val="000090"/>
                </a:solidFill>
                <a:latin typeface="Optima"/>
                <a:cs typeface="Optima"/>
              </a:rPr>
              <a:t>present but it is very small</a:t>
            </a:r>
            <a:r>
              <a:rPr lang="en-US" sz="1200" dirty="0" smtClean="0">
                <a:solidFill>
                  <a:srgbClr val="000090"/>
                </a:solidFill>
                <a:latin typeface="Optima"/>
                <a:cs typeface="Optima"/>
              </a:rPr>
              <a:t>.</a:t>
            </a:r>
          </a:p>
          <a:p>
            <a:r>
              <a:rPr lang="en-US" sz="1200" dirty="0">
                <a:solidFill>
                  <a:srgbClr val="000090"/>
                </a:solidFill>
                <a:latin typeface="Optima"/>
                <a:cs typeface="Optima"/>
                <a:hlinkClick r:id="rId2"/>
              </a:rPr>
              <a:t>https://www.dropbox.com/s/qow3pphtv3bhgle/ANIMESH_JAIN_PMQ_in_Dipole.pptx?dl=</a:t>
            </a:r>
            <a:r>
              <a:rPr lang="en-US" sz="1200" dirty="0" smtClean="0">
                <a:solidFill>
                  <a:srgbClr val="000090"/>
                </a:solidFill>
                <a:latin typeface="Optima"/>
                <a:cs typeface="Optima"/>
                <a:hlinkClick r:id="rId2"/>
              </a:rPr>
              <a:t>0</a:t>
            </a:r>
            <a:endParaRPr lang="en-US" sz="1200" dirty="0" smtClean="0">
              <a:solidFill>
                <a:srgbClr val="000090"/>
              </a:solidFill>
              <a:latin typeface="Optima"/>
              <a:cs typeface="Optima"/>
            </a:endParaRPr>
          </a:p>
          <a:p>
            <a:endParaRPr lang="en-US" sz="1200" dirty="0">
              <a:solidFill>
                <a:srgbClr val="000090"/>
              </a:solidFill>
              <a:latin typeface="Optima"/>
              <a:cs typeface="Optima"/>
            </a:endParaRPr>
          </a:p>
          <a:p>
            <a:r>
              <a:rPr lang="en-US" sz="1200" dirty="0" smtClean="0">
                <a:solidFill>
                  <a:srgbClr val="000090"/>
                </a:solidFill>
                <a:latin typeface="Optima"/>
                <a:cs typeface="Optima"/>
              </a:rPr>
              <a:t>I </a:t>
            </a:r>
            <a:r>
              <a:rPr lang="en-US" sz="1200" dirty="0">
                <a:solidFill>
                  <a:srgbClr val="000090"/>
                </a:solidFill>
                <a:latin typeface="Optima"/>
                <a:cs typeface="Optima"/>
              </a:rPr>
              <a:t>also concur to use </a:t>
            </a:r>
            <a:r>
              <a:rPr lang="en-US" sz="1200" b="1" dirty="0">
                <a:solidFill>
                  <a:srgbClr val="000090"/>
                </a:solidFill>
                <a:latin typeface="Optima"/>
                <a:cs typeface="Optima"/>
              </a:rPr>
              <a:t>NdFeB magnets instead of SmCo ones</a:t>
            </a:r>
            <a:r>
              <a:rPr lang="en-US" sz="1200" dirty="0">
                <a:solidFill>
                  <a:srgbClr val="000090"/>
                </a:solidFill>
                <a:latin typeface="Optima"/>
                <a:cs typeface="Optima"/>
              </a:rPr>
              <a:t>.   However the argument “a radiation test has shown NdFeB of an appropriate grade survives &gt;100 Gy of radiation” cannot ensure the selected grade is adequate unless the same magnetic circuit instead of a single magnet was irradiated. </a:t>
            </a:r>
            <a:endParaRPr lang="en-US" sz="1200" dirty="0" smtClean="0">
              <a:solidFill>
                <a:srgbClr val="000090"/>
              </a:solidFill>
              <a:latin typeface="Optima"/>
              <a:cs typeface="Optima"/>
            </a:endParaRPr>
          </a:p>
          <a:p>
            <a:r>
              <a:rPr lang="en-US" sz="1200" dirty="0" smtClean="0">
                <a:solidFill>
                  <a:srgbClr val="000090"/>
                </a:solidFill>
                <a:latin typeface="Optima"/>
                <a:cs typeface="Optima"/>
              </a:rPr>
              <a:t> </a:t>
            </a:r>
          </a:p>
          <a:p>
            <a:r>
              <a:rPr lang="en-US" sz="1200" dirty="0" smtClean="0">
                <a:solidFill>
                  <a:srgbClr val="000090"/>
                </a:solidFill>
                <a:latin typeface="Optima"/>
                <a:cs typeface="Optima"/>
              </a:rPr>
              <a:t>Answers</a:t>
            </a:r>
            <a:r>
              <a:rPr lang="en-US" sz="1200" dirty="0">
                <a:solidFill>
                  <a:srgbClr val="000090"/>
                </a:solidFill>
                <a:latin typeface="Optima"/>
                <a:cs typeface="Optima"/>
              </a:rPr>
              <a:t>: </a:t>
            </a:r>
            <a:r>
              <a:rPr lang="en-US" sz="1200" dirty="0">
                <a:solidFill>
                  <a:srgbClr val="FF0000"/>
                </a:solidFill>
                <a:latin typeface="Optima"/>
                <a:cs typeface="Optima"/>
              </a:rPr>
              <a:t>We followed the advice and the 250 MeV prototype magnets as well as the future 150 MeV are built with NdFeB magnetic material, but with a reasonable magnetization B</a:t>
            </a:r>
            <a:r>
              <a:rPr lang="en-US" sz="1200" baseline="-25000" dirty="0">
                <a:solidFill>
                  <a:srgbClr val="FF0000"/>
                </a:solidFill>
                <a:latin typeface="Optima"/>
                <a:cs typeface="Optima"/>
              </a:rPr>
              <a:t>R</a:t>
            </a:r>
            <a:r>
              <a:rPr lang="en-US" sz="1200" dirty="0">
                <a:solidFill>
                  <a:srgbClr val="FF0000"/>
                </a:solidFill>
                <a:latin typeface="Optima"/>
                <a:cs typeface="Optima"/>
              </a:rPr>
              <a:t> ≈ 1.17-1.21</a:t>
            </a:r>
            <a:r>
              <a:rPr lang="en-US" sz="1200" dirty="0" smtClean="0">
                <a:solidFill>
                  <a:srgbClr val="FF0000"/>
                </a:solidFill>
                <a:latin typeface="Optima"/>
                <a:cs typeface="Optima"/>
              </a:rPr>
              <a:t>.</a:t>
            </a:r>
            <a:endParaRPr lang="en-US" sz="1200" dirty="0">
              <a:solidFill>
                <a:srgbClr val="FF0000"/>
              </a:solidFill>
              <a:latin typeface="Optima"/>
              <a:cs typeface="Optima"/>
            </a:endParaRPr>
          </a:p>
        </p:txBody>
      </p:sp>
      <p:sp>
        <p:nvSpPr>
          <p:cNvPr id="6" name="Footer Placeholder 5"/>
          <p:cNvSpPr>
            <a:spLocks noGrp="1"/>
          </p:cNvSpPr>
          <p:nvPr>
            <p:ph type="ftr" sz="quarter" idx="11"/>
          </p:nvPr>
        </p:nvSpPr>
        <p:spPr/>
        <p:txBody>
          <a:bodyPr/>
          <a:lstStyle/>
          <a:p>
            <a:r>
              <a:rPr lang="en-US" smtClean="0"/>
              <a:t>Dejan Trbojevic - 'CBETA Magnet Buildability Review’</a:t>
            </a:r>
            <a:endParaRPr lang="en-US"/>
          </a:p>
        </p:txBody>
      </p:sp>
      <p:sp>
        <p:nvSpPr>
          <p:cNvPr id="7" name="Slide Number Placeholder 6"/>
          <p:cNvSpPr>
            <a:spLocks noGrp="1"/>
          </p:cNvSpPr>
          <p:nvPr>
            <p:ph type="sldNum" sz="quarter" idx="12"/>
          </p:nvPr>
        </p:nvSpPr>
        <p:spPr/>
        <p:txBody>
          <a:bodyPr/>
          <a:lstStyle/>
          <a:p>
            <a:fld id="{F3C6ED0D-CA28-5F45-8164-C9EB1E44D88A}" type="slidenum">
              <a:rPr lang="en-US" smtClean="0"/>
              <a:t>21</a:t>
            </a:fld>
            <a:endParaRPr lang="en-US"/>
          </a:p>
        </p:txBody>
      </p:sp>
    </p:spTree>
    <p:extLst>
      <p:ext uri="{BB962C8B-B14F-4D97-AF65-F5344CB8AC3E}">
        <p14:creationId xmlns:p14="http://schemas.microsoft.com/office/powerpoint/2010/main" val="2788821365"/>
      </p:ext>
    </p:extLst>
  </p:cSld>
  <p:clrMapOvr>
    <a:masterClrMapping/>
  </p:clrMapOvr>
  <mc:AlternateContent xmlns:mc="http://schemas.openxmlformats.org/markup-compatibility/2006" xmlns:p14="http://schemas.microsoft.com/office/powerpoint/2010/main">
    <mc:Choice Requires="p14">
      <p:transition spd="slow" p14:dur="1700">
        <p14:prism isContent="1"/>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22109" y="187249"/>
            <a:ext cx="8938449" cy="6001641"/>
          </a:xfrm>
          <a:prstGeom prst="rect">
            <a:avLst/>
          </a:prstGeom>
          <a:noFill/>
        </p:spPr>
        <p:txBody>
          <a:bodyPr wrap="square" rtlCol="0">
            <a:spAutoFit/>
          </a:bodyPr>
          <a:lstStyle/>
          <a:p>
            <a:pPr marL="171450" indent="-171450">
              <a:buFontTx/>
              <a:buChar char="-"/>
            </a:pPr>
            <a:r>
              <a:rPr lang="en-US" sz="1200" dirty="0" smtClean="0">
                <a:solidFill>
                  <a:srgbClr val="000090"/>
                </a:solidFill>
                <a:latin typeface="Optima"/>
                <a:cs typeface="Optima"/>
              </a:rPr>
              <a:t>It </a:t>
            </a:r>
            <a:r>
              <a:rPr lang="en-US" sz="1200" dirty="0">
                <a:solidFill>
                  <a:srgbClr val="000090"/>
                </a:solidFill>
                <a:latin typeface="Optima"/>
                <a:cs typeface="Optima"/>
              </a:rPr>
              <a:t>is recommended that </a:t>
            </a:r>
            <a:r>
              <a:rPr lang="en-US" sz="1200" b="1" dirty="0">
                <a:solidFill>
                  <a:srgbClr val="000090"/>
                </a:solidFill>
                <a:latin typeface="Optima"/>
                <a:cs typeface="Optima"/>
              </a:rPr>
              <a:t>higher quality magnet (from </a:t>
            </a:r>
            <a:r>
              <a:rPr lang="en-US" sz="1200" b="1" dirty="0" err="1">
                <a:solidFill>
                  <a:srgbClr val="000090"/>
                </a:solidFill>
                <a:latin typeface="Optima"/>
                <a:cs typeface="Optima"/>
              </a:rPr>
              <a:t>Shin-etsu</a:t>
            </a:r>
            <a:r>
              <a:rPr lang="en-US" sz="1200" b="1" dirty="0">
                <a:solidFill>
                  <a:srgbClr val="000090"/>
                </a:solidFill>
                <a:latin typeface="Optima"/>
                <a:cs typeface="Optima"/>
              </a:rPr>
              <a:t>) be used instead of cheaper alternatives. </a:t>
            </a:r>
            <a:r>
              <a:rPr lang="en-US" sz="1200" dirty="0" smtClean="0">
                <a:solidFill>
                  <a:srgbClr val="000090"/>
                </a:solidFill>
                <a:latin typeface="Optima"/>
                <a:cs typeface="Optima"/>
              </a:rPr>
              <a:t>– </a:t>
            </a:r>
          </a:p>
          <a:p>
            <a:pPr marL="171450" indent="-171450">
              <a:buFontTx/>
              <a:buChar char="-"/>
            </a:pPr>
            <a:endParaRPr lang="en-US" sz="1200" dirty="0">
              <a:solidFill>
                <a:srgbClr val="000090"/>
              </a:solidFill>
              <a:latin typeface="Optima"/>
              <a:cs typeface="Optima"/>
            </a:endParaRPr>
          </a:p>
          <a:p>
            <a:r>
              <a:rPr lang="en-US" sz="1200" dirty="0" smtClean="0">
                <a:solidFill>
                  <a:srgbClr val="000090"/>
                </a:solidFill>
                <a:latin typeface="Optima"/>
                <a:cs typeface="Optima"/>
              </a:rPr>
              <a:t>Answer: </a:t>
            </a:r>
            <a:r>
              <a:rPr lang="en-US" sz="1200" dirty="0">
                <a:solidFill>
                  <a:srgbClr val="FF0000"/>
                </a:solidFill>
                <a:latin typeface="Optima"/>
                <a:cs typeface="Optima"/>
              </a:rPr>
              <a:t>We have built twelve magnets with ALSTAR-MAGNETICS (</a:t>
            </a:r>
            <a:r>
              <a:rPr lang="en-US" sz="1200" u="sng" dirty="0">
                <a:solidFill>
                  <a:srgbClr val="FF0000"/>
                </a:solidFill>
                <a:latin typeface="Optima"/>
                <a:cs typeface="Optima"/>
                <a:hlinkClick r:id="rId2"/>
              </a:rPr>
              <a:t>http://allstarmagnetics.com</a:t>
            </a:r>
            <a:r>
              <a:rPr lang="en-US" sz="1200" dirty="0">
                <a:solidFill>
                  <a:srgbClr val="FF0000"/>
                </a:solidFill>
                <a:latin typeface="Optima"/>
                <a:cs typeface="Optima"/>
              </a:rPr>
              <a:t>) and so far did not see any problem with the permanent magnet material. A difference in cost is 50% and our budget is very limited</a:t>
            </a:r>
            <a:r>
              <a:rPr lang="en-US" sz="1200" dirty="0" smtClean="0">
                <a:solidFill>
                  <a:srgbClr val="000090"/>
                </a:solidFill>
                <a:latin typeface="Optima"/>
                <a:cs typeface="Optima"/>
              </a:rPr>
              <a:t>.</a:t>
            </a:r>
          </a:p>
          <a:p>
            <a:endParaRPr lang="en-US" sz="1200" dirty="0">
              <a:solidFill>
                <a:srgbClr val="000090"/>
              </a:solidFill>
              <a:latin typeface="Optima"/>
              <a:cs typeface="Optima"/>
            </a:endParaRPr>
          </a:p>
          <a:p>
            <a:r>
              <a:rPr lang="en-US" sz="1200" b="1" dirty="0" smtClean="0">
                <a:solidFill>
                  <a:srgbClr val="000090"/>
                </a:solidFill>
                <a:latin typeface="Optima"/>
                <a:cs typeface="Optima"/>
              </a:rPr>
              <a:t> </a:t>
            </a:r>
            <a:r>
              <a:rPr lang="en-US" sz="1200" b="1" dirty="0">
                <a:solidFill>
                  <a:srgbClr val="000090"/>
                </a:solidFill>
                <a:latin typeface="Optima"/>
                <a:cs typeface="Optima"/>
              </a:rPr>
              <a:t>2% correction ability with Panofsky coils may not be enough</a:t>
            </a:r>
            <a:r>
              <a:rPr lang="en-US" sz="1200" dirty="0">
                <a:solidFill>
                  <a:srgbClr val="000090"/>
                </a:solidFill>
                <a:latin typeface="Optima"/>
                <a:cs typeface="Optima"/>
              </a:rPr>
              <a:t>.  A part of this correction might be consumed to compensate temperature fluctuation. </a:t>
            </a:r>
          </a:p>
          <a:p>
            <a:r>
              <a:rPr lang="en-US" sz="1200" dirty="0" smtClean="0">
                <a:solidFill>
                  <a:srgbClr val="000090"/>
                </a:solidFill>
                <a:latin typeface="Optima"/>
                <a:cs typeface="Optima"/>
              </a:rPr>
              <a:t>Answer: </a:t>
            </a:r>
            <a:r>
              <a:rPr lang="en-US" sz="1200" dirty="0">
                <a:solidFill>
                  <a:srgbClr val="FF0000"/>
                </a:solidFill>
                <a:latin typeface="Optima"/>
                <a:cs typeface="Optima"/>
              </a:rPr>
              <a:t>As stated above we have tested twelve prototype Halbach magnets and the largest difference with respect to the expected gradient is </a:t>
            </a:r>
            <a:r>
              <a:rPr lang="en-US" sz="1200" i="1" dirty="0">
                <a:solidFill>
                  <a:srgbClr val="FF0000"/>
                </a:solidFill>
                <a:latin typeface="Optima"/>
                <a:cs typeface="Optima"/>
              </a:rPr>
              <a:t>ΔG/G ≤ ±0.2%. </a:t>
            </a:r>
            <a:r>
              <a:rPr lang="en-US" sz="1200" dirty="0">
                <a:solidFill>
                  <a:srgbClr val="FF0000"/>
                </a:solidFill>
                <a:latin typeface="Optima"/>
                <a:cs typeface="Optima"/>
              </a:rPr>
              <a:t>It has been decided to use 10 times the value </a:t>
            </a:r>
            <a:r>
              <a:rPr lang="en-US" sz="1200" i="1" dirty="0">
                <a:solidFill>
                  <a:srgbClr val="FF0000"/>
                </a:solidFill>
                <a:latin typeface="Optima"/>
                <a:cs typeface="Optima"/>
              </a:rPr>
              <a:t>ΔG/G ≤ ± 2%,</a:t>
            </a:r>
            <a:r>
              <a:rPr lang="en-US" sz="1200" dirty="0">
                <a:solidFill>
                  <a:srgbClr val="FF0000"/>
                </a:solidFill>
                <a:latin typeface="Optima"/>
                <a:cs typeface="Optima"/>
              </a:rPr>
              <a:t> mostly due to our limitation on the current density through the correction coils of </a:t>
            </a:r>
            <a:r>
              <a:rPr lang="en-US" sz="1200" dirty="0" smtClean="0">
                <a:solidFill>
                  <a:srgbClr val="FF0000"/>
                </a:solidFill>
                <a:latin typeface="Optima"/>
                <a:cs typeface="Optima"/>
              </a:rPr>
              <a:t>&lt;1 </a:t>
            </a:r>
            <a:r>
              <a:rPr lang="en-US" sz="1200" dirty="0">
                <a:solidFill>
                  <a:srgbClr val="FF0000"/>
                </a:solidFill>
                <a:latin typeface="Optima"/>
                <a:cs typeface="Optima"/>
              </a:rPr>
              <a:t>A</a:t>
            </a:r>
            <a:r>
              <a:rPr lang="en-US" sz="1200" dirty="0" smtClean="0">
                <a:solidFill>
                  <a:srgbClr val="FF0000"/>
                </a:solidFill>
                <a:latin typeface="Optima"/>
                <a:cs typeface="Optima"/>
              </a:rPr>
              <a:t>/mm</a:t>
            </a:r>
            <a:r>
              <a:rPr lang="en-US" sz="1200" baseline="30000" dirty="0" smtClean="0">
                <a:solidFill>
                  <a:srgbClr val="FF0000"/>
                </a:solidFill>
                <a:latin typeface="Optima"/>
                <a:cs typeface="Optima"/>
              </a:rPr>
              <a:t>2</a:t>
            </a:r>
            <a:r>
              <a:rPr lang="en-US" sz="1200" dirty="0">
                <a:solidFill>
                  <a:srgbClr val="FF0000"/>
                </a:solidFill>
                <a:latin typeface="Optima"/>
                <a:cs typeface="Optima"/>
              </a:rPr>
              <a:t>. </a:t>
            </a:r>
            <a:r>
              <a:rPr lang="en-US" sz="1200" dirty="0" smtClean="0">
                <a:solidFill>
                  <a:srgbClr val="FF0000"/>
                </a:solidFill>
                <a:latin typeface="Optima"/>
                <a:cs typeface="Optima"/>
              </a:rPr>
              <a:t>We are using water cooling system through the aluminum supporting frame:</a:t>
            </a:r>
          </a:p>
          <a:p>
            <a:endParaRPr lang="en-US" sz="1200" dirty="0">
              <a:solidFill>
                <a:srgbClr val="FF0000"/>
              </a:solidFill>
              <a:latin typeface="Optima"/>
              <a:cs typeface="Optima"/>
            </a:endParaRPr>
          </a:p>
          <a:p>
            <a:endParaRPr lang="en-US" sz="1200" dirty="0" smtClean="0">
              <a:solidFill>
                <a:srgbClr val="FF0000"/>
              </a:solidFill>
              <a:latin typeface="Optima"/>
              <a:cs typeface="Optima"/>
            </a:endParaRPr>
          </a:p>
          <a:p>
            <a:endParaRPr lang="en-US" sz="1200" dirty="0">
              <a:solidFill>
                <a:srgbClr val="FF0000"/>
              </a:solidFill>
              <a:latin typeface="Optima"/>
              <a:cs typeface="Optima"/>
            </a:endParaRPr>
          </a:p>
          <a:p>
            <a:endParaRPr lang="en-US" sz="1200" dirty="0" smtClean="0">
              <a:solidFill>
                <a:srgbClr val="FF0000"/>
              </a:solidFill>
              <a:latin typeface="Optima"/>
              <a:cs typeface="Optima"/>
            </a:endParaRPr>
          </a:p>
          <a:p>
            <a:endParaRPr lang="en-US" sz="1200" dirty="0">
              <a:solidFill>
                <a:srgbClr val="FF0000"/>
              </a:solidFill>
              <a:latin typeface="Optima"/>
              <a:cs typeface="Optima"/>
            </a:endParaRPr>
          </a:p>
          <a:p>
            <a:endParaRPr lang="en-US" sz="1200" dirty="0" smtClean="0">
              <a:solidFill>
                <a:srgbClr val="FF0000"/>
              </a:solidFill>
              <a:latin typeface="Optima"/>
              <a:cs typeface="Optima"/>
            </a:endParaRPr>
          </a:p>
          <a:p>
            <a:endParaRPr lang="en-US" sz="1200" dirty="0">
              <a:solidFill>
                <a:srgbClr val="FF0000"/>
              </a:solidFill>
              <a:latin typeface="Optima"/>
              <a:cs typeface="Optima"/>
            </a:endParaRPr>
          </a:p>
          <a:p>
            <a:endParaRPr lang="en-US" sz="1200" dirty="0" smtClean="0">
              <a:solidFill>
                <a:srgbClr val="000090"/>
              </a:solidFill>
              <a:latin typeface="Optima"/>
              <a:cs typeface="Optima"/>
            </a:endParaRPr>
          </a:p>
          <a:p>
            <a:endParaRPr lang="en-US" sz="1200" dirty="0">
              <a:solidFill>
                <a:srgbClr val="000090"/>
              </a:solidFill>
              <a:latin typeface="Optima"/>
              <a:cs typeface="Optima"/>
            </a:endParaRPr>
          </a:p>
          <a:p>
            <a:endParaRPr lang="en-US" sz="1200" dirty="0" smtClean="0">
              <a:solidFill>
                <a:srgbClr val="000090"/>
              </a:solidFill>
              <a:latin typeface="Optima"/>
              <a:cs typeface="Optima"/>
            </a:endParaRPr>
          </a:p>
          <a:p>
            <a:endParaRPr lang="en-US" sz="1200" dirty="0">
              <a:solidFill>
                <a:srgbClr val="000090"/>
              </a:solidFill>
              <a:latin typeface="Optima"/>
              <a:cs typeface="Optima"/>
            </a:endParaRPr>
          </a:p>
          <a:p>
            <a:endParaRPr lang="en-US" sz="1200" dirty="0" smtClean="0">
              <a:solidFill>
                <a:srgbClr val="000090"/>
              </a:solidFill>
              <a:latin typeface="Optima"/>
              <a:cs typeface="Optima"/>
            </a:endParaRPr>
          </a:p>
          <a:p>
            <a:endParaRPr lang="en-US" sz="1200" dirty="0">
              <a:solidFill>
                <a:srgbClr val="000090"/>
              </a:solidFill>
              <a:latin typeface="Optima"/>
              <a:cs typeface="Optima"/>
            </a:endParaRPr>
          </a:p>
          <a:p>
            <a:endParaRPr lang="en-US" sz="1200" dirty="0" smtClean="0">
              <a:solidFill>
                <a:srgbClr val="000090"/>
              </a:solidFill>
              <a:latin typeface="Optima"/>
              <a:cs typeface="Optima"/>
            </a:endParaRPr>
          </a:p>
          <a:p>
            <a:endParaRPr lang="en-US" sz="1200" dirty="0">
              <a:solidFill>
                <a:srgbClr val="000090"/>
              </a:solidFill>
              <a:latin typeface="Optima"/>
              <a:cs typeface="Optima"/>
            </a:endParaRPr>
          </a:p>
          <a:p>
            <a:endParaRPr lang="en-US" sz="1200" dirty="0" smtClean="0">
              <a:solidFill>
                <a:srgbClr val="000090"/>
              </a:solidFill>
              <a:latin typeface="Optima"/>
              <a:cs typeface="Optima"/>
            </a:endParaRPr>
          </a:p>
          <a:p>
            <a:endParaRPr lang="en-US" sz="1200" dirty="0">
              <a:solidFill>
                <a:srgbClr val="000090"/>
              </a:solidFill>
              <a:latin typeface="Optima"/>
              <a:cs typeface="Optima"/>
            </a:endParaRPr>
          </a:p>
          <a:p>
            <a:endParaRPr lang="en-US" sz="1200" dirty="0" smtClean="0">
              <a:solidFill>
                <a:srgbClr val="000090"/>
              </a:solidFill>
              <a:latin typeface="Optima"/>
              <a:cs typeface="Optima"/>
            </a:endParaRPr>
          </a:p>
          <a:p>
            <a:endParaRPr lang="en-US" sz="1200" dirty="0">
              <a:solidFill>
                <a:srgbClr val="000090"/>
              </a:solidFill>
              <a:latin typeface="Optima"/>
              <a:cs typeface="Optima"/>
            </a:endParaRPr>
          </a:p>
          <a:p>
            <a:endParaRPr lang="en-US" sz="1200" dirty="0" smtClean="0">
              <a:solidFill>
                <a:srgbClr val="000090"/>
              </a:solidFill>
              <a:latin typeface="Optima"/>
              <a:cs typeface="Optima"/>
            </a:endParaRPr>
          </a:p>
          <a:p>
            <a:endParaRPr lang="en-US" sz="1200" dirty="0">
              <a:solidFill>
                <a:srgbClr val="000090"/>
              </a:solidFill>
              <a:latin typeface="Optima"/>
              <a:cs typeface="Optima"/>
            </a:endParaRPr>
          </a:p>
          <a:p>
            <a:endParaRPr lang="en-US" sz="1200" dirty="0">
              <a:latin typeface="Optima"/>
              <a:cs typeface="Optima"/>
            </a:endParaRPr>
          </a:p>
        </p:txBody>
      </p:sp>
      <p:pic>
        <p:nvPicPr>
          <p:cNvPr id="5" name="Picture 4"/>
          <p:cNvPicPr/>
          <p:nvPr/>
        </p:nvPicPr>
        <p:blipFill>
          <a:blip r:embed="rId3">
            <a:extLst>
              <a:ext uri="{28A0092B-C50C-407E-A947-70E740481C1C}">
                <a14:useLocalDpi xmlns:a14="http://schemas.microsoft.com/office/drawing/2010/main" val="0"/>
              </a:ext>
            </a:extLst>
          </a:blip>
          <a:stretch>
            <a:fillRect/>
          </a:stretch>
        </p:blipFill>
        <p:spPr>
          <a:xfrm>
            <a:off x="2062913" y="2121242"/>
            <a:ext cx="4594860" cy="3657600"/>
          </a:xfrm>
          <a:prstGeom prst="rect">
            <a:avLst/>
          </a:prstGeom>
        </p:spPr>
      </p:pic>
      <p:sp>
        <p:nvSpPr>
          <p:cNvPr id="6" name="TextBox 5"/>
          <p:cNvSpPr txBox="1"/>
          <p:nvPr/>
        </p:nvSpPr>
        <p:spPr>
          <a:xfrm>
            <a:off x="6657773" y="3821229"/>
            <a:ext cx="2402785" cy="646331"/>
          </a:xfrm>
          <a:prstGeom prst="rect">
            <a:avLst/>
          </a:prstGeom>
          <a:noFill/>
        </p:spPr>
        <p:txBody>
          <a:bodyPr wrap="square" rtlCol="0">
            <a:spAutoFit/>
          </a:bodyPr>
          <a:lstStyle/>
          <a:p>
            <a:r>
              <a:rPr lang="en-US" dirty="0" smtClean="0">
                <a:solidFill>
                  <a:srgbClr val="000090"/>
                </a:solidFill>
                <a:latin typeface="Optima"/>
                <a:cs typeface="Optima"/>
              </a:rPr>
              <a:t>Copper pipes for the water-cooling system</a:t>
            </a:r>
            <a:endParaRPr lang="en-US" dirty="0">
              <a:solidFill>
                <a:srgbClr val="000090"/>
              </a:solidFill>
              <a:latin typeface="Optima"/>
              <a:cs typeface="Optima"/>
            </a:endParaRPr>
          </a:p>
        </p:txBody>
      </p:sp>
      <p:cxnSp>
        <p:nvCxnSpPr>
          <p:cNvPr id="8" name="Straight Arrow Connector 7"/>
          <p:cNvCxnSpPr/>
          <p:nvPr/>
        </p:nvCxnSpPr>
        <p:spPr>
          <a:xfrm flipH="1" flipV="1">
            <a:off x="4575053" y="3726705"/>
            <a:ext cx="2206119" cy="417690"/>
          </a:xfrm>
          <a:prstGeom prst="straightConnector1">
            <a:avLst/>
          </a:prstGeom>
          <a:ln w="12700" cmpd="sng">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
        <p:nvSpPr>
          <p:cNvPr id="11" name="Footer Placeholder 10"/>
          <p:cNvSpPr>
            <a:spLocks noGrp="1"/>
          </p:cNvSpPr>
          <p:nvPr>
            <p:ph type="ftr" sz="quarter" idx="11"/>
          </p:nvPr>
        </p:nvSpPr>
        <p:spPr/>
        <p:txBody>
          <a:bodyPr/>
          <a:lstStyle/>
          <a:p>
            <a:r>
              <a:rPr lang="en-US" smtClean="0"/>
              <a:t>Dejan Trbojevic - 'CBETA Magnet Buildability Review’</a:t>
            </a:r>
            <a:endParaRPr lang="en-US"/>
          </a:p>
        </p:txBody>
      </p:sp>
      <p:sp>
        <p:nvSpPr>
          <p:cNvPr id="12" name="Slide Number Placeholder 11"/>
          <p:cNvSpPr>
            <a:spLocks noGrp="1"/>
          </p:cNvSpPr>
          <p:nvPr>
            <p:ph type="sldNum" sz="quarter" idx="12"/>
          </p:nvPr>
        </p:nvSpPr>
        <p:spPr/>
        <p:txBody>
          <a:bodyPr/>
          <a:lstStyle/>
          <a:p>
            <a:fld id="{F3C6ED0D-CA28-5F45-8164-C9EB1E44D88A}" type="slidenum">
              <a:rPr lang="en-US" smtClean="0"/>
              <a:t>22</a:t>
            </a:fld>
            <a:endParaRPr lang="en-US"/>
          </a:p>
        </p:txBody>
      </p:sp>
    </p:spTree>
    <p:extLst>
      <p:ext uri="{BB962C8B-B14F-4D97-AF65-F5344CB8AC3E}">
        <p14:creationId xmlns:p14="http://schemas.microsoft.com/office/powerpoint/2010/main" val="2932020673"/>
      </p:ext>
    </p:extLst>
  </p:cSld>
  <p:clrMapOvr>
    <a:masterClrMapping/>
  </p:clrMapOvr>
  <mc:AlternateContent xmlns:mc="http://schemas.openxmlformats.org/markup-compatibility/2006" xmlns:p14="http://schemas.microsoft.com/office/powerpoint/2010/main">
    <mc:Choice Requires="p14">
      <p:transition spd="slow" p14:dur="1700">
        <p14:prism isContent="1"/>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70845" y="257799"/>
            <a:ext cx="8873729" cy="1938992"/>
          </a:xfrm>
          <a:prstGeom prst="rect">
            <a:avLst/>
          </a:prstGeom>
          <a:noFill/>
        </p:spPr>
        <p:txBody>
          <a:bodyPr wrap="square" rtlCol="0">
            <a:spAutoFit/>
          </a:bodyPr>
          <a:lstStyle/>
          <a:p>
            <a:r>
              <a:rPr lang="en-US" sz="1200" dirty="0">
                <a:solidFill>
                  <a:srgbClr val="000090"/>
                </a:solidFill>
                <a:latin typeface="Optima"/>
                <a:cs typeface="Optima"/>
              </a:rPr>
              <a:t>My recommendation: </a:t>
            </a:r>
            <a:r>
              <a:rPr lang="en-US" sz="1200" u="sng" dirty="0">
                <a:solidFill>
                  <a:srgbClr val="000090"/>
                </a:solidFill>
                <a:latin typeface="Optima"/>
                <a:cs typeface="Optima"/>
              </a:rPr>
              <a:t>provided that the vacuum chamber can be designed without much difficulty</a:t>
            </a:r>
            <a:r>
              <a:rPr lang="en-US" sz="1200" dirty="0">
                <a:solidFill>
                  <a:srgbClr val="000090"/>
                </a:solidFill>
                <a:latin typeface="Optima"/>
                <a:cs typeface="Optima"/>
              </a:rPr>
              <a:t>, I recommend, “Iron dominated magnet solution” due to the following reasons:</a:t>
            </a:r>
          </a:p>
          <a:p>
            <a:pPr lvl="0"/>
            <a:r>
              <a:rPr lang="en-US" sz="1200" dirty="0">
                <a:solidFill>
                  <a:srgbClr val="000090"/>
                </a:solidFill>
                <a:latin typeface="Optima"/>
                <a:cs typeface="Optima"/>
              </a:rPr>
              <a:t>Easy correction capability with EM coils. Interaction issues appear to have been solved.  Risk of PM demagnetization is smaller because of larger distance from the beam pipe compared to Halbach design. If it is really necessary, temperature compensation scheme can be incorporated.</a:t>
            </a:r>
          </a:p>
          <a:p>
            <a:r>
              <a:rPr lang="en-US" sz="1200" dirty="0">
                <a:solidFill>
                  <a:srgbClr val="000090"/>
                </a:solidFill>
                <a:latin typeface="Optima"/>
                <a:cs typeface="Optima"/>
              </a:rPr>
              <a:t>Answers: </a:t>
            </a:r>
            <a:r>
              <a:rPr lang="en-US" sz="1200" dirty="0">
                <a:solidFill>
                  <a:srgbClr val="FF0000"/>
                </a:solidFill>
                <a:latin typeface="Optima"/>
                <a:cs typeface="Optima"/>
              </a:rPr>
              <a:t>The Halbach magnet comparison to the Hybrid-iron-magnets so far shows few not negligible advantages with respect to the Hybrid-iron-dominated magnets: first is the cost reduction, no interaction issues, simpler, smaller size, simple correction system, round vacuum chamber, dramatically smaller weight, excellent magnetic field quality (after the correction), etc. Following advice of the permanent magnet selection reduced the risk of demagnetization “3)”</a:t>
            </a:r>
            <a:r>
              <a:rPr lang="en-US" sz="1200" dirty="0" smtClean="0">
                <a:solidFill>
                  <a:srgbClr val="FF0000"/>
                </a:solidFill>
                <a:latin typeface="Optima"/>
                <a:cs typeface="Optima"/>
              </a:rPr>
              <a:t>.</a:t>
            </a:r>
          </a:p>
          <a:p>
            <a:endParaRPr lang="en-US" sz="1200" dirty="0">
              <a:solidFill>
                <a:srgbClr val="000090"/>
              </a:solidFill>
              <a:latin typeface="Optima"/>
              <a:cs typeface="Optima"/>
            </a:endParaRPr>
          </a:p>
        </p:txBody>
      </p:sp>
      <p:sp>
        <p:nvSpPr>
          <p:cNvPr id="6" name="Footer Placeholder 5"/>
          <p:cNvSpPr>
            <a:spLocks noGrp="1"/>
          </p:cNvSpPr>
          <p:nvPr>
            <p:ph type="ftr" sz="quarter" idx="11"/>
          </p:nvPr>
        </p:nvSpPr>
        <p:spPr/>
        <p:txBody>
          <a:bodyPr/>
          <a:lstStyle/>
          <a:p>
            <a:r>
              <a:rPr lang="en-US" smtClean="0"/>
              <a:t>Dejan Trbojevic - 'CBETA Magnet Buildability Review’</a:t>
            </a:r>
            <a:endParaRPr lang="en-US"/>
          </a:p>
        </p:txBody>
      </p:sp>
      <p:sp>
        <p:nvSpPr>
          <p:cNvPr id="7" name="Slide Number Placeholder 6"/>
          <p:cNvSpPr>
            <a:spLocks noGrp="1"/>
          </p:cNvSpPr>
          <p:nvPr>
            <p:ph type="sldNum" sz="quarter" idx="12"/>
          </p:nvPr>
        </p:nvSpPr>
        <p:spPr/>
        <p:txBody>
          <a:bodyPr/>
          <a:lstStyle/>
          <a:p>
            <a:fld id="{F3C6ED0D-CA28-5F45-8164-C9EB1E44D88A}" type="slidenum">
              <a:rPr lang="en-US" smtClean="0"/>
              <a:t>23</a:t>
            </a:fld>
            <a:endParaRPr lang="en-US"/>
          </a:p>
        </p:txBody>
      </p:sp>
    </p:spTree>
    <p:extLst>
      <p:ext uri="{BB962C8B-B14F-4D97-AF65-F5344CB8AC3E}">
        <p14:creationId xmlns:p14="http://schemas.microsoft.com/office/powerpoint/2010/main" val="529177303"/>
      </p:ext>
    </p:extLst>
  </p:cSld>
  <p:clrMapOvr>
    <a:masterClrMapping/>
  </p:clrMapOvr>
  <mc:AlternateContent xmlns:mc="http://schemas.openxmlformats.org/markup-compatibility/2006" xmlns:p14="http://schemas.microsoft.com/office/powerpoint/2010/main">
    <mc:Choice Requires="p14">
      <p:transition spd="slow" p14:dur="1700">
        <p14:prism isContent="1"/>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b="1" dirty="0" smtClean="0">
                <a:latin typeface="Optima"/>
                <a:cs typeface="Optima"/>
              </a:rPr>
              <a:t>A. Basics </a:t>
            </a:r>
            <a:r>
              <a:rPr lang="en-US" sz="2800" b="1" dirty="0">
                <a:latin typeface="Optima"/>
                <a:cs typeface="Optima"/>
              </a:rPr>
              <a:t>of the NS-FFAG</a:t>
            </a:r>
            <a:endParaRPr lang="en-US" sz="2800" b="1" dirty="0"/>
          </a:p>
        </p:txBody>
      </p:sp>
      <p:sp>
        <p:nvSpPr>
          <p:cNvPr id="3" name="Content Placeholder 2"/>
          <p:cNvSpPr>
            <a:spLocks noGrp="1"/>
          </p:cNvSpPr>
          <p:nvPr>
            <p:ph idx="1"/>
          </p:nvPr>
        </p:nvSpPr>
        <p:spPr/>
        <p:txBody>
          <a:bodyPr/>
          <a:lstStyle/>
          <a:p>
            <a:pPr marL="0" indent="0">
              <a:buNone/>
            </a:pPr>
            <a:r>
              <a:rPr lang="en-US" dirty="0" smtClean="0"/>
              <a:t>STRONG FOCUSING LATTICE</a:t>
            </a:r>
            <a:endParaRPr lang="en-US" dirty="0"/>
          </a:p>
        </p:txBody>
      </p:sp>
      <p:sp>
        <p:nvSpPr>
          <p:cNvPr id="4" name="Footer Placeholder 3"/>
          <p:cNvSpPr>
            <a:spLocks noGrp="1"/>
          </p:cNvSpPr>
          <p:nvPr>
            <p:ph type="ftr" sz="quarter" idx="11"/>
          </p:nvPr>
        </p:nvSpPr>
        <p:spPr/>
        <p:txBody>
          <a:bodyPr/>
          <a:lstStyle/>
          <a:p>
            <a:r>
              <a:rPr lang="en-US" smtClean="0"/>
              <a:t>Dejan Trbojevic - 'CBETA Magnet Buildability Review’</a:t>
            </a:r>
            <a:endParaRPr lang="en-US"/>
          </a:p>
        </p:txBody>
      </p:sp>
      <p:sp>
        <p:nvSpPr>
          <p:cNvPr id="5" name="Slide Number Placeholder 4"/>
          <p:cNvSpPr>
            <a:spLocks noGrp="1"/>
          </p:cNvSpPr>
          <p:nvPr>
            <p:ph type="sldNum" sz="quarter" idx="12"/>
          </p:nvPr>
        </p:nvSpPr>
        <p:spPr/>
        <p:txBody>
          <a:bodyPr/>
          <a:lstStyle/>
          <a:p>
            <a:fld id="{F3C6ED0D-CA28-5F45-8164-C9EB1E44D88A}" type="slidenum">
              <a:rPr lang="en-US" smtClean="0"/>
              <a:t>3</a:t>
            </a:fld>
            <a:endParaRPr lang="en-US"/>
          </a:p>
        </p:txBody>
      </p:sp>
      <p:pic>
        <p:nvPicPr>
          <p:cNvPr id="12" name="Picture 11" descr="Screen Shot 2016-12-16 at 4.21.14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58926" y="1519935"/>
            <a:ext cx="4347970" cy="4478595"/>
          </a:xfrm>
          <a:prstGeom prst="rect">
            <a:avLst/>
          </a:prstGeom>
        </p:spPr>
      </p:pic>
      <p:cxnSp>
        <p:nvCxnSpPr>
          <p:cNvPr id="7" name="Straight Arrow Connector 6"/>
          <p:cNvCxnSpPr/>
          <p:nvPr/>
        </p:nvCxnSpPr>
        <p:spPr>
          <a:xfrm flipH="1">
            <a:off x="4387508" y="3368046"/>
            <a:ext cx="1826614" cy="79976"/>
          </a:xfrm>
          <a:prstGeom prst="straightConnector1">
            <a:avLst/>
          </a:prstGeom>
          <a:ln w="28575" cmpd="sng">
            <a:solidFill>
              <a:srgbClr val="00009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p:nvPr/>
        </p:nvCxnSpPr>
        <p:spPr>
          <a:xfrm>
            <a:off x="2176516" y="1950518"/>
            <a:ext cx="2019150" cy="0"/>
          </a:xfrm>
          <a:prstGeom prst="straightConnector1">
            <a:avLst/>
          </a:prstGeom>
          <a:ln w="28575" cmpd="sng">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6214122" y="991235"/>
            <a:ext cx="2929878" cy="2585323"/>
          </a:xfrm>
          <a:prstGeom prst="rect">
            <a:avLst/>
          </a:prstGeom>
          <a:noFill/>
        </p:spPr>
        <p:txBody>
          <a:bodyPr wrap="square" rtlCol="0">
            <a:spAutoFit/>
          </a:bodyPr>
          <a:lstStyle/>
          <a:p>
            <a:r>
              <a:rPr lang="en-US" dirty="0" smtClean="0">
                <a:solidFill>
                  <a:srgbClr val="000090"/>
                </a:solidFill>
                <a:latin typeface="Optima"/>
                <a:cs typeface="Optima"/>
              </a:rPr>
              <a:t>SIMILAR TO THE LIGHT SOURCE LATTICES TO REDUCE THE DISPERSION FUNCTION OR TO FIND THE MINIMUM OF THE </a:t>
            </a:r>
          </a:p>
          <a:p>
            <a:r>
              <a:rPr lang="en-US" dirty="0" smtClean="0">
                <a:solidFill>
                  <a:srgbClr val="000090"/>
                </a:solidFill>
                <a:latin typeface="Lucida Calligraphy"/>
                <a:cs typeface="Lucida Calligraphy"/>
              </a:rPr>
              <a:t>H</a:t>
            </a:r>
            <a:r>
              <a:rPr lang="en-US" dirty="0" smtClean="0">
                <a:solidFill>
                  <a:srgbClr val="000090"/>
                </a:solidFill>
                <a:latin typeface="Optima"/>
                <a:cs typeface="Optima"/>
              </a:rPr>
              <a:t> FUNCTION the </a:t>
            </a:r>
            <a:r>
              <a:rPr lang="en-US" b="1" dirty="0" smtClean="0">
                <a:solidFill>
                  <a:srgbClr val="000090"/>
                </a:solidFill>
                <a:latin typeface="Optima"/>
                <a:cs typeface="Optima"/>
              </a:rPr>
              <a:t>minimum of the </a:t>
            </a:r>
            <a:r>
              <a:rPr lang="en-US" b="1" dirty="0" smtClean="0">
                <a:solidFill>
                  <a:srgbClr val="000090"/>
                </a:solidFill>
                <a:latin typeface="Symbol" charset="2"/>
                <a:cs typeface="Symbol" charset="2"/>
              </a:rPr>
              <a:t>b</a:t>
            </a:r>
            <a:r>
              <a:rPr lang="en-US" b="1" baseline="-25000" dirty="0" smtClean="0">
                <a:solidFill>
                  <a:srgbClr val="000090"/>
                </a:solidFill>
                <a:latin typeface="Optima"/>
                <a:cs typeface="Optima"/>
              </a:rPr>
              <a:t>X</a:t>
            </a:r>
            <a:r>
              <a:rPr lang="en-US" b="1" dirty="0" smtClean="0">
                <a:solidFill>
                  <a:srgbClr val="000090"/>
                </a:solidFill>
                <a:latin typeface="Optima"/>
                <a:cs typeface="Optima"/>
              </a:rPr>
              <a:t> </a:t>
            </a:r>
            <a:r>
              <a:rPr lang="en-US" dirty="0" smtClean="0">
                <a:solidFill>
                  <a:srgbClr val="000090"/>
                </a:solidFill>
                <a:latin typeface="Optima"/>
                <a:cs typeface="Optima"/>
              </a:rPr>
              <a:t>is the the middle of the bending defocusing magnet</a:t>
            </a:r>
            <a:endParaRPr lang="en-US" dirty="0">
              <a:solidFill>
                <a:srgbClr val="000090"/>
              </a:solidFill>
              <a:latin typeface="Optima"/>
              <a:cs typeface="Optima"/>
            </a:endParaRPr>
          </a:p>
        </p:txBody>
      </p:sp>
      <p:sp>
        <p:nvSpPr>
          <p:cNvPr id="10" name="TextBox 9"/>
          <p:cNvSpPr txBox="1"/>
          <p:nvPr/>
        </p:nvSpPr>
        <p:spPr>
          <a:xfrm>
            <a:off x="0" y="1519935"/>
            <a:ext cx="2267777" cy="1323439"/>
          </a:xfrm>
          <a:prstGeom prst="rect">
            <a:avLst/>
          </a:prstGeom>
          <a:noFill/>
        </p:spPr>
        <p:txBody>
          <a:bodyPr wrap="square" rtlCol="0">
            <a:spAutoFit/>
          </a:bodyPr>
          <a:lstStyle/>
          <a:p>
            <a:r>
              <a:rPr lang="en-US" sz="2000" dirty="0" smtClean="0">
                <a:solidFill>
                  <a:srgbClr val="FF0000"/>
                </a:solidFill>
                <a:latin typeface="Optima"/>
                <a:cs typeface="Optima"/>
              </a:rPr>
              <a:t>Maximum of the </a:t>
            </a:r>
            <a:r>
              <a:rPr lang="en-US" sz="2000" dirty="0" smtClean="0">
                <a:solidFill>
                  <a:srgbClr val="FF0000"/>
                </a:solidFill>
                <a:latin typeface="Symbol" charset="2"/>
                <a:cs typeface="Symbol" charset="2"/>
              </a:rPr>
              <a:t>b</a:t>
            </a:r>
            <a:r>
              <a:rPr lang="en-US" sz="2000" baseline="-25000" dirty="0" smtClean="0">
                <a:solidFill>
                  <a:srgbClr val="FF0000"/>
                </a:solidFill>
                <a:latin typeface="Optima"/>
                <a:cs typeface="Optima"/>
              </a:rPr>
              <a:t>Y </a:t>
            </a:r>
            <a:r>
              <a:rPr lang="en-US" sz="2000" dirty="0" smtClean="0">
                <a:solidFill>
                  <a:srgbClr val="FF0000"/>
                </a:solidFill>
                <a:latin typeface="Optima"/>
                <a:cs typeface="Optima"/>
              </a:rPr>
              <a:t>is in the middle of the bending defocusing magnet</a:t>
            </a:r>
            <a:endParaRPr lang="en-US" sz="2000" dirty="0">
              <a:solidFill>
                <a:srgbClr val="FF0000"/>
              </a:solidFill>
              <a:latin typeface="Optima"/>
              <a:cs typeface="Optima"/>
            </a:endParaRPr>
          </a:p>
        </p:txBody>
      </p:sp>
    </p:spTree>
    <p:extLst>
      <p:ext uri="{BB962C8B-B14F-4D97-AF65-F5344CB8AC3E}">
        <p14:creationId xmlns:p14="http://schemas.microsoft.com/office/powerpoint/2010/main" val="315705239"/>
      </p:ext>
    </p:extLst>
  </p:cSld>
  <p:clrMapOvr>
    <a:masterClrMapping/>
  </p:clrMapOvr>
  <mc:AlternateContent xmlns:mc="http://schemas.openxmlformats.org/markup-compatibility/2006" xmlns:p14="http://schemas.microsoft.com/office/powerpoint/2010/main">
    <mc:Choice Requires="p14">
      <p:transition spd="slow" p14:dur="1700">
        <p14:prism isContent="1"/>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484660"/>
            <a:ext cx="9144000" cy="590978"/>
          </a:xfrm>
        </p:spPr>
        <p:txBody>
          <a:bodyPr>
            <a:normAutofit/>
          </a:bodyPr>
          <a:lstStyle/>
          <a:p>
            <a:pPr algn="l"/>
            <a:r>
              <a:rPr lang="en-US" sz="1400" b="1" dirty="0" smtClean="0">
                <a:latin typeface="Optima"/>
                <a:cs typeface="Optima"/>
              </a:rPr>
              <a:t>Lattice Properties of the CBETA baseline design with E</a:t>
            </a:r>
            <a:r>
              <a:rPr lang="en-US" sz="1400" b="1" baseline="-25000" dirty="0" smtClean="0">
                <a:latin typeface="Optima"/>
                <a:cs typeface="Optima"/>
              </a:rPr>
              <a:t>max</a:t>
            </a:r>
            <a:r>
              <a:rPr lang="en-US" sz="1400" b="1" dirty="0" smtClean="0">
                <a:latin typeface="Optima"/>
                <a:cs typeface="Optima"/>
              </a:rPr>
              <a:t>=150 MeV from the hard-edge model and from the 3D OPERA field maps from Francois Meot and ZGOUBI program</a:t>
            </a:r>
            <a:endParaRPr lang="en-US" sz="1400" b="1" dirty="0">
              <a:latin typeface="Optima"/>
              <a:cs typeface="Optima"/>
            </a:endParaRPr>
          </a:p>
        </p:txBody>
      </p:sp>
      <p:pic>
        <p:nvPicPr>
          <p:cNvPr id="4" name="Picture 3" descr="Screen Shot 2016-12-16 at 6.28.40 PM.png"/>
          <p:cNvPicPr>
            <a:picLocks noChangeAspect="1"/>
          </p:cNvPicPr>
          <p:nvPr/>
        </p:nvPicPr>
        <p:blipFill>
          <a:blip r:embed="rId2">
            <a:extLst>
              <a:ext uri="{BEBA8EAE-BF5A-486C-A8C5-ECC9F3942E4B}">
                <a14:imgProps xmlns:a14="http://schemas.microsoft.com/office/drawing/2010/main">
                  <a14:imgLayer r:embed="rId3">
                    <a14:imgEffect>
                      <a14:sharpenSoften amount="76000"/>
                    </a14:imgEffect>
                  </a14:imgLayer>
                </a14:imgProps>
              </a:ext>
              <a:ext uri="{28A0092B-C50C-407E-A947-70E740481C1C}">
                <a14:useLocalDpi xmlns:a14="http://schemas.microsoft.com/office/drawing/2010/main" val="0"/>
              </a:ext>
            </a:extLst>
          </a:blip>
          <a:stretch>
            <a:fillRect/>
          </a:stretch>
        </p:blipFill>
        <p:spPr>
          <a:xfrm>
            <a:off x="34519" y="4180127"/>
            <a:ext cx="3073400" cy="2349500"/>
          </a:xfrm>
          <a:prstGeom prst="rect">
            <a:avLst/>
          </a:prstGeom>
        </p:spPr>
      </p:pic>
      <p:pic>
        <p:nvPicPr>
          <p:cNvPr id="5" name="Picture 4" descr="Screen Shot 2016-12-16 at 6.28.34 PM.png"/>
          <p:cNvPicPr>
            <a:picLocks noChangeAspect="1"/>
          </p:cNvPicPr>
          <p:nvPr/>
        </p:nvPicPr>
        <p:blipFill>
          <a:blip r:embed="rId4">
            <a:extLst>
              <a:ext uri="{BEBA8EAE-BF5A-486C-A8C5-ECC9F3942E4B}">
                <a14:imgProps xmlns:a14="http://schemas.microsoft.com/office/drawing/2010/main">
                  <a14:imgLayer r:embed="rId5">
                    <a14:imgEffect>
                      <a14:sharpenSoften amount="83000"/>
                    </a14:imgEffect>
                  </a14:imgLayer>
                </a14:imgProps>
              </a:ext>
              <a:ext uri="{28A0092B-C50C-407E-A947-70E740481C1C}">
                <a14:useLocalDpi xmlns:a14="http://schemas.microsoft.com/office/drawing/2010/main" val="0"/>
              </a:ext>
            </a:extLst>
          </a:blip>
          <a:stretch>
            <a:fillRect/>
          </a:stretch>
        </p:blipFill>
        <p:spPr>
          <a:xfrm>
            <a:off x="6075908" y="4223935"/>
            <a:ext cx="3124200" cy="2235200"/>
          </a:xfrm>
          <a:prstGeom prst="rect">
            <a:avLst/>
          </a:prstGeom>
        </p:spPr>
      </p:pic>
      <p:pic>
        <p:nvPicPr>
          <p:cNvPr id="6" name="Picture 5" descr="Screen Shot 2016-12-16 at 6.28.30 PM.png"/>
          <p:cNvPicPr>
            <a:picLocks noChangeAspect="1"/>
          </p:cNvPicPr>
          <p:nvPr/>
        </p:nvPicPr>
        <p:blipFill>
          <a:blip r:embed="rId6">
            <a:extLst>
              <a:ext uri="{BEBA8EAE-BF5A-486C-A8C5-ECC9F3942E4B}">
                <a14:imgProps xmlns:a14="http://schemas.microsoft.com/office/drawing/2010/main">
                  <a14:imgLayer r:embed="rId7">
                    <a14:imgEffect>
                      <a14:sharpenSoften amount="80000"/>
                    </a14:imgEffect>
                  </a14:imgLayer>
                </a14:imgProps>
              </a:ext>
              <a:ext uri="{28A0092B-C50C-407E-A947-70E740481C1C}">
                <a14:useLocalDpi xmlns:a14="http://schemas.microsoft.com/office/drawing/2010/main" val="0"/>
              </a:ext>
            </a:extLst>
          </a:blip>
          <a:stretch>
            <a:fillRect/>
          </a:stretch>
        </p:blipFill>
        <p:spPr>
          <a:xfrm>
            <a:off x="2797910" y="4180127"/>
            <a:ext cx="3378200" cy="2311400"/>
          </a:xfrm>
          <a:prstGeom prst="rect">
            <a:avLst/>
          </a:prstGeom>
        </p:spPr>
      </p:pic>
      <p:pic>
        <p:nvPicPr>
          <p:cNvPr id="7" name="Picture 6" descr="Screen Shot 2016-12-16 at 6.27.28 PM.png"/>
          <p:cNvPicPr>
            <a:picLocks noChangeAspect="1"/>
          </p:cNvPicPr>
          <p:nvPr/>
        </p:nvPicPr>
        <p:blipFill>
          <a:blip r:embed="rId8">
            <a:alphaModFix/>
            <a:extLst>
              <a:ext uri="{BEBA8EAE-BF5A-486C-A8C5-ECC9F3942E4B}">
                <a14:imgProps xmlns:a14="http://schemas.microsoft.com/office/drawing/2010/main">
                  <a14:imgLayer r:embed="rId9">
                    <a14:imgEffect>
                      <a14:sharpenSoften amount="85000"/>
                    </a14:imgEffect>
                  </a14:imgLayer>
                </a14:imgProps>
              </a:ext>
              <a:ext uri="{28A0092B-C50C-407E-A947-70E740481C1C}">
                <a14:useLocalDpi xmlns:a14="http://schemas.microsoft.com/office/drawing/2010/main" val="0"/>
              </a:ext>
            </a:extLst>
          </a:blip>
          <a:stretch>
            <a:fillRect/>
          </a:stretch>
        </p:blipFill>
        <p:spPr>
          <a:xfrm>
            <a:off x="1078794" y="1015998"/>
            <a:ext cx="3743225" cy="3077883"/>
          </a:xfrm>
          <a:prstGeom prst="rect">
            <a:avLst/>
          </a:prstGeom>
        </p:spPr>
      </p:pic>
      <p:pic>
        <p:nvPicPr>
          <p:cNvPr id="11" name="Picture 10" descr="Screen Shot 2016-12-16 at 6.31.16 PM.png"/>
          <p:cNvPicPr>
            <a:picLocks noChangeAspect="1"/>
          </p:cNvPicPr>
          <p:nvPr/>
        </p:nvPicPr>
        <p:blipFill>
          <a:blip r:embed="rId10">
            <a:extLst>
              <a:ext uri="{BEBA8EAE-BF5A-486C-A8C5-ECC9F3942E4B}">
                <a14:imgProps xmlns:a14="http://schemas.microsoft.com/office/drawing/2010/main">
                  <a14:imgLayer r:embed="rId11">
                    <a14:imgEffect>
                      <a14:sharpenSoften amount="91000"/>
                    </a14:imgEffect>
                  </a14:imgLayer>
                </a14:imgProps>
              </a:ext>
              <a:ext uri="{28A0092B-C50C-407E-A947-70E740481C1C}">
                <a14:useLocalDpi xmlns:a14="http://schemas.microsoft.com/office/drawing/2010/main" val="0"/>
              </a:ext>
            </a:extLst>
          </a:blip>
          <a:stretch>
            <a:fillRect/>
          </a:stretch>
        </p:blipFill>
        <p:spPr>
          <a:xfrm>
            <a:off x="5311112" y="1180354"/>
            <a:ext cx="3477606" cy="2734236"/>
          </a:xfrm>
          <a:prstGeom prst="rect">
            <a:avLst/>
          </a:prstGeom>
        </p:spPr>
      </p:pic>
      <p:sp>
        <p:nvSpPr>
          <p:cNvPr id="12" name="Footer Placeholder 11"/>
          <p:cNvSpPr>
            <a:spLocks noGrp="1"/>
          </p:cNvSpPr>
          <p:nvPr>
            <p:ph type="ftr" sz="quarter" idx="11"/>
          </p:nvPr>
        </p:nvSpPr>
        <p:spPr/>
        <p:txBody>
          <a:bodyPr/>
          <a:lstStyle/>
          <a:p>
            <a:r>
              <a:rPr lang="en-US" smtClean="0"/>
              <a:t>Dejan Trbojevic - 'CBETA Magnet Buildability Review’</a:t>
            </a:r>
            <a:endParaRPr lang="en-US"/>
          </a:p>
        </p:txBody>
      </p:sp>
      <p:sp>
        <p:nvSpPr>
          <p:cNvPr id="13" name="Slide Number Placeholder 12"/>
          <p:cNvSpPr>
            <a:spLocks noGrp="1"/>
          </p:cNvSpPr>
          <p:nvPr>
            <p:ph type="sldNum" sz="quarter" idx="12"/>
          </p:nvPr>
        </p:nvSpPr>
        <p:spPr/>
        <p:txBody>
          <a:bodyPr/>
          <a:lstStyle/>
          <a:p>
            <a:fld id="{F3C6ED0D-CA28-5F45-8164-C9EB1E44D88A}" type="slidenum">
              <a:rPr lang="en-US" smtClean="0"/>
              <a:t>4</a:t>
            </a:fld>
            <a:endParaRPr lang="en-US"/>
          </a:p>
        </p:txBody>
      </p:sp>
      <p:sp>
        <p:nvSpPr>
          <p:cNvPr id="3" name="TextBox 2"/>
          <p:cNvSpPr txBox="1"/>
          <p:nvPr/>
        </p:nvSpPr>
        <p:spPr>
          <a:xfrm>
            <a:off x="34519" y="0"/>
            <a:ext cx="8267666" cy="369332"/>
          </a:xfrm>
          <a:prstGeom prst="rect">
            <a:avLst/>
          </a:prstGeom>
          <a:noFill/>
        </p:spPr>
        <p:txBody>
          <a:bodyPr wrap="square" rtlCol="0">
            <a:spAutoFit/>
          </a:bodyPr>
          <a:lstStyle/>
          <a:p>
            <a:r>
              <a:rPr lang="en-US" dirty="0">
                <a:solidFill>
                  <a:srgbClr val="000090"/>
                </a:solidFill>
              </a:rPr>
              <a:t>Do </a:t>
            </a:r>
            <a:r>
              <a:rPr lang="en-US" dirty="0" smtClean="0">
                <a:solidFill>
                  <a:srgbClr val="000090"/>
                </a:solidFill>
              </a:rPr>
              <a:t>the modeling </a:t>
            </a:r>
            <a:r>
              <a:rPr lang="en-US" dirty="0">
                <a:solidFill>
                  <a:srgbClr val="000090"/>
                </a:solidFill>
              </a:rPr>
              <a:t>and </a:t>
            </a:r>
            <a:r>
              <a:rPr lang="en-US" dirty="0" smtClean="0">
                <a:solidFill>
                  <a:srgbClr val="000090"/>
                </a:solidFill>
              </a:rPr>
              <a:t>analysis results validate the Halbach magnet designs? </a:t>
            </a:r>
            <a:endParaRPr lang="en-US" dirty="0">
              <a:solidFill>
                <a:srgbClr val="000090"/>
              </a:solidFill>
            </a:endParaRPr>
          </a:p>
        </p:txBody>
      </p:sp>
      <p:grpSp>
        <p:nvGrpSpPr>
          <p:cNvPr id="10" name="Group 9"/>
          <p:cNvGrpSpPr/>
          <p:nvPr/>
        </p:nvGrpSpPr>
        <p:grpSpPr>
          <a:xfrm>
            <a:off x="-11737766" y="574145"/>
            <a:ext cx="9143998" cy="6233514"/>
            <a:chOff x="-9375108" y="414704"/>
            <a:chExt cx="9143998" cy="6233514"/>
          </a:xfrm>
        </p:grpSpPr>
        <p:sp>
          <p:nvSpPr>
            <p:cNvPr id="8" name="Rectangle 7"/>
            <p:cNvSpPr/>
            <p:nvPr/>
          </p:nvSpPr>
          <p:spPr>
            <a:xfrm>
              <a:off x="-9375108" y="414704"/>
              <a:ext cx="9143998" cy="6233514"/>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r>
                <a:rPr lang="en-US" dirty="0" smtClean="0"/>
                <a:t>T</a:t>
              </a:r>
              <a:endParaRPr lang="en-US" dirty="0"/>
            </a:p>
          </p:txBody>
        </p:sp>
        <p:sp>
          <p:nvSpPr>
            <p:cNvPr id="9" name="TextBox 8"/>
            <p:cNvSpPr txBox="1"/>
            <p:nvPr/>
          </p:nvSpPr>
          <p:spPr>
            <a:xfrm>
              <a:off x="-9310845" y="658317"/>
              <a:ext cx="9079735" cy="4862871"/>
            </a:xfrm>
            <a:prstGeom prst="rect">
              <a:avLst/>
            </a:prstGeom>
            <a:noFill/>
          </p:spPr>
          <p:txBody>
            <a:bodyPr wrap="square" rtlCol="0">
              <a:spAutoFit/>
            </a:bodyPr>
            <a:lstStyle/>
            <a:p>
              <a:r>
                <a:rPr lang="en-US" sz="2000" dirty="0" smtClean="0">
                  <a:solidFill>
                    <a:srgbClr val="000090"/>
                  </a:solidFill>
                </a:rPr>
                <a:t>Twelve 250 MeV CBETA prototype magnets were built with well established procedure:</a:t>
              </a:r>
            </a:p>
            <a:p>
              <a:pPr marL="285750" indent="-285750">
                <a:buFont typeface="Arial"/>
                <a:buChar char="•"/>
              </a:pPr>
              <a:r>
                <a:rPr lang="en-US" dirty="0" smtClean="0">
                  <a:solidFill>
                    <a:srgbClr val="000090"/>
                  </a:solidFill>
                </a:rPr>
                <a:t>The lattice design with stable orbits, required tune range for the energy range is obtained using the Hard-edge model. This is confirmed by three different codes PTC, ZGOUBI, and Muon1. </a:t>
              </a:r>
            </a:p>
            <a:p>
              <a:pPr marL="285750" indent="-285750">
                <a:buFont typeface="Arial"/>
                <a:buChar char="•"/>
              </a:pPr>
              <a:r>
                <a:rPr lang="en-US" dirty="0" smtClean="0">
                  <a:solidFill>
                    <a:srgbClr val="000090"/>
                  </a:solidFill>
                </a:rPr>
                <a:t>This is used as basis for </a:t>
              </a:r>
              <a:r>
                <a:rPr lang="en-US" dirty="0" smtClean="0">
                  <a:solidFill>
                    <a:srgbClr val="000090"/>
                  </a:solidFill>
                </a:rPr>
                <a:t>the focusing quadrupole QF and defocusing combined function magnets BD, designs </a:t>
              </a:r>
              <a:r>
                <a:rPr lang="en-US" dirty="0" smtClean="0">
                  <a:solidFill>
                    <a:srgbClr val="000090"/>
                  </a:solidFill>
                </a:rPr>
                <a:t>with </a:t>
              </a:r>
              <a:r>
                <a:rPr lang="en-US" dirty="0" smtClean="0">
                  <a:solidFill>
                    <a:srgbClr val="000090"/>
                  </a:solidFill>
                </a:rPr>
                <a:t>‘</a:t>
              </a:r>
              <a:r>
                <a:rPr lang="en-US" dirty="0" smtClean="0">
                  <a:solidFill>
                    <a:srgbClr val="000090"/>
                  </a:solidFill>
                </a:rPr>
                <a:t>OPERA 3D’ program. </a:t>
              </a:r>
              <a:r>
                <a:rPr lang="en-US" dirty="0" smtClean="0">
                  <a:solidFill>
                    <a:srgbClr val="000090"/>
                  </a:solidFill>
                </a:rPr>
                <a:t>There are necessary tuning of the magnet gradients during this step. </a:t>
              </a:r>
              <a:r>
                <a:rPr lang="en-US" dirty="0">
                  <a:solidFill>
                    <a:srgbClr val="000090"/>
                  </a:solidFill>
                </a:rPr>
                <a:t>T</a:t>
              </a:r>
              <a:r>
                <a:rPr lang="en-US" dirty="0" smtClean="0">
                  <a:solidFill>
                    <a:srgbClr val="000090"/>
                  </a:solidFill>
                </a:rPr>
                <a:t>he lattice properties are obtained from the particle tracking through the ‘OPERA 3D’ magnetic fields</a:t>
              </a:r>
              <a:r>
                <a:rPr lang="en-US" dirty="0">
                  <a:solidFill>
                    <a:srgbClr val="000090"/>
                  </a:solidFill>
                </a:rPr>
                <a:t> </a:t>
              </a:r>
              <a:r>
                <a:rPr lang="en-US" dirty="0" smtClean="0">
                  <a:solidFill>
                    <a:srgbClr val="000090"/>
                  </a:solidFill>
                </a:rPr>
                <a:t>and until they produce the same results as obtained from the hard-edge design. This represents the end of the magnet design.</a:t>
              </a:r>
            </a:p>
            <a:p>
              <a:pPr marL="285750" indent="-285750">
                <a:buFont typeface="Arial"/>
                <a:buChar char="•"/>
              </a:pPr>
              <a:r>
                <a:rPr lang="en-US" dirty="0" smtClean="0">
                  <a:solidFill>
                    <a:srgbClr val="000090"/>
                  </a:solidFill>
                </a:rPr>
                <a:t>The QF and BD are assembled and measured without any corrections</a:t>
              </a:r>
            </a:p>
            <a:p>
              <a:pPr marL="285750" indent="-285750">
                <a:buFont typeface="Arial"/>
                <a:buChar char="•"/>
              </a:pPr>
              <a:r>
                <a:rPr lang="en-US" dirty="0" smtClean="0">
                  <a:solidFill>
                    <a:srgbClr val="000090"/>
                  </a:solidFill>
                </a:rPr>
                <a:t>A 32 iron wires of different width or different lengths are </a:t>
              </a:r>
              <a:r>
                <a:rPr lang="en-US" dirty="0" smtClean="0">
                  <a:solidFill>
                    <a:srgbClr val="000090"/>
                  </a:solidFill>
                </a:rPr>
                <a:t>use</a:t>
              </a:r>
              <a:r>
                <a:rPr lang="en-US" dirty="0" smtClean="0">
                  <a:solidFill>
                    <a:srgbClr val="000090"/>
                  </a:solidFill>
                </a:rPr>
                <a:t>d to correct errors in the magnetic field by Stephen Brooks correction analysis program.</a:t>
              </a:r>
            </a:p>
            <a:p>
              <a:pPr marL="285750" indent="-285750">
                <a:buFont typeface="Arial"/>
                <a:buChar char="•"/>
              </a:pPr>
              <a:r>
                <a:rPr lang="en-US" dirty="0" smtClean="0">
                  <a:solidFill>
                    <a:srgbClr val="000090"/>
                  </a:solidFill>
                </a:rPr>
                <a:t>Iron shimmed magnets are measured again and the final product with required field accuracy is obtained. </a:t>
              </a:r>
              <a:endParaRPr lang="en-US" dirty="0">
                <a:solidFill>
                  <a:srgbClr val="000090"/>
                </a:solidFill>
              </a:endParaRPr>
            </a:p>
            <a:p>
              <a:pPr marL="285750" indent="-285750">
                <a:buFont typeface="Arial"/>
                <a:buChar char="•"/>
              </a:pPr>
              <a:endParaRPr lang="en-US" dirty="0">
                <a:solidFill>
                  <a:srgbClr val="000090"/>
                </a:solidFill>
              </a:endParaRPr>
            </a:p>
            <a:p>
              <a:r>
                <a:rPr lang="en-US" dirty="0" smtClean="0">
                  <a:solidFill>
                    <a:srgbClr val="000090"/>
                  </a:solidFill>
                </a:rPr>
                <a:t>Details are presented in the following presentation by  </a:t>
              </a:r>
              <a:r>
                <a:rPr lang="en-US" dirty="0">
                  <a:solidFill>
                    <a:srgbClr val="000090"/>
                  </a:solidFill>
                </a:rPr>
                <a:t>Stephen Brooks </a:t>
              </a:r>
              <a:endParaRPr lang="en-US" dirty="0" smtClean="0">
                <a:solidFill>
                  <a:srgbClr val="000090"/>
                </a:solidFill>
              </a:endParaRPr>
            </a:p>
          </p:txBody>
        </p:sp>
      </p:grpSp>
    </p:spTree>
    <p:extLst>
      <p:ext uri="{BB962C8B-B14F-4D97-AF65-F5344CB8AC3E}">
        <p14:creationId xmlns:p14="http://schemas.microsoft.com/office/powerpoint/2010/main" val="2957225500"/>
      </p:ext>
    </p:extLst>
  </p:cSld>
  <p:clrMapOvr>
    <a:masterClrMapping/>
  </p:clrMapOvr>
  <mc:AlternateContent xmlns:mc="http://schemas.openxmlformats.org/markup-compatibility/2006" xmlns:p14="http://schemas.microsoft.com/office/powerpoint/2010/main">
    <mc:Choice Requires="p14">
      <p:transition spd="slow" p14:dur="1700">
        <p14:prism isContent="1"/>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ooter Placeholder 11"/>
          <p:cNvSpPr>
            <a:spLocks noGrp="1"/>
          </p:cNvSpPr>
          <p:nvPr>
            <p:ph type="ftr" sz="quarter" idx="11"/>
          </p:nvPr>
        </p:nvSpPr>
        <p:spPr/>
        <p:txBody>
          <a:bodyPr/>
          <a:lstStyle/>
          <a:p>
            <a:r>
              <a:rPr lang="en-US" smtClean="0"/>
              <a:t>Dejan Trbojevic - 'CBETA Magnet Buildability Review’</a:t>
            </a:r>
            <a:endParaRPr lang="en-US"/>
          </a:p>
        </p:txBody>
      </p:sp>
      <p:sp>
        <p:nvSpPr>
          <p:cNvPr id="13" name="Slide Number Placeholder 12"/>
          <p:cNvSpPr>
            <a:spLocks noGrp="1"/>
          </p:cNvSpPr>
          <p:nvPr>
            <p:ph type="sldNum" sz="quarter" idx="12"/>
          </p:nvPr>
        </p:nvSpPr>
        <p:spPr/>
        <p:txBody>
          <a:bodyPr/>
          <a:lstStyle/>
          <a:p>
            <a:fld id="{F3C6ED0D-CA28-5F45-8164-C9EB1E44D88A}" type="slidenum">
              <a:rPr lang="en-US" smtClean="0"/>
              <a:t>5</a:t>
            </a:fld>
            <a:endParaRPr lang="en-US"/>
          </a:p>
        </p:txBody>
      </p:sp>
      <p:grpSp>
        <p:nvGrpSpPr>
          <p:cNvPr id="10" name="Group 9"/>
          <p:cNvGrpSpPr/>
          <p:nvPr/>
        </p:nvGrpSpPr>
        <p:grpSpPr>
          <a:xfrm>
            <a:off x="-1" y="549204"/>
            <a:ext cx="9143998" cy="6233514"/>
            <a:chOff x="-9375108" y="414704"/>
            <a:chExt cx="9143998" cy="6233514"/>
          </a:xfrm>
        </p:grpSpPr>
        <p:sp>
          <p:nvSpPr>
            <p:cNvPr id="8" name="Rectangle 7"/>
            <p:cNvSpPr/>
            <p:nvPr/>
          </p:nvSpPr>
          <p:spPr>
            <a:xfrm>
              <a:off x="-9375108" y="414704"/>
              <a:ext cx="9143998" cy="6233514"/>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r>
                <a:rPr lang="en-US" dirty="0" smtClean="0"/>
                <a:t>T</a:t>
              </a:r>
              <a:endParaRPr lang="en-US" dirty="0"/>
            </a:p>
          </p:txBody>
        </p:sp>
        <p:sp>
          <p:nvSpPr>
            <p:cNvPr id="9" name="TextBox 8"/>
            <p:cNvSpPr txBox="1"/>
            <p:nvPr/>
          </p:nvSpPr>
          <p:spPr>
            <a:xfrm>
              <a:off x="-9310845" y="658317"/>
              <a:ext cx="9079735" cy="5478424"/>
            </a:xfrm>
            <a:prstGeom prst="rect">
              <a:avLst/>
            </a:prstGeom>
            <a:noFill/>
          </p:spPr>
          <p:txBody>
            <a:bodyPr wrap="square" rtlCol="0">
              <a:spAutoFit/>
            </a:bodyPr>
            <a:lstStyle/>
            <a:p>
              <a:endParaRPr lang="en-US" sz="2000" dirty="0" smtClean="0">
                <a:solidFill>
                  <a:srgbClr val="000090"/>
                </a:solidFill>
              </a:endParaRPr>
            </a:p>
            <a:p>
              <a:endParaRPr lang="en-US" sz="2000" dirty="0">
                <a:solidFill>
                  <a:srgbClr val="000090"/>
                </a:solidFill>
              </a:endParaRPr>
            </a:p>
            <a:p>
              <a:r>
                <a:rPr lang="en-US" sz="2000" dirty="0" smtClean="0">
                  <a:solidFill>
                    <a:srgbClr val="000090"/>
                  </a:solidFill>
                </a:rPr>
                <a:t>Twelve </a:t>
              </a:r>
              <a:r>
                <a:rPr lang="en-US" sz="2000" dirty="0" smtClean="0">
                  <a:solidFill>
                    <a:srgbClr val="000090"/>
                  </a:solidFill>
                </a:rPr>
                <a:t>250 MeV CBETA prototype magnets were built with </a:t>
              </a:r>
              <a:r>
                <a:rPr lang="en-US" sz="2000" dirty="0" smtClean="0">
                  <a:solidFill>
                    <a:srgbClr val="000090"/>
                  </a:solidFill>
                </a:rPr>
                <a:t>established </a:t>
              </a:r>
              <a:r>
                <a:rPr lang="en-US" sz="2000" dirty="0" smtClean="0">
                  <a:solidFill>
                    <a:srgbClr val="000090"/>
                  </a:solidFill>
                </a:rPr>
                <a:t>procedure</a:t>
              </a:r>
              <a:r>
                <a:rPr lang="en-US" sz="2000" dirty="0" smtClean="0">
                  <a:solidFill>
                    <a:srgbClr val="000090"/>
                  </a:solidFill>
                </a:rPr>
                <a:t>:</a:t>
              </a:r>
            </a:p>
            <a:p>
              <a:endParaRPr lang="en-US" sz="2000" dirty="0" smtClean="0">
                <a:solidFill>
                  <a:srgbClr val="000090"/>
                </a:solidFill>
              </a:endParaRPr>
            </a:p>
            <a:p>
              <a:pPr marL="285750" indent="-285750">
                <a:buFont typeface="Arial"/>
                <a:buChar char="•"/>
              </a:pPr>
              <a:r>
                <a:rPr lang="en-US" dirty="0" smtClean="0">
                  <a:solidFill>
                    <a:srgbClr val="000090"/>
                  </a:solidFill>
                </a:rPr>
                <a:t>The lattice design with stable orbits, required tune range for the energy range is obtained using the Hard-edge model. This is confirmed by three different codes PTC, ZGOUBI, and Muon1. </a:t>
              </a:r>
            </a:p>
            <a:p>
              <a:pPr marL="285750" indent="-285750">
                <a:buFont typeface="Arial"/>
                <a:buChar char="•"/>
              </a:pPr>
              <a:r>
                <a:rPr lang="en-US" dirty="0" smtClean="0">
                  <a:solidFill>
                    <a:srgbClr val="000090"/>
                  </a:solidFill>
                </a:rPr>
                <a:t>This is used as basis for </a:t>
              </a:r>
              <a:r>
                <a:rPr lang="en-US" dirty="0" smtClean="0">
                  <a:solidFill>
                    <a:srgbClr val="000090"/>
                  </a:solidFill>
                </a:rPr>
                <a:t>the focusing quadrupole QF and defocusing combined function magnets BD, designs </a:t>
              </a:r>
              <a:r>
                <a:rPr lang="en-US" dirty="0" smtClean="0">
                  <a:solidFill>
                    <a:srgbClr val="000090"/>
                  </a:solidFill>
                </a:rPr>
                <a:t>with </a:t>
              </a:r>
              <a:r>
                <a:rPr lang="en-US" dirty="0" smtClean="0">
                  <a:solidFill>
                    <a:srgbClr val="000090"/>
                  </a:solidFill>
                </a:rPr>
                <a:t>‘</a:t>
              </a:r>
              <a:r>
                <a:rPr lang="en-US" dirty="0" smtClean="0">
                  <a:solidFill>
                    <a:srgbClr val="000090"/>
                  </a:solidFill>
                </a:rPr>
                <a:t>OPERA 3D’ program. </a:t>
              </a:r>
              <a:r>
                <a:rPr lang="en-US" dirty="0" smtClean="0">
                  <a:solidFill>
                    <a:srgbClr val="000090"/>
                  </a:solidFill>
                </a:rPr>
                <a:t>There are necessary tuning of the magnet gradients during this step. </a:t>
              </a:r>
              <a:r>
                <a:rPr lang="en-US" dirty="0">
                  <a:solidFill>
                    <a:srgbClr val="000090"/>
                  </a:solidFill>
                </a:rPr>
                <a:t>T</a:t>
              </a:r>
              <a:r>
                <a:rPr lang="en-US" dirty="0" smtClean="0">
                  <a:solidFill>
                    <a:srgbClr val="000090"/>
                  </a:solidFill>
                </a:rPr>
                <a:t>he lattice properties are obtained from the particle tracking through the ‘OPERA 3D’ magnetic fields</a:t>
              </a:r>
              <a:r>
                <a:rPr lang="en-US" dirty="0">
                  <a:solidFill>
                    <a:srgbClr val="000090"/>
                  </a:solidFill>
                </a:rPr>
                <a:t> </a:t>
              </a:r>
              <a:r>
                <a:rPr lang="en-US" dirty="0" smtClean="0">
                  <a:solidFill>
                    <a:srgbClr val="000090"/>
                  </a:solidFill>
                </a:rPr>
                <a:t>and until they produce the same results as obtained from the hard-edge design. This represents the end of the magnet design.</a:t>
              </a:r>
            </a:p>
            <a:p>
              <a:pPr marL="285750" indent="-285750">
                <a:buFont typeface="Arial"/>
                <a:buChar char="•"/>
              </a:pPr>
              <a:r>
                <a:rPr lang="en-US" dirty="0" smtClean="0">
                  <a:solidFill>
                    <a:srgbClr val="000090"/>
                  </a:solidFill>
                </a:rPr>
                <a:t>The QF and BD are assembled and measured without any corrections</a:t>
              </a:r>
            </a:p>
            <a:p>
              <a:pPr marL="285750" indent="-285750">
                <a:buFont typeface="Arial"/>
                <a:buChar char="•"/>
              </a:pPr>
              <a:r>
                <a:rPr lang="en-US" dirty="0" smtClean="0">
                  <a:solidFill>
                    <a:srgbClr val="000090"/>
                  </a:solidFill>
                </a:rPr>
                <a:t>A 32 iron wires of different width or different lengths are </a:t>
              </a:r>
              <a:r>
                <a:rPr lang="en-US" dirty="0" smtClean="0">
                  <a:solidFill>
                    <a:srgbClr val="000090"/>
                  </a:solidFill>
                </a:rPr>
                <a:t>use</a:t>
              </a:r>
              <a:r>
                <a:rPr lang="en-US" dirty="0" smtClean="0">
                  <a:solidFill>
                    <a:srgbClr val="000090"/>
                  </a:solidFill>
                </a:rPr>
                <a:t>d to correct errors in the magnetic field by Stephen Brooks correction analysis program.</a:t>
              </a:r>
            </a:p>
            <a:p>
              <a:pPr marL="285750" indent="-285750">
                <a:buFont typeface="Arial"/>
                <a:buChar char="•"/>
              </a:pPr>
              <a:r>
                <a:rPr lang="en-US" dirty="0" smtClean="0">
                  <a:solidFill>
                    <a:srgbClr val="000090"/>
                  </a:solidFill>
                </a:rPr>
                <a:t>Iron shimmed magnets are measured again and the final product with required field accuracy is obtained. </a:t>
              </a:r>
              <a:endParaRPr lang="en-US" dirty="0">
                <a:solidFill>
                  <a:srgbClr val="000090"/>
                </a:solidFill>
              </a:endParaRPr>
            </a:p>
            <a:p>
              <a:pPr marL="285750" indent="-285750">
                <a:buFont typeface="Arial"/>
                <a:buChar char="•"/>
              </a:pPr>
              <a:endParaRPr lang="en-US" dirty="0">
                <a:solidFill>
                  <a:srgbClr val="000090"/>
                </a:solidFill>
              </a:endParaRPr>
            </a:p>
            <a:p>
              <a:r>
                <a:rPr lang="en-US" dirty="0" smtClean="0">
                  <a:solidFill>
                    <a:srgbClr val="000090"/>
                  </a:solidFill>
                </a:rPr>
                <a:t>Details are presented in the following presentation by  </a:t>
              </a:r>
              <a:r>
                <a:rPr lang="en-US" dirty="0">
                  <a:solidFill>
                    <a:srgbClr val="000090"/>
                  </a:solidFill>
                </a:rPr>
                <a:t>Stephen </a:t>
              </a:r>
              <a:r>
                <a:rPr lang="en-US" dirty="0" smtClean="0">
                  <a:solidFill>
                    <a:srgbClr val="000090"/>
                  </a:solidFill>
                </a:rPr>
                <a:t>Brooks.</a:t>
              </a:r>
            </a:p>
          </p:txBody>
        </p:sp>
      </p:grpSp>
      <p:sp>
        <p:nvSpPr>
          <p:cNvPr id="14" name="Title 13"/>
          <p:cNvSpPr>
            <a:spLocks noGrp="1"/>
          </p:cNvSpPr>
          <p:nvPr>
            <p:ph type="title"/>
          </p:nvPr>
        </p:nvSpPr>
        <p:spPr>
          <a:xfrm>
            <a:off x="-1" y="1"/>
            <a:ext cx="9144000" cy="700424"/>
          </a:xfrm>
        </p:spPr>
        <p:txBody>
          <a:bodyPr>
            <a:noAutofit/>
          </a:bodyPr>
          <a:lstStyle/>
          <a:p>
            <a:r>
              <a:rPr lang="en-US" sz="2000" dirty="0"/>
              <a:t>Do the modeling and analysis results validate the Halbach magnet designs? </a:t>
            </a:r>
          </a:p>
        </p:txBody>
      </p:sp>
      <p:pic>
        <p:nvPicPr>
          <p:cNvPr id="15" name="Picture 14" descr="Screen Shot 2016-12-19 at 4.23.08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91513"/>
            <a:ext cx="9144000" cy="6114127"/>
          </a:xfrm>
          <a:prstGeom prst="rect">
            <a:avLst/>
          </a:prstGeom>
        </p:spPr>
      </p:pic>
    </p:spTree>
    <p:extLst>
      <p:ext uri="{BB962C8B-B14F-4D97-AF65-F5344CB8AC3E}">
        <p14:creationId xmlns:p14="http://schemas.microsoft.com/office/powerpoint/2010/main" val="2324761919"/>
      </p:ext>
    </p:extLst>
  </p:cSld>
  <p:clrMapOvr>
    <a:masterClrMapping/>
  </p:clrMapOvr>
  <mc:AlternateContent xmlns:mc="http://schemas.openxmlformats.org/markup-compatibility/2006" xmlns:p14="http://schemas.microsoft.com/office/powerpoint/2010/main">
    <mc:Choice Requires="p14">
      <p:transition spd="slow" p14:dur="1700">
        <p14:prism isContent="1"/>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b="1" dirty="0" smtClean="0"/>
              <a:t>B. Summary </a:t>
            </a:r>
            <a:r>
              <a:rPr lang="en-US" sz="2800" b="1" dirty="0"/>
              <a:t>of the 54 page Halbach magnet </a:t>
            </a:r>
            <a:r>
              <a:rPr lang="en-US" sz="2800" b="1" dirty="0" smtClean="0"/>
              <a:t>report</a:t>
            </a:r>
            <a:endParaRPr lang="en-US" sz="2800" b="1" dirty="0">
              <a:latin typeface="Optima"/>
              <a:cs typeface="Optima"/>
            </a:endParaRPr>
          </a:p>
        </p:txBody>
      </p:sp>
      <p:sp>
        <p:nvSpPr>
          <p:cNvPr id="3" name="Content Placeholder 2"/>
          <p:cNvSpPr>
            <a:spLocks noGrp="1"/>
          </p:cNvSpPr>
          <p:nvPr>
            <p:ph idx="1"/>
          </p:nvPr>
        </p:nvSpPr>
        <p:spPr>
          <a:xfrm>
            <a:off x="0" y="1567588"/>
            <a:ext cx="9144000" cy="3843382"/>
          </a:xfrm>
        </p:spPr>
        <p:txBody>
          <a:bodyPr>
            <a:noAutofit/>
          </a:bodyPr>
          <a:lstStyle/>
          <a:p>
            <a:pPr algn="just"/>
            <a:r>
              <a:rPr lang="en-US" sz="2000" dirty="0"/>
              <a:t>We presented a </a:t>
            </a:r>
            <a:r>
              <a:rPr lang="en-US" sz="2000" b="1" dirty="0"/>
              <a:t>technical design</a:t>
            </a:r>
            <a:r>
              <a:rPr lang="en-US" sz="2000" dirty="0"/>
              <a:t>, </a:t>
            </a:r>
            <a:r>
              <a:rPr lang="en-US" sz="2000" b="1" dirty="0"/>
              <a:t>detail cost estimate</a:t>
            </a:r>
            <a:r>
              <a:rPr lang="en-US" sz="2000" dirty="0"/>
              <a:t>, and </a:t>
            </a:r>
            <a:r>
              <a:rPr lang="en-US" sz="2000" b="1" dirty="0"/>
              <a:t>time sched</a:t>
            </a:r>
            <a:r>
              <a:rPr lang="en-US" sz="2000" dirty="0"/>
              <a:t>ule of the Halbach type of </a:t>
            </a:r>
            <a:r>
              <a:rPr lang="en-US" sz="2000" dirty="0" smtClean="0"/>
              <a:t>magnets in a </a:t>
            </a:r>
            <a:r>
              <a:rPr lang="en-US" sz="2000" dirty="0"/>
              <a:t>separate report available</a:t>
            </a:r>
            <a:r>
              <a:rPr lang="en-US" sz="2000" dirty="0" smtClean="0"/>
              <a:t>:</a:t>
            </a:r>
          </a:p>
          <a:p>
            <a:pPr algn="just"/>
            <a:r>
              <a:rPr lang="en-US" sz="1200" dirty="0" smtClean="0">
                <a:hlinkClick r:id="rId2"/>
              </a:rPr>
              <a:t>https</a:t>
            </a:r>
            <a:r>
              <a:rPr lang="en-US" sz="1200" dirty="0">
                <a:hlinkClick r:id="rId2"/>
              </a:rPr>
              <a:t>://www.dropbox.com/s/m1bqiukx5t9cuz9/Halbach_Magnets_Review_Dec17_2016.pdf?dl=</a:t>
            </a:r>
            <a:r>
              <a:rPr lang="en-US" sz="1200" dirty="0" smtClean="0">
                <a:hlinkClick r:id="rId2"/>
              </a:rPr>
              <a:t>0</a:t>
            </a:r>
            <a:endParaRPr lang="en-US" sz="1200" dirty="0" smtClean="0"/>
          </a:p>
          <a:p>
            <a:pPr algn="just"/>
            <a:r>
              <a:rPr lang="en-US" sz="2000" b="1" dirty="0" smtClean="0"/>
              <a:t>The review shows details of the new CBETA </a:t>
            </a:r>
            <a:r>
              <a:rPr lang="en-US" sz="2000" b="1" dirty="0"/>
              <a:t>H</a:t>
            </a:r>
            <a:r>
              <a:rPr lang="en-US" sz="2000" b="1" dirty="0" smtClean="0"/>
              <a:t>albach magnet design based on the existing design. </a:t>
            </a:r>
            <a:r>
              <a:rPr lang="en-US" sz="2000" b="1" dirty="0" smtClean="0"/>
              <a:t>All magnet and drift dimensions are kept the same as in the base line CBETA lattice design with a maximum energy of E</a:t>
            </a:r>
            <a:r>
              <a:rPr lang="en-US" sz="2000" b="1" baseline="-25000" dirty="0" smtClean="0"/>
              <a:t>MAX</a:t>
            </a:r>
            <a:r>
              <a:rPr lang="en-US" sz="2000" b="1" dirty="0" smtClean="0"/>
              <a:t>=150 MeV.</a:t>
            </a:r>
            <a:endParaRPr lang="en-US" sz="2000" dirty="0"/>
          </a:p>
          <a:p>
            <a:pPr algn="just"/>
            <a:r>
              <a:rPr lang="en-US" sz="2000" b="1" dirty="0" smtClean="0"/>
              <a:t>The </a:t>
            </a:r>
            <a:r>
              <a:rPr lang="en-US" sz="2000" b="1" dirty="0"/>
              <a:t>current information </a:t>
            </a:r>
            <a:r>
              <a:rPr lang="en-US" sz="2000" dirty="0"/>
              <a:t>on the Halbach magnets </a:t>
            </a:r>
            <a:r>
              <a:rPr lang="en-US" sz="2000" b="1" dirty="0"/>
              <a:t>was not available at the time of </a:t>
            </a:r>
            <a:r>
              <a:rPr lang="en-US" sz="2000" b="1" dirty="0" smtClean="0"/>
              <a:t>the March Magnet review </a:t>
            </a:r>
            <a:r>
              <a:rPr lang="en-US" sz="2000" b="1" dirty="0"/>
              <a:t>review</a:t>
            </a:r>
            <a:r>
              <a:rPr lang="en-US" sz="2000" dirty="0"/>
              <a:t>. </a:t>
            </a:r>
            <a:r>
              <a:rPr lang="en-US" sz="2000" dirty="0" smtClean="0"/>
              <a:t>In </a:t>
            </a:r>
            <a:r>
              <a:rPr lang="en-US" sz="2000" dirty="0"/>
              <a:t>all prior applications the beam was in the center of the magnets (synchrotrons). The Non-Scaling Fixed Field Alternating Gradient (NS-FFAG) has a significant range of beam positions in the magnets, not a single point. </a:t>
            </a:r>
            <a:r>
              <a:rPr lang="en-US" sz="2000" dirty="0" smtClean="0"/>
              <a:t>Questions, objections, </a:t>
            </a:r>
            <a:r>
              <a:rPr lang="en-US" sz="2000" dirty="0"/>
              <a:t>and concerns about Halbach </a:t>
            </a:r>
            <a:r>
              <a:rPr lang="en-US" sz="2000" dirty="0" smtClean="0"/>
              <a:t>magnets have </a:t>
            </a:r>
            <a:r>
              <a:rPr lang="en-US" sz="2000" dirty="0"/>
              <a:t>been </a:t>
            </a:r>
            <a:r>
              <a:rPr lang="en-US" sz="2000" dirty="0" smtClean="0"/>
              <a:t>addressed. </a:t>
            </a:r>
            <a:endParaRPr lang="en-US" sz="2000" dirty="0"/>
          </a:p>
        </p:txBody>
      </p:sp>
      <p:sp>
        <p:nvSpPr>
          <p:cNvPr id="4" name="Footer Placeholder 3"/>
          <p:cNvSpPr>
            <a:spLocks noGrp="1"/>
          </p:cNvSpPr>
          <p:nvPr>
            <p:ph type="ftr" sz="quarter" idx="11"/>
          </p:nvPr>
        </p:nvSpPr>
        <p:spPr/>
        <p:txBody>
          <a:bodyPr/>
          <a:lstStyle/>
          <a:p>
            <a:r>
              <a:rPr lang="en-US" smtClean="0"/>
              <a:t>Dejan Trbojevic - 'CBETA Magnet Buildability Review’</a:t>
            </a:r>
            <a:endParaRPr lang="en-US"/>
          </a:p>
        </p:txBody>
      </p:sp>
      <p:sp>
        <p:nvSpPr>
          <p:cNvPr id="5" name="Slide Number Placeholder 4"/>
          <p:cNvSpPr>
            <a:spLocks noGrp="1"/>
          </p:cNvSpPr>
          <p:nvPr>
            <p:ph type="sldNum" sz="quarter" idx="12"/>
          </p:nvPr>
        </p:nvSpPr>
        <p:spPr/>
        <p:txBody>
          <a:bodyPr/>
          <a:lstStyle/>
          <a:p>
            <a:fld id="{F3C6ED0D-CA28-5F45-8164-C9EB1E44D88A}" type="slidenum">
              <a:rPr lang="en-US" smtClean="0"/>
              <a:t>6</a:t>
            </a:fld>
            <a:endParaRPr lang="en-US"/>
          </a:p>
        </p:txBody>
      </p:sp>
    </p:spTree>
    <p:extLst>
      <p:ext uri="{BB962C8B-B14F-4D97-AF65-F5344CB8AC3E}">
        <p14:creationId xmlns:p14="http://schemas.microsoft.com/office/powerpoint/2010/main" val="3605831097"/>
      </p:ext>
    </p:extLst>
  </p:cSld>
  <p:clrMapOvr>
    <a:masterClrMapping/>
  </p:clrMapOvr>
  <mc:AlternateContent xmlns:mc="http://schemas.openxmlformats.org/markup-compatibility/2006" xmlns:p14="http://schemas.microsoft.com/office/powerpoint/2010/main">
    <mc:Choice Requires="p14">
      <p:transition spd="slow" p14:dur="1700">
        <p14:prism isContent="1"/>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smtClean="0"/>
              <a:t>Dejan Trbojevic - 'CBETA Magnet Buildability Review’</a:t>
            </a:r>
            <a:endParaRPr lang="en-US" dirty="0"/>
          </a:p>
        </p:txBody>
      </p:sp>
      <p:sp>
        <p:nvSpPr>
          <p:cNvPr id="5" name="Slide Number Placeholder 4"/>
          <p:cNvSpPr>
            <a:spLocks noGrp="1"/>
          </p:cNvSpPr>
          <p:nvPr>
            <p:ph type="sldNum" sz="quarter" idx="12"/>
          </p:nvPr>
        </p:nvSpPr>
        <p:spPr/>
        <p:txBody>
          <a:bodyPr/>
          <a:lstStyle/>
          <a:p>
            <a:fld id="{A22D51BC-D578-6941-8C86-C25354AB5214}" type="slidenum">
              <a:rPr lang="en-US" smtClean="0"/>
              <a:pPr/>
              <a:t>7</a:t>
            </a:fld>
            <a:endParaRPr lang="en-US"/>
          </a:p>
        </p:txBody>
      </p:sp>
      <p:graphicFrame>
        <p:nvGraphicFramePr>
          <p:cNvPr id="6" name="Diagram 5"/>
          <p:cNvGraphicFramePr/>
          <p:nvPr>
            <p:extLst>
              <p:ext uri="{D42A27DB-BD31-4B8C-83A1-F6EECF244321}">
                <p14:modId xmlns:p14="http://schemas.microsoft.com/office/powerpoint/2010/main" val="2344060888"/>
              </p:ext>
            </p:extLst>
          </p:nvPr>
        </p:nvGraphicFramePr>
        <p:xfrm>
          <a:off x="133947" y="54323"/>
          <a:ext cx="9013254" cy="651087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13579556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Screen Shot 2016-12-17 at 4.34.19 PM.png"/>
          <p:cNvPicPr>
            <a:picLocks noChangeAspect="1"/>
          </p:cNvPicPr>
          <p:nvPr/>
        </p:nvPicPr>
        <p:blipFill>
          <a:blip r:embed="rId2">
            <a:extLst>
              <a:ext uri="{BEBA8EAE-BF5A-486C-A8C5-ECC9F3942E4B}">
                <a14:imgProps xmlns:a14="http://schemas.microsoft.com/office/drawing/2010/main">
                  <a14:imgLayer r:embed="rId3">
                    <a14:imgEffect>
                      <a14:sharpenSoften amount="67000"/>
                    </a14:imgEffect>
                  </a14:imgLayer>
                </a14:imgProps>
              </a:ext>
              <a:ext uri="{28A0092B-C50C-407E-A947-70E740481C1C}">
                <a14:useLocalDpi xmlns:a14="http://schemas.microsoft.com/office/drawing/2010/main" val="0"/>
              </a:ext>
            </a:extLst>
          </a:blip>
          <a:stretch>
            <a:fillRect/>
          </a:stretch>
        </p:blipFill>
        <p:spPr>
          <a:xfrm>
            <a:off x="650861" y="2007221"/>
            <a:ext cx="7801000" cy="4569722"/>
          </a:xfrm>
          <a:prstGeom prst="rect">
            <a:avLst/>
          </a:prstGeom>
        </p:spPr>
      </p:pic>
      <p:sp>
        <p:nvSpPr>
          <p:cNvPr id="2" name="Rectangle 1"/>
          <p:cNvSpPr/>
          <p:nvPr/>
        </p:nvSpPr>
        <p:spPr>
          <a:xfrm>
            <a:off x="0" y="0"/>
            <a:ext cx="9144000" cy="707886"/>
          </a:xfrm>
          <a:prstGeom prst="rect">
            <a:avLst/>
          </a:prstGeom>
        </p:spPr>
        <p:txBody>
          <a:bodyPr wrap="square">
            <a:spAutoFit/>
          </a:bodyPr>
          <a:lstStyle/>
          <a:p>
            <a:pPr algn="ctr"/>
            <a:r>
              <a:rPr lang="en-US" sz="2000" b="1" dirty="0" smtClean="0">
                <a:solidFill>
                  <a:srgbClr val="000090"/>
                </a:solidFill>
                <a:latin typeface="Optima"/>
                <a:cs typeface="Optima"/>
              </a:rPr>
              <a:t>C.1</a:t>
            </a:r>
            <a:r>
              <a:rPr lang="en-US" sz="2000" b="1" dirty="0">
                <a:solidFill>
                  <a:srgbClr val="000090"/>
                </a:solidFill>
                <a:latin typeface="Optima"/>
                <a:cs typeface="Optima"/>
              </a:rPr>
              <a:t> </a:t>
            </a:r>
            <a:r>
              <a:rPr lang="en-US" sz="2000" b="1" dirty="0" smtClean="0">
                <a:solidFill>
                  <a:srgbClr val="000090"/>
                </a:solidFill>
                <a:latin typeface="Optima"/>
                <a:cs typeface="Optima"/>
              </a:rPr>
              <a:t> From the lattice point of view: for the </a:t>
            </a:r>
            <a:r>
              <a:rPr lang="en-US" sz="2000" b="1" dirty="0" smtClean="0">
                <a:solidFill>
                  <a:srgbClr val="FF0000"/>
                </a:solidFill>
                <a:latin typeface="Optima"/>
                <a:cs typeface="Optima"/>
              </a:rPr>
              <a:t>same magnet dimensions </a:t>
            </a:r>
            <a:r>
              <a:rPr lang="en-US" sz="2000" b="1" dirty="0" smtClean="0">
                <a:latin typeface="Optima"/>
                <a:cs typeface="Optima"/>
              </a:rPr>
              <a:t>and </a:t>
            </a:r>
            <a:r>
              <a:rPr lang="en-US" sz="2000" b="1" dirty="0" smtClean="0">
                <a:solidFill>
                  <a:srgbClr val="FF0000"/>
                </a:solidFill>
                <a:latin typeface="Optima"/>
                <a:cs typeface="Optima"/>
              </a:rPr>
              <a:t>gradients</a:t>
            </a:r>
            <a:r>
              <a:rPr lang="en-US" sz="2000" b="1" dirty="0" smtClean="0">
                <a:latin typeface="Optima"/>
                <a:cs typeface="Optima"/>
              </a:rPr>
              <a:t> </a:t>
            </a:r>
            <a:r>
              <a:rPr lang="en-US" sz="2000" b="1" dirty="0" smtClean="0">
                <a:solidFill>
                  <a:srgbClr val="000090"/>
                </a:solidFill>
                <a:latin typeface="Optima"/>
                <a:cs typeface="Optima"/>
              </a:rPr>
              <a:t>orbit offsets are smaller: </a:t>
            </a:r>
            <a:r>
              <a:rPr lang="en-US" sz="2000" b="1" dirty="0" smtClean="0">
                <a:solidFill>
                  <a:srgbClr val="FF0000"/>
                </a:solidFill>
                <a:latin typeface="Optima"/>
                <a:cs typeface="Optima"/>
              </a:rPr>
              <a:t>31.5 mm </a:t>
            </a:r>
            <a:r>
              <a:rPr lang="en-US" sz="2000" b="1" dirty="0" smtClean="0">
                <a:latin typeface="Optima"/>
                <a:cs typeface="Optima"/>
                <a:sym typeface="Wingdings"/>
              </a:rPr>
              <a:t> </a:t>
            </a:r>
            <a:r>
              <a:rPr lang="en-US" sz="2000" b="1" dirty="0" smtClean="0">
                <a:solidFill>
                  <a:srgbClr val="FF0000"/>
                </a:solidFill>
                <a:latin typeface="Optima"/>
                <a:cs typeface="Optima"/>
                <a:sym typeface="Wingdings"/>
              </a:rPr>
              <a:t>22 mm</a:t>
            </a:r>
            <a:r>
              <a:rPr lang="en-US" sz="2000" b="1" dirty="0" smtClean="0">
                <a:latin typeface="Optima"/>
                <a:cs typeface="Optima"/>
                <a:sym typeface="Wingdings"/>
              </a:rPr>
              <a:t>!</a:t>
            </a:r>
            <a:r>
              <a:rPr lang="en-US" sz="2000" b="1" dirty="0" smtClean="0">
                <a:latin typeface="Optima"/>
                <a:cs typeface="Optima"/>
              </a:rPr>
              <a:t> </a:t>
            </a:r>
          </a:p>
        </p:txBody>
      </p:sp>
      <p:sp>
        <p:nvSpPr>
          <p:cNvPr id="3" name="TextBox 2"/>
          <p:cNvSpPr txBox="1"/>
          <p:nvPr/>
        </p:nvSpPr>
        <p:spPr>
          <a:xfrm>
            <a:off x="116620" y="848748"/>
            <a:ext cx="8943750" cy="1077218"/>
          </a:xfrm>
          <a:prstGeom prst="rect">
            <a:avLst/>
          </a:prstGeom>
          <a:noFill/>
        </p:spPr>
        <p:txBody>
          <a:bodyPr wrap="square" rtlCol="0">
            <a:spAutoFit/>
          </a:bodyPr>
          <a:lstStyle/>
          <a:p>
            <a:r>
              <a:rPr lang="en-US" sz="1600" b="1" dirty="0" smtClean="0">
                <a:solidFill>
                  <a:srgbClr val="FF0000"/>
                </a:solidFill>
              </a:rPr>
              <a:t>ORBITS ARE ALMOST COMPLETELY IDENTICAL </a:t>
            </a:r>
            <a:r>
              <a:rPr lang="en-US" sz="1600" b="1" dirty="0" smtClean="0">
                <a:solidFill>
                  <a:srgbClr val="000090"/>
                </a:solidFill>
              </a:rPr>
              <a:t>IN BOTH CASES BUT THE </a:t>
            </a:r>
            <a:r>
              <a:rPr lang="en-US" sz="1600" b="1" dirty="0" smtClean="0">
                <a:solidFill>
                  <a:srgbClr val="FF0000"/>
                </a:solidFill>
              </a:rPr>
              <a:t>MAGNETS ARE PLACED DIFFERENTLY.  </a:t>
            </a:r>
            <a:r>
              <a:rPr lang="en-US" sz="1600" b="1" dirty="0" smtClean="0">
                <a:solidFill>
                  <a:srgbClr val="000090"/>
                </a:solidFill>
              </a:rPr>
              <a:t>THE BEST FIELD REGION IN THE HALBACH CASE IS WHERE THE BEAM IS.</a:t>
            </a:r>
          </a:p>
          <a:p>
            <a:endParaRPr lang="en-US" sz="1600" dirty="0" smtClean="0">
              <a:solidFill>
                <a:srgbClr val="000090"/>
              </a:solidFill>
            </a:endParaRPr>
          </a:p>
          <a:p>
            <a:r>
              <a:rPr lang="en-US" sz="1600" dirty="0" smtClean="0">
                <a:solidFill>
                  <a:srgbClr val="000090"/>
                </a:solidFill>
              </a:rPr>
              <a:t>THIS NOT TRUE FOR </a:t>
            </a:r>
            <a:r>
              <a:rPr lang="en-US" sz="1600" b="1" dirty="0" smtClean="0">
                <a:solidFill>
                  <a:srgbClr val="000090"/>
                </a:solidFill>
              </a:rPr>
              <a:t>THE HYBRID-IRON RADIALY DISPLACED QUADRUPOLE MAGNETS</a:t>
            </a:r>
            <a:r>
              <a:rPr lang="en-US" sz="1600" dirty="0" smtClean="0">
                <a:solidFill>
                  <a:srgbClr val="000090"/>
                </a:solidFill>
              </a:rPr>
              <a:t> AS SHOWN BELOW</a:t>
            </a:r>
          </a:p>
        </p:txBody>
      </p:sp>
      <p:sp>
        <p:nvSpPr>
          <p:cNvPr id="10" name="Oval 9"/>
          <p:cNvSpPr>
            <a:spLocks noChangeAspect="1"/>
          </p:cNvSpPr>
          <p:nvPr/>
        </p:nvSpPr>
        <p:spPr>
          <a:xfrm>
            <a:off x="2916153" y="3790116"/>
            <a:ext cx="618932" cy="615634"/>
          </a:xfrm>
          <a:prstGeom prst="ellipse">
            <a:avLst/>
          </a:prstGeom>
          <a:noFill/>
          <a:ln w="28575"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Footer Placeholder 3"/>
          <p:cNvSpPr>
            <a:spLocks noGrp="1"/>
          </p:cNvSpPr>
          <p:nvPr>
            <p:ph type="ftr" sz="quarter" idx="11"/>
          </p:nvPr>
        </p:nvSpPr>
        <p:spPr/>
        <p:txBody>
          <a:bodyPr/>
          <a:lstStyle/>
          <a:p>
            <a:r>
              <a:rPr lang="en-US" smtClean="0"/>
              <a:t>Dejan Trbojevic - 'CBETA Magnet Buildability Review’</a:t>
            </a:r>
            <a:endParaRPr lang="en-US"/>
          </a:p>
        </p:txBody>
      </p:sp>
      <p:sp>
        <p:nvSpPr>
          <p:cNvPr id="5" name="Slide Number Placeholder 4"/>
          <p:cNvSpPr>
            <a:spLocks noGrp="1"/>
          </p:cNvSpPr>
          <p:nvPr>
            <p:ph type="sldNum" sz="quarter" idx="12"/>
          </p:nvPr>
        </p:nvSpPr>
        <p:spPr/>
        <p:txBody>
          <a:bodyPr/>
          <a:lstStyle/>
          <a:p>
            <a:fld id="{F3C6ED0D-CA28-5F45-8164-C9EB1E44D88A}" type="slidenum">
              <a:rPr lang="en-US" smtClean="0"/>
              <a:t>8</a:t>
            </a:fld>
            <a:endParaRPr lang="en-US"/>
          </a:p>
        </p:txBody>
      </p:sp>
    </p:spTree>
    <p:extLst>
      <p:ext uri="{BB962C8B-B14F-4D97-AF65-F5344CB8AC3E}">
        <p14:creationId xmlns:p14="http://schemas.microsoft.com/office/powerpoint/2010/main" val="241235293"/>
      </p:ext>
    </p:extLst>
  </p:cSld>
  <p:clrMapOvr>
    <a:masterClrMapping/>
  </p:clrMapOvr>
  <mc:AlternateContent xmlns:mc="http://schemas.openxmlformats.org/markup-compatibility/2006" xmlns:p14="http://schemas.microsoft.com/office/powerpoint/2010/main">
    <mc:Choice Requires="p14">
      <p:transition spd="slow" p14:dur="1700">
        <p14:prism isContent="1"/>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creen Shot 2016-12-12 at 12.03.11 AM.png"/>
          <p:cNvPicPr>
            <a:picLocks noChangeAspect="1"/>
          </p:cNvPicPr>
          <p:nvPr/>
        </p:nvPicPr>
        <p:blipFill>
          <a:blip r:embed="rId2">
            <a:extLst>
              <a:ext uri="{BEBA8EAE-BF5A-486C-A8C5-ECC9F3942E4B}">
                <a14:imgProps xmlns:a14="http://schemas.microsoft.com/office/drawing/2010/main">
                  <a14:imgLayer r:embed="rId3">
                    <a14:imgEffect>
                      <a14:sharpenSoften amount="80000"/>
                    </a14:imgEffect>
                  </a14:imgLayer>
                </a14:imgProps>
              </a:ext>
              <a:ext uri="{28A0092B-C50C-407E-A947-70E740481C1C}">
                <a14:useLocalDpi xmlns:a14="http://schemas.microsoft.com/office/drawing/2010/main" val="0"/>
              </a:ext>
            </a:extLst>
          </a:blip>
          <a:stretch>
            <a:fillRect/>
          </a:stretch>
        </p:blipFill>
        <p:spPr>
          <a:xfrm>
            <a:off x="952431" y="1189527"/>
            <a:ext cx="7104457" cy="4593987"/>
          </a:xfrm>
          <a:prstGeom prst="rect">
            <a:avLst/>
          </a:prstGeom>
        </p:spPr>
      </p:pic>
      <p:sp>
        <p:nvSpPr>
          <p:cNvPr id="8" name="Oval 7"/>
          <p:cNvSpPr>
            <a:spLocks noChangeAspect="1"/>
          </p:cNvSpPr>
          <p:nvPr/>
        </p:nvSpPr>
        <p:spPr>
          <a:xfrm>
            <a:off x="5346895" y="2426808"/>
            <a:ext cx="1014685" cy="1009279"/>
          </a:xfrm>
          <a:prstGeom prst="ellipse">
            <a:avLst/>
          </a:prstGeom>
          <a:noFill/>
          <a:ln w="28575"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Rectangle 1"/>
          <p:cNvSpPr/>
          <p:nvPr/>
        </p:nvSpPr>
        <p:spPr>
          <a:xfrm>
            <a:off x="0" y="0"/>
            <a:ext cx="9144000" cy="707886"/>
          </a:xfrm>
          <a:prstGeom prst="rect">
            <a:avLst/>
          </a:prstGeom>
        </p:spPr>
        <p:txBody>
          <a:bodyPr wrap="square">
            <a:spAutoFit/>
          </a:bodyPr>
          <a:lstStyle/>
          <a:p>
            <a:pPr algn="ctr"/>
            <a:r>
              <a:rPr lang="en-US" sz="2000" dirty="0" smtClean="0">
                <a:solidFill>
                  <a:srgbClr val="000090"/>
                </a:solidFill>
                <a:latin typeface="Optima"/>
                <a:cs typeface="Optima"/>
              </a:rPr>
              <a:t>C.1 From the lattice point of view: for the </a:t>
            </a:r>
            <a:r>
              <a:rPr lang="en-US" sz="2000" dirty="0" smtClean="0">
                <a:solidFill>
                  <a:srgbClr val="FF0000"/>
                </a:solidFill>
                <a:latin typeface="Optima"/>
                <a:cs typeface="Optima"/>
              </a:rPr>
              <a:t>same magnet dimensions </a:t>
            </a:r>
            <a:r>
              <a:rPr lang="en-US" sz="2000" dirty="0" smtClean="0">
                <a:solidFill>
                  <a:srgbClr val="000090"/>
                </a:solidFill>
                <a:latin typeface="Optima"/>
                <a:cs typeface="Optima"/>
              </a:rPr>
              <a:t>and</a:t>
            </a:r>
            <a:r>
              <a:rPr lang="en-US" sz="2000" dirty="0" smtClean="0">
                <a:latin typeface="Optima"/>
                <a:cs typeface="Optima"/>
              </a:rPr>
              <a:t> </a:t>
            </a:r>
            <a:r>
              <a:rPr lang="en-US" sz="2000" dirty="0" smtClean="0">
                <a:solidFill>
                  <a:srgbClr val="FF0000"/>
                </a:solidFill>
                <a:latin typeface="Optima"/>
                <a:cs typeface="Optima"/>
              </a:rPr>
              <a:t>gradients</a:t>
            </a:r>
            <a:r>
              <a:rPr lang="en-US" sz="2000" dirty="0" smtClean="0">
                <a:latin typeface="Optima"/>
                <a:cs typeface="Optima"/>
              </a:rPr>
              <a:t> </a:t>
            </a:r>
            <a:r>
              <a:rPr lang="en-US" sz="2000" dirty="0" smtClean="0">
                <a:solidFill>
                  <a:srgbClr val="000090"/>
                </a:solidFill>
                <a:latin typeface="Optima"/>
                <a:cs typeface="Optima"/>
              </a:rPr>
              <a:t>orbit offsets are smaller: </a:t>
            </a:r>
            <a:r>
              <a:rPr lang="en-US" sz="2000" dirty="0" smtClean="0">
                <a:solidFill>
                  <a:srgbClr val="FF0000"/>
                </a:solidFill>
                <a:latin typeface="Optima"/>
                <a:cs typeface="Optima"/>
              </a:rPr>
              <a:t>31.5 mm </a:t>
            </a:r>
            <a:r>
              <a:rPr lang="en-US" sz="2000" dirty="0" smtClean="0">
                <a:latin typeface="Optima"/>
                <a:cs typeface="Optima"/>
                <a:sym typeface="Wingdings"/>
              </a:rPr>
              <a:t> </a:t>
            </a:r>
            <a:r>
              <a:rPr lang="en-US" sz="2000" dirty="0" smtClean="0">
                <a:solidFill>
                  <a:srgbClr val="FF0000"/>
                </a:solidFill>
                <a:latin typeface="Optima"/>
                <a:cs typeface="Optima"/>
                <a:sym typeface="Wingdings"/>
              </a:rPr>
              <a:t>22 mm</a:t>
            </a:r>
            <a:r>
              <a:rPr lang="en-US" sz="2000" dirty="0" smtClean="0">
                <a:latin typeface="Optima"/>
                <a:cs typeface="Optima"/>
                <a:sym typeface="Wingdings"/>
              </a:rPr>
              <a:t>!</a:t>
            </a:r>
            <a:r>
              <a:rPr lang="en-US" sz="2000" dirty="0" smtClean="0">
                <a:latin typeface="Optima"/>
                <a:cs typeface="Optima"/>
              </a:rPr>
              <a:t> </a:t>
            </a:r>
          </a:p>
        </p:txBody>
      </p:sp>
      <p:sp>
        <p:nvSpPr>
          <p:cNvPr id="4" name="Footer Placeholder 3"/>
          <p:cNvSpPr>
            <a:spLocks noGrp="1"/>
          </p:cNvSpPr>
          <p:nvPr>
            <p:ph type="ftr" sz="quarter" idx="11"/>
          </p:nvPr>
        </p:nvSpPr>
        <p:spPr/>
        <p:txBody>
          <a:bodyPr/>
          <a:lstStyle/>
          <a:p>
            <a:r>
              <a:rPr lang="en-US" smtClean="0"/>
              <a:t>Dejan Trbojevic - 'CBETA Magnet Buildability Review’</a:t>
            </a:r>
            <a:endParaRPr lang="en-US"/>
          </a:p>
        </p:txBody>
      </p:sp>
      <p:sp>
        <p:nvSpPr>
          <p:cNvPr id="5" name="Slide Number Placeholder 4"/>
          <p:cNvSpPr>
            <a:spLocks noGrp="1"/>
          </p:cNvSpPr>
          <p:nvPr>
            <p:ph type="sldNum" sz="quarter" idx="12"/>
          </p:nvPr>
        </p:nvSpPr>
        <p:spPr/>
        <p:txBody>
          <a:bodyPr/>
          <a:lstStyle/>
          <a:p>
            <a:fld id="{F3C6ED0D-CA28-5F45-8164-C9EB1E44D88A}" type="slidenum">
              <a:rPr lang="en-US" smtClean="0"/>
              <a:t>9</a:t>
            </a:fld>
            <a:endParaRPr lang="en-US"/>
          </a:p>
        </p:txBody>
      </p:sp>
    </p:spTree>
    <p:extLst>
      <p:ext uri="{BB962C8B-B14F-4D97-AF65-F5344CB8AC3E}">
        <p14:creationId xmlns:p14="http://schemas.microsoft.com/office/powerpoint/2010/main" val="1428538449"/>
      </p:ext>
    </p:extLst>
  </p:cSld>
  <p:clrMapOvr>
    <a:masterClrMapping/>
  </p:clrMapOvr>
  <mc:AlternateContent xmlns:mc="http://schemas.openxmlformats.org/markup-compatibility/2006" xmlns:p14="http://schemas.microsoft.com/office/powerpoint/2010/main">
    <mc:Choice Requires="p14">
      <p:transition spd="slow" p14:dur="1700">
        <p14:prism isContent="1"/>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2772</TotalTime>
  <Words>3359</Words>
  <Application>Microsoft Macintosh PowerPoint</Application>
  <PresentationFormat>On-screen Show (4:3)</PresentationFormat>
  <Paragraphs>274</Paragraphs>
  <Slides>23</Slides>
  <Notes>0</Notes>
  <HiddenSlides>0</HiddenSlides>
  <MMClips>0</MMClips>
  <ScaleCrop>false</ScaleCrop>
  <HeadingPairs>
    <vt:vector size="4" baseType="variant">
      <vt:variant>
        <vt:lpstr>Theme</vt:lpstr>
      </vt:variant>
      <vt:variant>
        <vt:i4>1</vt:i4>
      </vt:variant>
      <vt:variant>
        <vt:lpstr>Slide Titles</vt:lpstr>
      </vt:variant>
      <vt:variant>
        <vt:i4>23</vt:i4>
      </vt:variant>
    </vt:vector>
  </HeadingPairs>
  <TitlesOfParts>
    <vt:vector size="24" baseType="lpstr">
      <vt:lpstr>Office Theme</vt:lpstr>
      <vt:lpstr>PowerPoint Presentation</vt:lpstr>
      <vt:lpstr>A. Basics of the NS-FFAG</vt:lpstr>
      <vt:lpstr>A. Basics of the NS-FFAG</vt:lpstr>
      <vt:lpstr>Lattice Properties of the CBETA baseline design with Emax=150 MeV from the hard-edge model and from the 3D OPERA field maps from Francois Meot and ZGOUBI program</vt:lpstr>
      <vt:lpstr>Do the modeling and analysis results validate the Halbach magnet designs? </vt:lpstr>
      <vt:lpstr>B. Summary of the 54 page Halbach magnet report</vt:lpstr>
      <vt:lpstr>PowerPoint Presentation</vt:lpstr>
      <vt:lpstr>PowerPoint Presentation</vt:lpstr>
      <vt:lpstr>PowerPoint Presentation</vt:lpstr>
      <vt:lpstr>PowerPoint Presentation</vt:lpstr>
      <vt:lpstr>PowerPoint Presentation</vt:lpstr>
      <vt:lpstr>PowerPoint Presentation</vt:lpstr>
      <vt:lpstr>C.5 Small effect of the iron frame correctors on the magnetic field  inside of the Halbach magnet</vt:lpstr>
      <vt:lpstr>C.6 Wrong Argument for eRHIC vs. CBETA magnets ReRHIC = 300 m RCBETA=5 m </vt:lpstr>
      <vt:lpstr>PowerPoint Presentation</vt:lpstr>
      <vt:lpstr>PowerPoint Presentation</vt:lpstr>
      <vt:lpstr>C.9 SIZE OF THE MAGNETS IS SIGNIFICANLY SMALLER</vt:lpstr>
      <vt:lpstr>PowerPoint Presentation</vt:lpstr>
      <vt:lpstr>SUMMARY:</vt:lpstr>
      <vt:lpstr> APPENDIX: Answers to the ‘March 2016 Committee Members’ concerns </vt:lpstr>
      <vt:lpstr>PowerPoint Presentation</vt:lpstr>
      <vt:lpstr>PowerPoint Presentation</vt:lpstr>
      <vt:lpstr>PowerPoint Presentation</vt:lpstr>
    </vt:vector>
  </TitlesOfParts>
  <Company>Brookhaven National Laboratory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Dejan Trbojevic</dc:creator>
  <cp:lastModifiedBy>Dejan Trbojevic</cp:lastModifiedBy>
  <cp:revision>85</cp:revision>
  <dcterms:created xsi:type="dcterms:W3CDTF">2016-12-15T02:45:37Z</dcterms:created>
  <dcterms:modified xsi:type="dcterms:W3CDTF">2016-12-19T21:50:04Z</dcterms:modified>
</cp:coreProperties>
</file>