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32"/>
  </p:notesMasterIdLst>
  <p:handoutMasterIdLst>
    <p:handoutMasterId r:id="rId33"/>
  </p:handoutMasterIdLst>
  <p:sldIdLst>
    <p:sldId id="511" r:id="rId3"/>
    <p:sldId id="560" r:id="rId4"/>
    <p:sldId id="559" r:id="rId5"/>
    <p:sldId id="561" r:id="rId6"/>
    <p:sldId id="562" r:id="rId7"/>
    <p:sldId id="535" r:id="rId8"/>
    <p:sldId id="568" r:id="rId9"/>
    <p:sldId id="567" r:id="rId10"/>
    <p:sldId id="572" r:id="rId11"/>
    <p:sldId id="573" r:id="rId12"/>
    <p:sldId id="520" r:id="rId13"/>
    <p:sldId id="565" r:id="rId14"/>
    <p:sldId id="570" r:id="rId15"/>
    <p:sldId id="564" r:id="rId16"/>
    <p:sldId id="569" r:id="rId17"/>
    <p:sldId id="575" r:id="rId18"/>
    <p:sldId id="574" r:id="rId19"/>
    <p:sldId id="571" r:id="rId20"/>
    <p:sldId id="563" r:id="rId21"/>
    <p:sldId id="523" r:id="rId22"/>
    <p:sldId id="558" r:id="rId23"/>
    <p:sldId id="516" r:id="rId24"/>
    <p:sldId id="514" r:id="rId25"/>
    <p:sldId id="524" r:id="rId26"/>
    <p:sldId id="519" r:id="rId27"/>
    <p:sldId id="534" r:id="rId28"/>
    <p:sldId id="522" r:id="rId29"/>
    <p:sldId id="527" r:id="rId30"/>
    <p:sldId id="566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B59"/>
    <a:srgbClr val="DAEFC3"/>
    <a:srgbClr val="C4E59F"/>
    <a:srgbClr val="CCECFF"/>
    <a:srgbClr val="9900FF"/>
    <a:srgbClr val="C000C0"/>
    <a:srgbClr val="0000FF"/>
    <a:srgbClr val="FFFFFF"/>
    <a:srgbClr val="66FFF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16" autoAdjust="0"/>
    <p:restoredTop sz="94433" autoAdjust="0"/>
  </p:normalViewPr>
  <p:slideViewPr>
    <p:cSldViewPr>
      <p:cViewPr>
        <p:scale>
          <a:sx n="100" d="100"/>
          <a:sy n="100" d="100"/>
        </p:scale>
        <p:origin x="-12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301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8CE96F-9641-4202-B9F0-B2E2AD14F4BD}" type="datetimeFigureOut">
              <a:rPr lang="en-US"/>
              <a:pPr>
                <a:defRPr/>
              </a:pPr>
              <a:t>2016-Dec-15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2F2E411-6695-4ACB-AE03-92CB8347E1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437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3A463C-B3F1-4D95-AAE7-A01F53C12740}" type="datetimeFigureOut">
              <a:rPr lang="en-GB"/>
              <a:pPr>
                <a:defRPr/>
              </a:pPr>
              <a:t>15/12/2016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967DA4B-B3FA-4324-8CF5-89A932D868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0071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67DA4B-B3FA-4324-8CF5-89A932D8686A}" type="slidenum">
              <a:rPr lang="en-GB" altLang="en-US" smtClean="0"/>
              <a:pPr>
                <a:defRPr/>
              </a:pPr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2542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67DA4B-B3FA-4324-8CF5-89A932D8686A}" type="slidenum">
              <a:rPr lang="en-GB" altLang="en-US" smtClean="0"/>
              <a:pPr>
                <a:defRPr/>
              </a:pPr>
              <a:t>24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7071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20,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Stephen Brooks, CBETA “Magnet Buildability Review”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AA19B-55B7-43F6-A431-B5698B9D34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901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20,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Stephen Brooks, CBETA “Magnet Buildability Review”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9DEF3-38EA-44F2-924B-3AA3B76DF1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165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20,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Stephen Brooks, CBETA “Magnet Buildability Review”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6EC0D4-8825-4044-B0BB-F1A0F464E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20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86200" y="0"/>
            <a:ext cx="5257800" cy="1066800"/>
          </a:xfrm>
          <a:prstGeom prst="rect">
            <a:avLst/>
          </a:prstGeom>
          <a:noFill/>
          <a:effectLst/>
          <a:scene3d>
            <a:camera prst="orthographicFron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dk1">
                <a:satMod val="300000"/>
              </a:schemeClr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none"/>
        </p:style>
        <p:txBody>
          <a:bodyPr anchor="t">
            <a:normAutofit/>
          </a:bodyPr>
          <a:lstStyle>
            <a:lvl1pPr algn="r">
              <a:defRPr sz="3200">
                <a:ln>
                  <a:noFill/>
                </a:ln>
                <a:solidFill>
                  <a:srgbClr val="FFFF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077200" y="6492875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99FF9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CC"/>
                </a:solidFill>
                <a:latin typeface="+mj-lt"/>
              </a:rPr>
              <a:t> Page </a:t>
            </a:r>
            <a:fld id="{77AA60D7-E052-4FF8-8EB3-82792E6B1490}" type="slidenum">
              <a:rPr lang="en-US" smtClean="0">
                <a:solidFill>
                  <a:srgbClr val="FFFFCC"/>
                </a:solidFill>
                <a:latin typeface="+mj-lt"/>
              </a:rPr>
              <a:pPr/>
              <a:t>‹#›</a:t>
            </a:fld>
            <a:endParaRPr lang="en-US" dirty="0">
              <a:solidFill>
                <a:srgbClr val="FFFF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9880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20,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Stephen Brooks, CBETA “Magnet Buildability Review”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EC404-890E-41D9-B785-78F74B1E75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2317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08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DC64"/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20,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Stephen Brooks, CBETA “Magnet Buildability Review”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E1426-49D9-4400-AE85-1D8D350657F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138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7596188" y="0"/>
            <a:ext cx="1547812" cy="685800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47813" cy="685800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December 20,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Stephen Brooks, CBETA “Magnet Buildability Review”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D7176B4-3FF4-42B2-A64D-8907BC728C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2" r:id="rId3"/>
    <p:sldLayoutId id="2147483663" r:id="rId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4400" kern="1200" dirty="0">
          <a:solidFill>
            <a:srgbClr val="7030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800" kern="1200" dirty="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400" kern="1200" dirty="0">
          <a:solidFill>
            <a:srgbClr val="00B05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000" kern="1200" dirty="0">
          <a:solidFill>
            <a:srgbClr val="E46C0A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GB" sz="2000" kern="1200" dirty="0">
          <a:solidFill>
            <a:srgbClr val="C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7596188" y="0"/>
            <a:ext cx="1547812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47813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December 20,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Stephen Brooks, CBETA “Magnet Buildability Review”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 Light" pitchFamily="34" charset="0"/>
              </a:defRPr>
            </a:lvl1pPr>
          </a:lstStyle>
          <a:p>
            <a:pPr>
              <a:defRPr/>
            </a:pPr>
            <a:fld id="{6FD7CC7B-9D0C-4FC1-993A-D4FA53C1AD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4400" kern="1200" dirty="0">
          <a:solidFill>
            <a:srgbClr val="A080C0"/>
          </a:solidFill>
          <a:latin typeface="Calibri Light" panose="020F03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800" kern="1200" dirty="0">
          <a:solidFill>
            <a:srgbClr val="00B0F0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400" kern="1200" dirty="0">
          <a:solidFill>
            <a:srgbClr val="00DC64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000" kern="1200" dirty="0">
          <a:solidFill>
            <a:srgbClr val="E46C0A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GB" sz="2000" kern="1200" dirty="0">
          <a:solidFill>
            <a:srgbClr val="C00000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Halbach</a:t>
            </a:r>
            <a:r>
              <a:rPr lang="en-GB" dirty="0" smtClean="0"/>
              <a:t> Magnets: Design, Prototypes &amp; Results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20, 2016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Stephen Brooks, </a:t>
            </a:r>
            <a:r>
              <a:rPr lang="en-US" dirty="0"/>
              <a:t>CBETA “Magnet Buildability Review”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AA19B-55B7-43F6-A431-B5698B9D349F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138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All BD shim </a:t>
            </a:r>
            <a:r>
              <a:rPr lang="en-GB" dirty="0" err="1" smtClean="0"/>
              <a:t>iter</a:t>
            </a:r>
            <a:r>
              <a:rPr lang="en-GB" dirty="0" smtClean="0"/>
              <a:t> 1 results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“Magnet Buildability Review”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579" y="1600200"/>
            <a:ext cx="446284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217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shimming iteration on quad 5A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0056" y="3733655"/>
            <a:ext cx="2036440" cy="2431649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 a previous test quadrupole magnet “5A”</a:t>
            </a:r>
          </a:p>
          <a:p>
            <a:pPr marL="0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3D printer was worse so had to use clamps for position accuracy!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“Magnet Buildability Review”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  <p:pic>
        <p:nvPicPr>
          <p:cNvPr id="1026" name="Picture 2" descr="D:\sbrooks\report\Internal\Cbeta\2016-04-28\Halbach shimming update\IMG_10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83208"/>
            <a:ext cx="3245099" cy="243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sbrooks\miscpapers\FFAG\Cbeta\CBETA_Design_Report\ffag_magnets\figures\halbach\shimresul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4622"/>
            <a:ext cx="7000056" cy="558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644008" y="6453337"/>
            <a:ext cx="3456384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n-US"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en-GB"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GB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iter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4.4x, 2 </a:t>
            </a:r>
            <a:r>
              <a:rPr lang="en-GB" sz="18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iters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15.3x</a:t>
            </a: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92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BD Design for CBETA 150MeV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453" y="1600200"/>
            <a:ext cx="5819094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“Magnet Buildability Review”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2354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QF Design for CBETA 150MeV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453" y="1600200"/>
            <a:ext cx="5819094" cy="452596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“Magnet Buildability Review”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8081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BD Assembly for </a:t>
            </a:r>
            <a:r>
              <a:rPr lang="en-GB" dirty="0" smtClean="0"/>
              <a:t>CBETA 150MeV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512" y="1600200"/>
            <a:ext cx="5640975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“Magnet Buildability Review”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9421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QF Separation for </a:t>
            </a:r>
            <a:r>
              <a:rPr lang="en-GB" dirty="0" smtClean="0"/>
              <a:t>CBETA 150MeV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“Magnet Buildability Review”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004" y="1600200"/>
            <a:ext cx="5849991" cy="4525963"/>
          </a:xfrm>
        </p:spPr>
      </p:pic>
    </p:spTree>
    <p:extLst>
      <p:ext uri="{BB962C8B-B14F-4D97-AF65-F5344CB8AC3E}">
        <p14:creationId xmlns:p14="http://schemas.microsoft.com/office/powerpoint/2010/main" val="2769120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PM assembly using dummy blocks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“Magnet Buildability Review”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  <p:pic>
        <p:nvPicPr>
          <p:cNvPr id="1026" name="Picture 2" descr="D:\sbrooks\magnet\CBETA\Photos\WP_20160415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8" r="18050"/>
          <a:stretch/>
        </p:blipFill>
        <p:spPr bwMode="auto">
          <a:xfrm>
            <a:off x="107504" y="1556792"/>
            <a:ext cx="4434840" cy="394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sbrooks\magnet\CBETA\Photos\WP_20160428_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8" r="19358"/>
          <a:stretch/>
        </p:blipFill>
        <p:spPr bwMode="auto">
          <a:xfrm>
            <a:off x="4645439" y="1556792"/>
            <a:ext cx="4322577" cy="394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0972" y="5646824"/>
            <a:ext cx="8046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Replace blocks one by one.  This is how we did it, but manufacturer’s choice.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3616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Controlled! assembly of two halves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“Magnet Buildability Review”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895" y="1600200"/>
            <a:ext cx="4890210" cy="45259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83760" y="494116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Tooling concept by Steven </a:t>
            </a:r>
            <a:r>
              <a:rPr lang="en-GB" dirty="0" err="1" smtClean="0"/>
              <a:t>Trabocchi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4385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Magnet Sizes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10" y="1600200"/>
            <a:ext cx="7741779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“Magnet Buildability Review”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55576" y="1628800"/>
            <a:ext cx="31470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Cross-sectional area of PMs: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QF = 34.3</a:t>
            </a:r>
            <a:r>
              <a:rPr lang="en-GB" dirty="0">
                <a:solidFill>
                  <a:schemeClr val="bg1"/>
                </a:solidFill>
              </a:rPr>
              <a:t> cm</a:t>
            </a:r>
            <a:r>
              <a:rPr lang="en-GB" baseline="30000" dirty="0">
                <a:solidFill>
                  <a:schemeClr val="bg1"/>
                </a:solidFill>
              </a:rPr>
              <a:t>2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BD = 51.9 cm</a:t>
            </a:r>
            <a:r>
              <a:rPr lang="en-GB" baseline="30000" dirty="0" smtClean="0">
                <a:solidFill>
                  <a:schemeClr val="bg1"/>
                </a:solidFill>
              </a:rPr>
              <a:t>2</a:t>
            </a:r>
            <a:endParaRPr lang="en-GB" baseline="30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5445224"/>
            <a:ext cx="3571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 smtClean="0">
                <a:solidFill>
                  <a:schemeClr val="bg1"/>
                </a:solidFill>
              </a:rPr>
              <a:t>Iron magnet 32*13.1 = 417.8 cm</a:t>
            </a:r>
            <a:r>
              <a:rPr lang="en-GB" baseline="30000" dirty="0" smtClean="0">
                <a:solidFill>
                  <a:schemeClr val="bg1"/>
                </a:solidFill>
              </a:rPr>
              <a:t>2</a:t>
            </a:r>
            <a:endParaRPr lang="en-GB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39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BACKUP</a:t>
            </a:r>
            <a:endParaRPr lang="en-GB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“Magnet Buildability Review”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4852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773832"/>
            <a:ext cx="3456384" cy="1143000"/>
          </a:xfrm>
        </p:spPr>
        <p:txBody>
          <a:bodyPr/>
          <a:lstStyle/>
          <a:p>
            <a:r>
              <a:rPr lang="en-GB" dirty="0" smtClean="0"/>
              <a:t>Prototype Design and Parameters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1022265"/>
              </p:ext>
            </p:extLst>
          </p:nvPr>
        </p:nvGraphicFramePr>
        <p:xfrm>
          <a:off x="457200" y="3004509"/>
          <a:ext cx="8229600" cy="3346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0784"/>
                <a:gridCol w="1440160"/>
                <a:gridCol w="1656184"/>
                <a:gridCol w="116247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Parameter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“QF” magnet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“BD” magnet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Units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Length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57.44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61.86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mm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121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Dipole B</a:t>
                      </a:r>
                      <a:r>
                        <a:rPr lang="en-GB" sz="1600" baseline="-25000" dirty="0">
                          <a:effectLst/>
                        </a:rPr>
                        <a:t>y</a:t>
                      </a:r>
                      <a:r>
                        <a:rPr lang="en-GB" sz="1600" dirty="0">
                          <a:effectLst/>
                        </a:rPr>
                        <a:t>(x=0)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-0.37679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117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Quadrupole dB</a:t>
                      </a:r>
                      <a:r>
                        <a:rPr lang="en-GB" sz="1600" baseline="-25000">
                          <a:effectLst/>
                        </a:rPr>
                        <a:t>y</a:t>
                      </a:r>
                      <a:r>
                        <a:rPr lang="en-GB" sz="1600">
                          <a:effectLst/>
                        </a:rPr>
                        <a:t>/dx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-23.624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19.119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T/m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Inner radius (magnet pieces)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37.20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30.70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mm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(shim holder)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34.70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27.60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mm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“Pole-tip” field (magnet pieces)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0.879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(-)0.964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Outer radius (magnet pieces)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62.45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59.43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mm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(tubular support)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76.2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76.2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mm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“Magnet Buildability Review”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  <p:pic>
        <p:nvPicPr>
          <p:cNvPr id="8" name="Content Placeholder 6" descr="D:\sbrooks\report\2016-1\magnet_Smoothpipe_QF_crop - Copy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83" y="0"/>
            <a:ext cx="3058764" cy="299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6034" y="0"/>
            <a:ext cx="2997966" cy="299796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0" name="TextBox 9"/>
          <p:cNvSpPr txBox="1"/>
          <p:nvPr/>
        </p:nvSpPr>
        <p:spPr>
          <a:xfrm>
            <a:off x="2545914" y="263340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QF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6034" y="263453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5856" y="2535287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Based on Dec 2015 lattice, when pieces were ordered (</a:t>
            </a:r>
            <a:r>
              <a:rPr lang="en-GB" sz="1200" dirty="0" err="1" smtClean="0"/>
              <a:t>E</a:t>
            </a:r>
            <a:r>
              <a:rPr lang="en-GB" sz="1200" baseline="-25000" dirty="0" err="1" smtClean="0"/>
              <a:t>max</a:t>
            </a:r>
            <a:r>
              <a:rPr lang="en-GB" sz="1200" dirty="0" smtClean="0"/>
              <a:t>=250MeV)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21809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Magnet with 3D Printed Parts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38" y="1600200"/>
            <a:ext cx="8063724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“Magnet Buildability Review”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20</a:t>
            </a:fld>
            <a:endParaRPr lang="en-GB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39552" y="1623219"/>
            <a:ext cx="7920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>
                <a:solidFill>
                  <a:schemeClr val="bg1"/>
                </a:solidFill>
              </a:rPr>
              <a:t>Halbach</a:t>
            </a:r>
            <a:r>
              <a:rPr lang="en-GB" sz="1400" dirty="0" smtClean="0">
                <a:solidFill>
                  <a:schemeClr val="bg1"/>
                </a:solidFill>
              </a:rPr>
              <a:t> quadrupole using </a:t>
            </a:r>
            <a:r>
              <a:rPr lang="en-GB" sz="1400" dirty="0" err="1" smtClean="0">
                <a:solidFill>
                  <a:schemeClr val="bg1"/>
                </a:solidFill>
              </a:rPr>
              <a:t>NdFeB</a:t>
            </a:r>
            <a:r>
              <a:rPr lang="en-GB" sz="1400" dirty="0" smtClean="0">
                <a:solidFill>
                  <a:schemeClr val="bg1"/>
                </a:solidFill>
              </a:rPr>
              <a:t>, 23.6 T/m, R=34.7mm bore (0.82T max), 10</a:t>
            </a:r>
            <a:r>
              <a:rPr lang="en-GB" sz="1400" baseline="30000" dirty="0" smtClean="0">
                <a:solidFill>
                  <a:schemeClr val="bg1"/>
                </a:solidFill>
              </a:rPr>
              <a:t>-4</a:t>
            </a:r>
            <a:r>
              <a:rPr lang="en-GB" sz="1400" dirty="0" smtClean="0">
                <a:solidFill>
                  <a:schemeClr val="bg1"/>
                </a:solidFill>
              </a:rPr>
              <a:t> errors at R=10mm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5805264"/>
            <a:ext cx="8088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Material cost: $1100.  No alignment better than 0.25mm required anywhere.  Assembled with mallet.</a:t>
            </a:r>
          </a:p>
        </p:txBody>
      </p:sp>
    </p:spTree>
    <p:extLst>
      <p:ext uri="{BB962C8B-B14F-4D97-AF65-F5344CB8AC3E}">
        <p14:creationId xmlns:p14="http://schemas.microsoft.com/office/powerpoint/2010/main" val="307940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D:\sbrooks\magnet\Cbeta\Photos\WP_20160901_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8"/>
          <a:stretch/>
        </p:blipFill>
        <p:spPr bwMode="auto">
          <a:xfrm>
            <a:off x="645492" y="3789040"/>
            <a:ext cx="5150644" cy="263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Custom and Cheap – is it possible?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“Magnet Buildability Review”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21</a:t>
            </a:fld>
            <a:endParaRPr lang="en-GB" altLang="en-US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623" y="1412776"/>
            <a:ext cx="25922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897" y="4005063"/>
            <a:ext cx="2598013" cy="259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sbrooks\miscpapers\FFAG\Cbeta\CBETA_Design_Report\ffag_magnets\figures\halbach\Cbeta_proto_BD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77"/>
          <a:stretch/>
        </p:blipFill>
        <p:spPr bwMode="auto">
          <a:xfrm>
            <a:off x="5796136" y="1412775"/>
            <a:ext cx="3242520" cy="501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sbrooks\report\2016-1\BDmesh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910" y="1412775"/>
            <a:ext cx="3035226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8623" y="1412776"/>
            <a:ext cx="27061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Combined function </a:t>
            </a:r>
            <a:r>
              <a:rPr lang="en-GB" sz="1400" dirty="0" err="1" smtClean="0">
                <a:solidFill>
                  <a:schemeClr val="bg1"/>
                </a:solidFill>
              </a:rPr>
              <a:t>dipole+quad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897" y="4132775"/>
            <a:ext cx="1770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Design for B</a:t>
            </a:r>
            <a:r>
              <a:rPr lang="en-GB" sz="1400" baseline="-25000" dirty="0" smtClean="0">
                <a:solidFill>
                  <a:schemeClr val="bg1"/>
                </a:solidFill>
              </a:rPr>
              <a:t>y</a:t>
            </a:r>
            <a:r>
              <a:rPr lang="en-GB" sz="1400" dirty="0" smtClean="0">
                <a:solidFill>
                  <a:schemeClr val="bg1"/>
                </a:solidFill>
              </a:rPr>
              <a:t> = B</a:t>
            </a:r>
            <a:r>
              <a:rPr lang="en-GB" sz="1400" baseline="-25000" dirty="0" smtClean="0">
                <a:solidFill>
                  <a:schemeClr val="bg1"/>
                </a:solidFill>
              </a:rPr>
              <a:t>0</a:t>
            </a:r>
            <a:r>
              <a:rPr lang="en-GB" sz="1400" dirty="0" smtClean="0">
                <a:solidFill>
                  <a:schemeClr val="bg1"/>
                </a:solidFill>
              </a:rPr>
              <a:t>r</a:t>
            </a:r>
            <a:r>
              <a:rPr lang="en-GB" sz="1400" baseline="30000" dirty="0" smtClean="0">
                <a:solidFill>
                  <a:schemeClr val="bg1"/>
                </a:solidFill>
              </a:rPr>
              <a:t>k</a:t>
            </a:r>
            <a:endParaRPr lang="en-GB" sz="1400" baseline="30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61146" y="1412775"/>
            <a:ext cx="2234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Magnet design program generates mesh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61145" y="4149078"/>
            <a:ext cx="2234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3D printed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93279" y="6099700"/>
            <a:ext cx="1845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Material cost: $800  </a:t>
            </a:r>
          </a:p>
        </p:txBody>
      </p:sp>
    </p:spTree>
    <p:extLst>
      <p:ext uri="{BB962C8B-B14F-4D97-AF65-F5344CB8AC3E}">
        <p14:creationId xmlns:p14="http://schemas.microsoft.com/office/powerpoint/2010/main" val="132271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Generalised </a:t>
            </a:r>
            <a:r>
              <a:rPr lang="en-GB" dirty="0" err="1" smtClean="0"/>
              <a:t>Halbach</a:t>
            </a:r>
            <a:r>
              <a:rPr lang="en-GB" dirty="0" smtClean="0"/>
              <a:t> design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13842"/>
            <a:ext cx="4572000" cy="4572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“Magnet Buildability Review”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22</a:t>
            </a:fld>
            <a:endParaRPr lang="en-GB" altLang="en-US" dirty="0"/>
          </a:p>
        </p:txBody>
      </p:sp>
      <p:pic>
        <p:nvPicPr>
          <p:cNvPr id="3074" name="Picture 2" descr="D:\sbrooks\report\2016-1\magnet_Smoothpipe_QF_crop -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4715"/>
            <a:ext cx="457200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5816901"/>
            <a:ext cx="6688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Material grade: N35SH from </a:t>
            </a:r>
            <a:r>
              <a:rPr lang="en-GB" dirty="0" err="1" smtClean="0">
                <a:solidFill>
                  <a:schemeClr val="bg1"/>
                </a:solidFill>
              </a:rPr>
              <a:t>AllStar</a:t>
            </a:r>
            <a:r>
              <a:rPr lang="en-GB" dirty="0" smtClean="0">
                <a:solidFill>
                  <a:schemeClr val="bg1"/>
                </a:solidFill>
              </a:rPr>
              <a:t> Magnetics, B</a:t>
            </a:r>
            <a:r>
              <a:rPr lang="en-GB" baseline="-25000" dirty="0" smtClean="0">
                <a:solidFill>
                  <a:schemeClr val="bg1"/>
                </a:solidFill>
              </a:rPr>
              <a:t>r</a:t>
            </a:r>
            <a:r>
              <a:rPr lang="en-GB" dirty="0" smtClean="0">
                <a:solidFill>
                  <a:schemeClr val="bg1"/>
                </a:solidFill>
              </a:rPr>
              <a:t>(eff.)=1.194T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614715"/>
            <a:ext cx="6481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My current sheet approximation code (PM2D) is good enough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51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Photos of magnets (</a:t>
            </a:r>
            <a:r>
              <a:rPr lang="en-GB" dirty="0" err="1" smtClean="0"/>
              <a:t>unshimmed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00200"/>
            <a:ext cx="4525963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“Magnet Buildability Review”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23</a:t>
            </a:fld>
            <a:endParaRPr lang="en-GB" altLang="en-US"/>
          </a:p>
        </p:txBody>
      </p:sp>
      <p:pic>
        <p:nvPicPr>
          <p:cNvPr id="2050" name="Picture 2" descr="D:\sbrooks\miscpapers\FFAG\Cbeta\CBETA_Design_Report\ffag_magnets\figures\halbach\Cbeta_proto_B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77"/>
          <a:stretch/>
        </p:blipFill>
        <p:spPr bwMode="auto">
          <a:xfrm>
            <a:off x="5508104" y="1484784"/>
            <a:ext cx="3040000" cy="46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93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3D Printed Magnet Holder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/>
          <a:lstStyle/>
          <a:p>
            <a:r>
              <a:rPr lang="en-GB" dirty="0" smtClean="0"/>
              <a:t>Field optimiser</a:t>
            </a:r>
          </a:p>
          <a:p>
            <a:pPr marL="0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 Magnet wedge dimensions</a:t>
            </a:r>
          </a:p>
          <a:p>
            <a:pPr>
              <a:buFont typeface="Wingdings"/>
              <a:buChar char="à"/>
            </a:pPr>
            <a:r>
              <a:rPr lang="en-GB" dirty="0" smtClean="0">
                <a:sym typeface="Wingdings" panose="05000000000000000000" pitchFamily="2" charset="2"/>
              </a:rPr>
              <a:t> 3D print file (.</a:t>
            </a:r>
            <a:r>
              <a:rPr lang="en-GB" dirty="0" err="1" smtClean="0">
                <a:sym typeface="Wingdings" panose="05000000000000000000" pitchFamily="2" charset="2"/>
              </a:rPr>
              <a:t>stl</a:t>
            </a:r>
            <a:r>
              <a:rPr lang="en-GB" dirty="0" smtClean="0">
                <a:sym typeface="Wingdings" panose="05000000000000000000" pitchFamily="2" charset="2"/>
              </a:rPr>
              <a:t> mesh)</a:t>
            </a:r>
          </a:p>
          <a:p>
            <a:pPr marL="0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and block spec. for manufacturer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“Magnet Buildability Review”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24</a:t>
            </a:fld>
            <a:endParaRPr lang="en-GB" altLang="en-US"/>
          </a:p>
        </p:txBody>
      </p:sp>
      <p:pic>
        <p:nvPicPr>
          <p:cNvPr id="4098" name="Picture 2" descr="D:\sbrooks\report\2016-1\BDmesh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7" r="7213"/>
          <a:stretch/>
        </p:blipFill>
        <p:spPr bwMode="auto">
          <a:xfrm>
            <a:off x="6579394" y="1268760"/>
            <a:ext cx="2564606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sbrooks\report\2016-1\QFmesh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6" r="8052"/>
          <a:stretch/>
        </p:blipFill>
        <p:spPr bwMode="auto">
          <a:xfrm>
            <a:off x="3993356" y="1268760"/>
            <a:ext cx="2586038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sbrooks\magnet\Cbeta\Photos\WP_20160901_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356" y="3967075"/>
            <a:ext cx="5150644" cy="28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98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Shimming Results (one iteration)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“Magnet Buildability Review”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25</a:t>
            </a:fld>
            <a:endParaRPr lang="en-GB" alt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03" y="1557312"/>
            <a:ext cx="7786195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ircular Arrow 7"/>
          <p:cNvSpPr/>
          <p:nvPr/>
        </p:nvSpPr>
        <p:spPr>
          <a:xfrm>
            <a:off x="2699792" y="4077072"/>
            <a:ext cx="720080" cy="108012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292045"/>
              <a:gd name="adj5" fmla="val 125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Circular Arrow 9"/>
          <p:cNvSpPr/>
          <p:nvPr/>
        </p:nvSpPr>
        <p:spPr>
          <a:xfrm>
            <a:off x="1763688" y="3861048"/>
            <a:ext cx="720080" cy="108012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292045"/>
              <a:gd name="adj5" fmla="val 125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Circular Arrow 10"/>
          <p:cNvSpPr/>
          <p:nvPr/>
        </p:nvSpPr>
        <p:spPr>
          <a:xfrm>
            <a:off x="4564443" y="4308210"/>
            <a:ext cx="720080" cy="108012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292045"/>
              <a:gd name="adj5" fmla="val 125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Circular Arrow 11"/>
          <p:cNvSpPr/>
          <p:nvPr/>
        </p:nvSpPr>
        <p:spPr>
          <a:xfrm>
            <a:off x="5492990" y="4149080"/>
            <a:ext cx="720080" cy="108012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292045"/>
              <a:gd name="adj5" fmla="val 125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Circular Arrow 12"/>
          <p:cNvSpPr/>
          <p:nvPr/>
        </p:nvSpPr>
        <p:spPr>
          <a:xfrm>
            <a:off x="7365198" y="4408665"/>
            <a:ext cx="720080" cy="108012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292045"/>
              <a:gd name="adj5" fmla="val 125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Left Brace 8"/>
          <p:cNvSpPr/>
          <p:nvPr/>
        </p:nvSpPr>
        <p:spPr>
          <a:xfrm rot="5400000">
            <a:off x="7175153" y="3822645"/>
            <a:ext cx="216024" cy="752089"/>
          </a:xfrm>
          <a:prstGeom prst="leftBrace">
            <a:avLst>
              <a:gd name="adj1" fmla="val 29322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724683" y="3660138"/>
            <a:ext cx="1122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 smtClean="0"/>
              <a:t>Software error!</a:t>
            </a:r>
          </a:p>
          <a:p>
            <a:pPr algn="ctr"/>
            <a:r>
              <a:rPr lang="en-GB" sz="1000" dirty="0" smtClean="0"/>
              <a:t>No improvement</a:t>
            </a:r>
            <a:endParaRPr lang="en-GB" sz="10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723573" y="3660138"/>
            <a:ext cx="0" cy="5385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205947" y="2966724"/>
            <a:ext cx="1035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Re-measured on </a:t>
            </a:r>
            <a:r>
              <a:rPr lang="en-GB" sz="1000" dirty="0"/>
              <a:t>d</a:t>
            </a:r>
            <a:r>
              <a:rPr lang="en-GB" sz="1000" dirty="0" smtClean="0"/>
              <a:t>ifferent sized rotating coil check</a:t>
            </a:r>
            <a:endParaRPr lang="en-GB" sz="1000" dirty="0"/>
          </a:p>
        </p:txBody>
      </p:sp>
      <p:cxnSp>
        <p:nvCxnSpPr>
          <p:cNvPr id="20" name="Straight Arrow Connector 19"/>
          <p:cNvCxnSpPr>
            <a:stCxn id="21" idx="2"/>
          </p:cNvCxnSpPr>
          <p:nvPr/>
        </p:nvCxnSpPr>
        <p:spPr>
          <a:xfrm>
            <a:off x="3797072" y="4046844"/>
            <a:ext cx="0" cy="5828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79446" y="3646734"/>
            <a:ext cx="1035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Re-aligned the coil, check</a:t>
            </a:r>
            <a:endParaRPr lang="en-GB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4205947" y="1829710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One iteration of shimming reduces multipoles by between 3.2x and 6.5x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77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90" y="1557312"/>
            <a:ext cx="7526820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smtClean="0"/>
              <a:t>Field Strength vs. Spec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“Magnet Buildability Review”</a:t>
            </a:r>
            <a:endParaRPr lang="en-GB"/>
          </a:p>
        </p:txBody>
      </p:sp>
      <p:sp>
        <p:nvSpPr>
          <p:cNvPr id="927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0070C0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00B050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E46C0A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C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C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C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C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C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F8F7B7-5C04-4484-B594-7E049F11DE28}" type="slidenum">
              <a:rPr lang="en-GB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GB" altLang="en-US" sz="1200" smtClean="0">
              <a:solidFill>
                <a:srgbClr val="89898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8614" y="1780373"/>
            <a:ext cx="6186675" cy="167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GB" dirty="0" smtClean="0"/>
              <a:t>Average (integrated) quadrupole for 1</a:t>
            </a:r>
            <a:r>
              <a:rPr lang="en-GB" baseline="30000" dirty="0" smtClean="0"/>
              <a:t>st</a:t>
            </a:r>
            <a:r>
              <a:rPr lang="en-GB" dirty="0" smtClean="0"/>
              <a:t> shim iteration:</a:t>
            </a:r>
          </a:p>
          <a:p>
            <a:pPr>
              <a:lnSpc>
                <a:spcPct val="114000"/>
              </a:lnSpc>
            </a:pPr>
            <a:r>
              <a:rPr lang="en-GB" dirty="0" smtClean="0"/>
              <a:t>-19.1142, -19.1176 </a:t>
            </a:r>
            <a:r>
              <a:rPr lang="en-GB" dirty="0"/>
              <a:t>T/m for </a:t>
            </a:r>
            <a:r>
              <a:rPr lang="en-GB" dirty="0" smtClean="0"/>
              <a:t>BD</a:t>
            </a:r>
          </a:p>
          <a:p>
            <a:pPr>
              <a:lnSpc>
                <a:spcPct val="114000"/>
              </a:lnSpc>
            </a:pPr>
            <a:r>
              <a:rPr lang="en-GB" dirty="0" smtClean="0"/>
              <a:t>goal</a:t>
            </a:r>
            <a:r>
              <a:rPr lang="en-GB" dirty="0"/>
              <a:t>: </a:t>
            </a:r>
            <a:r>
              <a:rPr lang="en-GB" dirty="0" smtClean="0"/>
              <a:t>19.1191 T/m</a:t>
            </a:r>
          </a:p>
          <a:p>
            <a:pPr>
              <a:lnSpc>
                <a:spcPct val="114000"/>
              </a:lnSpc>
            </a:pPr>
            <a:r>
              <a:rPr lang="en-GB" dirty="0"/>
              <a:t>23.6203 to 23.6514 T/m for </a:t>
            </a:r>
            <a:r>
              <a:rPr lang="en-GB" dirty="0" smtClean="0"/>
              <a:t>QF</a:t>
            </a:r>
          </a:p>
          <a:p>
            <a:pPr>
              <a:lnSpc>
                <a:spcPct val="114000"/>
              </a:lnSpc>
            </a:pPr>
            <a:r>
              <a:rPr lang="en-GB" dirty="0" smtClean="0"/>
              <a:t>goal</a:t>
            </a:r>
            <a:r>
              <a:rPr lang="en-GB" dirty="0"/>
              <a:t>: -</a:t>
            </a:r>
            <a:r>
              <a:rPr lang="en-GB" dirty="0" smtClean="0"/>
              <a:t>23.6236 T/m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148619" y="5035847"/>
            <a:ext cx="2016224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GB" sz="1000" dirty="0" smtClean="0"/>
              <a:t>Overall sign error because I got the Hall probe the wrong way around during block testing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4657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Cost and Labour per Magnet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Permanent magnet wedges (</a:t>
            </a:r>
            <a:r>
              <a:rPr lang="en-GB" dirty="0" err="1" smtClean="0"/>
              <a:t>AllStar</a:t>
            </a:r>
            <a:r>
              <a:rPr lang="en-GB" dirty="0" smtClean="0"/>
              <a:t> N35SH)</a:t>
            </a:r>
          </a:p>
          <a:p>
            <a:pPr lvl="1"/>
            <a:r>
              <a:rPr lang="en-GB" dirty="0" smtClean="0"/>
              <a:t>$1052.67 per QF magnet (16 wedges)</a:t>
            </a:r>
          </a:p>
          <a:p>
            <a:pPr lvl="1"/>
            <a:r>
              <a:rPr lang="en-GB" dirty="0" smtClean="0"/>
              <a:t>$758.00 per BD magnet (16 wedges)</a:t>
            </a:r>
          </a:p>
          <a:p>
            <a:r>
              <a:rPr lang="en-GB" dirty="0" smtClean="0"/>
              <a:t>Labour ~8h per magnet: 3h measurement, 2h shimming, 2h assembly, 1h 3D printer setup</a:t>
            </a:r>
          </a:p>
          <a:p>
            <a:r>
              <a:rPr lang="en-GB" dirty="0" smtClean="0"/>
              <a:t>Required infrastructure</a:t>
            </a:r>
          </a:p>
          <a:p>
            <a:pPr lvl="1"/>
            <a:r>
              <a:rPr lang="en-GB" dirty="0" smtClean="0"/>
              <a:t>3D printer ($2-3k), used </a:t>
            </a:r>
            <a:r>
              <a:rPr lang="en-GB" dirty="0" err="1" smtClean="0"/>
              <a:t>Ultimaker</a:t>
            </a:r>
            <a:r>
              <a:rPr lang="en-GB" dirty="0" smtClean="0"/>
              <a:t> 2 Extended+</a:t>
            </a:r>
          </a:p>
          <a:p>
            <a:pPr lvl="1"/>
            <a:r>
              <a:rPr lang="en-GB" dirty="0" smtClean="0"/>
              <a:t>Rotating coil (~$50k)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“Magnet Buildability Review”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465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Benefits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 power consumption</a:t>
            </a:r>
          </a:p>
          <a:p>
            <a:pPr lvl="1"/>
            <a:r>
              <a:rPr lang="en-GB" dirty="0"/>
              <a:t>No power supply</a:t>
            </a:r>
            <a:r>
              <a:rPr lang="en-GB" dirty="0" smtClean="0"/>
              <a:t>, no copper wires or windings</a:t>
            </a:r>
          </a:p>
          <a:p>
            <a:r>
              <a:rPr lang="en-GB" dirty="0" smtClean="0"/>
              <a:t>Any field shape you like within strength limits</a:t>
            </a:r>
          </a:p>
          <a:p>
            <a:r>
              <a:rPr lang="en-GB" dirty="0" smtClean="0"/>
              <a:t>No “cross-talk” between iron surfaces in compact lattices</a:t>
            </a:r>
          </a:p>
          <a:p>
            <a:r>
              <a:rPr lang="en-GB" dirty="0" smtClean="0"/>
              <a:t>Can be assembled with mallet</a:t>
            </a:r>
          </a:p>
          <a:p>
            <a:r>
              <a:rPr lang="en-GB" dirty="0" smtClean="0"/>
              <a:t>1e-4 accuracy is possible after shimming</a:t>
            </a:r>
          </a:p>
          <a:p>
            <a:r>
              <a:rPr lang="en-GB" dirty="0" smtClean="0"/>
              <a:t>Seems cheap, at least for short magnet length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“Magnet Buildability Review”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505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Transitional Magnets for CBETA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“Magnet Buildability Review”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29</a:t>
            </a:fld>
            <a:endParaRPr lang="en-GB" altLang="en-US"/>
          </a:p>
        </p:txBody>
      </p:sp>
      <p:pic>
        <p:nvPicPr>
          <p:cNvPr id="2053" name="Picture 5" descr="D:\sbrooks\magnet\PM2D\tech\CBETA_150MeV\magnet_BDT2_v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85"/>
          <a:stretch/>
        </p:blipFill>
        <p:spPr bwMode="auto">
          <a:xfrm>
            <a:off x="3990418" y="1412776"/>
            <a:ext cx="5153579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sbrooks\magnet\PM2D\tech\CBETA_150MeV\magnet_BDT1_v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05"/>
          <a:stretch/>
        </p:blipFill>
        <p:spPr bwMode="auto">
          <a:xfrm>
            <a:off x="0" y="1412776"/>
            <a:ext cx="5203159" cy="48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19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250MeV Prototypes vs. CBETA 150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2676627"/>
              </p:ext>
            </p:extLst>
          </p:nvPr>
        </p:nvGraphicFramePr>
        <p:xfrm>
          <a:off x="457200" y="1600200"/>
          <a:ext cx="8229598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592"/>
                <a:gridCol w="1314146"/>
                <a:gridCol w="1314146"/>
                <a:gridCol w="1314146"/>
                <a:gridCol w="1314146"/>
                <a:gridCol w="73042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Parameter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CBETA QF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Prototype</a:t>
                      </a:r>
                      <a:r>
                        <a:rPr lang="en-GB" baseline="0" dirty="0" smtClean="0"/>
                        <a:t> QF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CBETA BD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Prototype BD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Units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Length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133.30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</a:rPr>
                        <a:t>57.44</a:t>
                      </a:r>
                      <a:endParaRPr lang="en-GB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121.70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</a:rPr>
                        <a:t>61.86</a:t>
                      </a:r>
                      <a:endParaRPr lang="en-GB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Gradient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-11.625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</a:rPr>
                        <a:t>-23.624</a:t>
                      </a:r>
                      <a:endParaRPr lang="en-GB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10.882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</a:rPr>
                        <a:t>19.119</a:t>
                      </a:r>
                      <a:endParaRPr lang="en-GB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T/m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Dipole</a:t>
                      </a:r>
                      <a:r>
                        <a:rPr lang="en-GB" baseline="0" dirty="0" smtClean="0"/>
                        <a:t> at centre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-0.27690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</a:rPr>
                        <a:t>-0.37679</a:t>
                      </a:r>
                      <a:endParaRPr lang="en-GB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</a:t>
                      </a:r>
                    </a:p>
                  </a:txBody>
                  <a:tcPr/>
                </a:tc>
              </a:tr>
              <a:tr h="364232">
                <a:tc>
                  <a:txBody>
                    <a:bodyPr/>
                    <a:lstStyle/>
                    <a:p>
                      <a:r>
                        <a:rPr lang="en-GB" dirty="0" smtClean="0"/>
                        <a:t>Good</a:t>
                      </a:r>
                      <a:r>
                        <a:rPr lang="en-GB" baseline="0" dirty="0" smtClean="0"/>
                        <a:t> field radius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23.00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20.20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23.00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13.70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Blocks inner radius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41.50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</a:rPr>
                        <a:t>37.20</a:t>
                      </a:r>
                      <a:endParaRPr lang="en-GB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41.50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</a:rPr>
                        <a:t>30.70</a:t>
                      </a:r>
                      <a:endParaRPr lang="en-GB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Blocks outer radius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53.94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</a:rPr>
                        <a:t>62.45</a:t>
                      </a:r>
                      <a:endParaRPr lang="en-GB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67.12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</a:rPr>
                        <a:t>59.43</a:t>
                      </a:r>
                      <a:endParaRPr lang="en-GB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Max field in good</a:t>
                      </a:r>
                      <a:r>
                        <a:rPr lang="en-GB" baseline="0" dirty="0" smtClean="0"/>
                        <a:t> field region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0.267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0.477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(-)0.527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(-)0.639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Max field at “pole tip”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0.482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</a:rPr>
                        <a:t>0.879</a:t>
                      </a:r>
                      <a:endParaRPr lang="en-GB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(-)0.729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</a:rPr>
                        <a:t>(-)0.964</a:t>
                      </a:r>
                      <a:endParaRPr lang="en-GB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“Magnet Buildability Review”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2187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sbrooks\report\Proposals\2016-ATF_FFAG\WP_20161025_11_53_21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4975" y="898913"/>
            <a:ext cx="410208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“Magnet Buildability Review”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3573016" cy="357301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Picture 7" descr="D:\sbrooks\miscpapers\FFAG\Cbeta\CBETA_Design_Report\ffag_magnets\figures\halbach\Cbeta_proto_BD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77"/>
          <a:stretch/>
        </p:blipFill>
        <p:spPr bwMode="auto">
          <a:xfrm>
            <a:off x="5868144" y="0"/>
            <a:ext cx="3275856" cy="5063285"/>
          </a:xfrm>
          <a:prstGeom prst="rect">
            <a:avLst/>
          </a:prstGeom>
          <a:noFill/>
          <a:extLst/>
        </p:spPr>
      </p:pic>
      <p:pic>
        <p:nvPicPr>
          <p:cNvPr id="9" name="Content Placeholder 6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573016"/>
            <a:ext cx="5868144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34986" y="5157192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12 magnets (6 QF, 6 BD) have been built </a:t>
            </a:r>
            <a:r>
              <a:rPr lang="en-GB" dirty="0"/>
              <a:t>as part of CBETA R&amp;D</a:t>
            </a:r>
            <a:r>
              <a:rPr lang="en-GB" dirty="0" smtClean="0"/>
              <a:t>.  Shimming (left) has been done on 5 out of 12 with good results.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81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GB" dirty="0" smtClean="0"/>
              <a:t>Prototype Field Quality Results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“Magnet Buildability Review”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78" y="840326"/>
            <a:ext cx="4584700" cy="307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522" y="842707"/>
            <a:ext cx="4584700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522" y="3912235"/>
            <a:ext cx="4584700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4073004"/>
            <a:ext cx="4176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Measured on BNL magnet division’s rotating coil in Bldg. 902</a:t>
            </a:r>
          </a:p>
          <a:p>
            <a:endParaRPr lang="en-GB" dirty="0"/>
          </a:p>
          <a:p>
            <a:r>
              <a:rPr lang="en-GB" dirty="0" smtClean="0"/>
              <a:t>“units” are 10</a:t>
            </a:r>
            <a:r>
              <a:rPr lang="en-GB" baseline="30000" dirty="0" smtClean="0"/>
              <a:t>-4</a:t>
            </a:r>
            <a:r>
              <a:rPr lang="en-GB" dirty="0" smtClean="0"/>
              <a:t> of main field</a:t>
            </a:r>
          </a:p>
          <a:p>
            <a:endParaRPr lang="en-GB" dirty="0" smtClean="0"/>
          </a:p>
          <a:p>
            <a:r>
              <a:rPr lang="en-GB" dirty="0" smtClean="0"/>
              <a:t>“0” is before shimming and “1” is after one iteration of shimming; extra iterations are possible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769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Best so far: QF3 (</a:t>
            </a:r>
            <a:r>
              <a:rPr lang="en-GB" dirty="0" err="1" smtClean="0"/>
              <a:t>iter</a:t>
            </a:r>
            <a:r>
              <a:rPr lang="en-GB" dirty="0" smtClean="0"/>
              <a:t> 1)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555" y="1600200"/>
            <a:ext cx="6648890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“Magnet Buildability Review”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410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QF3 (</a:t>
            </a:r>
            <a:r>
              <a:rPr lang="en-GB" dirty="0" err="1" smtClean="0"/>
              <a:t>iter</a:t>
            </a:r>
            <a:r>
              <a:rPr lang="en-GB" dirty="0" smtClean="0"/>
              <a:t> 1) at R=25mm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“Magnet Buildability Review”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62349"/>
            <a:ext cx="5616624" cy="4874963"/>
          </a:xfrm>
        </p:spPr>
      </p:pic>
    </p:spTree>
    <p:extLst>
      <p:ext uri="{BB962C8B-B14F-4D97-AF65-F5344CB8AC3E}">
        <p14:creationId xmlns:p14="http://schemas.microsoft.com/office/powerpoint/2010/main" val="329782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Worst so far: BD2 (</a:t>
            </a:r>
            <a:r>
              <a:rPr lang="en-GB" dirty="0" err="1" smtClean="0"/>
              <a:t>iter</a:t>
            </a:r>
            <a:r>
              <a:rPr lang="en-GB" dirty="0" smtClean="0"/>
              <a:t> 1)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478" y="1600200"/>
            <a:ext cx="6503043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“Magnet Buildability Review”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9542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All QF shim </a:t>
            </a:r>
            <a:r>
              <a:rPr lang="en-GB" dirty="0" err="1" smtClean="0"/>
              <a:t>iter</a:t>
            </a:r>
            <a:r>
              <a:rPr lang="en-GB" dirty="0" smtClean="0"/>
              <a:t> 1 results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“Magnet Buildability Review”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4379"/>
            <a:ext cx="8229600" cy="429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1496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30708</TotalTime>
  <Words>1157</Words>
  <Application>Microsoft Office PowerPoint</Application>
  <PresentationFormat>On-screen Show (4:3)</PresentationFormat>
  <Paragraphs>264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1_Office Theme</vt:lpstr>
      <vt:lpstr>Halbach Magnets: Design, Prototypes &amp; Results</vt:lpstr>
      <vt:lpstr>Prototype Design and Parameters</vt:lpstr>
      <vt:lpstr>250MeV Prototypes vs. CBETA 150</vt:lpstr>
      <vt:lpstr>PowerPoint Presentation</vt:lpstr>
      <vt:lpstr>Prototype Field Quality Results</vt:lpstr>
      <vt:lpstr>Best so far: QF3 (iter 1)</vt:lpstr>
      <vt:lpstr>QF3 (iter 1) at R=25mm</vt:lpstr>
      <vt:lpstr>Worst so far: BD2 (iter 1)</vt:lpstr>
      <vt:lpstr>All QF shim iter 1 results</vt:lpstr>
      <vt:lpstr>All BD shim iter 1 results</vt:lpstr>
      <vt:lpstr>2nd shimming iteration on quad 5A</vt:lpstr>
      <vt:lpstr>BD Design for CBETA 150MeV</vt:lpstr>
      <vt:lpstr>QF Design for CBETA 150MeV</vt:lpstr>
      <vt:lpstr>BD Assembly for CBETA 150MeV</vt:lpstr>
      <vt:lpstr>QF Separation for CBETA 150MeV</vt:lpstr>
      <vt:lpstr>PM assembly using dummy blocks</vt:lpstr>
      <vt:lpstr>Controlled! assembly of two halves</vt:lpstr>
      <vt:lpstr>Magnet Sizes</vt:lpstr>
      <vt:lpstr>BACKUP</vt:lpstr>
      <vt:lpstr>Magnet with 3D Printed Parts</vt:lpstr>
      <vt:lpstr>Custom and Cheap – is it possible?</vt:lpstr>
      <vt:lpstr>Generalised Halbach design</vt:lpstr>
      <vt:lpstr>Photos of magnets (unshimmed)</vt:lpstr>
      <vt:lpstr>3D Printed Magnet Holder</vt:lpstr>
      <vt:lpstr>Shimming Results (one iteration)</vt:lpstr>
      <vt:lpstr>Field Strength vs. Spec</vt:lpstr>
      <vt:lpstr>Cost and Labour per Magnet</vt:lpstr>
      <vt:lpstr>Benefits</vt:lpstr>
      <vt:lpstr>Transitional Magnets for CBETA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Magnet?</dc:title>
  <dc:creator>Stephen Brooks</dc:creator>
  <cp:lastModifiedBy>Stephen Brooks</cp:lastModifiedBy>
  <cp:revision>952</cp:revision>
  <dcterms:created xsi:type="dcterms:W3CDTF">2012-11-14T19:21:06Z</dcterms:created>
  <dcterms:modified xsi:type="dcterms:W3CDTF">2016-12-16T18:56:00Z</dcterms:modified>
</cp:coreProperties>
</file>