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60" r:id="rId4"/>
    <p:sldId id="314" r:id="rId5"/>
    <p:sldId id="261" r:id="rId6"/>
    <p:sldId id="263" r:id="rId7"/>
    <p:sldId id="289" r:id="rId8"/>
    <p:sldId id="347" r:id="rId9"/>
    <p:sldId id="348" r:id="rId10"/>
    <p:sldId id="316" r:id="rId11"/>
    <p:sldId id="319" r:id="rId12"/>
    <p:sldId id="317" r:id="rId13"/>
    <p:sldId id="349" r:id="rId14"/>
    <p:sldId id="322" r:id="rId15"/>
    <p:sldId id="321" r:id="rId16"/>
    <p:sldId id="324" r:id="rId17"/>
    <p:sldId id="350" r:id="rId18"/>
    <p:sldId id="356" r:id="rId19"/>
    <p:sldId id="266" r:id="rId20"/>
    <p:sldId id="268" r:id="rId21"/>
    <p:sldId id="306" r:id="rId22"/>
    <p:sldId id="328" r:id="rId23"/>
    <p:sldId id="297" r:id="rId24"/>
    <p:sldId id="340" r:id="rId25"/>
    <p:sldId id="341" r:id="rId26"/>
    <p:sldId id="357" r:id="rId27"/>
    <p:sldId id="342" r:id="rId28"/>
    <p:sldId id="343" r:id="rId29"/>
    <p:sldId id="288" r:id="rId30"/>
    <p:sldId id="359" r:id="rId31"/>
    <p:sldId id="358" r:id="rId32"/>
    <p:sldId id="327" r:id="rId33"/>
    <p:sldId id="298" r:id="rId34"/>
    <p:sldId id="308" r:id="rId35"/>
    <p:sldId id="309" r:id="rId36"/>
    <p:sldId id="312" r:id="rId37"/>
    <p:sldId id="320" r:id="rId38"/>
    <p:sldId id="325" r:id="rId39"/>
    <p:sldId id="326" r:id="rId40"/>
    <p:sldId id="339" r:id="rId41"/>
    <p:sldId id="345" r:id="rId42"/>
    <p:sldId id="346" r:id="rId43"/>
    <p:sldId id="351" r:id="rId44"/>
    <p:sldId id="352" r:id="rId45"/>
    <p:sldId id="355" r:id="rId46"/>
  </p:sldIdLst>
  <p:sldSz cx="9144000" cy="6858000" type="screen4x3"/>
  <p:notesSz cx="7099300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CC"/>
    <a:srgbClr val="000066"/>
    <a:srgbClr val="DFDF67"/>
    <a:srgbClr val="E46E62"/>
    <a:srgbClr val="FF00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4" autoAdjust="0"/>
    <p:restoredTop sz="93861" autoAdjust="0"/>
  </p:normalViewPr>
  <p:slideViewPr>
    <p:cSldViewPr>
      <p:cViewPr varScale="1">
        <p:scale>
          <a:sx n="86" d="100"/>
          <a:sy n="86" d="100"/>
        </p:scale>
        <p:origin x="2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5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880" y="-120"/>
      </p:cViewPr>
      <p:guideLst>
        <p:guide orient="horz" pos="3223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Personal%20Files\Science\eRHIC\magnet\2016-05-12_cbetaMagnetUpdate\Copy%20of%20TX65_100G%20B(H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olger\AppData\Local\Temp\eM%20Client%20temporary%20files\n5gkhswa\nife_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888657779993803"/>
          <c:y val="3.0567729041190525E-2"/>
          <c:w val="0.72863710516508617"/>
          <c:h val="0.81514988524040466"/>
        </c:manualLayout>
      </c:layout>
      <c:scatterChart>
        <c:scatterStyle val="lineMarker"/>
        <c:varyColors val="0"/>
        <c:ser>
          <c:idx val="0"/>
          <c:order val="0"/>
          <c:tx>
            <c:v>3A/cm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strip'!$C$22:$C$28</c:f>
              <c:numCache>
                <c:formatCode>General</c:formatCode>
                <c:ptCount val="7"/>
                <c:pt idx="0">
                  <c:v>193</c:v>
                </c:pt>
                <c:pt idx="1">
                  <c:v>182</c:v>
                </c:pt>
                <c:pt idx="2">
                  <c:v>161</c:v>
                </c:pt>
                <c:pt idx="3">
                  <c:v>120</c:v>
                </c:pt>
                <c:pt idx="4">
                  <c:v>72</c:v>
                </c:pt>
                <c:pt idx="5">
                  <c:v>34</c:v>
                </c:pt>
                <c:pt idx="6">
                  <c:v>12</c:v>
                </c:pt>
              </c:numCache>
            </c:numRef>
          </c:yVal>
          <c:smooth val="0"/>
        </c:ser>
        <c:ser>
          <c:idx val="1"/>
          <c:order val="1"/>
          <c:tx>
            <c:v>10A/cm</c:v>
          </c:tx>
          <c:spPr>
            <a:ln w="12700">
              <a:solidFill>
                <a:srgbClr val="FF00FF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strip'!$E$22:$E$28</c:f>
              <c:numCache>
                <c:formatCode>General</c:formatCode>
                <c:ptCount val="7"/>
                <c:pt idx="0">
                  <c:v>359</c:v>
                </c:pt>
                <c:pt idx="1">
                  <c:v>301</c:v>
                </c:pt>
                <c:pt idx="2">
                  <c:v>236</c:v>
                </c:pt>
                <c:pt idx="3">
                  <c:v>166</c:v>
                </c:pt>
                <c:pt idx="4">
                  <c:v>101</c:v>
                </c:pt>
                <c:pt idx="5">
                  <c:v>52</c:v>
                </c:pt>
                <c:pt idx="6">
                  <c:v>22</c:v>
                </c:pt>
              </c:numCache>
            </c:numRef>
          </c:yVal>
          <c:smooth val="0"/>
        </c:ser>
        <c:ser>
          <c:idx val="2"/>
          <c:order val="2"/>
          <c:tx>
            <c:v>50A/cm</c:v>
          </c:tx>
          <c:spPr>
            <a:ln w="12700">
              <a:solidFill>
                <a:srgbClr val="FFFF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FFFF00"/>
              </a:solidFill>
              <a:ln>
                <a:solidFill>
                  <a:srgbClr val="FFFF0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strip'!$G$22:$G$28</c:f>
              <c:numCache>
                <c:formatCode>General</c:formatCode>
                <c:ptCount val="7"/>
                <c:pt idx="0">
                  <c:v>391</c:v>
                </c:pt>
                <c:pt idx="1">
                  <c:v>328</c:v>
                </c:pt>
                <c:pt idx="2">
                  <c:v>261</c:v>
                </c:pt>
                <c:pt idx="3">
                  <c:v>192</c:v>
                </c:pt>
                <c:pt idx="4">
                  <c:v>127</c:v>
                </c:pt>
                <c:pt idx="5">
                  <c:v>73</c:v>
                </c:pt>
                <c:pt idx="6">
                  <c:v>37</c:v>
                </c:pt>
              </c:numCache>
            </c:numRef>
          </c:yVal>
          <c:smooth val="0"/>
        </c:ser>
        <c:ser>
          <c:idx val="3"/>
          <c:order val="3"/>
          <c:tx>
            <c:v>80A/cm</c:v>
          </c:tx>
          <c:spPr>
            <a:ln w="12700">
              <a:solidFill>
                <a:srgbClr val="00FFFF"/>
              </a:solidFill>
              <a:prstDash val="solid"/>
            </a:ln>
          </c:spPr>
          <c:marker>
            <c:symbol val="x"/>
            <c:size val="5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strip'!$I$22:$I$28</c:f>
              <c:numCache>
                <c:formatCode>General</c:formatCode>
                <c:ptCount val="7"/>
                <c:pt idx="0">
                  <c:v>396</c:v>
                </c:pt>
                <c:pt idx="1">
                  <c:v>335</c:v>
                </c:pt>
                <c:pt idx="2">
                  <c:v>269</c:v>
                </c:pt>
                <c:pt idx="3">
                  <c:v>202</c:v>
                </c:pt>
                <c:pt idx="4">
                  <c:v>137</c:v>
                </c:pt>
                <c:pt idx="5">
                  <c:v>82</c:v>
                </c:pt>
                <c:pt idx="6">
                  <c:v>44</c:v>
                </c:pt>
              </c:numCache>
            </c:numRef>
          </c:yVal>
          <c:smooth val="0"/>
        </c:ser>
        <c:ser>
          <c:idx val="4"/>
          <c:order val="4"/>
          <c:tx>
            <c:v>200A/cm</c:v>
          </c:tx>
          <c:spPr>
            <a:ln w="12700">
              <a:solidFill>
                <a:srgbClr val="800080"/>
              </a:solidFill>
              <a:prstDash val="solid"/>
            </a:ln>
          </c:spPr>
          <c:marker>
            <c:symbol val="star"/>
            <c:size val="5"/>
            <c:spPr>
              <a:noFill/>
              <a:ln>
                <a:solidFill>
                  <a:srgbClr val="800080"/>
                </a:solidFill>
                <a:prstDash val="solid"/>
              </a:ln>
            </c:spPr>
          </c:marker>
          <c:xVal>
            <c:numRef>
              <c:f>'65_100G strip'!$A$22:$A$28</c:f>
              <c:numCache>
                <c:formatCode>General</c:formatCode>
                <c:ptCount val="7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</c:numCache>
            </c:numRef>
          </c:xVal>
          <c:yVal>
            <c:numRef>
              <c:f>'65_100G strip'!$K$22:$K$28</c:f>
              <c:numCache>
                <c:formatCode>General</c:formatCode>
                <c:ptCount val="7"/>
                <c:pt idx="0">
                  <c:v>407</c:v>
                </c:pt>
                <c:pt idx="1">
                  <c:v>350</c:v>
                </c:pt>
                <c:pt idx="2">
                  <c:v>289</c:v>
                </c:pt>
                <c:pt idx="3">
                  <c:v>225</c:v>
                </c:pt>
                <c:pt idx="4">
                  <c:v>163</c:v>
                </c:pt>
                <c:pt idx="5">
                  <c:v>108</c:v>
                </c:pt>
                <c:pt idx="6">
                  <c:v>65</c:v>
                </c:pt>
              </c:numCache>
            </c:numRef>
          </c:yVal>
          <c:smooth val="0"/>
        </c:ser>
        <c:ser>
          <c:idx val="5"/>
          <c:order val="5"/>
          <c:spPr>
            <a:ln w="25400">
              <a:solidFill>
                <a:srgbClr val="00FFFF"/>
              </a:solidFill>
              <a:prstDash val="lgDash"/>
            </a:ln>
          </c:spPr>
          <c:marker>
            <c:symbol val="none"/>
          </c:marker>
          <c:xVal>
            <c:numRef>
              <c:f>'65_100G strip'!$A$24:$A$29</c:f>
              <c:numCache>
                <c:formatCode>General</c:formatCode>
                <c:ptCount val="6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50</c:v>
                </c:pt>
                <c:pt idx="4">
                  <c:v>60</c:v>
                </c:pt>
              </c:numCache>
            </c:numRef>
          </c:xVal>
          <c:yVal>
            <c:numRef>
              <c:f>'65_100G strip'!$H$24:$H$29</c:f>
              <c:numCache>
                <c:formatCode>General</c:formatCode>
                <c:ptCount val="6"/>
                <c:pt idx="0">
                  <c:v>269</c:v>
                </c:pt>
                <c:pt idx="1">
                  <c:v>202</c:v>
                </c:pt>
                <c:pt idx="2">
                  <c:v>135</c:v>
                </c:pt>
                <c:pt idx="3">
                  <c:v>68</c:v>
                </c:pt>
                <c:pt idx="4">
                  <c:v>1</c:v>
                </c:pt>
                <c:pt idx="5">
                  <c:v>-66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7918816"/>
        <c:axId val="387644920"/>
      </c:scatterChart>
      <c:valAx>
        <c:axId val="387918816"/>
        <c:scaling>
          <c:orientation val="minMax"/>
          <c:max val="8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Temperature in °C</a:t>
                </a:r>
              </a:p>
            </c:rich>
          </c:tx>
          <c:layout>
            <c:manualLayout>
              <c:xMode val="edge"/>
              <c:yMode val="edge"/>
              <c:x val="0.35272244747417492"/>
              <c:y val="0.9004976452026595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out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7644920"/>
        <c:crosses val="autoZero"/>
        <c:crossBetween val="midCat"/>
        <c:majorUnit val="10"/>
      </c:valAx>
      <c:valAx>
        <c:axId val="387644920"/>
        <c:scaling>
          <c:orientation val="minMax"/>
          <c:max val="5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de-DE"/>
                  <a:t>Magnetic flux density ( B - H ) in mT</a:t>
                </a:r>
              </a:p>
            </c:rich>
          </c:tx>
          <c:layout>
            <c:manualLayout>
              <c:xMode val="edge"/>
              <c:yMode val="edge"/>
              <c:x val="8.1833060556464818E-3"/>
              <c:y val="0.2780208369150362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87918816"/>
        <c:crossesAt val="-20"/>
        <c:crossBetween val="midCat"/>
        <c:majorUnit val="50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b"/>
      <c:legendEntry>
        <c:idx val="5"/>
        <c:delete val="1"/>
      </c:legendEntry>
      <c:layout>
        <c:manualLayout>
          <c:xMode val="edge"/>
          <c:yMode val="edge"/>
          <c:x val="0.20130944854412611"/>
          <c:y val="0.94389914892192917"/>
          <c:w val="0.73981727835042299"/>
          <c:h val="4.0877427211259032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'VAC 745TP'!$A$2:$B$2</c:f>
              <c:strCache>
                <c:ptCount val="2"/>
                <c:pt idx="0">
                  <c:v>0</c:v>
                </c:pt>
                <c:pt idx="1">
                  <c:v>T_Room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745TP'!$C$2:$J$2</c:f>
              <c:numCache>
                <c:formatCode>General</c:formatCode>
                <c:ptCount val="8"/>
                <c:pt idx="0">
                  <c:v>-0.2155</c:v>
                </c:pt>
                <c:pt idx="1">
                  <c:v>-0.215</c:v>
                </c:pt>
                <c:pt idx="2">
                  <c:v>-0.2152</c:v>
                </c:pt>
                <c:pt idx="3">
                  <c:v>-0.2152</c:v>
                </c:pt>
                <c:pt idx="4">
                  <c:v>-0.219</c:v>
                </c:pt>
                <c:pt idx="5">
                  <c:v>-0.21920000000000001</c:v>
                </c:pt>
                <c:pt idx="6">
                  <c:v>-0.219</c:v>
                </c:pt>
                <c:pt idx="7">
                  <c:v>-0.21870000000000001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'VAC 745TP'!$A$3:$B$3</c:f>
              <c:strCache>
                <c:ptCount val="2"/>
                <c:pt idx="0">
                  <c:v>0</c:v>
                </c:pt>
                <c:pt idx="1">
                  <c:v>T_Fridge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745TP'!$C$3:$J$3</c:f>
              <c:numCache>
                <c:formatCode>General</c:formatCode>
                <c:ptCount val="8"/>
                <c:pt idx="0">
                  <c:v>-0.2177</c:v>
                </c:pt>
                <c:pt idx="1">
                  <c:v>-0.2172</c:v>
                </c:pt>
                <c:pt idx="2">
                  <c:v>-0.21729999999999999</c:v>
                </c:pt>
                <c:pt idx="3">
                  <c:v>-0.2177</c:v>
                </c:pt>
                <c:pt idx="4">
                  <c:v>-0.22170000000000001</c:v>
                </c:pt>
                <c:pt idx="5">
                  <c:v>-0.2215</c:v>
                </c:pt>
                <c:pt idx="6">
                  <c:v>-0.2218</c:v>
                </c:pt>
                <c:pt idx="7">
                  <c:v>-0.22159999999999999</c:v>
                </c:pt>
              </c:numCache>
            </c:numRef>
          </c:val>
          <c:smooth val="0"/>
        </c:ser>
        <c:ser>
          <c:idx val="1"/>
          <c:order val="2"/>
          <c:tx>
            <c:strRef>
              <c:f>'VAC 745TP'!$A$4:$B$4</c:f>
              <c:strCache>
                <c:ptCount val="2"/>
                <c:pt idx="0">
                  <c:v>24</c:v>
                </c:pt>
                <c:pt idx="1">
                  <c:v>T_Room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745TP'!$C$4:$J$4</c:f>
              <c:numCache>
                <c:formatCode>General</c:formatCode>
                <c:ptCount val="8"/>
                <c:pt idx="0">
                  <c:v>-0.20319999999999999</c:v>
                </c:pt>
                <c:pt idx="1">
                  <c:v>-0.2029</c:v>
                </c:pt>
                <c:pt idx="2">
                  <c:v>-0.20300000000000001</c:v>
                </c:pt>
                <c:pt idx="3">
                  <c:v>-0.20319999999999999</c:v>
                </c:pt>
                <c:pt idx="4">
                  <c:v>-0.20649999999999999</c:v>
                </c:pt>
                <c:pt idx="5">
                  <c:v>-0.20669999999999999</c:v>
                </c:pt>
                <c:pt idx="6">
                  <c:v>-0.20669999999999999</c:v>
                </c:pt>
                <c:pt idx="7">
                  <c:v>-0.20669999999999999</c:v>
                </c:pt>
              </c:numCache>
            </c:numRef>
          </c:val>
          <c:smooth val="0"/>
        </c:ser>
        <c:ser>
          <c:idx val="2"/>
          <c:order val="3"/>
          <c:tx>
            <c:strRef>
              <c:f>'VAC 745TP'!$A$5:$B$5</c:f>
              <c:strCache>
                <c:ptCount val="2"/>
                <c:pt idx="0">
                  <c:v>24</c:v>
                </c:pt>
                <c:pt idx="1">
                  <c:v>T_Fridge</c:v>
                </c:pt>
              </c:strCache>
            </c:strRef>
          </c:tx>
          <c:cat>
            <c:strRef>
              <c:f>'VAC 745TP'!$C$1:$J$1</c:f>
              <c:strCache>
                <c:ptCount val="8"/>
                <c:pt idx="0">
                  <c:v>Point 1 Field (T)</c:v>
                </c:pt>
                <c:pt idx="1">
                  <c:v>Point 2</c:v>
                </c:pt>
                <c:pt idx="2">
                  <c:v>Point 3</c:v>
                </c:pt>
                <c:pt idx="3">
                  <c:v>Point 4</c:v>
                </c:pt>
                <c:pt idx="4">
                  <c:v>Point 5</c:v>
                </c:pt>
                <c:pt idx="5">
                  <c:v>Point 6</c:v>
                </c:pt>
                <c:pt idx="6">
                  <c:v>Point 7</c:v>
                </c:pt>
                <c:pt idx="7">
                  <c:v>Point 8</c:v>
                </c:pt>
              </c:strCache>
            </c:strRef>
          </c:cat>
          <c:val>
            <c:numRef>
              <c:f>'VAC 745TP'!$C$5:$J$5</c:f>
              <c:numCache>
                <c:formatCode>General</c:formatCode>
                <c:ptCount val="8"/>
                <c:pt idx="0">
                  <c:v>-0.20319999999999999</c:v>
                </c:pt>
                <c:pt idx="1">
                  <c:v>-0.2029</c:v>
                </c:pt>
                <c:pt idx="2">
                  <c:v>-0.20300000000000001</c:v>
                </c:pt>
                <c:pt idx="3">
                  <c:v>-0.20319999999999999</c:v>
                </c:pt>
                <c:pt idx="4">
                  <c:v>-0.20669999999999999</c:v>
                </c:pt>
                <c:pt idx="5">
                  <c:v>-0.2069</c:v>
                </c:pt>
                <c:pt idx="6">
                  <c:v>-0.20669999999999999</c:v>
                </c:pt>
                <c:pt idx="7">
                  <c:v>-0.20680000000000001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7798664"/>
        <c:axId val="387799048"/>
      </c:lineChart>
      <c:catAx>
        <c:axId val="3877986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87799048"/>
        <c:crosses val="autoZero"/>
        <c:auto val="1"/>
        <c:lblAlgn val="ctr"/>
        <c:lblOffset val="100"/>
        <c:noMultiLvlLbl val="0"/>
      </c:catAx>
      <c:valAx>
        <c:axId val="387799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77986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0.44073</cdr:x>
      <cdr:y>0.12848</cdr:y>
    </cdr:from>
    <cdr:to>
      <cdr:x>0.76099</cdr:x>
      <cdr:y>0.16983</cdr:y>
    </cdr:to>
    <cdr:sp macro="" textlink="">
      <cdr:nvSpPr>
        <cdr:cNvPr id="5529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75387" y="552854"/>
          <a:ext cx="999434" cy="177949"/>
        </a:xfrm>
        <a:prstGeom xmlns:a="http://schemas.openxmlformats.org/drawingml/2006/main" prst="rect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miter lim="800000"/>
          <a:headEnd/>
          <a:tailEnd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36576" tIns="27432" rIns="36576" bIns="27432" anchor="ctr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de-DE" sz="1200" b="1" i="0" u="none" strike="noStrike" baseline="0" dirty="0" err="1">
              <a:solidFill>
                <a:srgbClr val="000000"/>
              </a:solidFill>
              <a:latin typeface="Arial"/>
              <a:cs typeface="Arial"/>
            </a:rPr>
            <a:t>Tc</a:t>
          </a:r>
          <a:r>
            <a:rPr lang="de-DE" sz="12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 = 60 °C</a:t>
          </a:r>
          <a:endParaRPr lang="de-DE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D78C16CD-D54B-41EB-837A-5163F85CB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46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71" tIns="47636" rIns="95271" bIns="47636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1F874A82-57A5-4F17-8BEC-436EBC9AFF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08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rgbClr val="0000C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87624" y="3789040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Holger Witte</a:t>
            </a:r>
            <a:br>
              <a:rPr lang="en-US" dirty="0" smtClean="0"/>
            </a:br>
            <a:r>
              <a:rPr lang="en-US" dirty="0" smtClean="0"/>
              <a:t>Brookhaven National Laboratory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5446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243387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175" y="928670"/>
            <a:ext cx="4244975" cy="566868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0"/>
            <a:ext cx="5688632" cy="83671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1214422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596" y="1854184"/>
            <a:ext cx="4040188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16421" y="1214422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6421" y="1854184"/>
            <a:ext cx="4041775" cy="47431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CAE25-F2EF-4971-B683-10501B608409}" type="datetime1">
              <a:rPr lang="en-GB" smtClean="0"/>
              <a:pPr>
                <a:defRPr/>
              </a:pPr>
              <a:t>19/12/2016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CF905-16CB-4039-92F8-AB7F290E7F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286676" cy="7143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8670"/>
            <a:ext cx="5111750" cy="51974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928670"/>
            <a:ext cx="3008313" cy="519749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00107"/>
            <a:ext cx="5486400" cy="37274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0952" y="64008"/>
            <a:ext cx="6621288" cy="772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388" y="1000124"/>
            <a:ext cx="8640762" cy="559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7816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4AFCA94-79BA-4EED-9481-9B9914E163B8}" type="slidenum">
              <a:rPr lang="en-GB" sz="1200" smtClean="0"/>
              <a:pPr algn="r"/>
              <a:t>‹#›</a:t>
            </a:fld>
            <a:endParaRPr lang="en-GB" sz="1200" dirty="0"/>
          </a:p>
        </p:txBody>
      </p:sp>
      <p:sp>
        <p:nvSpPr>
          <p:cNvPr id="8" name="Rectangle 7"/>
          <p:cNvSpPr/>
          <p:nvPr/>
        </p:nvSpPr>
        <p:spPr>
          <a:xfrm>
            <a:off x="0" y="6597352"/>
            <a:ext cx="9144000" cy="260648"/>
          </a:xfrm>
          <a:prstGeom prst="rect">
            <a:avLst/>
          </a:prstGeom>
          <a:solidFill>
            <a:schemeClr val="accent2">
              <a:lumMod val="60000"/>
              <a:lumOff val="4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0" y="6581001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2F25DED-92AE-4E8A-99F6-14FCD3FC68F1}" type="datetime3">
              <a:rPr lang="en-US" sz="1200" smtClean="0"/>
              <a:t>19 December 2016</a:t>
            </a:fld>
            <a:endParaRPr lang="en-GB" sz="1200" dirty="0"/>
          </a:p>
        </p:txBody>
      </p:sp>
      <p:pic>
        <p:nvPicPr>
          <p:cNvPr id="3" name="Picture 3" descr="C:\Users\Holger\Desktop\BNL Logo\Logo_SmallTransparen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32240" y="0"/>
            <a:ext cx="2411760" cy="883094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9" r:id="rId1"/>
    <p:sldLayoutId id="2147485049" r:id="rId2"/>
    <p:sldLayoutId id="2147485051" r:id="rId3"/>
    <p:sldLayoutId id="2147485052" r:id="rId4"/>
    <p:sldLayoutId id="2147485053" r:id="rId5"/>
    <p:sldLayoutId id="2147485054" r:id="rId6"/>
    <p:sldLayoutId id="2147485055" r:id="rId7"/>
    <p:sldLayoutId id="2147485056" r:id="rId8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00CC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0000CC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Hybrid  </a:t>
            </a:r>
            <a:r>
              <a:rPr lang="en-US" dirty="0" smtClean="0"/>
              <a:t>Magnets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Design and Status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1886137" cy="6881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0610" y="5486400"/>
            <a:ext cx="476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(with contributions from the CBETA team)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Tolerances: Permanent Magnets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13792" y="1551370"/>
            <a:ext cx="1347126" cy="10368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19602" y="955384"/>
            <a:ext cx="4400548" cy="536921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Largest tolerance: PMs</a:t>
            </a:r>
          </a:p>
          <a:p>
            <a:pPr lvl="1"/>
            <a:r>
              <a:rPr lang="en-US" dirty="0" smtClean="0"/>
              <a:t>dx, </a:t>
            </a:r>
            <a:r>
              <a:rPr lang="en-US" dirty="0" err="1" smtClean="0"/>
              <a:t>dy</a:t>
            </a:r>
            <a:r>
              <a:rPr lang="en-US" dirty="0" smtClean="0"/>
              <a:t>, </a:t>
            </a:r>
            <a:r>
              <a:rPr lang="en-US" dirty="0" err="1" smtClean="0"/>
              <a:t>dz</a:t>
            </a:r>
            <a:endParaRPr lang="en-US" dirty="0"/>
          </a:p>
          <a:p>
            <a:pPr lvl="1"/>
            <a:r>
              <a:rPr lang="en-US" dirty="0" err="1" smtClean="0"/>
              <a:t>B</a:t>
            </a:r>
            <a:r>
              <a:rPr lang="en-US" baseline="-25000" dirty="0" err="1" smtClean="0"/>
              <a:t>r,x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r,y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r,z</a:t>
            </a:r>
            <a:endParaRPr lang="en-US" baseline="-25000" dirty="0" smtClean="0"/>
          </a:p>
          <a:p>
            <a:r>
              <a:rPr lang="en-US" dirty="0" smtClean="0"/>
              <a:t>Permanent </a:t>
            </a:r>
            <a:r>
              <a:rPr lang="en-US" dirty="0"/>
              <a:t>Magnets </a:t>
            </a:r>
            <a:endParaRPr lang="en-US" dirty="0" smtClean="0"/>
          </a:p>
          <a:p>
            <a:pPr lvl="1"/>
            <a:r>
              <a:rPr lang="en-US" dirty="0" smtClean="0"/>
              <a:t>(from industry)</a:t>
            </a:r>
            <a:endParaRPr lang="en-US" dirty="0"/>
          </a:p>
          <a:p>
            <a:pPr lvl="1"/>
            <a:r>
              <a:rPr lang="en-US" dirty="0"/>
              <a:t>Magnetization </a:t>
            </a:r>
            <a:r>
              <a:rPr lang="en-US" dirty="0" smtClean="0"/>
              <a:t>3-5% </a:t>
            </a:r>
            <a:endParaRPr lang="en-US" dirty="0"/>
          </a:p>
          <a:p>
            <a:pPr lvl="1"/>
            <a:r>
              <a:rPr lang="en-US" dirty="0"/>
              <a:t>Magnetization angle </a:t>
            </a:r>
            <a:r>
              <a:rPr lang="en-US" dirty="0" smtClean="0"/>
              <a:t>1-3º </a:t>
            </a:r>
            <a:endParaRPr lang="en-US" dirty="0"/>
          </a:p>
          <a:p>
            <a:r>
              <a:rPr lang="en-US" dirty="0" smtClean="0"/>
              <a:t>Hybrid magnet design</a:t>
            </a:r>
            <a:endParaRPr lang="en-US" dirty="0"/>
          </a:p>
          <a:p>
            <a:pPr lvl="1"/>
            <a:r>
              <a:rPr lang="en-US" dirty="0" smtClean="0"/>
              <a:t>Important only flux </a:t>
            </a:r>
            <a:r>
              <a:rPr lang="en-US" dirty="0"/>
              <a:t>through surface perpendicular to pole piece </a:t>
            </a:r>
            <a:r>
              <a:rPr lang="en-US" dirty="0" smtClean="0"/>
              <a:t>(</a:t>
            </a:r>
            <a:r>
              <a:rPr lang="en-US" dirty="0" err="1" smtClean="0"/>
              <a:t>B</a:t>
            </a:r>
            <a:r>
              <a:rPr lang="en-US" baseline="-25000" dirty="0" err="1" smtClean="0"/>
              <a:t>r,y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 smtClean="0"/>
              <a:t>Reduced all tolerances of PMs to one</a:t>
            </a:r>
          </a:p>
          <a:p>
            <a:pPr lvl="1"/>
            <a:r>
              <a:rPr lang="en-US" dirty="0" smtClean="0"/>
              <a:t>Can be measured and corrected if necessary</a:t>
            </a:r>
            <a:endParaRPr lang="en-US" dirty="0"/>
          </a:p>
          <a:p>
            <a:pPr marL="4635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65583" y="1129556"/>
            <a:ext cx="416359" cy="962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065583" y="2091577"/>
            <a:ext cx="41635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065583" y="1129556"/>
            <a:ext cx="0" cy="9620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4286" y="1412584"/>
            <a:ext cx="33963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44286" y="955384"/>
            <a:ext cx="68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Yoke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98712" y="2805955"/>
            <a:ext cx="339634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74885" y="28545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481942" y="95538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2087819" y="2069805"/>
            <a:ext cx="50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r,x</a:t>
            </a:r>
            <a:endParaRPr lang="en-US" baseline="-25000" dirty="0"/>
          </a:p>
        </p:txBody>
      </p:sp>
      <p:sp>
        <p:nvSpPr>
          <p:cNvPr id="25" name="TextBox 24"/>
          <p:cNvSpPr txBox="1"/>
          <p:nvPr/>
        </p:nvSpPr>
        <p:spPr>
          <a:xfrm>
            <a:off x="1915226" y="814652"/>
            <a:ext cx="501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</a:t>
            </a:r>
            <a:r>
              <a:rPr lang="en-US" baseline="-25000" dirty="0" err="1" smtClean="0"/>
              <a:t>r,y</a:t>
            </a:r>
            <a:endParaRPr lang="en-US" baseline="-250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450771" y="1412584"/>
            <a:ext cx="0" cy="1393371"/>
          </a:xfrm>
          <a:prstGeom prst="straightConnector1">
            <a:avLst/>
          </a:prstGeom>
          <a:ln w="508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37857" y="188066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50" y="3513634"/>
            <a:ext cx="3709305" cy="296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7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128 permanent magnets per quadrupole</a:t>
            </a:r>
          </a:p>
          <a:p>
            <a:pPr lvl="1"/>
            <a:r>
              <a:rPr lang="en-US" dirty="0" smtClean="0"/>
              <a:t>Random drawing: flux difference between poles &lt;0.05%</a:t>
            </a:r>
          </a:p>
          <a:p>
            <a:r>
              <a:rPr lang="en-US" dirty="0" smtClean="0"/>
              <a:t>Measure blocks and sort</a:t>
            </a:r>
          </a:p>
          <a:p>
            <a:pPr lvl="1"/>
            <a:r>
              <a:rPr lang="en-US" dirty="0" smtClean="0"/>
              <a:t>Can reduce error to 10</a:t>
            </a:r>
            <a:r>
              <a:rPr lang="en-US" baseline="30000" dirty="0" smtClean="0"/>
              <a:t>-6</a:t>
            </a:r>
            <a:r>
              <a:rPr lang="en-US" dirty="0" smtClean="0"/>
              <a:t> level</a:t>
            </a:r>
          </a:p>
          <a:p>
            <a:pPr lvl="1"/>
            <a:r>
              <a:rPr lang="en-US" dirty="0" smtClean="0"/>
              <a:t>(cost associated with this)</a:t>
            </a:r>
          </a:p>
          <a:p>
            <a:r>
              <a:rPr lang="en-US" dirty="0" smtClean="0"/>
              <a:t>Correcting errors: magnetic shunts</a:t>
            </a:r>
          </a:p>
          <a:p>
            <a:pPr lvl="1"/>
            <a:r>
              <a:rPr lang="en-US" dirty="0" smtClean="0"/>
              <a:t>Thin iron strip next to PMs</a:t>
            </a:r>
          </a:p>
          <a:p>
            <a:pPr lvl="1"/>
            <a:r>
              <a:rPr lang="en-US" dirty="0" smtClean="0"/>
              <a:t>Locally short-circuits some of the flux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Tolerances: Permanent Magnets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96200" y="5105400"/>
            <a:ext cx="1047750" cy="10668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43950" y="5105400"/>
            <a:ext cx="228600" cy="1066800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7829550" y="4146612"/>
            <a:ext cx="819150" cy="958788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-Turn Arrow 8"/>
          <p:cNvSpPr/>
          <p:nvPr/>
        </p:nvSpPr>
        <p:spPr>
          <a:xfrm>
            <a:off x="8686800" y="4416394"/>
            <a:ext cx="152400" cy="685800"/>
          </a:xfrm>
          <a:prstGeom prst="utur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92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95" y="1104987"/>
            <a:ext cx="7136557" cy="53524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Block Measurements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41774" y="186698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Blue: </a:t>
            </a:r>
            <a:r>
              <a:rPr lang="en-US" dirty="0" err="1" smtClean="0"/>
              <a:t>Qf</a:t>
            </a:r>
            <a:endParaRPr lang="en-US" dirty="0" smtClean="0"/>
          </a:p>
          <a:p>
            <a:r>
              <a:rPr lang="en-US" dirty="0" smtClean="0"/>
              <a:t>Green: </a:t>
            </a:r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5939872"/>
            <a:ext cx="1422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Qd</a:t>
            </a:r>
            <a:r>
              <a:rPr lang="en-US" dirty="0" smtClean="0"/>
              <a:t>: +/-0.5%</a:t>
            </a:r>
          </a:p>
          <a:p>
            <a:r>
              <a:rPr lang="en-US" dirty="0" err="1" smtClean="0"/>
              <a:t>Qf</a:t>
            </a:r>
            <a:r>
              <a:rPr lang="en-US" dirty="0" smtClean="0"/>
              <a:t>: +/-1%</a:t>
            </a:r>
            <a:endParaRPr lang="en-US" dirty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0881" y="990600"/>
            <a:ext cx="5153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smaller spread than expected</a:t>
            </a:r>
          </a:p>
          <a:p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smaller than expected (but within +/-5% spec)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1" y="6042309"/>
            <a:ext cx="379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Matching (iterative): error &lt; 1x10</a:t>
            </a:r>
            <a:r>
              <a:rPr lang="en-US" baseline="30000" dirty="0" smtClean="0"/>
              <a:t>-5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483"/>
          <a:stretch/>
        </p:blipFill>
        <p:spPr>
          <a:xfrm>
            <a:off x="7681830" y="3353315"/>
            <a:ext cx="1292955" cy="20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64" r="6488"/>
          <a:stretch/>
        </p:blipFill>
        <p:spPr>
          <a:xfrm>
            <a:off x="315682" y="2168683"/>
            <a:ext cx="4158343" cy="3534100"/>
          </a:xfrm>
        </p:spPr>
      </p:pic>
      <p:pic>
        <p:nvPicPr>
          <p:cNvPr id="22" name="Content Placeholder 2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1" r="6732"/>
          <a:stretch/>
        </p:blipFill>
        <p:spPr>
          <a:xfrm>
            <a:off x="4680855" y="2176684"/>
            <a:ext cx="4234543" cy="35793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 of Magnetization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563880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5665569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10" name="Cube 9"/>
          <p:cNvSpPr/>
          <p:nvPr/>
        </p:nvSpPr>
        <p:spPr>
          <a:xfrm>
            <a:off x="961722" y="1183492"/>
            <a:ext cx="838200" cy="609600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1226419" y="954892"/>
            <a:ext cx="290361" cy="3048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88926" y="81416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81000" y="928090"/>
            <a:ext cx="0" cy="11698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52400" y="1917908"/>
            <a:ext cx="136438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28600" y="1602962"/>
            <a:ext cx="456161" cy="4187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69647" y="17760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33400" y="125969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081" y="81416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081" y="61722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Angle: 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17357" y="866660"/>
            <a:ext cx="657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 of magnetization not important for hybrid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Tolerance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5175" y="990600"/>
            <a:ext cx="4436850" cy="56067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Required pole accuracy? </a:t>
            </a:r>
          </a:p>
          <a:p>
            <a:pPr lvl="1"/>
            <a:r>
              <a:rPr lang="en-US" dirty="0"/>
              <a:t>Start with ideal pole and add error function </a:t>
            </a:r>
          </a:p>
          <a:p>
            <a:pPr lvl="1"/>
            <a:r>
              <a:rPr lang="en-US" dirty="0"/>
              <a:t>Amplitude +/-50um </a:t>
            </a:r>
          </a:p>
          <a:p>
            <a:pPr lvl="1"/>
            <a:r>
              <a:rPr lang="en-US" dirty="0"/>
              <a:t>(easily achievable with stamping) </a:t>
            </a:r>
          </a:p>
          <a:p>
            <a:r>
              <a:rPr lang="en-US" dirty="0"/>
              <a:t>Benchmarking </a:t>
            </a:r>
          </a:p>
          <a:p>
            <a:pPr lvl="1"/>
            <a:r>
              <a:rPr lang="en-US" dirty="0"/>
              <a:t>3D tracking </a:t>
            </a:r>
          </a:p>
          <a:p>
            <a:pPr lvl="1"/>
            <a:r>
              <a:rPr lang="en-US" dirty="0"/>
              <a:t>Look at orbit distortion </a:t>
            </a:r>
          </a:p>
          <a:p>
            <a:pPr lvl="1"/>
            <a:r>
              <a:rPr lang="en-US" dirty="0"/>
              <a:t>Result: no issue </a:t>
            </a:r>
          </a:p>
          <a:p>
            <a:r>
              <a:rPr lang="en-US" dirty="0"/>
              <a:t>Choose worst error function </a:t>
            </a:r>
          </a:p>
          <a:p>
            <a:pPr lvl="1"/>
            <a:r>
              <a:rPr lang="en-US" dirty="0"/>
              <a:t>Increase </a:t>
            </a:r>
            <a:r>
              <a:rPr lang="en-US" dirty="0" smtClean="0"/>
              <a:t>amplitude </a:t>
            </a:r>
            <a:r>
              <a:rPr lang="en-US" smtClean="0"/>
              <a:t>to 150um </a:t>
            </a:r>
            <a:endParaRPr lang="en-US" dirty="0"/>
          </a:p>
          <a:p>
            <a:pPr lvl="1"/>
            <a:r>
              <a:rPr lang="en-US" dirty="0"/>
              <a:t>Orbit distortion </a:t>
            </a:r>
            <a:r>
              <a:rPr lang="en-US" dirty="0" smtClean="0"/>
              <a:t>&lt; </a:t>
            </a:r>
            <a:r>
              <a:rPr lang="en-US" dirty="0"/>
              <a:t>0.3mm </a:t>
            </a:r>
          </a:p>
          <a:p>
            <a:r>
              <a:rPr lang="en-US" dirty="0"/>
              <a:t>Pole shape very robust</a:t>
            </a:r>
          </a:p>
          <a:p>
            <a:pPr marL="1025525" lvl="1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2170051"/>
            <a:ext cx="4243387" cy="318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Geometry / Field Quality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1" t="3720" r="15210" b="2162"/>
          <a:stretch/>
        </p:blipFill>
        <p:spPr>
          <a:xfrm>
            <a:off x="74616" y="1344479"/>
            <a:ext cx="4401001" cy="4277897"/>
          </a:xfrm>
        </p:spPr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Pole area </a:t>
            </a:r>
          </a:p>
          <a:p>
            <a:pPr lvl="1"/>
            <a:r>
              <a:rPr lang="en-US" dirty="0"/>
              <a:t>Pole shape </a:t>
            </a:r>
          </a:p>
          <a:p>
            <a:pPr lvl="1"/>
            <a:r>
              <a:rPr lang="en-US" dirty="0"/>
              <a:t>Distances / tilt </a:t>
            </a:r>
          </a:p>
          <a:p>
            <a:pPr lvl="1"/>
            <a:r>
              <a:rPr lang="en-US" dirty="0"/>
              <a:t>Identical to other quadrupoles </a:t>
            </a:r>
          </a:p>
          <a:p>
            <a:r>
              <a:rPr lang="en-US" dirty="0"/>
              <a:t>Distance pole to back yoke </a:t>
            </a:r>
          </a:p>
          <a:p>
            <a:pPr lvl="1"/>
            <a:r>
              <a:rPr lang="en-US" dirty="0" err="1"/>
              <a:t>NdFeB</a:t>
            </a:r>
            <a:r>
              <a:rPr lang="en-US" dirty="0"/>
              <a:t>: </a:t>
            </a:r>
            <a:r>
              <a:rPr lang="en-US" dirty="0" smtClean="0"/>
              <a:t>µ</a:t>
            </a:r>
            <a:r>
              <a:rPr lang="en-US" baseline="-25000" dirty="0" smtClean="0"/>
              <a:t>r</a:t>
            </a:r>
            <a:r>
              <a:rPr lang="en-US" dirty="0" smtClean="0"/>
              <a:t>~1 </a:t>
            </a:r>
            <a:endParaRPr lang="en-US" dirty="0"/>
          </a:p>
          <a:p>
            <a:pPr lvl="1"/>
            <a:r>
              <a:rPr lang="en-US" dirty="0"/>
              <a:t>Adds to air gap</a:t>
            </a:r>
          </a:p>
        </p:txBody>
      </p:sp>
      <p:sp>
        <p:nvSpPr>
          <p:cNvPr id="5" name="Oval 4"/>
          <p:cNvSpPr/>
          <p:nvPr/>
        </p:nvSpPr>
        <p:spPr>
          <a:xfrm>
            <a:off x="1817917" y="2922815"/>
            <a:ext cx="1012371" cy="10123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82690" y="1828800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80460" y="1828800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971809" y="4767943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469579" y="4767943"/>
            <a:ext cx="0" cy="326571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646718" y="2596244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46718" y="4229102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29350" y="2607126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29350" y="4239984"/>
            <a:ext cx="27213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0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Shunting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5349"/>
          <a:stretch/>
        </p:blipFill>
        <p:spPr>
          <a:xfrm>
            <a:off x="4828133" y="928671"/>
            <a:ext cx="4244975" cy="2195530"/>
          </a:xfr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849812" cy="56686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Flux imbalance: ‘bad dipole’</a:t>
            </a:r>
          </a:p>
          <a:p>
            <a:pPr lvl="1"/>
            <a:r>
              <a:rPr lang="en-US" dirty="0" smtClean="0"/>
              <a:t>(Dipole and </a:t>
            </a:r>
            <a:r>
              <a:rPr lang="en-US" dirty="0" err="1" smtClean="0"/>
              <a:t>sextupole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difference in PMs </a:t>
            </a:r>
          </a:p>
          <a:p>
            <a:pPr lvl="1"/>
            <a:r>
              <a:rPr lang="en-US" dirty="0"/>
              <a:t>gap difference back-leg </a:t>
            </a:r>
            <a:r>
              <a:rPr lang="en-US" dirty="0" smtClean="0"/>
              <a:t>steel</a:t>
            </a:r>
          </a:p>
          <a:p>
            <a:r>
              <a:rPr lang="en-US" dirty="0" smtClean="0"/>
              <a:t>Correction: magnetic shunts</a:t>
            </a:r>
          </a:p>
          <a:p>
            <a:pPr lvl="1"/>
            <a:r>
              <a:rPr lang="en-US" dirty="0" smtClean="0"/>
              <a:t>thin </a:t>
            </a:r>
            <a:r>
              <a:rPr lang="en-US" dirty="0"/>
              <a:t>strip of soft-iron next to </a:t>
            </a:r>
            <a:r>
              <a:rPr lang="en-US" dirty="0" smtClean="0"/>
              <a:t>PM</a:t>
            </a:r>
          </a:p>
          <a:p>
            <a:pPr lvl="1"/>
            <a:r>
              <a:rPr lang="en-US" dirty="0" smtClean="0"/>
              <a:t>Shorts </a:t>
            </a:r>
            <a:r>
              <a:rPr lang="en-US" dirty="0"/>
              <a:t>small fraction of the </a:t>
            </a:r>
            <a:r>
              <a:rPr lang="en-US" dirty="0" smtClean="0"/>
              <a:t>flux</a:t>
            </a:r>
          </a:p>
          <a:p>
            <a:pPr lvl="1"/>
            <a:r>
              <a:rPr lang="en-US" dirty="0"/>
              <a:t>1mm </a:t>
            </a:r>
            <a:r>
              <a:rPr lang="en-US" dirty="0" smtClean="0"/>
              <a:t>shunt: </a:t>
            </a:r>
            <a:r>
              <a:rPr lang="en-US" dirty="0"/>
              <a:t>flux change about 1%</a:t>
            </a:r>
          </a:p>
          <a:p>
            <a:r>
              <a:rPr lang="en-US" dirty="0" smtClean="0"/>
              <a:t>Prototype magnet </a:t>
            </a:r>
          </a:p>
          <a:p>
            <a:pPr lvl="1"/>
            <a:r>
              <a:rPr lang="en-US" dirty="0" smtClean="0"/>
              <a:t>Gap changed due to inadequate precision spacers</a:t>
            </a:r>
          </a:p>
          <a:p>
            <a:pPr lvl="1"/>
            <a:r>
              <a:rPr lang="en-US" dirty="0" smtClean="0"/>
              <a:t>6 units of </a:t>
            </a:r>
            <a:r>
              <a:rPr lang="en-US" dirty="0" err="1" smtClean="0"/>
              <a:t>sextupole</a:t>
            </a:r>
            <a:endParaRPr lang="en-US" dirty="0" smtClean="0"/>
          </a:p>
          <a:p>
            <a:pPr lvl="1"/>
            <a:r>
              <a:rPr lang="en-US" dirty="0" smtClean="0"/>
              <a:t>Corrected with shunts </a:t>
            </a:r>
          </a:p>
          <a:p>
            <a:pPr lvl="1"/>
            <a:r>
              <a:rPr lang="en-US" dirty="0" smtClean="0"/>
              <a:t>Perfect agreement with simulations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173"/>
          <a:stretch/>
        </p:blipFill>
        <p:spPr bwMode="auto">
          <a:xfrm>
            <a:off x="5233772" y="3769939"/>
            <a:ext cx="3839336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1"/>
          <p:cNvSpPr/>
          <p:nvPr/>
        </p:nvSpPr>
        <p:spPr>
          <a:xfrm rot="7123132">
            <a:off x="7800918" y="5083039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960571">
            <a:off x="6515247" y="5216055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960571">
            <a:off x="5995181" y="1835936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2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Elimination of </a:t>
            </a:r>
            <a:r>
              <a:rPr lang="en-US" dirty="0" err="1" smtClean="0"/>
              <a:t>Sextupole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398736"/>
              </p:ext>
            </p:extLst>
          </p:nvPr>
        </p:nvGraphicFramePr>
        <p:xfrm>
          <a:off x="179389" y="928688"/>
          <a:ext cx="3402011" cy="562832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1211"/>
                <a:gridCol w="844313"/>
                <a:gridCol w="832087"/>
                <a:gridCol w="914400"/>
              </a:tblGrid>
              <a:tr h="366712"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 8</a:t>
                      </a:r>
                      <a:endParaRPr lang="en-US" dirty="0"/>
                    </a:p>
                  </a:txBody>
                  <a:tcPr/>
                </a:tc>
              </a:tr>
              <a:tr h="224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-10000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6.25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-1.48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0.06</a:t>
                      </a:r>
                      <a:endParaRPr lang="en-US" sz="16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-14.866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14.31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-0.14323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3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-0.0811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89924316"/>
              </p:ext>
            </p:extLst>
          </p:nvPr>
        </p:nvGraphicFramePr>
        <p:xfrm>
          <a:off x="3922699" y="934033"/>
          <a:ext cx="3544901" cy="56229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2741"/>
                <a:gridCol w="791771"/>
                <a:gridCol w="863751"/>
                <a:gridCol w="1076638"/>
              </a:tblGrid>
              <a:tr h="351614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Skew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Sim.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Run 1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Run 8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</a:tr>
              <a:tr h="229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j-lt"/>
                        </a:rPr>
                        <a:t>a1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+mn-lt"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---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0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---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-5.97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0.13</a:t>
                      </a:r>
                      <a:endParaRPr lang="en-US" sz="16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-0.4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0.13</a:t>
                      </a:r>
                      <a:endParaRPr lang="en-US" sz="1600" dirty="0">
                        <a:solidFill>
                          <a:srgbClr val="0000CC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0.18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-0.11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0.04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-0.01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a13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a14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j-lt"/>
                        </a:rPr>
                        <a:t>a15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</a:rPr>
                        <a:t>0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016768" y="60960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R=25mm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467600" y="1447800"/>
            <a:ext cx="17107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Run 8:</a:t>
            </a:r>
          </a:p>
          <a:p>
            <a:r>
              <a:rPr lang="en-US" dirty="0" smtClean="0"/>
              <a:t>158mm </a:t>
            </a:r>
            <a:r>
              <a:rPr lang="en-US" dirty="0"/>
              <a:t>length </a:t>
            </a:r>
            <a:endParaRPr lang="en-US" dirty="0" smtClean="0"/>
          </a:p>
          <a:p>
            <a:r>
              <a:rPr lang="en-US" dirty="0" smtClean="0"/>
              <a:t>shim </a:t>
            </a:r>
            <a:r>
              <a:rPr lang="en-US" dirty="0"/>
              <a:t>to pole 4</a:t>
            </a:r>
          </a:p>
        </p:txBody>
      </p:sp>
    </p:spTree>
    <p:extLst>
      <p:ext uri="{BB962C8B-B14F-4D97-AF65-F5344CB8AC3E}">
        <p14:creationId xmlns:p14="http://schemas.microsoft.com/office/powerpoint/2010/main" val="27745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Octupole</a:t>
            </a:r>
            <a:r>
              <a:rPr lang="en-US" dirty="0" smtClean="0"/>
              <a:t> Error (b4/a4)</a:t>
            </a:r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75" t="36297" r="39205" b="33956"/>
          <a:stretch/>
        </p:blipFill>
        <p:spPr>
          <a:xfrm>
            <a:off x="2769840" y="1219200"/>
            <a:ext cx="3962400" cy="3797300"/>
          </a:xfrm>
        </p:spPr>
      </p:pic>
      <p:cxnSp>
        <p:nvCxnSpPr>
          <p:cNvPr id="8" name="Straight Arrow Connector 7"/>
          <p:cNvCxnSpPr/>
          <p:nvPr/>
        </p:nvCxnSpPr>
        <p:spPr>
          <a:xfrm flipV="1">
            <a:off x="4293840" y="2508250"/>
            <a:ext cx="94104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93840" y="2508250"/>
            <a:ext cx="941040" cy="9144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18086" y="2856984"/>
            <a:ext cx="32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56631" y="2487652"/>
            <a:ext cx="32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480877" y="3879850"/>
            <a:ext cx="4987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760440" y="2672318"/>
            <a:ext cx="0" cy="5539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65440" y="2660650"/>
            <a:ext cx="0" cy="55399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446240" y="2051050"/>
            <a:ext cx="49876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619422" y="38502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456783" y="27646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539168" y="164808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670654" y="274851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304800" y="1371600"/>
            <a:ext cx="580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a=c</a:t>
            </a:r>
          </a:p>
          <a:p>
            <a:r>
              <a:rPr lang="en-US" dirty="0" smtClean="0"/>
              <a:t>b=d</a:t>
            </a:r>
          </a:p>
          <a:p>
            <a:r>
              <a:rPr lang="en-US" b="1" dirty="0" err="1" smtClean="0"/>
              <a:t>a≠b</a:t>
            </a:r>
            <a:endParaRPr lang="en-US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10952" y="5297527"/>
            <a:ext cx="6340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likely – wouldn’t show up in optical survey (optical level)</a:t>
            </a:r>
          </a:p>
          <a:p>
            <a:r>
              <a:rPr lang="en-US" dirty="0" smtClean="0"/>
              <a:t>CMM survey underway to confirm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0952" y="5926553"/>
            <a:ext cx="8529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Jack Tanabe, Iron Dominated Electromagnets Design, Fabrication, Assembly and </a:t>
            </a:r>
            <a:r>
              <a:rPr lang="en-US" dirty="0" smtClean="0">
                <a:solidFill>
                  <a:srgbClr val="008000"/>
                </a:solidFill>
              </a:rPr>
              <a:t/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Measurements, SLAC 2005. 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5782500" cy="48481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 smtClean="0"/>
              <a:t>NdFeB</a:t>
            </a:r>
            <a:r>
              <a:rPr lang="en-US" sz="2400" dirty="0" smtClean="0"/>
              <a:t>: (∆B/B)/∆T≈-1.1x10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/K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sz="2000" dirty="0" smtClean="0"/>
              <a:t>(have two vendors which guarantee this value)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Compensation scheme: 30-32% Ni-Fe</a:t>
            </a:r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Pioneered by </a:t>
            </a:r>
            <a:r>
              <a:rPr lang="en-US" sz="2400" dirty="0" err="1" smtClean="0"/>
              <a:t>Fermilab</a:t>
            </a:r>
            <a:endParaRPr lang="en-US" sz="2400" dirty="0" smtClean="0"/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Curie temperature of 60°C</a:t>
            </a:r>
          </a:p>
          <a:p>
            <a:pPr marL="454025" lvl="1" indent="-285750">
              <a:buFont typeface="Courier New" panose="02070309020205020404" pitchFamily="49" charset="0"/>
              <a:buChar char="o"/>
            </a:pPr>
            <a:r>
              <a:rPr lang="en-US" sz="2400" dirty="0" err="1" smtClean="0"/>
              <a:t>B</a:t>
            </a:r>
            <a:r>
              <a:rPr lang="en-US" sz="2400" baseline="-25000" dirty="0" err="1" smtClean="0"/>
              <a:t>sat</a:t>
            </a:r>
            <a:r>
              <a:rPr lang="en-US" sz="2400" dirty="0" smtClean="0"/>
              <a:t>=0.3-0.1 T (20-45°C)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Required Ni-Fe: about 20% of PM</a:t>
            </a:r>
          </a:p>
          <a:p>
            <a:pPr marL="454025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Temperature Compensation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71500" y="43959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NdFeB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1409700" y="4395924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38300" y="43959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476500" y="4395924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05100" y="43959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71500" y="53865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09700" y="5386524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638300" y="53865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76500" y="5386524"/>
            <a:ext cx="228600" cy="76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705100" y="5386524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1500" y="5157924"/>
            <a:ext cx="2971800" cy="228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NiFe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38600" y="44142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038600" y="5404886"/>
            <a:ext cx="838200" cy="762000"/>
          </a:xfrm>
          <a:prstGeom prst="rect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38600" y="5176286"/>
            <a:ext cx="838200" cy="2160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4191000" y="4642886"/>
            <a:ext cx="5334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4191000" y="5633486"/>
            <a:ext cx="533400" cy="3048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638300" y="6260068"/>
            <a:ext cx="556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14800" y="62430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Side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179849" y="5274788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Diagramm 7"/>
          <p:cNvGraphicFramePr>
            <a:graphicFrameLocks/>
          </p:cNvGraphicFramePr>
          <p:nvPr>
            <p:extLst/>
          </p:nvPr>
        </p:nvGraphicFramePr>
        <p:xfrm>
          <a:off x="5963636" y="2034168"/>
          <a:ext cx="3120703" cy="457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444343" y="1578429"/>
            <a:ext cx="2399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Thermoflux</a:t>
            </a:r>
            <a:r>
              <a:rPr lang="en-US" dirty="0" smtClean="0"/>
              <a:t> TX65/100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95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388" y="1052736"/>
            <a:ext cx="8640762" cy="5348064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Lattice and Magnet Requirements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General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Prototype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Tolerances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Correctors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Path to Prototype Girder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628"/>
          <a:stretch/>
        </p:blipFill>
        <p:spPr>
          <a:xfrm>
            <a:off x="4538474" y="1566672"/>
            <a:ext cx="4505997" cy="386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3D </a:t>
            </a:r>
            <a:r>
              <a:rPr lang="en-US" sz="2800" dirty="0" err="1" smtClean="0"/>
              <a:t>NiFe</a:t>
            </a:r>
            <a:r>
              <a:rPr lang="en-US" sz="2800" dirty="0" smtClean="0"/>
              <a:t> Temperature Compensation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403639" y="940506"/>
            <a:ext cx="4775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shown: same for </a:t>
            </a:r>
            <a:r>
              <a:rPr lang="en-US" dirty="0" err="1" smtClean="0"/>
              <a:t>Qd</a:t>
            </a:r>
            <a:r>
              <a:rPr lang="en-US" dirty="0" smtClean="0"/>
              <a:t> / individual magnets</a:t>
            </a:r>
            <a:endParaRPr lang="en-US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71" y="1566672"/>
            <a:ext cx="4513262" cy="36106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2064" y="1053004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r>
              <a:rPr lang="en-US" dirty="0" smtClean="0"/>
              <a:t>, field at outermost aperture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807288" y="2702713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20ºC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68919" y="3516868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30ºC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2064" y="434099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0.368T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12063" y="2702713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0.3681T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97626" y="517728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55080" y="1566672"/>
            <a:ext cx="708660" cy="37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NiFe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27371" y="1943100"/>
            <a:ext cx="78378" cy="14793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766560" y="1943100"/>
            <a:ext cx="275997" cy="140668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Content Placeholder 3"/>
          <p:cNvSpPr txBox="1">
            <a:spLocks/>
          </p:cNvSpPr>
          <p:nvPr/>
        </p:nvSpPr>
        <p:spPr bwMode="auto">
          <a:xfrm>
            <a:off x="357294" y="5434406"/>
            <a:ext cx="8514677" cy="127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kern="0" dirty="0" smtClean="0"/>
              <a:t>Demonstrated (exp.) temperature coefficient (%/K):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uncompensated: -0.103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sz="2000" kern="0" dirty="0" smtClean="0"/>
              <a:t>Compensated: &lt;-0.003</a:t>
            </a:r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357792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873" y="2065179"/>
            <a:ext cx="3800277" cy="3040221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Variation of B</a:t>
            </a:r>
            <a:r>
              <a:rPr lang="en-US" baseline="-25000" dirty="0" smtClean="0"/>
              <a:t>r</a:t>
            </a:r>
            <a:endParaRPr lang="en-US" baseline="-250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79388" y="1066800"/>
            <a:ext cx="4468812" cy="553055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Magnets designed for </a:t>
            </a:r>
            <a:br>
              <a:rPr lang="en-US" dirty="0" smtClean="0"/>
            </a:br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of 1.37T</a:t>
            </a:r>
          </a:p>
          <a:p>
            <a:pPr lvl="1"/>
            <a:r>
              <a:rPr lang="en-US" dirty="0" smtClean="0"/>
              <a:t>But B</a:t>
            </a:r>
            <a:r>
              <a:rPr lang="en-US" baseline="-25000" dirty="0" smtClean="0"/>
              <a:t>r</a:t>
            </a:r>
            <a:r>
              <a:rPr lang="en-US" dirty="0" smtClean="0"/>
              <a:t> could also be 1.42T</a:t>
            </a:r>
          </a:p>
          <a:p>
            <a:r>
              <a:rPr lang="en-US" dirty="0" smtClean="0"/>
              <a:t>CBETA: easier to deal with higher gradient</a:t>
            </a:r>
          </a:p>
          <a:p>
            <a:pPr lvl="1"/>
            <a:r>
              <a:rPr lang="en-US" dirty="0" smtClean="0"/>
              <a:t>Can reduce gradient, but not increase (easily)</a:t>
            </a:r>
          </a:p>
          <a:p>
            <a:pPr lvl="1"/>
            <a:r>
              <a:rPr lang="en-US" dirty="0" smtClean="0"/>
              <a:t>Systematic change</a:t>
            </a:r>
          </a:p>
          <a:p>
            <a:r>
              <a:rPr lang="en-US" dirty="0" smtClean="0"/>
              <a:t>Temperature compensation?</a:t>
            </a:r>
          </a:p>
          <a:p>
            <a:pPr lvl="1"/>
            <a:r>
              <a:rPr lang="en-US" dirty="0" smtClean="0"/>
              <a:t>Fill horizontal slots during assembly</a:t>
            </a:r>
          </a:p>
          <a:p>
            <a:pPr lvl="1"/>
            <a:r>
              <a:rPr lang="en-US" dirty="0" smtClean="0"/>
              <a:t>Longitudinal space required (width)</a:t>
            </a:r>
          </a:p>
          <a:p>
            <a:pPr lvl="2"/>
            <a:r>
              <a:rPr lang="en-US" dirty="0" smtClean="0"/>
              <a:t>Nominal: 8.25mm</a:t>
            </a:r>
          </a:p>
          <a:p>
            <a:pPr lvl="2"/>
            <a:r>
              <a:rPr lang="en-US" dirty="0" smtClean="0"/>
              <a:t>B</a:t>
            </a:r>
            <a:r>
              <a:rPr lang="en-US" baseline="-25000" dirty="0" smtClean="0"/>
              <a:t>r</a:t>
            </a:r>
            <a:r>
              <a:rPr lang="en-US" dirty="0" smtClean="0"/>
              <a:t> =1.42T: 8.5mm</a:t>
            </a:r>
          </a:p>
          <a:p>
            <a:r>
              <a:rPr lang="en-US" dirty="0"/>
              <a:t>Also: </a:t>
            </a:r>
            <a:r>
              <a:rPr lang="el-GR" dirty="0"/>
              <a:t>μ</a:t>
            </a:r>
            <a:r>
              <a:rPr lang="en-US" baseline="-25000" dirty="0"/>
              <a:t>r</a:t>
            </a:r>
            <a:r>
              <a:rPr lang="en-US" dirty="0"/>
              <a:t> of PMs not guaranteed property</a:t>
            </a:r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77000" y="134576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Blue: </a:t>
            </a:r>
            <a:r>
              <a:rPr lang="en-US" dirty="0" err="1" smtClean="0"/>
              <a:t>NiFe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5867400"/>
            <a:ext cx="2783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Available hor. gap: 12mm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0" idx="0"/>
          </p:cNvCxnSpPr>
          <p:nvPr/>
        </p:nvCxnSpPr>
        <p:spPr>
          <a:xfrm flipH="1" flipV="1">
            <a:off x="6400800" y="3886200"/>
            <a:ext cx="401320" cy="198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76800" y="6236732"/>
            <a:ext cx="40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correct for 3% gradient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2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Manufacturing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4200" y="2209800"/>
            <a:ext cx="2362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Vendor A</a:t>
            </a:r>
          </a:p>
          <a:p>
            <a:pPr algn="ctr"/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66800" y="1061590"/>
            <a:ext cx="1752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Vendor C</a:t>
            </a:r>
          </a:p>
          <a:p>
            <a:pPr algn="ctr"/>
            <a:r>
              <a:rPr lang="en-US" dirty="0" smtClean="0"/>
              <a:t>Permanent </a:t>
            </a:r>
          </a:p>
          <a:p>
            <a:pPr algn="ctr"/>
            <a:r>
              <a:rPr lang="en-US" dirty="0" smtClean="0"/>
              <a:t>Magnets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855940" y="1061589"/>
            <a:ext cx="1752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Vendor D</a:t>
            </a:r>
          </a:p>
          <a:p>
            <a:pPr algn="ctr"/>
            <a:r>
              <a:rPr lang="en-US" dirty="0" smtClean="0"/>
              <a:t>Raw Material Iron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855940" y="2209800"/>
            <a:ext cx="17526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Vendor B</a:t>
            </a:r>
          </a:p>
          <a:p>
            <a:pPr algn="ctr"/>
            <a:r>
              <a:rPr lang="en-US" dirty="0" smtClean="0"/>
              <a:t>Laminations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24200" y="3220134"/>
            <a:ext cx="2362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Rotating Coil Measurement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28600" y="3220134"/>
            <a:ext cx="2362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Shunt to cancel unwanted harmonics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24200" y="4191000"/>
            <a:ext cx="2362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Shunting to get gradient identical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124200" y="5359568"/>
            <a:ext cx="236220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/>
              <a:t>Girder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0" idx="0"/>
          </p:cNvCxnSpPr>
          <p:nvPr/>
        </p:nvCxnSpPr>
        <p:spPr>
          <a:xfrm>
            <a:off x="2819400" y="1984919"/>
            <a:ext cx="1485900" cy="224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2"/>
            <a:endCxn id="10" idx="0"/>
          </p:cNvCxnSpPr>
          <p:nvPr/>
        </p:nvCxnSpPr>
        <p:spPr>
          <a:xfrm flipH="1">
            <a:off x="4305300" y="1984919"/>
            <a:ext cx="2426940" cy="2248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3"/>
            <a:endCxn id="13" idx="1"/>
          </p:cNvCxnSpPr>
          <p:nvPr/>
        </p:nvCxnSpPr>
        <p:spPr>
          <a:xfrm>
            <a:off x="5486400" y="2532966"/>
            <a:ext cx="3695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486400" y="2667000"/>
            <a:ext cx="36954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0" idx="2"/>
            <a:endCxn id="14" idx="0"/>
          </p:cNvCxnSpPr>
          <p:nvPr/>
        </p:nvCxnSpPr>
        <p:spPr>
          <a:xfrm>
            <a:off x="4305300" y="2856131"/>
            <a:ext cx="0" cy="3640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3"/>
            <a:endCxn id="14" idx="1"/>
          </p:cNvCxnSpPr>
          <p:nvPr/>
        </p:nvCxnSpPr>
        <p:spPr>
          <a:xfrm>
            <a:off x="2590800" y="3543300"/>
            <a:ext cx="533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4" idx="2"/>
            <a:endCxn id="16" idx="0"/>
          </p:cNvCxnSpPr>
          <p:nvPr/>
        </p:nvCxnSpPr>
        <p:spPr>
          <a:xfrm>
            <a:off x="4305300" y="3866465"/>
            <a:ext cx="0" cy="3245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17" idx="0"/>
          </p:cNvCxnSpPr>
          <p:nvPr/>
        </p:nvCxnSpPr>
        <p:spPr>
          <a:xfrm>
            <a:off x="4305300" y="4837331"/>
            <a:ext cx="0" cy="5222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019800" y="3220134"/>
            <a:ext cx="297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 compensation: </a:t>
            </a:r>
          </a:p>
          <a:p>
            <a:endParaRPr lang="en-US" dirty="0"/>
          </a:p>
          <a:p>
            <a:r>
              <a:rPr lang="en-US" dirty="0" smtClean="0"/>
              <a:t>PM properties and </a:t>
            </a:r>
            <a:r>
              <a:rPr lang="en-US" dirty="0" err="1" smtClean="0"/>
              <a:t>NiFe</a:t>
            </a:r>
            <a:r>
              <a:rPr lang="en-US" dirty="0" smtClean="0"/>
              <a:t> specs guaranteed</a:t>
            </a:r>
          </a:p>
          <a:p>
            <a:r>
              <a:rPr lang="en-US" dirty="0" smtClean="0"/>
              <a:t>Can calculate required amount of </a:t>
            </a:r>
            <a:r>
              <a:rPr lang="en-US" dirty="0" err="1" smtClean="0"/>
              <a:t>NiFe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In addition: take samples and verify with c-core magnet (1 PM + </a:t>
            </a:r>
            <a:r>
              <a:rPr lang="en-US" dirty="0" err="1" smtClean="0"/>
              <a:t>NiFe</a:t>
            </a:r>
            <a:r>
              <a:rPr lang="en-US" dirty="0" smtClean="0"/>
              <a:t> per pole)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11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77" y="137319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Correctors</a:t>
            </a:r>
            <a:endParaRPr lang="en-US" sz="36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7" y="812798"/>
            <a:ext cx="3433131" cy="223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798595"/>
            <a:ext cx="2698164" cy="224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324" y="838200"/>
            <a:ext cx="2725894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228600" y="3048000"/>
            <a:ext cx="8783425" cy="35493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Dipole correctors</a:t>
            </a:r>
          </a:p>
          <a:p>
            <a:pPr lvl="1"/>
            <a:r>
              <a:rPr lang="en-US" kern="0" dirty="0" smtClean="0"/>
              <a:t>Normal</a:t>
            </a:r>
            <a:r>
              <a:rPr lang="en-US" kern="0" dirty="0"/>
              <a:t>: </a:t>
            </a:r>
            <a:r>
              <a:rPr lang="en-US" dirty="0" smtClean="0"/>
              <a:t>347.26 Gauss.cm (</a:t>
            </a:r>
            <a:r>
              <a:rPr lang="en-US" dirty="0" smtClean="0">
                <a:sym typeface="Symbol"/>
              </a:rPr>
              <a:t></a:t>
            </a:r>
            <a:r>
              <a:rPr lang="en-US" dirty="0">
                <a:sym typeface="Symbol"/>
              </a:rPr>
              <a:t>B/B~</a:t>
            </a:r>
            <a:r>
              <a:rPr lang="en-US" dirty="0" smtClean="0">
                <a:sym typeface="Symbol"/>
              </a:rPr>
              <a:t>5x10</a:t>
            </a:r>
            <a:r>
              <a:rPr lang="en-US" baseline="30000" dirty="0" smtClean="0">
                <a:sym typeface="Symbol"/>
              </a:rPr>
              <a:t>-3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/>
              <a:t>Skew: 590 G.cm (</a:t>
            </a:r>
            <a:r>
              <a:rPr lang="en-US" dirty="0" smtClean="0">
                <a:sym typeface="Symbol"/>
              </a:rPr>
              <a:t></a:t>
            </a:r>
            <a:r>
              <a:rPr lang="en-US" dirty="0">
                <a:sym typeface="Symbol"/>
              </a:rPr>
              <a:t>B/B~</a:t>
            </a:r>
            <a:r>
              <a:rPr lang="en-US" dirty="0" smtClean="0">
                <a:sym typeface="Symbol"/>
              </a:rPr>
              <a:t>8x10</a:t>
            </a:r>
            <a:r>
              <a:rPr lang="en-US" baseline="30000" dirty="0" smtClean="0">
                <a:sym typeface="Symbol"/>
              </a:rPr>
              <a:t>-3</a:t>
            </a:r>
            <a:r>
              <a:rPr lang="en-US" dirty="0" smtClean="0">
                <a:sym typeface="Symbol"/>
              </a:rPr>
              <a:t>)</a:t>
            </a:r>
          </a:p>
          <a:p>
            <a:r>
              <a:rPr lang="en-US" dirty="0" smtClean="0">
                <a:sym typeface="Symbol"/>
              </a:rPr>
              <a:t>Quad corrector: +/- 4%</a:t>
            </a:r>
          </a:p>
          <a:p>
            <a:pPr lvl="1"/>
            <a:r>
              <a:rPr lang="en-US" dirty="0">
                <a:sym typeface="Symbol"/>
              </a:rPr>
              <a:t>Gradient quality unaffected by quad corrector</a:t>
            </a:r>
            <a:endParaRPr lang="en-US" dirty="0" smtClean="0">
              <a:sym typeface="Symbol"/>
            </a:endParaRPr>
          </a:p>
          <a:p>
            <a:r>
              <a:rPr lang="en-US" dirty="0" smtClean="0">
                <a:sym typeface="Symbol"/>
              </a:rPr>
              <a:t>All air cooled</a:t>
            </a:r>
          </a:p>
          <a:p>
            <a:r>
              <a:rPr lang="en-US" dirty="0" smtClean="0">
                <a:sym typeface="Symbol"/>
              </a:rPr>
              <a:t>With engineering at the moment</a:t>
            </a:r>
          </a:p>
          <a:p>
            <a:pPr lvl="1"/>
            <a:r>
              <a:rPr lang="en-US" dirty="0" smtClean="0">
                <a:sym typeface="Symbol"/>
              </a:rPr>
              <a:t>Manpower limited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57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Crosstalk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387" y="928670"/>
            <a:ext cx="4818795" cy="56686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Distance between magnets comparable to aperture</a:t>
            </a:r>
          </a:p>
          <a:p>
            <a:pPr lvl="1"/>
            <a:r>
              <a:rPr lang="en-US" dirty="0" smtClean="0"/>
              <a:t>Flux leakage, drives </a:t>
            </a:r>
            <a:r>
              <a:rPr lang="en-US" dirty="0" err="1" smtClean="0"/>
              <a:t>neighbouring</a:t>
            </a:r>
            <a:r>
              <a:rPr lang="en-US" dirty="0" smtClean="0"/>
              <a:t> magnet</a:t>
            </a:r>
          </a:p>
          <a:p>
            <a:pPr lvl="1"/>
            <a:r>
              <a:rPr lang="en-US" dirty="0" smtClean="0"/>
              <a:t>10% effect</a:t>
            </a:r>
          </a:p>
          <a:p>
            <a:r>
              <a:rPr lang="en-US" dirty="0" smtClean="0"/>
              <a:t>Predicted accurately? </a:t>
            </a:r>
          </a:p>
          <a:p>
            <a:pPr lvl="1"/>
            <a:r>
              <a:rPr lang="en-US" dirty="0" smtClean="0"/>
              <a:t>Yes, by FEA</a:t>
            </a:r>
          </a:p>
          <a:p>
            <a:pPr lvl="1"/>
            <a:r>
              <a:rPr lang="en-US" dirty="0" smtClean="0"/>
              <a:t>Need enough elements</a:t>
            </a:r>
          </a:p>
          <a:p>
            <a:pPr lvl="1"/>
            <a:r>
              <a:rPr lang="en-US" dirty="0" smtClean="0"/>
              <a:t>Check solver tolerance</a:t>
            </a:r>
          </a:p>
          <a:p>
            <a:r>
              <a:rPr lang="en-US" dirty="0" smtClean="0"/>
              <a:t>Worst case scenario</a:t>
            </a:r>
          </a:p>
          <a:p>
            <a:pPr lvl="1"/>
            <a:r>
              <a:rPr lang="en-US" dirty="0" smtClean="0"/>
              <a:t>Systematic change</a:t>
            </a:r>
          </a:p>
          <a:p>
            <a:pPr lvl="1"/>
            <a:r>
              <a:rPr lang="en-US" dirty="0" smtClean="0"/>
              <a:t>Can correct for this by offsetting magnets</a:t>
            </a:r>
          </a:p>
          <a:p>
            <a:r>
              <a:rPr lang="en-US" dirty="0" smtClean="0"/>
              <a:t>Benchmarking: Opera vs </a:t>
            </a:r>
            <a:r>
              <a:rPr lang="en-US" dirty="0" err="1" smtClean="0"/>
              <a:t>Comsol</a:t>
            </a:r>
            <a:endParaRPr lang="en-US" dirty="0" smtClean="0"/>
          </a:p>
          <a:p>
            <a:r>
              <a:rPr lang="en-US" dirty="0" smtClean="0"/>
              <a:t>Will measure this with prototype magnets</a:t>
            </a:r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6" r="16236"/>
          <a:stretch/>
        </p:blipFill>
        <p:spPr>
          <a:xfrm>
            <a:off x="4724400" y="1905000"/>
            <a:ext cx="4268596" cy="3048000"/>
          </a:xfrm>
        </p:spPr>
      </p:pic>
      <p:sp>
        <p:nvSpPr>
          <p:cNvPr id="7" name="TextBox 6"/>
          <p:cNvSpPr txBox="1"/>
          <p:nvPr/>
        </p:nvSpPr>
        <p:spPr>
          <a:xfrm>
            <a:off x="6247004" y="1784866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00" y="1524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71660" y="2154198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470858" y="1957864"/>
            <a:ext cx="32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27710" y="1652727"/>
            <a:ext cx="325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628605" y="1141968"/>
            <a:ext cx="2156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 Model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698" y="549955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Iron only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6" idx="0"/>
          </p:cNvCxnSpPr>
          <p:nvPr/>
        </p:nvCxnSpPr>
        <p:spPr>
          <a:xfrm flipH="1" flipV="1">
            <a:off x="6019800" y="4724400"/>
            <a:ext cx="1373660" cy="7751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6" idx="0"/>
          </p:cNvCxnSpPr>
          <p:nvPr/>
        </p:nvCxnSpPr>
        <p:spPr>
          <a:xfrm flipH="1" flipV="1">
            <a:off x="6598382" y="4572000"/>
            <a:ext cx="795078" cy="9275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0"/>
          </p:cNvCxnSpPr>
          <p:nvPr/>
        </p:nvCxnSpPr>
        <p:spPr>
          <a:xfrm flipV="1">
            <a:off x="7393460" y="4191000"/>
            <a:ext cx="301625" cy="13085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6" idx="0"/>
          </p:cNvCxnSpPr>
          <p:nvPr/>
        </p:nvCxnSpPr>
        <p:spPr>
          <a:xfrm flipV="1">
            <a:off x="7393460" y="4038600"/>
            <a:ext cx="1064740" cy="14609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0" r="8149"/>
          <a:stretch/>
        </p:blipFill>
        <p:spPr>
          <a:xfrm>
            <a:off x="2362200" y="990600"/>
            <a:ext cx="6477000" cy="548641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 Map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952" y="1524000"/>
            <a:ext cx="26212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Remaining difference</a:t>
            </a:r>
            <a:br>
              <a:rPr lang="en-US" dirty="0" smtClean="0"/>
            </a:br>
            <a:r>
              <a:rPr lang="en-US" dirty="0" smtClean="0"/>
              <a:t>caused by coarse mesh</a:t>
            </a:r>
          </a:p>
          <a:p>
            <a:endParaRPr lang="en-US" dirty="0"/>
          </a:p>
          <a:p>
            <a:r>
              <a:rPr lang="en-US" dirty="0" smtClean="0"/>
              <a:t>Turnaround times </a:t>
            </a:r>
          </a:p>
          <a:p>
            <a:r>
              <a:rPr lang="en-US" dirty="0" smtClean="0"/>
              <a:t>Opera 2.5d</a:t>
            </a:r>
          </a:p>
          <a:p>
            <a:r>
              <a:rPr lang="en-US" dirty="0" err="1" smtClean="0"/>
              <a:t>Comsol</a:t>
            </a:r>
            <a:r>
              <a:rPr lang="en-US" dirty="0" smtClean="0"/>
              <a:t>: 4h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0952" y="56388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 concern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Solution scales easily</a:t>
            </a:r>
          </a:p>
          <a:p>
            <a:r>
              <a:rPr lang="en-US" dirty="0" smtClean="0"/>
              <a:t>General: </a:t>
            </a:r>
            <a:r>
              <a:rPr lang="en-US" dirty="0" err="1" smtClean="0"/>
              <a:t>eRHIC</a:t>
            </a:r>
            <a:r>
              <a:rPr lang="en-US" dirty="0" smtClean="0"/>
              <a:t> magnets are easier</a:t>
            </a:r>
          </a:p>
          <a:p>
            <a:pPr lvl="1"/>
            <a:r>
              <a:rPr lang="en-US" dirty="0" smtClean="0"/>
              <a:t>CBETA: stretch in terms of gradient / aperture</a:t>
            </a:r>
          </a:p>
          <a:p>
            <a:pPr lvl="1"/>
            <a:r>
              <a:rPr lang="en-US" dirty="0" smtClean="0"/>
              <a:t>This are long magnets</a:t>
            </a:r>
          </a:p>
          <a:p>
            <a:pPr lvl="1"/>
            <a:r>
              <a:rPr lang="en-US" dirty="0" smtClean="0"/>
              <a:t>No crosstalk</a:t>
            </a:r>
          </a:p>
          <a:p>
            <a:r>
              <a:rPr lang="en-US" dirty="0" smtClean="0"/>
              <a:t>Block sorting quite possibly not required</a:t>
            </a:r>
          </a:p>
          <a:p>
            <a:pPr lvl="1"/>
            <a:r>
              <a:rPr lang="en-US" dirty="0" smtClean="0"/>
              <a:t>Larger number of PMs per magnet</a:t>
            </a:r>
          </a:p>
          <a:p>
            <a:pPr lvl="1"/>
            <a:r>
              <a:rPr lang="en-US" dirty="0" smtClean="0"/>
              <a:t>Shunting works well</a:t>
            </a:r>
          </a:p>
          <a:p>
            <a:pPr lvl="1"/>
            <a:r>
              <a:rPr lang="en-US" dirty="0"/>
              <a:t>Much easier logistics</a:t>
            </a:r>
            <a:endParaRPr lang="en-US" dirty="0" smtClean="0"/>
          </a:p>
          <a:p>
            <a:pPr lvl="1"/>
            <a:r>
              <a:rPr lang="en-US" dirty="0" smtClean="0"/>
              <a:t>Cost savings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752" y="1676400"/>
            <a:ext cx="4244975" cy="3395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5181600"/>
            <a:ext cx="3977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Company (SBIR): down-select of different magnet types (incl. </a:t>
            </a:r>
            <a:r>
              <a:rPr lang="en-US" dirty="0" err="1" smtClean="0"/>
              <a:t>Halbach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This is cost-efficient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5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389" y="928670"/>
            <a:ext cx="3859212" cy="56686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Surveying of fast-track prototype magnet</a:t>
            </a:r>
          </a:p>
          <a:p>
            <a:r>
              <a:rPr lang="en-US" dirty="0" smtClean="0"/>
              <a:t>Upgrade to full prototype </a:t>
            </a:r>
            <a:r>
              <a:rPr lang="en-US" dirty="0" err="1" smtClean="0"/>
              <a:t>Qd</a:t>
            </a:r>
            <a:endParaRPr lang="en-US" dirty="0" smtClean="0"/>
          </a:p>
          <a:p>
            <a:pPr lvl="1"/>
            <a:r>
              <a:rPr lang="en-US" dirty="0" smtClean="0"/>
              <a:t>Good quality iron</a:t>
            </a:r>
          </a:p>
          <a:p>
            <a:pPr lvl="1"/>
            <a:r>
              <a:rPr lang="en-US" dirty="0" smtClean="0"/>
              <a:t>Full strength</a:t>
            </a:r>
          </a:p>
          <a:p>
            <a:pPr lvl="1"/>
            <a:r>
              <a:rPr lang="en-US" dirty="0" smtClean="0"/>
              <a:t>Temperature compensation</a:t>
            </a:r>
          </a:p>
          <a:p>
            <a:r>
              <a:rPr lang="en-US" dirty="0" smtClean="0"/>
              <a:t>Prototype Girder </a:t>
            </a:r>
            <a:r>
              <a:rPr lang="en-US" dirty="0"/>
              <a:t>o</a:t>
            </a:r>
            <a:r>
              <a:rPr lang="en-US" dirty="0" smtClean="0"/>
              <a:t>ptions</a:t>
            </a:r>
          </a:p>
          <a:p>
            <a:pPr lvl="1"/>
            <a:r>
              <a:rPr lang="en-US" dirty="0" smtClean="0"/>
              <a:t>A: start procurement after full prototype</a:t>
            </a:r>
          </a:p>
          <a:p>
            <a:pPr lvl="1"/>
            <a:r>
              <a:rPr lang="en-US" dirty="0" smtClean="0"/>
              <a:t>B: start procurement immediately, prototype in parallel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90" y="1289126"/>
            <a:ext cx="4709437" cy="2381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90" y="4191000"/>
            <a:ext cx="4709437" cy="2202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58050" y="928670"/>
            <a:ext cx="106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45290" y="3846435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Option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61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Gain: 2.5 months</a:t>
            </a:r>
          </a:p>
          <a:p>
            <a:r>
              <a:rPr lang="en-US" dirty="0" smtClean="0"/>
              <a:t>Confidence in magnet design</a:t>
            </a:r>
          </a:p>
          <a:p>
            <a:pPr lvl="1"/>
            <a:r>
              <a:rPr lang="en-US" dirty="0"/>
              <a:t>No surprises</a:t>
            </a:r>
          </a:p>
          <a:p>
            <a:pPr lvl="1"/>
            <a:r>
              <a:rPr lang="en-US" dirty="0" smtClean="0"/>
              <a:t>Prototype shows good agreement with simulation</a:t>
            </a:r>
          </a:p>
          <a:p>
            <a:pPr lvl="1"/>
            <a:r>
              <a:rPr lang="en-US" dirty="0" err="1" smtClean="0"/>
              <a:t>Octupole</a:t>
            </a:r>
            <a:r>
              <a:rPr lang="en-US" dirty="0" smtClean="0"/>
              <a:t> due to pole misalignment, should disappear</a:t>
            </a:r>
          </a:p>
          <a:p>
            <a:pPr lvl="1"/>
            <a:r>
              <a:rPr lang="en-US" dirty="0" smtClean="0"/>
              <a:t>Shunting works, fast and efficient process</a:t>
            </a:r>
          </a:p>
          <a:p>
            <a:pPr lvl="1"/>
            <a:r>
              <a:rPr lang="en-US" dirty="0" smtClean="0"/>
              <a:t>Temperature compensation shown to work in tests at BNL</a:t>
            </a:r>
          </a:p>
          <a:p>
            <a:r>
              <a:rPr lang="en-US" dirty="0" smtClean="0"/>
              <a:t>Minor design modifications can be made after prototype girder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Preferred Route: Option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CBETA	</a:t>
            </a:r>
          </a:p>
          <a:p>
            <a:pPr lvl="1"/>
            <a:r>
              <a:rPr lang="en-US" dirty="0" smtClean="0"/>
              <a:t>Prototyping of essential technology for </a:t>
            </a:r>
            <a:r>
              <a:rPr lang="en-US" dirty="0" err="1" smtClean="0"/>
              <a:t>eRHIC</a:t>
            </a:r>
            <a:endParaRPr lang="en-US" dirty="0" smtClean="0"/>
          </a:p>
          <a:p>
            <a:pPr lvl="1"/>
            <a:r>
              <a:rPr lang="en-US" dirty="0" smtClean="0"/>
              <a:t>Chosen design: Iron dominated magnets </a:t>
            </a:r>
          </a:p>
          <a:p>
            <a:r>
              <a:rPr lang="en-US" dirty="0" smtClean="0"/>
              <a:t>Essential: small magnet to magnet variation</a:t>
            </a:r>
          </a:p>
          <a:p>
            <a:pPr lvl="1"/>
            <a:r>
              <a:rPr lang="en-US" dirty="0" smtClean="0"/>
              <a:t>Need to keep tolerances under control</a:t>
            </a:r>
          </a:p>
          <a:p>
            <a:r>
              <a:rPr lang="en-US" dirty="0" smtClean="0"/>
              <a:t>Permanent magnets</a:t>
            </a:r>
          </a:p>
          <a:p>
            <a:pPr lvl="1"/>
            <a:r>
              <a:rPr lang="en-US" dirty="0" smtClean="0"/>
              <a:t>Large tolerances on magnetic moment / angle</a:t>
            </a:r>
          </a:p>
          <a:p>
            <a:r>
              <a:rPr lang="en-US" dirty="0" smtClean="0"/>
              <a:t>Hybrid magnets: designed to cope with that</a:t>
            </a:r>
          </a:p>
          <a:p>
            <a:r>
              <a:rPr lang="en-US" dirty="0" smtClean="0"/>
              <a:t>Prototype magnet</a:t>
            </a:r>
            <a:endParaRPr lang="en-US" dirty="0"/>
          </a:p>
          <a:p>
            <a:pPr lvl="1"/>
            <a:r>
              <a:rPr lang="en-US" dirty="0"/>
              <a:t>~2 units out of 10000 </a:t>
            </a:r>
            <a:r>
              <a:rPr lang="en-US" dirty="0" smtClean="0"/>
              <a:t>(R=25mm, up </a:t>
            </a:r>
            <a:r>
              <a:rPr lang="en-US" dirty="0"/>
              <a:t>to 20-pole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2 units </a:t>
            </a:r>
            <a:r>
              <a:rPr lang="en-US" dirty="0" err="1" smtClean="0"/>
              <a:t>octupole</a:t>
            </a:r>
            <a:r>
              <a:rPr lang="en-US" dirty="0" smtClean="0"/>
              <a:t>: likely caused by pole misalignment (conformation underway)</a:t>
            </a:r>
          </a:p>
          <a:p>
            <a:r>
              <a:rPr lang="en-US" dirty="0" smtClean="0"/>
              <a:t>Correctors </a:t>
            </a:r>
          </a:p>
          <a:p>
            <a:pPr lvl="1"/>
            <a:r>
              <a:rPr lang="en-US" dirty="0" smtClean="0"/>
              <a:t>Normal/skew dipole, quadrupole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5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30"/>
          <a:stretch/>
        </p:blipFill>
        <p:spPr>
          <a:xfrm>
            <a:off x="1063215" y="946673"/>
            <a:ext cx="7023141" cy="50193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694" y="5196825"/>
            <a:ext cx="54639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Qf</a:t>
            </a:r>
            <a:r>
              <a:rPr lang="en-US" dirty="0" smtClean="0"/>
              <a:t>/</a:t>
            </a:r>
            <a:r>
              <a:rPr lang="en-US" dirty="0" err="1" smtClean="0"/>
              <a:t>Qd</a:t>
            </a:r>
            <a:r>
              <a:rPr lang="en-US" dirty="0" smtClean="0"/>
              <a:t>: identical gradient / aperture (different length)</a:t>
            </a:r>
          </a:p>
          <a:p>
            <a:r>
              <a:rPr lang="en-US" dirty="0" smtClean="0"/>
              <a:t>Beam excursion: +/- 31mm</a:t>
            </a:r>
          </a:p>
          <a:p>
            <a:endParaRPr lang="en-US" dirty="0"/>
          </a:p>
          <a:p>
            <a:r>
              <a:rPr lang="en-US" dirty="0" smtClean="0"/>
              <a:t>Design: tracking with 3D field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16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388" y="1978078"/>
            <a:ext cx="8640762" cy="36940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Track </a:t>
            </a:r>
            <a:r>
              <a:rPr lang="en-US" dirty="0" err="1" smtClean="0"/>
              <a:t>Qd</a:t>
            </a:r>
            <a:r>
              <a:rPr lang="en-US" smtClean="0"/>
              <a:t> Magnet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84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Hysteresis Effects</a:t>
            </a:r>
            <a:endParaRPr lang="en-US" dirty="0"/>
          </a:p>
        </p:txBody>
      </p:sp>
      <p:pic>
        <p:nvPicPr>
          <p:cNvPr id="8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125" y="1577271"/>
            <a:ext cx="4819823" cy="3855858"/>
          </a:xfr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79388" y="1066800"/>
            <a:ext cx="3630612" cy="5410200"/>
          </a:xfrm>
        </p:spPr>
        <p:txBody>
          <a:bodyPr/>
          <a:lstStyle/>
          <a:p>
            <a:r>
              <a:rPr lang="en-US" dirty="0" smtClean="0"/>
              <a:t>Assembly error</a:t>
            </a:r>
          </a:p>
          <a:p>
            <a:pPr lvl="1"/>
            <a:r>
              <a:rPr lang="en-US" dirty="0" smtClean="0"/>
              <a:t>One quadrant: assembled with wrong polarity</a:t>
            </a:r>
          </a:p>
          <a:p>
            <a:r>
              <a:rPr lang="en-US" dirty="0" smtClean="0"/>
              <a:t>Can be studied with </a:t>
            </a:r>
            <a:r>
              <a:rPr lang="en-US" dirty="0" err="1" smtClean="0"/>
              <a:t>Jiles</a:t>
            </a:r>
            <a:r>
              <a:rPr lang="en-US" dirty="0" smtClean="0"/>
              <a:t>-Atherton material model</a:t>
            </a:r>
          </a:p>
          <a:p>
            <a:r>
              <a:rPr lang="en-US" dirty="0" smtClean="0"/>
              <a:t>Small effect on gradient</a:t>
            </a:r>
          </a:p>
          <a:p>
            <a:r>
              <a:rPr lang="en-US" dirty="0" smtClean="0"/>
              <a:t>Cure: cycle quad corrector (Step 3)</a:t>
            </a:r>
            <a:endParaRPr lang="en-US" dirty="0"/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74"/>
          <a:stretch/>
        </p:blipFill>
        <p:spPr bwMode="auto">
          <a:xfrm>
            <a:off x="3733800" y="1457058"/>
            <a:ext cx="5419595" cy="404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5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Quad Corrector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4" y="1835072"/>
            <a:ext cx="4243387" cy="339470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626" y="1834437"/>
            <a:ext cx="4244975" cy="3395979"/>
          </a:xfrm>
        </p:spPr>
      </p:pic>
      <p:sp>
        <p:nvSpPr>
          <p:cNvPr id="9" name="TextBox 8"/>
          <p:cNvSpPr txBox="1"/>
          <p:nvPr/>
        </p:nvSpPr>
        <p:spPr>
          <a:xfrm>
            <a:off x="457200" y="579120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Coil: 8x10mm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J = 1A/mm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918676" y="266485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+/-4%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1707" y="5819596"/>
            <a:ext cx="4848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quality unaffected by quad corrector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077686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air-cooled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043250" y="3466439"/>
            <a:ext cx="13442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G/G</a:t>
            </a:r>
            <a:r>
              <a:rPr lang="en-US" baseline="-25000" dirty="0" smtClean="0"/>
              <a:t>0,nominal</a:t>
            </a:r>
            <a:endParaRPr lang="en-US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8538777" y="470858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1.04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8624502" y="418470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8624502" y="3574652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0.96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6712483" y="5133975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7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856648"/>
            <a:ext cx="4787248" cy="5740704"/>
          </a:xfrm>
        </p:spPr>
        <p:txBody>
          <a:bodyPr/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 smtClean="0"/>
              <a:t>Iron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Low carbon steel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JFE-EFE: procured recently for large </a:t>
            </a:r>
            <a:r>
              <a:rPr lang="en-US" smtClean="0"/>
              <a:t>magnetic shielding </a:t>
            </a:r>
            <a:r>
              <a:rPr lang="en-US" dirty="0" smtClean="0"/>
              <a:t>project</a:t>
            </a:r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 smtClean="0"/>
              <a:t>BH curves for as delivered, machined, </a:t>
            </a:r>
            <a:r>
              <a:rPr lang="en-US" dirty="0" err="1" smtClean="0"/>
              <a:t>machined+annealed</a:t>
            </a:r>
            <a:endParaRPr lang="en-US" dirty="0" smtClean="0"/>
          </a:p>
          <a:p>
            <a:pPr marL="574675" lvl="1" indent="-168275">
              <a:buFont typeface="Arial" panose="020B0604020202020204" pitchFamily="34" charset="0"/>
              <a:buChar char="•"/>
            </a:pPr>
            <a:r>
              <a:rPr lang="en-US" dirty="0"/>
              <a:t>(</a:t>
            </a:r>
            <a:r>
              <a:rPr lang="en-US" dirty="0" err="1"/>
              <a:t>SiFe</a:t>
            </a:r>
            <a:r>
              <a:rPr lang="en-US" dirty="0"/>
              <a:t> no change in gradient or quality)</a:t>
            </a:r>
            <a:endParaRPr lang="en-US" dirty="0" smtClean="0"/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dirty="0" smtClean="0"/>
              <a:t>Permanent Magnet</a:t>
            </a:r>
          </a:p>
          <a:p>
            <a:pPr marL="750888" lvl="1" indent="-288925">
              <a:buFont typeface="Arial" panose="020B0604020202020204" pitchFamily="34" charset="0"/>
              <a:buChar char="•"/>
            </a:pPr>
            <a:r>
              <a:rPr lang="en-US" dirty="0" smtClean="0"/>
              <a:t>Grade: N49</a:t>
            </a:r>
          </a:p>
          <a:p>
            <a:pPr marL="750888" lvl="1" indent="-288925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50888" lvl="1" indent="-288925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lvl="2" indent="-288925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74" r="5063"/>
          <a:stretch/>
        </p:blipFill>
        <p:spPr>
          <a:xfrm>
            <a:off x="4815574" y="990600"/>
            <a:ext cx="4030043" cy="29976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764" y="3861102"/>
            <a:ext cx="3753853" cy="25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Magnetization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2065814"/>
            <a:ext cx="4243387" cy="3394709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75" y="2065179"/>
            <a:ext cx="4244975" cy="3395979"/>
          </a:xfrm>
        </p:spPr>
      </p:pic>
      <p:sp>
        <p:nvSpPr>
          <p:cNvPr id="9" name="TextBox 8"/>
          <p:cNvSpPr txBox="1"/>
          <p:nvPr/>
        </p:nvSpPr>
        <p:spPr>
          <a:xfrm>
            <a:off x="914400" y="1600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52633" y="16002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 MeV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19200" y="4267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1.8T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9318" y="4267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1.4T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3400" y="594360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stringent requirements on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7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Helmholtz Coil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388" y="2171899"/>
            <a:ext cx="4243387" cy="318254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445" y="933186"/>
            <a:ext cx="4244975" cy="5659966"/>
          </a:xfrm>
        </p:spPr>
      </p:pic>
      <p:sp>
        <p:nvSpPr>
          <p:cNvPr id="9" name="TextBox 8"/>
          <p:cNvSpPr txBox="1"/>
          <p:nvPr/>
        </p:nvSpPr>
        <p:spPr>
          <a:xfrm>
            <a:off x="179388" y="5715000"/>
            <a:ext cx="4216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Thanks to Toshiya Tanabe &amp; Chris </a:t>
            </a:r>
            <a:r>
              <a:rPr lang="en-US" dirty="0" err="1" smtClean="0"/>
              <a:t>Eng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BNL Insertion Devices </a:t>
            </a:r>
            <a:r>
              <a:rPr lang="en-US" dirty="0" smtClean="0"/>
              <a:t>Group)</a:t>
            </a:r>
          </a:p>
          <a:p>
            <a:r>
              <a:rPr lang="en-US" dirty="0" smtClean="0"/>
              <a:t>Mike Anerella, Jesse, Ray + Mike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9388" y="772998"/>
            <a:ext cx="44807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Variation in permanent magnets: </a:t>
            </a:r>
            <a:br>
              <a:rPr lang="en-US" dirty="0" smtClean="0"/>
            </a:br>
            <a:r>
              <a:rPr lang="en-US" dirty="0"/>
              <a:t>Match PMs to deliver same amount of </a:t>
            </a:r>
            <a:r>
              <a:rPr lang="en-US" dirty="0" smtClean="0"/>
              <a:t>flux</a:t>
            </a:r>
            <a:br>
              <a:rPr lang="en-US" dirty="0" smtClean="0"/>
            </a:br>
            <a:r>
              <a:rPr lang="en-US" dirty="0" smtClean="0"/>
              <a:t>to each pole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1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697412" cy="5668682"/>
          </a:xfrm>
        </p:spPr>
        <p:txBody>
          <a:bodyPr/>
          <a:lstStyle/>
          <a:p>
            <a:r>
              <a:rPr lang="en-US" dirty="0" smtClean="0"/>
              <a:t>Back-yoke</a:t>
            </a:r>
          </a:p>
          <a:p>
            <a:pPr lvl="1"/>
            <a:r>
              <a:rPr lang="en-US" dirty="0" smtClean="0"/>
              <a:t>Introduces </a:t>
            </a:r>
            <a:r>
              <a:rPr lang="en-US" dirty="0" err="1" smtClean="0"/>
              <a:t>sextupole</a:t>
            </a:r>
            <a:endParaRPr lang="en-US" dirty="0" smtClean="0"/>
          </a:p>
          <a:p>
            <a:pPr lvl="1"/>
            <a:r>
              <a:rPr lang="en-US" dirty="0" smtClean="0"/>
              <a:t>Same as imbalanced poles</a:t>
            </a:r>
          </a:p>
          <a:p>
            <a:r>
              <a:rPr lang="en-US" dirty="0" smtClean="0"/>
              <a:t>Pole (100um)</a:t>
            </a:r>
          </a:p>
          <a:p>
            <a:pPr lvl="1"/>
            <a:r>
              <a:rPr lang="en-US" dirty="0" smtClean="0"/>
              <a:t>Changes: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21" t="3720" r="15210" b="2162"/>
          <a:stretch/>
        </p:blipFill>
        <p:spPr>
          <a:xfrm>
            <a:off x="4746625" y="1741165"/>
            <a:ext cx="4244975" cy="4126235"/>
          </a:xfrm>
        </p:spPr>
      </p:pic>
      <p:sp>
        <p:nvSpPr>
          <p:cNvPr id="6" name="Right Arrow 5"/>
          <p:cNvSpPr/>
          <p:nvPr/>
        </p:nvSpPr>
        <p:spPr>
          <a:xfrm rot="16200000">
            <a:off x="7309590" y="1298755"/>
            <a:ext cx="762000" cy="62943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rved Up Arrow 6"/>
          <p:cNvSpPr/>
          <p:nvPr/>
        </p:nvSpPr>
        <p:spPr>
          <a:xfrm rot="16200000">
            <a:off x="8160036" y="1353407"/>
            <a:ext cx="1143000" cy="520128"/>
          </a:xfrm>
          <a:prstGeom prst="curved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75494" y="3352800"/>
          <a:ext cx="3505199" cy="281939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6511"/>
                <a:gridCol w="954880"/>
                <a:gridCol w="737936"/>
                <a:gridCol w="737936"/>
                <a:gridCol w="737936"/>
              </a:tblGrid>
              <a:tr h="4027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Bn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</a:t>
                      </a:r>
                      <a:endParaRPr 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-1.6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-1.7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0.8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-0.4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2771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159457" y="6093427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Poles will be aligned to 25um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172197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Shifted	           </a:t>
            </a:r>
            <a:r>
              <a:rPr lang="en-US" dirty="0" err="1" smtClean="0"/>
              <a:t>Shifted+rotation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7693455">
            <a:off x="6847770" y="3122180"/>
            <a:ext cx="762000" cy="62943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rved Up Arrow 11"/>
          <p:cNvSpPr/>
          <p:nvPr/>
        </p:nvSpPr>
        <p:spPr>
          <a:xfrm rot="14017260">
            <a:off x="7343650" y="2627575"/>
            <a:ext cx="726917" cy="476603"/>
          </a:xfrm>
          <a:prstGeom prst="curvedUp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9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66" t="5501" b="8397"/>
          <a:stretch/>
        </p:blipFill>
        <p:spPr bwMode="auto">
          <a:xfrm>
            <a:off x="228600" y="2133600"/>
            <a:ext cx="3819538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97" r="1973"/>
          <a:stretch/>
        </p:blipFill>
        <p:spPr bwMode="auto">
          <a:xfrm>
            <a:off x="4267200" y="2133600"/>
            <a:ext cx="4495800" cy="3102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" y="1066800"/>
            <a:ext cx="25779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PM: </a:t>
            </a:r>
            <a:r>
              <a:rPr lang="en-US" dirty="0"/>
              <a:t>35x37.3x28.5 </a:t>
            </a:r>
            <a:r>
              <a:rPr lang="en-US" dirty="0" smtClean="0"/>
              <a:t>mm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Holding force: &gt;30kg</a:t>
            </a:r>
          </a:p>
          <a:p>
            <a:r>
              <a:rPr lang="en-US" dirty="0" smtClean="0"/>
              <a:t>Adjacent PMs repel….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7200" y="5410200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unless they have iron on both sides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5211" y="266700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Grid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74811" y="2895600"/>
            <a:ext cx="1565766" cy="560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00" y="601980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Courtesy of George Mahler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5867400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53/58 laminations (2mm thick)</a:t>
            </a:r>
          </a:p>
          <a:p>
            <a:r>
              <a:rPr lang="en-US" dirty="0" smtClean="0"/>
              <a:t>8mm end lamination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Variation of Temperature Coefficient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944243"/>
            <a:ext cx="4244975" cy="265310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468812" cy="566868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NdFeB</a:t>
            </a:r>
            <a:r>
              <a:rPr lang="en-US" dirty="0"/>
              <a:t>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∆B/B)/∆T≈-</a:t>
            </a:r>
            <a:r>
              <a:rPr lang="en-US" dirty="0" smtClean="0"/>
              <a:t>1.1x10</a:t>
            </a:r>
            <a:r>
              <a:rPr lang="en-US" baseline="30000" dirty="0" smtClean="0"/>
              <a:t>-3</a:t>
            </a:r>
            <a:r>
              <a:rPr lang="en-US" dirty="0" smtClean="0"/>
              <a:t>/K</a:t>
            </a:r>
          </a:p>
          <a:p>
            <a:pPr lvl="1"/>
            <a:r>
              <a:rPr lang="en-US" dirty="0" smtClean="0"/>
              <a:t>Not guaranteed property</a:t>
            </a:r>
          </a:p>
          <a:p>
            <a:r>
              <a:rPr lang="en-US" dirty="0" smtClean="0"/>
              <a:t>So far: </a:t>
            </a:r>
            <a:br>
              <a:rPr lang="en-US" dirty="0" smtClean="0"/>
            </a:br>
            <a:r>
              <a:rPr lang="en-US" dirty="0" err="1" smtClean="0"/>
              <a:t>Thermoflux</a:t>
            </a:r>
            <a:r>
              <a:rPr lang="en-US" dirty="0" smtClean="0"/>
              <a:t> 65/100G</a:t>
            </a:r>
          </a:p>
          <a:p>
            <a:r>
              <a:rPr lang="en-US" dirty="0" smtClean="0"/>
              <a:t>Alternative</a:t>
            </a:r>
            <a:r>
              <a:rPr lang="en-US" dirty="0"/>
              <a:t>: </a:t>
            </a:r>
            <a:r>
              <a:rPr lang="en-US" dirty="0" smtClean="0"/>
              <a:t>45/100S?</a:t>
            </a:r>
          </a:p>
          <a:p>
            <a:r>
              <a:rPr lang="en-US" dirty="0" smtClean="0"/>
              <a:t>Advantage: </a:t>
            </a:r>
          </a:p>
          <a:p>
            <a:pPr lvl="1"/>
            <a:r>
              <a:rPr lang="en-US" dirty="0" err="1" smtClean="0"/>
              <a:t>B</a:t>
            </a:r>
            <a:r>
              <a:rPr lang="en-US" baseline="-25000" dirty="0" err="1" smtClean="0"/>
              <a:t>sat</a:t>
            </a:r>
            <a:r>
              <a:rPr lang="en-US" dirty="0" smtClean="0"/>
              <a:t> larger slope</a:t>
            </a:r>
          </a:p>
          <a:p>
            <a:pPr lvl="1"/>
            <a:r>
              <a:rPr lang="en-US" dirty="0" smtClean="0"/>
              <a:t>Smaller saturation field</a:t>
            </a:r>
          </a:p>
          <a:p>
            <a:pPr lvl="1"/>
            <a:r>
              <a:rPr lang="en-US" dirty="0" smtClean="0"/>
              <a:t>Need less material for same effect</a:t>
            </a:r>
          </a:p>
          <a:p>
            <a:r>
              <a:rPr lang="en-US" dirty="0" smtClean="0"/>
              <a:t>Example: c-core magnet</a:t>
            </a:r>
          </a:p>
          <a:p>
            <a:pPr lvl="1"/>
            <a:r>
              <a:rPr lang="en-US" dirty="0" smtClean="0"/>
              <a:t>5.5 mm vs 8 mm</a:t>
            </a:r>
          </a:p>
          <a:p>
            <a:r>
              <a:rPr lang="en-US" dirty="0"/>
              <a:t>Disadvantage: smaller temperature range </a:t>
            </a:r>
            <a:endParaRPr lang="en-US" dirty="0" smtClean="0"/>
          </a:p>
          <a:p>
            <a:pPr lvl="1"/>
            <a:r>
              <a:rPr lang="en-US" dirty="0" smtClean="0"/>
              <a:t>15-30°C (vs</a:t>
            </a:r>
            <a:r>
              <a:rPr lang="en-US" dirty="0"/>
              <a:t>. </a:t>
            </a:r>
            <a:r>
              <a:rPr lang="en-US" dirty="0" smtClean="0"/>
              <a:t>&gt;10-40°C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" t="18666" b="12607"/>
          <a:stretch/>
        </p:blipFill>
        <p:spPr bwMode="auto">
          <a:xfrm>
            <a:off x="4779169" y="1285577"/>
            <a:ext cx="410289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148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Magnet to magnet variation</a:t>
            </a:r>
          </a:p>
          <a:p>
            <a:pPr lvl="1"/>
            <a:r>
              <a:rPr lang="en-US" dirty="0" smtClean="0"/>
              <a:t>Permanent magnet tolerances (harmonics / gradient strength)</a:t>
            </a:r>
          </a:p>
          <a:p>
            <a:pPr lvl="1"/>
            <a:r>
              <a:rPr lang="en-US" dirty="0"/>
              <a:t>Temperature variation (harmonics, gradient strength)</a:t>
            </a:r>
          </a:p>
          <a:p>
            <a:pPr lvl="1"/>
            <a:r>
              <a:rPr lang="en-US" dirty="0" smtClean="0"/>
              <a:t>Geometric </a:t>
            </a:r>
            <a:r>
              <a:rPr lang="en-US" dirty="0" smtClean="0"/>
              <a:t>tolerances (harmonics)</a:t>
            </a:r>
          </a:p>
          <a:p>
            <a:pPr lvl="1"/>
            <a:r>
              <a:rPr lang="en-US" dirty="0" smtClean="0"/>
              <a:t>(</a:t>
            </a:r>
            <a:r>
              <a:rPr lang="en-US" dirty="0" smtClean="0"/>
              <a:t>Vibration – prefer no water cooling)</a:t>
            </a:r>
          </a:p>
          <a:p>
            <a:r>
              <a:rPr lang="en-US" dirty="0" smtClean="0"/>
              <a:t>Correctors</a:t>
            </a:r>
          </a:p>
          <a:p>
            <a:pPr lvl="1"/>
            <a:r>
              <a:rPr lang="en-US" dirty="0" smtClean="0"/>
              <a:t>Risk sheet: all risks can be reduced with sufficient corrector strength</a:t>
            </a:r>
          </a:p>
          <a:p>
            <a:pPr lvl="1"/>
            <a:r>
              <a:rPr lang="en-US" dirty="0" smtClean="0"/>
              <a:t>In practice: corrector strength limited</a:t>
            </a:r>
          </a:p>
          <a:p>
            <a:pPr lvl="1"/>
            <a:r>
              <a:rPr lang="en-US" dirty="0" smtClean="0"/>
              <a:t>Avoid using correctors for errors which can be addressed by magnet design</a:t>
            </a:r>
          </a:p>
          <a:p>
            <a:r>
              <a:rPr lang="en-US" dirty="0" smtClean="0"/>
              <a:t>Systematic effects: not that critical</a:t>
            </a:r>
          </a:p>
          <a:p>
            <a:r>
              <a:rPr lang="en-US" dirty="0" smtClean="0"/>
              <a:t>Need magnet design which can satisfy this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8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 DFDFD Model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26" r="16236"/>
          <a:stretch/>
        </p:blipFill>
        <p:spPr>
          <a:xfrm>
            <a:off x="247075" y="2133600"/>
            <a:ext cx="4175534" cy="298305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91" r="15706"/>
          <a:stretch/>
        </p:blipFill>
        <p:spPr>
          <a:xfrm>
            <a:off x="4422609" y="1330206"/>
            <a:ext cx="4619261" cy="3136225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4766141"/>
            <a:ext cx="2667000" cy="941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4600" y="5707968"/>
            <a:ext cx="22708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N: DOF</a:t>
            </a:r>
          </a:p>
          <a:p>
            <a:r>
              <a:rPr lang="en-US" dirty="0" smtClean="0"/>
              <a:t>E: Estimated error</a:t>
            </a:r>
          </a:p>
          <a:p>
            <a:r>
              <a:rPr lang="en-US" dirty="0" smtClean="0"/>
              <a:t>W: Scaling factor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58" y="1052513"/>
            <a:ext cx="6931421" cy="5545137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quality (2D)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9273" y="5638800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excursion: 31mm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29000" y="1447800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Hump: orbit compression</a:t>
            </a:r>
            <a:endParaRPr lang="en-US" dirty="0"/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4407679" y="5823466"/>
            <a:ext cx="177079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5392" y="83671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Requested: 1%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16200000">
            <a:off x="202784" y="329837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G/G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43814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Integrated Gradient Quality</a:t>
            </a:r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69" r="5262"/>
          <a:stretch/>
        </p:blipFill>
        <p:spPr>
          <a:xfrm>
            <a:off x="842161" y="1143000"/>
            <a:ext cx="7342766" cy="5425287"/>
          </a:xfrm>
        </p:spPr>
      </p:pic>
      <p:sp>
        <p:nvSpPr>
          <p:cNvPr id="15" name="TextBox 14"/>
          <p:cNvSpPr txBox="1"/>
          <p:nvPr/>
        </p:nvSpPr>
        <p:spPr>
          <a:xfrm>
            <a:off x="2672815" y="4267200"/>
            <a:ext cx="3681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Caused by end effects of magnets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 err="1" smtClean="0"/>
              <a:t>N.b.</a:t>
            </a:r>
            <a:r>
              <a:rPr lang="en-US" dirty="0" smtClean="0"/>
              <a:t> This works!)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6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Concept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79388" y="1066800"/>
            <a:ext cx="5013002" cy="5530552"/>
          </a:xfrm>
        </p:spPr>
        <p:txBody>
          <a:bodyPr>
            <a:normAutofit/>
          </a:bodyPr>
          <a:lstStyle/>
          <a:p>
            <a:r>
              <a:rPr lang="en-US" dirty="0"/>
              <a:t>PM sizes</a:t>
            </a:r>
          </a:p>
          <a:p>
            <a:pPr lvl="1"/>
            <a:r>
              <a:rPr lang="en-US" dirty="0" err="1"/>
              <a:t>Qd</a:t>
            </a:r>
            <a:r>
              <a:rPr lang="en-US" dirty="0"/>
              <a:t>: 35x37.3x31.2 mm</a:t>
            </a:r>
            <a:r>
              <a:rPr lang="en-US" baseline="30000" dirty="0"/>
              <a:t>3</a:t>
            </a:r>
          </a:p>
          <a:p>
            <a:pPr lvl="1"/>
            <a:r>
              <a:rPr lang="en-US" dirty="0" err="1" smtClean="0"/>
              <a:t>Qf</a:t>
            </a:r>
            <a:r>
              <a:rPr lang="en-US" dirty="0" smtClean="0"/>
              <a:t>: </a:t>
            </a:r>
            <a:r>
              <a:rPr lang="en-US" dirty="0"/>
              <a:t>35x37.3x28.5 mm</a:t>
            </a:r>
            <a:r>
              <a:rPr lang="en-US" baseline="30000" dirty="0"/>
              <a:t>3</a:t>
            </a:r>
          </a:p>
          <a:p>
            <a:r>
              <a:rPr lang="en-US" dirty="0" smtClean="0"/>
              <a:t>Small PMs vs. big PMs</a:t>
            </a:r>
          </a:p>
          <a:p>
            <a:pPr lvl="1"/>
            <a:r>
              <a:rPr lang="en-US" dirty="0" smtClean="0"/>
              <a:t>Matching (statistics)</a:t>
            </a:r>
          </a:p>
          <a:p>
            <a:pPr lvl="1"/>
            <a:r>
              <a:rPr lang="en-US" dirty="0" smtClean="0"/>
              <a:t>Holding force (60 </a:t>
            </a:r>
            <a:r>
              <a:rPr lang="en-US" dirty="0" err="1" smtClean="0"/>
              <a:t>lbs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Space in between PMs</a:t>
            </a:r>
          </a:p>
          <a:p>
            <a:pPr lvl="1"/>
            <a:r>
              <a:rPr lang="en-US" dirty="0" smtClean="0"/>
              <a:t>Temperature compensation</a:t>
            </a:r>
          </a:p>
          <a:p>
            <a:pPr lvl="1"/>
            <a:r>
              <a:rPr lang="en-US" dirty="0" smtClean="0"/>
              <a:t>Shunting</a:t>
            </a:r>
          </a:p>
        </p:txBody>
      </p:sp>
      <p:pic>
        <p:nvPicPr>
          <p:cNvPr id="13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0" y="2667000"/>
            <a:ext cx="3596927" cy="2649294"/>
          </a:xfrm>
        </p:spPr>
      </p:pic>
      <p:sp>
        <p:nvSpPr>
          <p:cNvPr id="6" name="TextBox 5"/>
          <p:cNvSpPr txBox="1"/>
          <p:nvPr/>
        </p:nvSpPr>
        <p:spPr>
          <a:xfrm>
            <a:off x="6376964" y="1788238"/>
            <a:ext cx="707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NiFe</a:t>
            </a:r>
            <a:endParaRPr lang="en-US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6730653" y="2157570"/>
            <a:ext cx="288278" cy="1611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6246141" y="2157570"/>
            <a:ext cx="484512" cy="1611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6665242" y="2157570"/>
            <a:ext cx="65411" cy="16118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23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Bench Test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928670"/>
            <a:ext cx="5319507" cy="25329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Material: VAC 745TP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Temperature coefficient (%/K)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uncompensated: -0.103</a:t>
            </a:r>
          </a:p>
          <a:p>
            <a:pPr marL="9191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Compensated</a:t>
            </a:r>
            <a:r>
              <a:rPr lang="en-US" dirty="0"/>
              <a:t>: </a:t>
            </a:r>
            <a:r>
              <a:rPr lang="en-US" dirty="0" smtClean="0"/>
              <a:t>&lt;-0.003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66" r="19144"/>
          <a:stretch/>
        </p:blipFill>
        <p:spPr>
          <a:xfrm>
            <a:off x="5395707" y="928131"/>
            <a:ext cx="3443493" cy="3489304"/>
          </a:xfrm>
        </p:spPr>
      </p:pic>
      <p:pic>
        <p:nvPicPr>
          <p:cNvPr id="11" name="Content Placeholder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1" t="18666" b="12607"/>
          <a:stretch/>
        </p:blipFill>
        <p:spPr bwMode="auto">
          <a:xfrm>
            <a:off x="5041107" y="4387552"/>
            <a:ext cx="410289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Chart 12"/>
          <p:cNvGraphicFramePr>
            <a:graphicFrameLocks/>
          </p:cNvGraphicFramePr>
          <p:nvPr>
            <p:extLst/>
          </p:nvPr>
        </p:nvGraphicFramePr>
        <p:xfrm>
          <a:off x="204626" y="3243464"/>
          <a:ext cx="4572000" cy="2857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431971" y="338545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NiFe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769429" y="2764971"/>
            <a:ext cx="500742" cy="6204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5" idx="2"/>
          </p:cNvCxnSpPr>
          <p:nvPr/>
        </p:nvCxnSpPr>
        <p:spPr>
          <a:xfrm>
            <a:off x="5767961" y="3754789"/>
            <a:ext cx="780610" cy="18731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4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Discrepancy in Quad Strength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395787" cy="56686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Quad strength within 2%</a:t>
            </a:r>
          </a:p>
          <a:p>
            <a:pPr lvl="1"/>
            <a:r>
              <a:rPr lang="en-US" dirty="0" smtClean="0"/>
              <a:t>Good, but not great</a:t>
            </a:r>
          </a:p>
          <a:p>
            <a:pPr lvl="1"/>
            <a:r>
              <a:rPr lang="en-US" dirty="0" smtClean="0"/>
              <a:t>(Demonstrator was closer)</a:t>
            </a:r>
          </a:p>
          <a:p>
            <a:r>
              <a:rPr lang="en-US" dirty="0" smtClean="0"/>
              <a:t>Likely reason: set screws</a:t>
            </a:r>
          </a:p>
          <a:p>
            <a:pPr lvl="1"/>
            <a:r>
              <a:rPr lang="en-US" dirty="0" smtClean="0"/>
              <a:t>Ferro-magnetic</a:t>
            </a:r>
          </a:p>
          <a:p>
            <a:pPr lvl="1"/>
            <a:r>
              <a:rPr lang="en-US" dirty="0" smtClean="0"/>
              <a:t>Will act as shunt</a:t>
            </a:r>
          </a:p>
          <a:p>
            <a:r>
              <a:rPr lang="en-US" dirty="0" smtClean="0"/>
              <a:t>Number of options</a:t>
            </a:r>
          </a:p>
          <a:p>
            <a:pPr lvl="1"/>
            <a:r>
              <a:rPr lang="en-US" dirty="0" smtClean="0"/>
              <a:t>Wait for ‘full’ prototype</a:t>
            </a:r>
          </a:p>
          <a:p>
            <a:r>
              <a:rPr lang="en-US" dirty="0" smtClean="0"/>
              <a:t>Worst case: systematic error</a:t>
            </a:r>
          </a:p>
          <a:p>
            <a:pPr lvl="1"/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75" y="933186"/>
            <a:ext cx="4244975" cy="56599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5175" y="4343400"/>
            <a:ext cx="1597025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7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</a:t>
            </a:r>
            <a:r>
              <a:rPr lang="en-US" dirty="0" smtClean="0"/>
              <a:t>Concept: Hybrid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79387" y="928670"/>
            <a:ext cx="5760351" cy="566868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Demonstrated to work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Fermilab</a:t>
            </a:r>
            <a:r>
              <a:rPr lang="en-US" dirty="0" smtClean="0"/>
              <a:t> recycler</a:t>
            </a:r>
            <a:r>
              <a:rPr lang="en-US" dirty="0"/>
              <a:t>)</a:t>
            </a:r>
          </a:p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(Largely) conventional approach</a:t>
            </a:r>
          </a:p>
          <a:p>
            <a:pPr lvl="1"/>
            <a:r>
              <a:rPr lang="en-US" dirty="0"/>
              <a:t>Field quality determined by </a:t>
            </a:r>
            <a:r>
              <a:rPr lang="en-US" dirty="0" smtClean="0"/>
              <a:t>pole</a:t>
            </a:r>
          </a:p>
          <a:p>
            <a:pPr lvl="1"/>
            <a:r>
              <a:rPr lang="en-US" dirty="0" smtClean="0"/>
              <a:t>Can only drive harmonics which are allowed by geometry</a:t>
            </a:r>
          </a:p>
          <a:p>
            <a:r>
              <a:rPr lang="en-US" dirty="0" smtClean="0"/>
              <a:t>Tolerances</a:t>
            </a:r>
            <a:endParaRPr lang="en-US" dirty="0"/>
          </a:p>
          <a:p>
            <a:pPr lvl="1"/>
            <a:r>
              <a:rPr lang="en-US" dirty="0" smtClean="0"/>
              <a:t>Laminations: shuffle</a:t>
            </a:r>
            <a:endParaRPr lang="en-US" dirty="0" smtClean="0"/>
          </a:p>
          <a:p>
            <a:pPr lvl="2"/>
            <a:r>
              <a:rPr lang="en-US" dirty="0" smtClean="0"/>
              <a:t>Small </a:t>
            </a:r>
            <a:r>
              <a:rPr lang="en-US" dirty="0"/>
              <a:t>magnet to magnet </a:t>
            </a:r>
            <a:r>
              <a:rPr lang="en-US" dirty="0" smtClean="0"/>
              <a:t>variation</a:t>
            </a:r>
          </a:p>
          <a:p>
            <a:pPr lvl="1"/>
            <a:r>
              <a:rPr lang="en-US" dirty="0"/>
              <a:t>Permanent </a:t>
            </a:r>
            <a:r>
              <a:rPr lang="en-US" dirty="0" smtClean="0"/>
              <a:t>magnets: reduced to 1D problem</a:t>
            </a:r>
          </a:p>
          <a:p>
            <a:pPr lvl="2"/>
            <a:r>
              <a:rPr lang="en-US" dirty="0" smtClean="0"/>
              <a:t>easy to deal with remaining tolerance</a:t>
            </a:r>
          </a:p>
          <a:p>
            <a:pPr lvl="1"/>
            <a:r>
              <a:rPr lang="en-US" dirty="0" smtClean="0"/>
              <a:t>Passive scheme </a:t>
            </a:r>
            <a:r>
              <a:rPr lang="en-US" dirty="0"/>
              <a:t>for temperature </a:t>
            </a:r>
            <a:r>
              <a:rPr lang="en-US" dirty="0" smtClean="0"/>
              <a:t>compensation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3600" y="965204"/>
            <a:ext cx="2911127" cy="290603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39739" y="3809191"/>
            <a:ext cx="3128061" cy="2767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157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561" y="990600"/>
            <a:ext cx="6931421" cy="55451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Geometry </a:t>
            </a:r>
            <a:r>
              <a:rPr lang="en-US" dirty="0" err="1" smtClean="0"/>
              <a:t>Qf</a:t>
            </a:r>
            <a:r>
              <a:rPr lang="en-US" dirty="0" smtClean="0"/>
              <a:t>/</a:t>
            </a:r>
            <a:r>
              <a:rPr lang="en-US" dirty="0" err="1" smtClean="0"/>
              <a:t>Qd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2" y="2596336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80% PM (N49M)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86202" y="2375028"/>
            <a:ext cx="0" cy="6037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4575970" y="2596336"/>
            <a:ext cx="2434432" cy="1611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562602" y="2898219"/>
            <a:ext cx="1422379" cy="10784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505202" y="2452687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178623" y="4423678"/>
            <a:ext cx="68778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34002" y="4054346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05202" y="5944846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 of magnets: driven by beam pipe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26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80"/>
          <a:stretch/>
        </p:blipFill>
        <p:spPr>
          <a:xfrm>
            <a:off x="946876" y="946150"/>
            <a:ext cx="7105785" cy="53022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Harmonics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97" y="2840898"/>
            <a:ext cx="2571750" cy="2057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48607" y="2081100"/>
            <a:ext cx="3890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corrected with pole chamfer </a:t>
            </a:r>
            <a:br>
              <a:rPr lang="en-US" dirty="0" smtClean="0"/>
            </a:br>
            <a:r>
              <a:rPr lang="en-US" dirty="0" smtClean="0"/>
              <a:t>30° reduces 12-pole to 6 units…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2"/>
          </p:cNvCxnSpPr>
          <p:nvPr/>
        </p:nvCxnSpPr>
        <p:spPr>
          <a:xfrm>
            <a:off x="5294012" y="2727431"/>
            <a:ext cx="492995" cy="16396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00400" y="4584486"/>
            <a:ext cx="4660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 but would trigger lattice re-design</a:t>
            </a:r>
          </a:p>
          <a:p>
            <a:endParaRPr lang="en-US" dirty="0"/>
          </a:p>
          <a:p>
            <a:r>
              <a:rPr lang="en-US" dirty="0"/>
              <a:t>Systematic effect – no problem for CBETA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239000" y="60960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R=36mm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21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Magnet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9388" y="928670"/>
            <a:ext cx="4381358" cy="566868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Fast track: </a:t>
            </a:r>
            <a:r>
              <a:rPr lang="en-US" dirty="0" err="1" smtClean="0"/>
              <a:t>SiFe</a:t>
            </a:r>
            <a:r>
              <a:rPr lang="en-US" dirty="0" smtClean="0"/>
              <a:t> poles</a:t>
            </a:r>
          </a:p>
          <a:p>
            <a:pPr lvl="1"/>
            <a:r>
              <a:rPr lang="en-US" dirty="0" smtClean="0"/>
              <a:t>Reduced gradient to avoid saturation</a:t>
            </a:r>
          </a:p>
          <a:p>
            <a:r>
              <a:rPr lang="en-US" dirty="0" smtClean="0"/>
              <a:t>Concept: </a:t>
            </a:r>
          </a:p>
          <a:p>
            <a:pPr lvl="1"/>
            <a:r>
              <a:rPr lang="en-US" dirty="0" smtClean="0"/>
              <a:t>Use precision Al-spacers (red arrows)</a:t>
            </a:r>
          </a:p>
          <a:p>
            <a:pPr lvl="1"/>
            <a:r>
              <a:rPr lang="en-US" dirty="0" smtClean="0"/>
              <a:t>Laminations rest on precision spacers</a:t>
            </a:r>
          </a:p>
          <a:p>
            <a:pPr lvl="1"/>
            <a:r>
              <a:rPr lang="en-US" dirty="0" smtClean="0"/>
              <a:t>Design tolerance on spacers: +/-20um </a:t>
            </a:r>
          </a:p>
          <a:p>
            <a:r>
              <a:rPr lang="en-US" dirty="0" smtClean="0"/>
              <a:t>After assembly</a:t>
            </a:r>
          </a:p>
          <a:p>
            <a:pPr lvl="1"/>
            <a:r>
              <a:rPr lang="en-US" dirty="0" smtClean="0"/>
              <a:t>Tolerance spacers: 300um</a:t>
            </a:r>
          </a:p>
          <a:p>
            <a:pPr lvl="1"/>
            <a:r>
              <a:rPr lang="en-US" dirty="0" smtClean="0"/>
              <a:t>Poles misaligned</a:t>
            </a:r>
          </a:p>
          <a:p>
            <a:r>
              <a:rPr lang="en-US" dirty="0" smtClean="0"/>
              <a:t>Fix: use set screws to align poles</a:t>
            </a:r>
          </a:p>
          <a:p>
            <a:pPr lvl="1"/>
            <a:r>
              <a:rPr lang="en-US" dirty="0" smtClean="0"/>
              <a:t>Calipers</a:t>
            </a:r>
          </a:p>
          <a:p>
            <a:pPr lvl="1"/>
            <a:r>
              <a:rPr lang="en-US" dirty="0" smtClean="0"/>
              <a:t>Optical level</a:t>
            </a:r>
          </a:p>
          <a:p>
            <a:pPr lvl="1"/>
            <a:r>
              <a:rPr lang="en-US" dirty="0" smtClean="0"/>
              <a:t>(not perfect!)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175" y="1458251"/>
            <a:ext cx="4244975" cy="460983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2960571">
            <a:off x="5156981" y="2040941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960571">
            <a:off x="6112681" y="1888542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8657541">
            <a:off x="7681048" y="3268262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9583402">
            <a:off x="7288490" y="4805020"/>
            <a:ext cx="533400" cy="381000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Simulation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23809188"/>
              </p:ext>
            </p:extLst>
          </p:nvPr>
        </p:nvGraphicFramePr>
        <p:xfrm>
          <a:off x="179388" y="928688"/>
          <a:ext cx="3350023" cy="5632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60847"/>
                <a:gridCol w="1371600"/>
                <a:gridCol w="91757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Simulation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Run 8</a:t>
                      </a:r>
                      <a:endParaRPr lang="en-US" dirty="0"/>
                    </a:p>
                  </a:txBody>
                  <a:tcPr/>
                </a:tc>
              </a:tr>
              <a:tr h="2244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-10000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0.07</a:t>
                      </a:r>
                      <a:endParaRPr lang="en-US" sz="16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-1.46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0.06</a:t>
                      </a:r>
                      <a:endParaRPr lang="en-US" sz="1600" b="0" i="0" u="none" strike="noStrike" dirty="0">
                        <a:solidFill>
                          <a:srgbClr val="0000CC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-14.866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14.29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-0.14323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-0.01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235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-0.0811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b15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10" name="Content Placeholder 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21602026"/>
              </p:ext>
            </p:extLst>
          </p:nvPr>
        </p:nvGraphicFramePr>
        <p:xfrm>
          <a:off x="4038600" y="942976"/>
          <a:ext cx="3192779" cy="56229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30580"/>
                <a:gridCol w="1447800"/>
                <a:gridCol w="914399"/>
              </a:tblGrid>
              <a:tr h="3516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Skew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Simulation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Run 8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22955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a1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---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0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---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0.13</a:t>
                      </a:r>
                      <a:endParaRPr lang="en-US" sz="1600" dirty="0">
                        <a:solidFill>
                          <a:srgbClr val="0000CC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0.13</a:t>
                      </a:r>
                      <a:endParaRPr lang="en-US" sz="1600" dirty="0">
                        <a:solidFill>
                          <a:srgbClr val="0000CC"/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0.18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-0.11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0.04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-0.01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a11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a12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a13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  <a:tr h="3516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a15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</a:t>
                      </a:r>
                      <a:endParaRPr lang="en-US" sz="160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65968" y="594360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R=25mm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67600" y="18288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geometry </a:t>
            </a:r>
          </a:p>
          <a:p>
            <a:r>
              <a:rPr lang="en-US" dirty="0" smtClean="0"/>
              <a:t>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4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NL Presentation Template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tailEnd type="none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cience" id="{E6496E62-E3BA-4761-B004-FC452E8C207A}" vid="{63AF188E-2837-43F5-A615-281284DA5EC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BNL Presentation Template</Template>
  <TotalTime>0</TotalTime>
  <Words>1744</Words>
  <Application>Microsoft Office PowerPoint</Application>
  <PresentationFormat>On-screen Show (4:3)</PresentationFormat>
  <Paragraphs>685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Courier New</vt:lpstr>
      <vt:lpstr>Symbol</vt:lpstr>
      <vt:lpstr>BNL Presentation Template</vt:lpstr>
      <vt:lpstr>Hybrid  Magnets:  Design and Status</vt:lpstr>
      <vt:lpstr>Outline</vt:lpstr>
      <vt:lpstr>Cell</vt:lpstr>
      <vt:lpstr>Requirements</vt:lpstr>
      <vt:lpstr>Magnet Concept: Hybrid</vt:lpstr>
      <vt:lpstr>2D Geometry Qf/Qd</vt:lpstr>
      <vt:lpstr>Higher Order Harmonics</vt:lpstr>
      <vt:lpstr>Prototype Magnet</vt:lpstr>
      <vt:lpstr>Comparison with Simulation</vt:lpstr>
      <vt:lpstr>Tolerances: Permanent Magnets</vt:lpstr>
      <vt:lpstr>Tolerances: Permanent Magnets</vt:lpstr>
      <vt:lpstr>Block Measurements</vt:lpstr>
      <vt:lpstr>Angle of Magnetization</vt:lpstr>
      <vt:lpstr>Pole Tolerance</vt:lpstr>
      <vt:lpstr>Geometry / Field Quality</vt:lpstr>
      <vt:lpstr>Shunting</vt:lpstr>
      <vt:lpstr>Elimination of Sextupole</vt:lpstr>
      <vt:lpstr>Octupole Error (b4/a4)</vt:lpstr>
      <vt:lpstr>Temperature Compensation</vt:lpstr>
      <vt:lpstr>3D NiFe Temperature Compensation</vt:lpstr>
      <vt:lpstr>Variation of Br</vt:lpstr>
      <vt:lpstr>Magnet Manufacturing</vt:lpstr>
      <vt:lpstr>Correctors</vt:lpstr>
      <vt:lpstr>Crosstalk</vt:lpstr>
      <vt:lpstr>Difference Map </vt:lpstr>
      <vt:lpstr>eRHIC</vt:lpstr>
      <vt:lpstr>Schedule</vt:lpstr>
      <vt:lpstr>Preferred Route: Option B</vt:lpstr>
      <vt:lpstr>Conclusion</vt:lpstr>
      <vt:lpstr>Additional Slides</vt:lpstr>
      <vt:lpstr>Fast Track Qd Magnet</vt:lpstr>
      <vt:lpstr>Hysteresis Effects</vt:lpstr>
      <vt:lpstr>Quad Corrector</vt:lpstr>
      <vt:lpstr>Materials</vt:lpstr>
      <vt:lpstr>Magnetization</vt:lpstr>
      <vt:lpstr>Helmholtz Coil</vt:lpstr>
      <vt:lpstr>Geometry Errors</vt:lpstr>
      <vt:lpstr>Assembly</vt:lpstr>
      <vt:lpstr>Variation of Temperature Coefficient</vt:lpstr>
      <vt:lpstr>Opera DFDFD Model</vt:lpstr>
      <vt:lpstr>Gradient quality (2D)</vt:lpstr>
      <vt:lpstr>3D Integrated Gradient Quality</vt:lpstr>
      <vt:lpstr>Grid Concept</vt:lpstr>
      <vt:lpstr>Bench Test</vt:lpstr>
      <vt:lpstr>Discrepancy in Quad Strength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2016-08-30T20:27:43Z</dcterms:created>
  <dcterms:modified xsi:type="dcterms:W3CDTF">2016-12-20T02:24:50Z</dcterms:modified>
</cp:coreProperties>
</file>