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CC"/>
    <a:srgbClr val="042B7F"/>
    <a:srgbClr val="594E7F"/>
    <a:srgbClr val="D2C4F5"/>
    <a:srgbClr val="000000"/>
    <a:srgbClr val="ACAC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3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4888F165-D13F-4EB3-8DB4-B2E041C5C6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300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E062534B-6A3C-4AED-B31F-CD5EC1AA07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2013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387542-4BB1-4DBA-9325-8CE7243E616B}" type="slidenum">
              <a:rPr lang="en-US"/>
              <a:pPr/>
              <a:t>0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53C307-58FC-4813-9A90-22439B45040F}" type="slidenum">
              <a:rPr lang="en-US"/>
              <a:pPr/>
              <a:t>1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NLppt_BG_Title_NewDOElogo_OffSci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7200" y="457200"/>
            <a:ext cx="6172200" cy="1600200"/>
          </a:xfrm>
        </p:spPr>
        <p:txBody>
          <a:bodyPr anchor="b"/>
          <a:lstStyle>
            <a:lvl1pPr algn="r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286000"/>
            <a:ext cx="6172200" cy="990600"/>
          </a:xfrm>
        </p:spPr>
        <p:txBody>
          <a:bodyPr/>
          <a:lstStyle>
            <a:lvl1pPr marL="0" indent="0" algn="r">
              <a:buFont typeface="Wingdings" pitchFamily="-112" charset="2"/>
              <a:buNone/>
              <a:defRPr sz="1900" i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9154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915400" cy="5181600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86200" y="6553200"/>
            <a:ext cx="1143000" cy="279400"/>
          </a:xfrm>
          <a:ln/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smtClean="0"/>
              <a:t>13-Apr-2016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133600" y="6311900"/>
            <a:ext cx="4572000" cy="317500"/>
          </a:xfrm>
          <a:ln/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pPr>
              <a:defRPr/>
            </a:pPr>
            <a:r>
              <a:rPr lang="en-US" smtClean="0"/>
              <a:t>Permanent Magnet Quad in a Dipole Field: Animesh Jain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457200" cy="381000"/>
          </a:xfrm>
          <a:ln/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D96174C5-6044-42D1-B178-7EA7F4E8CD1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915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0" y="6553200"/>
            <a:ext cx="1524000" cy="304800"/>
          </a:xfrm>
          <a:ln/>
        </p:spPr>
        <p:txBody>
          <a:bodyPr/>
          <a:lstStyle>
            <a:lvl1pPr algn="ctr"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smtClean="0"/>
              <a:t>13-Apr-2016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286000" y="6248400"/>
            <a:ext cx="4572000" cy="368300"/>
          </a:xfrm>
          <a:ln/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pPr>
              <a:defRPr/>
            </a:pPr>
            <a:r>
              <a:rPr lang="en-US" smtClean="0"/>
              <a:t>Permanent Magnet Quad in a Dipole Field: Animesh Jain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35700"/>
            <a:ext cx="457200" cy="457200"/>
          </a:xfrm>
          <a:ln/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BB138506-B300-423A-9966-30E5FEBDE3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828800"/>
            <a:ext cx="7620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33600" y="56388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accent1"/>
                </a:solidFill>
                <a:latin typeface="+mj-lt"/>
                <a:ea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13-Apr-2016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5000" y="6248400"/>
            <a:ext cx="47244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  <a:ea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Permanent Magnet Quad in a Dipole Field: Animesh Jain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35700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42B7F"/>
                </a:solidFill>
                <a:latin typeface="+mj-lt"/>
              </a:defRPr>
            </a:lvl1pPr>
          </a:lstStyle>
          <a:p>
            <a:fld id="{9AFB4413-069C-4E6B-9C35-9E4E3A20910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04800"/>
            <a:ext cx="8382000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9" r:id="rId3"/>
  </p:sldLayoutIdLst>
  <p:hf hdr="0"/>
  <p:txStyles>
    <p:titleStyle>
      <a:lvl1pPr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+mj-lt"/>
          <a:ea typeface="+mj-ea"/>
          <a:cs typeface="+mj-cs"/>
        </a:defRPr>
      </a:lvl1pPr>
      <a:lvl2pPr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42B7F"/>
        </a:buClr>
        <a:buSzPct val="11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042B7F"/>
        </a:buClr>
        <a:buSzPct val="90000"/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</a:defRPr>
      </a:lvl2pPr>
      <a:lvl3pPr marL="10858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3pPr>
      <a:lvl4pPr marL="14287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4pPr>
      <a:lvl5pPr marL="17716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5pPr>
      <a:lvl6pPr marL="2228850" indent="-228600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6pPr>
      <a:lvl7pPr marL="2686050" indent="-228600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7pPr>
      <a:lvl8pPr marL="3143250" indent="-228600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8pPr>
      <a:lvl9pPr marL="3600450" indent="-228600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76200" y="838200"/>
            <a:ext cx="8610600" cy="1219200"/>
          </a:xfrm>
        </p:spPr>
        <p:txBody>
          <a:bodyPr/>
          <a:lstStyle/>
          <a:p>
            <a:r>
              <a:rPr lang="en-US" dirty="0" smtClean="0"/>
              <a:t>Test of a Permanent Magnet Quadrupole Placed in a Dipole Field</a:t>
            </a: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400" dirty="0" smtClean="0"/>
              <a:t>Animesh Jain</a:t>
            </a:r>
          </a:p>
          <a:p>
            <a:pPr>
              <a:buFont typeface="Wingdings" pitchFamily="2" charset="2"/>
              <a:buNone/>
            </a:pPr>
            <a:r>
              <a:rPr lang="en-US" sz="2400" dirty="0" smtClean="0"/>
              <a:t>April 13, 2016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152400" y="730801"/>
            <a:ext cx="1524000" cy="304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915400" cy="528638"/>
          </a:xfrm>
        </p:spPr>
        <p:txBody>
          <a:bodyPr/>
          <a:lstStyle/>
          <a:p>
            <a:r>
              <a:rPr lang="en-US" dirty="0" smtClean="0"/>
              <a:t>Superposition for Vertical Field Dipole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13-Apr-2016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Permanent Magnet Quad in a Dipole Field: Animesh Jain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8506-B300-423A-9966-30E5FEBDE30E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757238"/>
            <a:ext cx="8823325" cy="534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76400" y="1143000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Wingdings" panose="05000000000000000000" pitchFamily="2" charset="2"/>
                <a:sym typeface="Wingdings"/>
              </a:rPr>
              <a:t>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819400" y="1143000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Wingdings" panose="05000000000000000000" pitchFamily="2" charset="2"/>
                <a:sym typeface="Wingdings"/>
              </a:rPr>
              <a:t>Ž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114800" y="1143000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Wingdings" panose="05000000000000000000" pitchFamily="2" charset="2"/>
                <a:sym typeface="Wingdings"/>
              </a:rPr>
              <a:t>’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23476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76200" y="730801"/>
            <a:ext cx="1524000" cy="304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757239"/>
            <a:ext cx="8782050" cy="519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915400" cy="528638"/>
          </a:xfrm>
        </p:spPr>
        <p:txBody>
          <a:bodyPr/>
          <a:lstStyle/>
          <a:p>
            <a:r>
              <a:rPr lang="en-US" dirty="0" smtClean="0"/>
              <a:t>Superposition for (</a:t>
            </a:r>
            <a:r>
              <a:rPr lang="en-US" dirty="0" err="1" smtClean="0"/>
              <a:t>Hor+Vert</a:t>
            </a:r>
            <a:r>
              <a:rPr lang="en-US" dirty="0" smtClean="0"/>
              <a:t>) Field Dipole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13-Apr-2016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Permanent Magnet Quad in a Dipole Field: Animesh Jain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8506-B300-423A-9966-30E5FEBDE30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52600" y="1143000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Wingdings" panose="05000000000000000000" pitchFamily="2" charset="2"/>
                <a:sym typeface="Wingdings"/>
              </a:rPr>
              <a:t>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895600" y="1143000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Wingdings" panose="05000000000000000000" pitchFamily="2" charset="2"/>
                <a:sym typeface="Wingdings"/>
              </a:rPr>
              <a:t>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267200" y="1143000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Wingdings" panose="05000000000000000000" pitchFamily="2" charset="2"/>
                <a:sym typeface="Wingdings"/>
              </a:rPr>
              <a:t>“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09724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152400" y="762000"/>
            <a:ext cx="1524000" cy="304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915400" cy="528638"/>
          </a:xfrm>
        </p:spPr>
        <p:txBody>
          <a:bodyPr/>
          <a:lstStyle/>
          <a:p>
            <a:r>
              <a:rPr lang="en-US" dirty="0" smtClean="0"/>
              <a:t>Superposition for (</a:t>
            </a:r>
            <a:r>
              <a:rPr lang="en-US" dirty="0" err="1" smtClean="0"/>
              <a:t>Hor+Vert</a:t>
            </a:r>
            <a:r>
              <a:rPr lang="en-US" dirty="0" smtClean="0"/>
              <a:t>) Field Dipole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13-Apr-2016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Permanent Magnet Quad in a Dipole Field: Animesh Jain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8506-B300-423A-9966-30E5FEBDE30E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77" y="833439"/>
            <a:ext cx="8766723" cy="5186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52600" y="1200090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Wingdings" panose="05000000000000000000" pitchFamily="2" charset="2"/>
                <a:sym typeface="Wingdings"/>
              </a:rPr>
              <a:t>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895600" y="1200090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Wingdings" panose="05000000000000000000" pitchFamily="2" charset="2"/>
                <a:sym typeface="Wingdings"/>
              </a:rPr>
              <a:t>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267200" y="1200090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Wingdings" panose="05000000000000000000" pitchFamily="2" charset="2"/>
                <a:sym typeface="Wingdings"/>
              </a:rPr>
              <a:t>“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24306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15400" cy="762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915400" cy="5486400"/>
          </a:xfrm>
        </p:spPr>
        <p:txBody>
          <a:bodyPr/>
          <a:lstStyle/>
          <a:p>
            <a:r>
              <a:rPr lang="en-US" sz="2700" dirty="0" smtClean="0"/>
              <a:t>Field superposition was tested for a permanent magnet quadrupole in horizontal and vertical dipole fields of</a:t>
            </a:r>
            <a:br>
              <a:rPr lang="en-US" sz="2700" dirty="0" smtClean="0"/>
            </a:br>
            <a:r>
              <a:rPr lang="en-US" sz="2700" dirty="0" smtClean="0"/>
              <a:t>~20 </a:t>
            </a:r>
            <a:r>
              <a:rPr lang="en-US" sz="2700" dirty="0" err="1" smtClean="0"/>
              <a:t>mT</a:t>
            </a:r>
            <a:r>
              <a:rPr lang="en-US" sz="2700" dirty="0" smtClean="0"/>
              <a:t> each.</a:t>
            </a:r>
          </a:p>
          <a:p>
            <a:r>
              <a:rPr lang="en-US" sz="2700" dirty="0" smtClean="0"/>
              <a:t>Presence of iron yoke of the window frame dipole enhances the quadrupole field by ~ 0.5%.</a:t>
            </a:r>
          </a:p>
          <a:p>
            <a:r>
              <a:rPr lang="en-US" sz="2700" dirty="0" smtClean="0"/>
              <a:t>Use of a 1 m long rotating coil causes some error in the analysis due to double counting of background fields.</a:t>
            </a:r>
          </a:p>
          <a:p>
            <a:r>
              <a:rPr lang="en-US" sz="2700" dirty="0" smtClean="0"/>
              <a:t>For </a:t>
            </a:r>
            <a:r>
              <a:rPr lang="en-US" sz="2700" dirty="0"/>
              <a:t>higher </a:t>
            </a:r>
            <a:r>
              <a:rPr lang="en-US" sz="2700" dirty="0" smtClean="0"/>
              <a:t>harmonics, the deviation from a perfect superposition is less than 5 units (0.05% of the quadrupole field)  at a reference radius of 10 mm.</a:t>
            </a:r>
          </a:p>
          <a:p>
            <a:r>
              <a:rPr lang="en-US" sz="2700" dirty="0" smtClean="0"/>
              <a:t>Error in the dipole and quadrupole terms can be much more, up to ~30 units (normalized to quadrupole field.)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13-Apr-2016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Permanent Magnet Quad in a Dipole Field: Animesh Jain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74C5-6044-42D1-B178-7EA7F4E8CD18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733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15400" cy="609600"/>
          </a:xfrm>
        </p:spPr>
        <p:txBody>
          <a:bodyPr/>
          <a:lstStyle/>
          <a:p>
            <a:r>
              <a:rPr lang="en-US" dirty="0" smtClean="0"/>
              <a:t>Magnet Details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8915400" cy="5562600"/>
          </a:xfrm>
        </p:spPr>
        <p:txBody>
          <a:bodyPr/>
          <a:lstStyle/>
          <a:p>
            <a:r>
              <a:rPr lang="en-US" dirty="0" err="1" smtClean="0"/>
              <a:t>Halbach</a:t>
            </a:r>
            <a:r>
              <a:rPr lang="en-US" dirty="0" smtClean="0"/>
              <a:t> type permanent magnet quadrupole assembly</a:t>
            </a:r>
          </a:p>
          <a:p>
            <a:pPr lvl="1"/>
            <a:r>
              <a:rPr lang="en-US" dirty="0" smtClean="0"/>
              <a:t>Two 60 mm long permanent magnet quadrupoles</a:t>
            </a:r>
            <a:br>
              <a:rPr lang="en-US" dirty="0" smtClean="0"/>
            </a:br>
            <a:r>
              <a:rPr lang="en-US" dirty="0" smtClean="0"/>
              <a:t>(PMQ_0001 and PMQ_0002) separated by a 60 mm spacer.</a:t>
            </a:r>
          </a:p>
          <a:p>
            <a:pPr lvl="1"/>
            <a:r>
              <a:rPr lang="en-US" dirty="0" smtClean="0"/>
              <a:t>Integrated gradient of assembly = 3.775 Tesla</a:t>
            </a:r>
          </a:p>
          <a:p>
            <a:r>
              <a:rPr lang="en-US" dirty="0" smtClean="0"/>
              <a:t>Window frame dipole corrector</a:t>
            </a:r>
          </a:p>
          <a:p>
            <a:pPr lvl="1"/>
            <a:r>
              <a:rPr lang="en-US" dirty="0" smtClean="0"/>
              <a:t>Horizontal and vertical dipole field coils</a:t>
            </a:r>
          </a:p>
          <a:p>
            <a:pPr lvl="1"/>
            <a:r>
              <a:rPr lang="en-US" dirty="0" smtClean="0"/>
              <a:t>Integrated dipole ~ 5.74 x 10</a:t>
            </a:r>
            <a:r>
              <a:rPr lang="en-US" baseline="30000" dirty="0" smtClean="0"/>
              <a:t>–3</a:t>
            </a:r>
            <a:r>
              <a:rPr lang="en-US" dirty="0" smtClean="0"/>
              <a:t> </a:t>
            </a:r>
            <a:r>
              <a:rPr lang="en-US" dirty="0" err="1" smtClean="0"/>
              <a:t>T.m</a:t>
            </a:r>
            <a:r>
              <a:rPr lang="en-US" dirty="0" smtClean="0"/>
              <a:t> at 10 A (measured).</a:t>
            </a:r>
          </a:p>
          <a:p>
            <a:pPr lvl="1"/>
            <a:r>
              <a:rPr lang="en-US" dirty="0" smtClean="0"/>
              <a:t>Yoke length ~  0.23  m;  Central field ~ 20 </a:t>
            </a:r>
            <a:r>
              <a:rPr lang="en-US" dirty="0" err="1" smtClean="0"/>
              <a:t>mT</a:t>
            </a:r>
            <a:r>
              <a:rPr lang="en-US" dirty="0" smtClean="0"/>
              <a:t>  at 10 A.</a:t>
            </a:r>
          </a:p>
          <a:p>
            <a:pPr lvl="1"/>
            <a:r>
              <a:rPr lang="en-US" dirty="0" smtClean="0"/>
              <a:t>Harmonic errors ~ 10</a:t>
            </a:r>
            <a:r>
              <a:rPr lang="en-US" baseline="30000" dirty="0" smtClean="0"/>
              <a:t>–3</a:t>
            </a:r>
            <a:r>
              <a:rPr lang="en-US" dirty="0" smtClean="0"/>
              <a:t> of dipole field at 10 mm radius</a:t>
            </a:r>
            <a:endParaRPr lang="en-US" dirty="0"/>
          </a:p>
          <a:p>
            <a:r>
              <a:rPr lang="en-US" dirty="0" smtClean="0"/>
              <a:t>The goal is to study whether field superposition is valid for a </a:t>
            </a:r>
            <a:r>
              <a:rPr lang="en-US" dirty="0"/>
              <a:t>permanent magnet quadrupole inside </a:t>
            </a:r>
            <a:r>
              <a:rPr lang="en-US" dirty="0" smtClean="0"/>
              <a:t>a dipole, as expected from Opera simulation results.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13-Apr-2016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Permanent Magnet Quad in a Dipole Field: Animesh Jain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74C5-6044-42D1-B178-7EA7F4E8CD18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13-Apr-2016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Permanent Magnet Quad in a Dipole Field: Animesh Jain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8506-B300-423A-9966-30E5FEBDE30E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829962"/>
            <a:ext cx="3048000" cy="54142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5" t="11981" r="14203" b="22705"/>
          <a:stretch/>
        </p:blipFill>
        <p:spPr>
          <a:xfrm>
            <a:off x="725556" y="829748"/>
            <a:ext cx="3617844" cy="2104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2" t="13852" r="807" b="39011"/>
          <a:stretch/>
        </p:blipFill>
        <p:spPr>
          <a:xfrm>
            <a:off x="752062" y="3110948"/>
            <a:ext cx="3591338" cy="32326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90600" y="1828800"/>
            <a:ext cx="9144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/>
              <a:t>PMQ #1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0" y="1823094"/>
            <a:ext cx="9144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/>
              <a:t>PMQ #2</a:t>
            </a:r>
            <a:endParaRPr lang="en-US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057400" y="1821013"/>
            <a:ext cx="9144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/>
              <a:t>Spacer</a:t>
            </a:r>
            <a:endParaRPr lang="en-US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219200" y="3110948"/>
            <a:ext cx="312419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Window frame dipole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62600" y="4612957"/>
            <a:ext cx="19050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Quad assembly inside dipole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(Approximately centered)</a:t>
            </a:r>
            <a:endParaRPr lang="en-US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873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915400" cy="457200"/>
          </a:xfrm>
        </p:spPr>
        <p:txBody>
          <a:bodyPr/>
          <a:lstStyle/>
          <a:p>
            <a:r>
              <a:rPr lang="en-US" dirty="0" smtClean="0"/>
              <a:t>Measurement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09600"/>
            <a:ext cx="8991600" cy="5715000"/>
          </a:xfrm>
        </p:spPr>
        <p:txBody>
          <a:bodyPr/>
          <a:lstStyle/>
          <a:p>
            <a:r>
              <a:rPr lang="en-US" dirty="0"/>
              <a:t>All measurements </a:t>
            </a:r>
            <a:r>
              <a:rPr lang="en-US" dirty="0" smtClean="0"/>
              <a:t>were made </a:t>
            </a:r>
            <a:r>
              <a:rPr lang="en-US" dirty="0"/>
              <a:t>with a 1 m long rotating coil.  The harmonics are expressed at a radius of 10 mm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following configurations were measured:</a:t>
            </a:r>
          </a:p>
          <a:p>
            <a:pPr lvl="1"/>
            <a:r>
              <a:rPr lang="en-US" dirty="0" smtClean="0"/>
              <a:t>Permanent magnet quadrupole by itself </a:t>
            </a:r>
            <a:r>
              <a:rPr lang="en-US" dirty="0" smtClean="0">
                <a:solidFill>
                  <a:srgbClr val="0000FF"/>
                </a:solidFill>
              </a:rPr>
              <a:t>(</a:t>
            </a:r>
            <a:r>
              <a:rPr lang="en-US" dirty="0" smtClean="0">
                <a:solidFill>
                  <a:srgbClr val="0000FF"/>
                </a:solidFill>
                <a:latin typeface="Wingdings" panose="05000000000000000000" pitchFamily="2" charset="2"/>
                <a:sym typeface="Wingdings"/>
              </a:rPr>
              <a:t>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</a:p>
          <a:p>
            <a:pPr lvl="1"/>
            <a:r>
              <a:rPr lang="en-US" dirty="0" smtClean="0"/>
              <a:t>The dipole magnet by itself, powered at 10 A </a:t>
            </a:r>
            <a:r>
              <a:rPr lang="en-US" dirty="0" smtClean="0">
                <a:solidFill>
                  <a:srgbClr val="0000FF"/>
                </a:solidFill>
              </a:rPr>
              <a:t>(</a:t>
            </a:r>
            <a:r>
              <a:rPr lang="en-US" dirty="0" smtClean="0">
                <a:solidFill>
                  <a:srgbClr val="0000FF"/>
                </a:solidFill>
                <a:latin typeface="Wingdings" panose="05000000000000000000" pitchFamily="2" charset="2"/>
              </a:rPr>
              <a:t></a:t>
            </a:r>
            <a:r>
              <a:rPr lang="en-US" dirty="0" smtClean="0">
                <a:solidFill>
                  <a:srgbClr val="0000FF"/>
                </a:solidFill>
                <a:latin typeface="+mj-lt"/>
              </a:rPr>
              <a:t>,</a:t>
            </a:r>
            <a:r>
              <a:rPr lang="en-US" dirty="0" smtClean="0">
                <a:solidFill>
                  <a:srgbClr val="0000FF"/>
                </a:solidFill>
                <a:latin typeface="Wingdings" panose="05000000000000000000" pitchFamily="2" charset="2"/>
              </a:rPr>
              <a:t>Ž</a:t>
            </a:r>
            <a:r>
              <a:rPr lang="en-US" sz="2400" dirty="0">
                <a:solidFill>
                  <a:srgbClr val="0000FF"/>
                </a:solidFill>
              </a:rPr>
              <a:t>,</a:t>
            </a:r>
            <a:r>
              <a:rPr lang="en-US" dirty="0" smtClean="0">
                <a:solidFill>
                  <a:srgbClr val="0000FF"/>
                </a:solidFill>
                <a:latin typeface="Wingdings" panose="05000000000000000000" pitchFamily="2" charset="2"/>
              </a:rPr>
              <a:t>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</a:p>
          <a:p>
            <a:pPr lvl="2"/>
            <a:r>
              <a:rPr lang="en-US" dirty="0" smtClean="0"/>
              <a:t>(horizontal field, vertical field, horizontal + vertical field)</a:t>
            </a:r>
          </a:p>
          <a:p>
            <a:pPr lvl="1"/>
            <a:r>
              <a:rPr lang="en-US" dirty="0" smtClean="0"/>
              <a:t>Permanent magnet quadrupole inside the dipole</a:t>
            </a:r>
          </a:p>
          <a:p>
            <a:pPr lvl="2"/>
            <a:r>
              <a:rPr lang="en-US" dirty="0" smtClean="0"/>
              <a:t>Dipole unpowered (baseline field) (</a:t>
            </a:r>
            <a:r>
              <a:rPr lang="en-US" dirty="0" smtClean="0">
                <a:solidFill>
                  <a:srgbClr val="0000FF"/>
                </a:solidFill>
                <a:latin typeface="Wingdings" panose="05000000000000000000" pitchFamily="2" charset="2"/>
              </a:rPr>
              <a:t></a:t>
            </a:r>
            <a:r>
              <a:rPr lang="en-US" dirty="0" smtClean="0">
                <a:latin typeface="+mj-lt"/>
              </a:rPr>
              <a:t>)</a:t>
            </a:r>
            <a:endParaRPr lang="en-US" dirty="0" smtClean="0">
              <a:solidFill>
                <a:srgbClr val="0000FF"/>
              </a:solidFill>
            </a:endParaRPr>
          </a:p>
          <a:p>
            <a:pPr lvl="2"/>
            <a:r>
              <a:rPr lang="en-US" dirty="0" smtClean="0"/>
              <a:t>Horizontal field coils at 10 A </a:t>
            </a:r>
            <a:r>
              <a:rPr lang="en-US" dirty="0" smtClean="0">
                <a:solidFill>
                  <a:srgbClr val="0000FF"/>
                </a:solidFill>
              </a:rPr>
              <a:t>(</a:t>
            </a:r>
            <a:r>
              <a:rPr lang="en-US" dirty="0" smtClean="0">
                <a:solidFill>
                  <a:srgbClr val="0000FF"/>
                </a:solidFill>
                <a:latin typeface="Wingdings" panose="05000000000000000000" pitchFamily="2" charset="2"/>
              </a:rPr>
              <a:t>‘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</a:p>
          <a:p>
            <a:pPr lvl="2"/>
            <a:r>
              <a:rPr lang="en-US" dirty="0" smtClean="0"/>
              <a:t>Vertical field coils at 10 A </a:t>
            </a:r>
            <a:r>
              <a:rPr lang="en-US" dirty="0" smtClean="0">
                <a:solidFill>
                  <a:srgbClr val="0000FF"/>
                </a:solidFill>
              </a:rPr>
              <a:t>(</a:t>
            </a:r>
            <a:r>
              <a:rPr lang="en-US" dirty="0" smtClean="0">
                <a:solidFill>
                  <a:srgbClr val="0000FF"/>
                </a:solidFill>
                <a:latin typeface="Wingdings" panose="05000000000000000000" pitchFamily="2" charset="2"/>
              </a:rPr>
              <a:t>’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</a:p>
          <a:p>
            <a:pPr lvl="2"/>
            <a:r>
              <a:rPr lang="en-US" dirty="0" smtClean="0"/>
              <a:t>Both horizontal and vertical field coils at 10 A </a:t>
            </a:r>
            <a:r>
              <a:rPr lang="en-US" dirty="0" smtClean="0">
                <a:solidFill>
                  <a:srgbClr val="0000FF"/>
                </a:solidFill>
              </a:rPr>
              <a:t>(</a:t>
            </a:r>
            <a:r>
              <a:rPr lang="en-US" dirty="0" smtClean="0">
                <a:solidFill>
                  <a:srgbClr val="0000FF"/>
                </a:solidFill>
                <a:latin typeface="Wingdings" panose="05000000000000000000" pitchFamily="2" charset="2"/>
              </a:rPr>
              <a:t>“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</a:p>
          <a:p>
            <a:r>
              <a:rPr lang="en-US" dirty="0" smtClean="0"/>
              <a:t>Check:</a:t>
            </a:r>
            <a:r>
              <a:rPr lang="en-US" dirty="0" smtClean="0">
                <a:solidFill>
                  <a:srgbClr val="0000FF"/>
                </a:solidFill>
              </a:rPr>
              <a:t>  </a:t>
            </a:r>
            <a:r>
              <a:rPr lang="en-US" dirty="0">
                <a:solidFill>
                  <a:srgbClr val="0000FF"/>
                </a:solidFill>
                <a:latin typeface="Wingdings" panose="05000000000000000000" pitchFamily="2" charset="2"/>
              </a:rPr>
              <a:t></a:t>
            </a:r>
            <a:r>
              <a:rPr lang="en-US" dirty="0" smtClean="0">
                <a:solidFill>
                  <a:srgbClr val="0000FF"/>
                </a:solidFill>
              </a:rPr>
              <a:t>+</a:t>
            </a:r>
            <a:r>
              <a:rPr lang="en-US" dirty="0" smtClean="0">
                <a:solidFill>
                  <a:srgbClr val="0000FF"/>
                </a:solidFill>
                <a:latin typeface="Wingdings" panose="05000000000000000000" pitchFamily="2" charset="2"/>
              </a:rPr>
              <a:t></a:t>
            </a:r>
            <a:r>
              <a:rPr lang="en-US" dirty="0" smtClean="0">
                <a:solidFill>
                  <a:srgbClr val="0000FF"/>
                </a:solidFill>
              </a:rPr>
              <a:t> = </a:t>
            </a:r>
            <a:r>
              <a:rPr lang="en-US" dirty="0" smtClean="0">
                <a:solidFill>
                  <a:srgbClr val="0000FF"/>
                </a:solidFill>
                <a:latin typeface="Wingdings" panose="05000000000000000000" pitchFamily="2" charset="2"/>
              </a:rPr>
              <a:t>‘</a:t>
            </a:r>
            <a:r>
              <a:rPr lang="en-US" dirty="0" smtClean="0">
                <a:solidFill>
                  <a:srgbClr val="0000FF"/>
                </a:solidFill>
              </a:rPr>
              <a:t>; </a:t>
            </a:r>
            <a:r>
              <a:rPr lang="en-US" dirty="0">
                <a:solidFill>
                  <a:srgbClr val="0000FF"/>
                </a:solidFill>
                <a:latin typeface="Wingdings" panose="05000000000000000000" pitchFamily="2" charset="2"/>
              </a:rPr>
              <a:t></a:t>
            </a:r>
            <a:r>
              <a:rPr lang="en-US" dirty="0" smtClean="0">
                <a:solidFill>
                  <a:srgbClr val="0000FF"/>
                </a:solidFill>
              </a:rPr>
              <a:t>+</a:t>
            </a:r>
            <a:r>
              <a:rPr lang="en-US" dirty="0" smtClean="0">
                <a:solidFill>
                  <a:srgbClr val="0000FF"/>
                </a:solidFill>
                <a:latin typeface="Wingdings" panose="05000000000000000000" pitchFamily="2" charset="2"/>
              </a:rPr>
              <a:t>Ž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= </a:t>
            </a:r>
            <a:r>
              <a:rPr lang="en-US" dirty="0" smtClean="0">
                <a:solidFill>
                  <a:srgbClr val="0000FF"/>
                </a:solidFill>
                <a:latin typeface="Wingdings" panose="05000000000000000000" pitchFamily="2" charset="2"/>
              </a:rPr>
              <a:t>’</a:t>
            </a:r>
            <a:r>
              <a:rPr lang="en-US" dirty="0" smtClean="0">
                <a:solidFill>
                  <a:srgbClr val="0000FF"/>
                </a:solidFill>
              </a:rPr>
              <a:t>;  </a:t>
            </a:r>
            <a:r>
              <a:rPr lang="en-US" dirty="0">
                <a:solidFill>
                  <a:srgbClr val="0000FF"/>
                </a:solidFill>
                <a:latin typeface="Wingdings" panose="05000000000000000000" pitchFamily="2" charset="2"/>
              </a:rPr>
              <a:t></a:t>
            </a:r>
            <a:r>
              <a:rPr lang="en-US" dirty="0" smtClean="0">
                <a:solidFill>
                  <a:srgbClr val="0000FF"/>
                </a:solidFill>
              </a:rPr>
              <a:t>+</a:t>
            </a:r>
            <a:r>
              <a:rPr lang="en-US" dirty="0" smtClean="0">
                <a:solidFill>
                  <a:srgbClr val="0000FF"/>
                </a:solidFill>
                <a:latin typeface="Wingdings" panose="05000000000000000000" pitchFamily="2" charset="2"/>
              </a:rPr>
              <a:t>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= </a:t>
            </a:r>
            <a:r>
              <a:rPr lang="en-US" dirty="0" smtClean="0">
                <a:solidFill>
                  <a:srgbClr val="0000FF"/>
                </a:solidFill>
                <a:latin typeface="Wingdings" panose="05000000000000000000" pitchFamily="2" charset="2"/>
              </a:rPr>
              <a:t>“</a:t>
            </a:r>
          </a:p>
          <a:p>
            <a:r>
              <a:rPr lang="en-US" dirty="0" smtClean="0">
                <a:latin typeface="+mj-lt"/>
              </a:rPr>
              <a:t>Some error due to background fields counted twice.</a:t>
            </a:r>
            <a:endParaRPr lang="en-US" dirty="0">
              <a:latin typeface="+mj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13-Apr-2016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Permanent Magnet Quad in a Dipole Field: Animesh Jain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174C5-6044-42D1-B178-7EA7F4E8CD1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726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 bwMode="auto">
          <a:xfrm>
            <a:off x="1280531" y="914400"/>
            <a:ext cx="1462669" cy="2286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531" y="914400"/>
            <a:ext cx="6568069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Window Frame Yoke Only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13-Apr-2016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Permanent Magnet Quad in a Dipole Field: Animesh Jain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8506-B300-423A-9966-30E5FEBDE30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19400" y="1295400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Wingdings" panose="05000000000000000000" pitchFamily="2" charset="2"/>
                <a:sym typeface="Wingdings"/>
              </a:rPr>
              <a:t>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4038600" y="1303176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Wingdings" panose="05000000000000000000" pitchFamily="2" charset="2"/>
                <a:sym typeface="Wingdings"/>
              </a:rPr>
              <a:t>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48623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1219201" y="838200"/>
            <a:ext cx="1524000" cy="304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41375"/>
            <a:ext cx="6564160" cy="533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Window Frame Yoke Only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13-Apr-2016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Permanent Magnet Quad in a Dipole Field: Animesh Jain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8506-B300-423A-9966-30E5FEBDE30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43200" y="1219200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Wingdings" panose="05000000000000000000" pitchFamily="2" charset="2"/>
                <a:sym typeface="Wingdings"/>
              </a:rPr>
              <a:t>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4038600" y="1276290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Wingdings" panose="05000000000000000000" pitchFamily="2" charset="2"/>
                <a:sym typeface="Wingdings"/>
              </a:rPr>
              <a:t>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18290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239713" y="730801"/>
            <a:ext cx="1524000" cy="304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757238"/>
            <a:ext cx="8664575" cy="534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915400" cy="528638"/>
          </a:xfrm>
        </p:spPr>
        <p:txBody>
          <a:bodyPr/>
          <a:lstStyle/>
          <a:p>
            <a:r>
              <a:rPr lang="en-US" dirty="0" smtClean="0"/>
              <a:t>Superposition for Horizontal Field Dipole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13-Apr-2016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Permanent Magnet Quad in a Dipole Field: Animesh Jain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8506-B300-423A-9966-30E5FEBDE30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63713" y="1143000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Wingdings" panose="05000000000000000000" pitchFamily="2" charset="2"/>
                <a:sym typeface="Wingdings"/>
              </a:rPr>
              <a:t>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895600" y="1143000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Wingdings" panose="05000000000000000000" pitchFamily="2" charset="2"/>
                <a:sym typeface="Wingdings"/>
              </a:rPr>
              <a:t>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191000" y="1143000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Wingdings" panose="05000000000000000000" pitchFamily="2" charset="2"/>
                <a:sym typeface="Wingdings"/>
              </a:rPr>
              <a:t>‘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86453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239713" y="730801"/>
            <a:ext cx="1524000" cy="304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915400" cy="528638"/>
          </a:xfrm>
        </p:spPr>
        <p:txBody>
          <a:bodyPr/>
          <a:lstStyle/>
          <a:p>
            <a:r>
              <a:rPr lang="en-US" dirty="0" smtClean="0"/>
              <a:t>Superposition for Horizontal Field Dipole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13-Apr-2016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Permanent Magnet Quad in a Dipole Field: Animesh Jain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8506-B300-423A-9966-30E5FEBDE30E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757238"/>
            <a:ext cx="8664575" cy="534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63713" y="1143000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Wingdings" panose="05000000000000000000" pitchFamily="2" charset="2"/>
                <a:sym typeface="Wingdings"/>
              </a:rPr>
              <a:t>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895600" y="1143000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Wingdings" panose="05000000000000000000" pitchFamily="2" charset="2"/>
                <a:sym typeface="Wingdings"/>
              </a:rPr>
              <a:t>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191000" y="1143000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Wingdings" panose="05000000000000000000" pitchFamily="2" charset="2"/>
                <a:sym typeface="Wingdings"/>
              </a:rPr>
              <a:t>‘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2357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152400" y="730801"/>
            <a:ext cx="1524000" cy="304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757238"/>
            <a:ext cx="8823325" cy="534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915400" cy="528638"/>
          </a:xfrm>
        </p:spPr>
        <p:txBody>
          <a:bodyPr/>
          <a:lstStyle/>
          <a:p>
            <a:r>
              <a:rPr lang="en-US" dirty="0" smtClean="0"/>
              <a:t>Superposition for Vertical Field Dipole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13-Apr-2016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Permanent Magnet Quad in a Dipole Field: Animesh Jain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8506-B300-423A-9966-30E5FEBDE30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76400" y="1143000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Wingdings" panose="05000000000000000000" pitchFamily="2" charset="2"/>
                <a:sym typeface="Wingdings"/>
              </a:rPr>
              <a:t>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819400" y="1143000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Wingdings" panose="05000000000000000000" pitchFamily="2" charset="2"/>
                <a:sym typeface="Wingdings"/>
              </a:rPr>
              <a:t>Ž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114800" y="1143000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Wingdings" panose="05000000000000000000" pitchFamily="2" charset="2"/>
                <a:sym typeface="Wingdings"/>
              </a:rPr>
              <a:t>’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66294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NL_rev0412">
  <a:themeElements>
    <a:clrScheme name="BNL Blue 2">
      <a:dk1>
        <a:srgbClr val="141313"/>
      </a:dk1>
      <a:lt1>
        <a:srgbClr val="FFFFFF"/>
      </a:lt1>
      <a:dk2>
        <a:srgbClr val="082957"/>
      </a:dk2>
      <a:lt2>
        <a:srgbClr val="8DABCC"/>
      </a:lt2>
      <a:accent1>
        <a:srgbClr val="C9DBE8"/>
      </a:accent1>
      <a:accent2>
        <a:srgbClr val="8DABCC"/>
      </a:accent2>
      <a:accent3>
        <a:srgbClr val="3A75AB"/>
      </a:accent3>
      <a:accent4>
        <a:srgbClr val="2D4D7B"/>
      </a:accent4>
      <a:accent5>
        <a:srgbClr val="082957"/>
      </a:accent5>
      <a:accent6>
        <a:srgbClr val="141313"/>
      </a:accent6>
      <a:hlink>
        <a:srgbClr val="3A75AB"/>
      </a:hlink>
      <a:folHlink>
        <a:srgbClr val="2D4D7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322F31"/>
        </a:dk1>
        <a:lt1>
          <a:srgbClr val="FFFFFF"/>
        </a:lt1>
        <a:dk2>
          <a:srgbClr val="322F31"/>
        </a:dk2>
        <a:lt2>
          <a:srgbClr val="322F31"/>
        </a:lt2>
        <a:accent1>
          <a:srgbClr val="8071B4"/>
        </a:accent1>
        <a:accent2>
          <a:srgbClr val="8071B4"/>
        </a:accent2>
        <a:accent3>
          <a:srgbClr val="FFFFFF"/>
        </a:accent3>
        <a:accent4>
          <a:srgbClr val="292728"/>
        </a:accent4>
        <a:accent5>
          <a:srgbClr val="C0BBD6"/>
        </a:accent5>
        <a:accent6>
          <a:srgbClr val="7366A3"/>
        </a:accent6>
        <a:hlink>
          <a:srgbClr val="8071B4"/>
        </a:hlink>
        <a:folHlink>
          <a:srgbClr val="8071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1177</TotalTime>
  <Words>475</Words>
  <Application>Microsoft Macintosh PowerPoint</Application>
  <PresentationFormat>On-screen Show (4:3)</PresentationFormat>
  <Paragraphs>107</Paragraphs>
  <Slides>13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BNL_rev0412</vt:lpstr>
      <vt:lpstr>Test of a Permanent Magnet Quadrupole Placed in a Dipole Field</vt:lpstr>
      <vt:lpstr>Magnet Details</vt:lpstr>
      <vt:lpstr>Magnets</vt:lpstr>
      <vt:lpstr>Measurement details</vt:lpstr>
      <vt:lpstr>Effect of Window Frame Yoke Only</vt:lpstr>
      <vt:lpstr>Effect of Window Frame Yoke Only</vt:lpstr>
      <vt:lpstr>Superposition for Horizontal Field Dipole</vt:lpstr>
      <vt:lpstr>Superposition for Horizontal Field Dipole</vt:lpstr>
      <vt:lpstr>Superposition for Vertical Field Dipole</vt:lpstr>
      <vt:lpstr>Superposition for Vertical Field Dipole</vt:lpstr>
      <vt:lpstr>Superposition for (Hor+Vert) Field Dipole</vt:lpstr>
      <vt:lpstr>Superposition for (Hor+Vert) Field Dipole</vt:lpstr>
      <vt:lpstr>Summary</vt:lpstr>
    </vt:vector>
  </TitlesOfParts>
  <Company>BNL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Tiffany Gagnon</dc:creator>
  <cp:lastModifiedBy>Dejan Trbojevic</cp:lastModifiedBy>
  <cp:revision>213</cp:revision>
  <cp:lastPrinted>2015-04-05T16:02:00Z</cp:lastPrinted>
  <dcterms:created xsi:type="dcterms:W3CDTF">2007-06-28T20:22:43Z</dcterms:created>
  <dcterms:modified xsi:type="dcterms:W3CDTF">2016-12-16T22:40:21Z</dcterms:modified>
</cp:coreProperties>
</file>