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handoutMasterIdLst>
    <p:handoutMasterId r:id="rId30"/>
  </p:handoutMasterIdLst>
  <p:sldIdLst>
    <p:sldId id="283" r:id="rId2"/>
    <p:sldId id="285" r:id="rId3"/>
    <p:sldId id="284" r:id="rId4"/>
    <p:sldId id="267" r:id="rId5"/>
    <p:sldId id="324" r:id="rId6"/>
    <p:sldId id="325" r:id="rId7"/>
    <p:sldId id="326" r:id="rId8"/>
    <p:sldId id="327" r:id="rId9"/>
    <p:sldId id="328" r:id="rId10"/>
    <p:sldId id="329" r:id="rId11"/>
    <p:sldId id="330" r:id="rId12"/>
    <p:sldId id="331" r:id="rId13"/>
    <p:sldId id="332" r:id="rId14"/>
    <p:sldId id="333" r:id="rId15"/>
    <p:sldId id="334" r:id="rId16"/>
    <p:sldId id="335" r:id="rId17"/>
    <p:sldId id="336" r:id="rId18"/>
    <p:sldId id="337" r:id="rId19"/>
    <p:sldId id="338" r:id="rId20"/>
    <p:sldId id="323" r:id="rId21"/>
    <p:sldId id="308" r:id="rId22"/>
    <p:sldId id="309" r:id="rId23"/>
    <p:sldId id="310" r:id="rId24"/>
    <p:sldId id="311" r:id="rId25"/>
    <p:sldId id="312" r:id="rId26"/>
    <p:sldId id="313" r:id="rId27"/>
    <p:sldId id="314" r:id="rId28"/>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5041" autoAdjust="0"/>
    <p:restoredTop sz="94674"/>
  </p:normalViewPr>
  <p:slideViewPr>
    <p:cSldViewPr snapToGrid="0" snapToObjects="1">
      <p:cViewPr varScale="1">
        <p:scale>
          <a:sx n="99" d="100"/>
          <a:sy n="99" d="100"/>
        </p:scale>
        <p:origin x="-1240" y="-68"/>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1963"/>
          </a:xfrm>
          <a:prstGeom prst="rect">
            <a:avLst/>
          </a:prstGeom>
        </p:spPr>
        <p:txBody>
          <a:bodyPr vert="horz" lIns="91440" tIns="45720" rIns="91440" bIns="45720" rtlCol="0"/>
          <a:lstStyle>
            <a:lvl1pPr algn="r">
              <a:defRPr sz="1200"/>
            </a:lvl1pPr>
          </a:lstStyle>
          <a:p>
            <a:fld id="{3B0D4F4E-1218-4750-B340-1F5E3096C2F1}" type="datetimeFigureOut">
              <a:rPr lang="en-US" smtClean="0"/>
              <a:t>2/7/2017</a:t>
            </a:fld>
            <a:endParaRPr lang="en-US"/>
          </a:p>
        </p:txBody>
      </p:sp>
      <p:sp>
        <p:nvSpPr>
          <p:cNvPr id="4" name="Footer Placeholder 3"/>
          <p:cNvSpPr>
            <a:spLocks noGrp="1"/>
          </p:cNvSpPr>
          <p:nvPr>
            <p:ph type="ftr" sz="quarter" idx="2"/>
          </p:nvPr>
        </p:nvSpPr>
        <p:spPr>
          <a:xfrm>
            <a:off x="0" y="8758238"/>
            <a:ext cx="3005138" cy="46196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758238"/>
            <a:ext cx="3005138" cy="461962"/>
          </a:xfrm>
          <a:prstGeom prst="rect">
            <a:avLst/>
          </a:prstGeom>
        </p:spPr>
        <p:txBody>
          <a:bodyPr vert="horz" lIns="91440" tIns="45720" rIns="91440" bIns="45720" rtlCol="0" anchor="b"/>
          <a:lstStyle>
            <a:lvl1pPr algn="r">
              <a:defRPr sz="1200"/>
            </a:lvl1pPr>
          </a:lstStyle>
          <a:p>
            <a:fld id="{0F81819F-D61A-4EF2-891B-C791FD024A9C}" type="slidenum">
              <a:rPr lang="en-US" smtClean="0"/>
              <a:t>‹#›</a:t>
            </a:fld>
            <a:endParaRPr lang="en-US"/>
          </a:p>
        </p:txBody>
      </p:sp>
    </p:spTree>
    <p:extLst>
      <p:ext uri="{BB962C8B-B14F-4D97-AF65-F5344CB8AC3E}">
        <p14:creationId xmlns:p14="http://schemas.microsoft.com/office/powerpoint/2010/main" val="2129602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2611"/>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2611"/>
          </a:xfrm>
          <a:prstGeom prst="rect">
            <a:avLst/>
          </a:prstGeom>
        </p:spPr>
        <p:txBody>
          <a:bodyPr vert="horz" lIns="92309" tIns="46154" rIns="92309" bIns="46154" rtlCol="0"/>
          <a:lstStyle>
            <a:lvl1pPr algn="r">
              <a:defRPr sz="1200"/>
            </a:lvl1pPr>
          </a:lstStyle>
          <a:p>
            <a:fld id="{6FD62F0E-17AB-4600-8D83-CC8B0226F7F0}" type="datetimeFigureOut">
              <a:rPr lang="en-US" smtClean="0"/>
              <a:t>2/7/2017</a:t>
            </a:fld>
            <a:endParaRPr lang="en-US"/>
          </a:p>
        </p:txBody>
      </p:sp>
      <p:sp>
        <p:nvSpPr>
          <p:cNvPr id="4" name="Slide Image Placeholder 3"/>
          <p:cNvSpPr>
            <a:spLocks noGrp="1" noRot="1" noChangeAspect="1"/>
          </p:cNvSpPr>
          <p:nvPr>
            <p:ph type="sldImg" idx="2"/>
          </p:nvPr>
        </p:nvSpPr>
        <p:spPr>
          <a:xfrm>
            <a:off x="1392238" y="1152525"/>
            <a:ext cx="4149725" cy="3111500"/>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437221"/>
            <a:ext cx="5547360" cy="3630454"/>
          </a:xfrm>
          <a:prstGeom prst="rect">
            <a:avLst/>
          </a:prstGeom>
        </p:spPr>
        <p:txBody>
          <a:bodyPr vert="horz" lIns="92309" tIns="46154" rIns="92309" bIns="46154"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26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2610"/>
          </a:xfrm>
          <a:prstGeom prst="rect">
            <a:avLst/>
          </a:prstGeom>
        </p:spPr>
        <p:txBody>
          <a:bodyPr vert="horz" lIns="92309" tIns="46154" rIns="92309" bIns="46154" rtlCol="0" anchor="b"/>
          <a:lstStyle>
            <a:lvl1pPr algn="r">
              <a:defRPr sz="1200"/>
            </a:lvl1pPr>
          </a:lstStyle>
          <a:p>
            <a:fld id="{54006563-2908-4C75-A050-A47FC5023133}" type="slidenum">
              <a:rPr lang="en-US" smtClean="0"/>
              <a:t>‹#›</a:t>
            </a:fld>
            <a:endParaRPr lang="en-US"/>
          </a:p>
        </p:txBody>
      </p:sp>
    </p:spTree>
    <p:extLst>
      <p:ext uri="{BB962C8B-B14F-4D97-AF65-F5344CB8AC3E}">
        <p14:creationId xmlns:p14="http://schemas.microsoft.com/office/powerpoint/2010/main" val="642970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a:t>
            </a:fld>
            <a:endParaRPr lang="en-US"/>
          </a:p>
        </p:txBody>
      </p:sp>
    </p:spTree>
    <p:extLst>
      <p:ext uri="{BB962C8B-B14F-4D97-AF65-F5344CB8AC3E}">
        <p14:creationId xmlns:p14="http://schemas.microsoft.com/office/powerpoint/2010/main" val="3840000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12</a:t>
            </a:fld>
            <a:endParaRPr lang="en-US"/>
          </a:p>
        </p:txBody>
      </p:sp>
    </p:spTree>
    <p:extLst>
      <p:ext uri="{BB962C8B-B14F-4D97-AF65-F5344CB8AC3E}">
        <p14:creationId xmlns:p14="http://schemas.microsoft.com/office/powerpoint/2010/main" val="634175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13</a:t>
            </a:fld>
            <a:endParaRPr lang="en-US"/>
          </a:p>
        </p:txBody>
      </p:sp>
    </p:spTree>
    <p:extLst>
      <p:ext uri="{BB962C8B-B14F-4D97-AF65-F5344CB8AC3E}">
        <p14:creationId xmlns:p14="http://schemas.microsoft.com/office/powerpoint/2010/main" val="2936192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14</a:t>
            </a:fld>
            <a:endParaRPr lang="en-US"/>
          </a:p>
        </p:txBody>
      </p:sp>
    </p:spTree>
    <p:extLst>
      <p:ext uri="{BB962C8B-B14F-4D97-AF65-F5344CB8AC3E}">
        <p14:creationId xmlns:p14="http://schemas.microsoft.com/office/powerpoint/2010/main" val="971038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15</a:t>
            </a:fld>
            <a:endParaRPr lang="en-US"/>
          </a:p>
        </p:txBody>
      </p:sp>
    </p:spTree>
    <p:extLst>
      <p:ext uri="{BB962C8B-B14F-4D97-AF65-F5344CB8AC3E}">
        <p14:creationId xmlns:p14="http://schemas.microsoft.com/office/powerpoint/2010/main" val="7167104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16</a:t>
            </a:fld>
            <a:endParaRPr lang="en-US"/>
          </a:p>
        </p:txBody>
      </p:sp>
    </p:spTree>
    <p:extLst>
      <p:ext uri="{BB962C8B-B14F-4D97-AF65-F5344CB8AC3E}">
        <p14:creationId xmlns:p14="http://schemas.microsoft.com/office/powerpoint/2010/main" val="4993129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17</a:t>
            </a:fld>
            <a:endParaRPr lang="en-US"/>
          </a:p>
        </p:txBody>
      </p:sp>
    </p:spTree>
    <p:extLst>
      <p:ext uri="{BB962C8B-B14F-4D97-AF65-F5344CB8AC3E}">
        <p14:creationId xmlns:p14="http://schemas.microsoft.com/office/powerpoint/2010/main" val="25250027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18</a:t>
            </a:fld>
            <a:endParaRPr lang="en-US"/>
          </a:p>
        </p:txBody>
      </p:sp>
    </p:spTree>
    <p:extLst>
      <p:ext uri="{BB962C8B-B14F-4D97-AF65-F5344CB8AC3E}">
        <p14:creationId xmlns:p14="http://schemas.microsoft.com/office/powerpoint/2010/main" val="17027066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19</a:t>
            </a:fld>
            <a:endParaRPr lang="en-US"/>
          </a:p>
        </p:txBody>
      </p:sp>
    </p:spTree>
    <p:extLst>
      <p:ext uri="{BB962C8B-B14F-4D97-AF65-F5344CB8AC3E}">
        <p14:creationId xmlns:p14="http://schemas.microsoft.com/office/powerpoint/2010/main" val="1559438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20</a:t>
            </a:fld>
            <a:endParaRPr lang="en-US"/>
          </a:p>
        </p:txBody>
      </p:sp>
    </p:spTree>
    <p:extLst>
      <p:ext uri="{BB962C8B-B14F-4D97-AF65-F5344CB8AC3E}">
        <p14:creationId xmlns:p14="http://schemas.microsoft.com/office/powerpoint/2010/main" val="12020884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21</a:t>
            </a:fld>
            <a:endParaRPr lang="en-US"/>
          </a:p>
        </p:txBody>
      </p:sp>
    </p:spTree>
    <p:extLst>
      <p:ext uri="{BB962C8B-B14F-4D97-AF65-F5344CB8AC3E}">
        <p14:creationId xmlns:p14="http://schemas.microsoft.com/office/powerpoint/2010/main" val="3840000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3</a:t>
            </a:fld>
            <a:endParaRPr lang="en-US"/>
          </a:p>
        </p:txBody>
      </p:sp>
    </p:spTree>
    <p:extLst>
      <p:ext uri="{BB962C8B-B14F-4D97-AF65-F5344CB8AC3E}">
        <p14:creationId xmlns:p14="http://schemas.microsoft.com/office/powerpoint/2010/main" val="38400004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22</a:t>
            </a:fld>
            <a:endParaRPr lang="en-US"/>
          </a:p>
        </p:txBody>
      </p:sp>
    </p:spTree>
    <p:extLst>
      <p:ext uri="{BB962C8B-B14F-4D97-AF65-F5344CB8AC3E}">
        <p14:creationId xmlns:p14="http://schemas.microsoft.com/office/powerpoint/2010/main" val="24176108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23</a:t>
            </a:fld>
            <a:endParaRPr lang="en-US"/>
          </a:p>
        </p:txBody>
      </p:sp>
    </p:spTree>
    <p:extLst>
      <p:ext uri="{BB962C8B-B14F-4D97-AF65-F5344CB8AC3E}">
        <p14:creationId xmlns:p14="http://schemas.microsoft.com/office/powerpoint/2010/main" val="38400004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24</a:t>
            </a:fld>
            <a:endParaRPr lang="en-US"/>
          </a:p>
        </p:txBody>
      </p:sp>
    </p:spTree>
    <p:extLst>
      <p:ext uri="{BB962C8B-B14F-4D97-AF65-F5344CB8AC3E}">
        <p14:creationId xmlns:p14="http://schemas.microsoft.com/office/powerpoint/2010/main" val="10941760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25</a:t>
            </a:fld>
            <a:endParaRPr lang="en-US"/>
          </a:p>
        </p:txBody>
      </p:sp>
    </p:spTree>
    <p:extLst>
      <p:ext uri="{BB962C8B-B14F-4D97-AF65-F5344CB8AC3E}">
        <p14:creationId xmlns:p14="http://schemas.microsoft.com/office/powerpoint/2010/main" val="31899246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26</a:t>
            </a:fld>
            <a:endParaRPr lang="en-US"/>
          </a:p>
        </p:txBody>
      </p:sp>
    </p:spTree>
    <p:extLst>
      <p:ext uri="{BB962C8B-B14F-4D97-AF65-F5344CB8AC3E}">
        <p14:creationId xmlns:p14="http://schemas.microsoft.com/office/powerpoint/2010/main" val="37808767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27</a:t>
            </a:fld>
            <a:endParaRPr lang="en-US"/>
          </a:p>
        </p:txBody>
      </p:sp>
    </p:spTree>
    <p:extLst>
      <p:ext uri="{BB962C8B-B14F-4D97-AF65-F5344CB8AC3E}">
        <p14:creationId xmlns:p14="http://schemas.microsoft.com/office/powerpoint/2010/main" val="2276720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4</a:t>
            </a:fld>
            <a:endParaRPr lang="en-US"/>
          </a:p>
        </p:txBody>
      </p:sp>
    </p:spTree>
    <p:extLst>
      <p:ext uri="{BB962C8B-B14F-4D97-AF65-F5344CB8AC3E}">
        <p14:creationId xmlns:p14="http://schemas.microsoft.com/office/powerpoint/2010/main" val="3840000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5</a:t>
            </a:fld>
            <a:endParaRPr lang="en-US"/>
          </a:p>
        </p:txBody>
      </p:sp>
    </p:spTree>
    <p:extLst>
      <p:ext uri="{BB962C8B-B14F-4D97-AF65-F5344CB8AC3E}">
        <p14:creationId xmlns:p14="http://schemas.microsoft.com/office/powerpoint/2010/main" val="1190414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7</a:t>
            </a:fld>
            <a:endParaRPr lang="en-US"/>
          </a:p>
        </p:txBody>
      </p:sp>
    </p:spTree>
    <p:extLst>
      <p:ext uri="{BB962C8B-B14F-4D97-AF65-F5344CB8AC3E}">
        <p14:creationId xmlns:p14="http://schemas.microsoft.com/office/powerpoint/2010/main" val="3297478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8</a:t>
            </a:fld>
            <a:endParaRPr lang="en-US"/>
          </a:p>
        </p:txBody>
      </p:sp>
    </p:spTree>
    <p:extLst>
      <p:ext uri="{BB962C8B-B14F-4D97-AF65-F5344CB8AC3E}">
        <p14:creationId xmlns:p14="http://schemas.microsoft.com/office/powerpoint/2010/main" val="785911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9</a:t>
            </a:fld>
            <a:endParaRPr lang="en-US"/>
          </a:p>
        </p:txBody>
      </p:sp>
    </p:spTree>
    <p:extLst>
      <p:ext uri="{BB962C8B-B14F-4D97-AF65-F5344CB8AC3E}">
        <p14:creationId xmlns:p14="http://schemas.microsoft.com/office/powerpoint/2010/main" val="3132768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10</a:t>
            </a:fld>
            <a:endParaRPr lang="en-US"/>
          </a:p>
        </p:txBody>
      </p:sp>
    </p:spTree>
    <p:extLst>
      <p:ext uri="{BB962C8B-B14F-4D97-AF65-F5344CB8AC3E}">
        <p14:creationId xmlns:p14="http://schemas.microsoft.com/office/powerpoint/2010/main" val="489739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564FFBC-2EBF-3643-B6A8-0728EDE6DF06}" type="slidenum">
              <a:rPr lang="en-US" smtClean="0"/>
              <a:pPr>
                <a:defRPr/>
              </a:pPr>
              <a:t>11</a:t>
            </a:fld>
            <a:endParaRPr lang="en-US"/>
          </a:p>
        </p:txBody>
      </p:sp>
    </p:spTree>
    <p:extLst>
      <p:ext uri="{BB962C8B-B14F-4D97-AF65-F5344CB8AC3E}">
        <p14:creationId xmlns:p14="http://schemas.microsoft.com/office/powerpoint/2010/main" val="40045866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7870" y="987611"/>
            <a:ext cx="8338930" cy="2387600"/>
          </a:xfrm>
        </p:spPr>
        <p:txBody>
          <a:bodyPr anchor="b">
            <a:normAutofit/>
          </a:bodyPr>
          <a:lstStyle>
            <a:lvl1pPr algn="l">
              <a:defRPr sz="4800" b="1" i="0">
                <a:latin typeface="Arial" charset="0"/>
                <a:ea typeface="Arial" charset="0"/>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347870" y="3467286"/>
            <a:ext cx="8338930" cy="1655762"/>
          </a:xfrm>
        </p:spPr>
        <p:txBody>
          <a:bodyPr/>
          <a:lstStyle>
            <a:lvl1pPr marL="0" indent="0" algn="l">
              <a:buNone/>
              <a:defRPr sz="2400" b="0" i="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845503"/>
            <a:ext cx="8229600" cy="392065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2143125" cy="52849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65125"/>
            <a:ext cx="5972175" cy="528490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7930" y="1709739"/>
            <a:ext cx="834887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337930" y="4589465"/>
            <a:ext cx="8348870" cy="1234866"/>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6" name="Slide Number Placeholder 5"/>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57809" y="1825625"/>
            <a:ext cx="41148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825625"/>
            <a:ext cx="41148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7809" y="365126"/>
            <a:ext cx="8158732"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57809" y="1681163"/>
            <a:ext cx="41148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57809" y="2505075"/>
            <a:ext cx="411480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0" y="1681163"/>
            <a:ext cx="41148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572000" y="2505075"/>
            <a:ext cx="411480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7870" y="457200"/>
            <a:ext cx="3231149"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0" y="987426"/>
            <a:ext cx="479940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7870" y="2057400"/>
            <a:ext cx="3231149"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7" name="Slide Number Placeholder 6"/>
          <p:cNvSpPr>
            <a:spLocks noGrp="1"/>
          </p:cNvSpPr>
          <p:nvPr>
            <p:ph type="sldNum" sz="quarter" idx="12"/>
          </p:nvPr>
        </p:nvSpPr>
        <p:spPr/>
        <p:txBody>
          <a:bodyPr/>
          <a:lstStyle/>
          <a:p>
            <a:fld id="{716D9922-87B3-6043-9531-5184EA303DC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3887390" y="987426"/>
            <a:ext cx="4799409"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7" name="Slide Number Placeholder 6"/>
          <p:cNvSpPr>
            <a:spLocks noGrp="1"/>
          </p:cNvSpPr>
          <p:nvPr>
            <p:ph type="sldNum" sz="quarter" idx="12"/>
          </p:nvPr>
        </p:nvSpPr>
        <p:spPr/>
        <p:txBody>
          <a:bodyPr/>
          <a:lstStyle/>
          <a:p>
            <a:fld id="{716D9922-87B3-6043-9531-5184EA303DC1}" type="slidenum">
              <a:rPr lang="en-US" smtClean="0"/>
              <a:t>‹#›</a:t>
            </a:fld>
            <a:endParaRPr lang="en-US"/>
          </a:p>
        </p:txBody>
      </p:sp>
      <p:sp>
        <p:nvSpPr>
          <p:cNvPr id="8" name="Title 1"/>
          <p:cNvSpPr>
            <a:spLocks noGrp="1"/>
          </p:cNvSpPr>
          <p:nvPr>
            <p:ph type="title"/>
          </p:nvPr>
        </p:nvSpPr>
        <p:spPr>
          <a:xfrm>
            <a:off x="347870" y="457200"/>
            <a:ext cx="3231149" cy="1600200"/>
          </a:xfrm>
        </p:spPr>
        <p:txBody>
          <a:bodyPr anchor="b"/>
          <a:lstStyle>
            <a:lvl1pPr>
              <a:defRPr sz="3200"/>
            </a:lvl1pPr>
          </a:lstStyle>
          <a:p>
            <a:r>
              <a:rPr lang="en-US" smtClean="0"/>
              <a:t>Click to edit Master title style</a:t>
            </a:r>
            <a:endParaRPr lang="en-US" dirty="0"/>
          </a:p>
        </p:txBody>
      </p:sp>
      <p:sp>
        <p:nvSpPr>
          <p:cNvPr id="9" name="Text Placeholder 3"/>
          <p:cNvSpPr>
            <a:spLocks noGrp="1"/>
          </p:cNvSpPr>
          <p:nvPr>
            <p:ph type="body" sz="half" idx="2"/>
          </p:nvPr>
        </p:nvSpPr>
        <p:spPr>
          <a:xfrm>
            <a:off x="347870" y="2057400"/>
            <a:ext cx="3231149"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7809" y="365126"/>
            <a:ext cx="8328991" cy="1325563"/>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7809" y="1825625"/>
            <a:ext cx="8328991" cy="392913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3543300" y="6337101"/>
            <a:ext cx="2057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16D9922-87B3-6043-9531-5184EA303DC1}" type="slidenum">
              <a:rPr lang="en-US" smtClean="0"/>
              <a:pPr/>
              <a:t>‹#›</a:t>
            </a:fld>
            <a:endParaRPr lang="en-US"/>
          </a:p>
        </p:txBody>
      </p:sp>
    </p:spTree>
    <p:extLst>
      <p:ext uri="{BB962C8B-B14F-4D97-AF65-F5344CB8AC3E}">
        <p14:creationId xmlns:p14="http://schemas.microsoft.com/office/powerpoint/2010/main" val="753150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2880" userDrawn="1">
          <p15:clr>
            <a:srgbClr val="F26B43"/>
          </p15:clr>
        </p15:guide>
        <p15:guide id="3" pos="288" userDrawn="1">
          <p15:clr>
            <a:srgbClr val="F26B43"/>
          </p15:clr>
        </p15:guide>
        <p15:guide id="4" pos="5472" userDrawn="1">
          <p15:clr>
            <a:srgbClr val="F26B43"/>
          </p15:clr>
        </p15:guide>
        <p15:guide id="5" orient="horz" pos="412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C-Beta Cost and Schedule Review Closeout</a:t>
            </a:r>
            <a:endParaRPr lang="en-US" sz="4400" dirty="0"/>
          </a:p>
        </p:txBody>
      </p:sp>
      <p:sp>
        <p:nvSpPr>
          <p:cNvPr id="3" name="Subtitle 2"/>
          <p:cNvSpPr>
            <a:spLocks noGrp="1"/>
          </p:cNvSpPr>
          <p:nvPr>
            <p:ph type="subTitle" idx="1"/>
          </p:nvPr>
        </p:nvSpPr>
        <p:spPr/>
        <p:txBody>
          <a:bodyPr>
            <a:normAutofit/>
          </a:bodyPr>
          <a:lstStyle/>
          <a:p>
            <a:r>
              <a:rPr lang="en-US" dirty="0" smtClean="0">
                <a:ea typeface="ＭＳ Ｐゴシック" charset="0"/>
                <a:cs typeface="ＭＳ Ｐゴシック" charset="0"/>
              </a:rPr>
              <a:t>Erik Johnson, Chair</a:t>
            </a:r>
            <a:endParaRPr lang="en-US" dirty="0">
              <a:ea typeface="ＭＳ Ｐゴシック" charset="0"/>
              <a:cs typeface="ＭＳ Ｐゴシック" charset="0"/>
            </a:endParaRPr>
          </a:p>
          <a:p>
            <a:endParaRPr lang="en-US" dirty="0" smtClean="0"/>
          </a:p>
          <a:p>
            <a:r>
              <a:rPr lang="en-US" dirty="0" smtClean="0"/>
              <a:t>February 7, 2017</a:t>
            </a:r>
            <a:endParaRPr lang="en-US" dirty="0"/>
          </a:p>
        </p:txBody>
      </p:sp>
    </p:spTree>
    <p:extLst>
      <p:ext uri="{BB962C8B-B14F-4D97-AF65-F5344CB8AC3E}">
        <p14:creationId xmlns:p14="http://schemas.microsoft.com/office/powerpoint/2010/main" val="3368062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a:bodyPr>
          <a:lstStyle/>
          <a:p>
            <a:pPr algn="ctr"/>
            <a:r>
              <a:rPr lang="en-US" sz="3600" dirty="0" smtClean="0"/>
              <a:t>2-Technical Systems: Comments</a:t>
            </a:r>
            <a:endParaRPr lang="en-US" sz="3600" b="0" dirty="0">
              <a:solidFill>
                <a:srgbClr val="FF0000"/>
              </a:solidFill>
            </a:endParaRPr>
          </a:p>
        </p:txBody>
      </p:sp>
      <p:sp>
        <p:nvSpPr>
          <p:cNvPr id="3" name="Content Placeholder 2"/>
          <p:cNvSpPr>
            <a:spLocks noGrp="1"/>
          </p:cNvSpPr>
          <p:nvPr>
            <p:ph idx="1"/>
          </p:nvPr>
        </p:nvSpPr>
        <p:spPr>
          <a:xfrm>
            <a:off x="228600" y="1188720"/>
            <a:ext cx="8686800" cy="5440680"/>
          </a:xfrm>
        </p:spPr>
        <p:txBody>
          <a:bodyPr>
            <a:normAutofit/>
          </a:bodyPr>
          <a:lstStyle/>
          <a:p>
            <a:r>
              <a:rPr lang="en-US" sz="1600" dirty="0"/>
              <a:t>The engineering design is sufficiently mature to warrant the start of </a:t>
            </a:r>
            <a:r>
              <a:rPr lang="en-US" sz="1600" dirty="0" smtClean="0"/>
              <a:t>construction</a:t>
            </a:r>
            <a:endParaRPr lang="en-US" sz="1600" dirty="0" smtClean="0">
              <a:sym typeface="Wingdings" panose="05000000000000000000" pitchFamily="2" charset="2"/>
            </a:endParaRPr>
          </a:p>
          <a:p>
            <a:r>
              <a:rPr lang="en-US" sz="1600" dirty="0" smtClean="0">
                <a:sym typeface="Wingdings" panose="05000000000000000000" pitchFamily="2" charset="2"/>
              </a:rPr>
              <a:t>Magnet tolerances are defined in the good field region as Central field uniformity and Field integral uniformity. Can one manufacture and measure magnets that conform to these specs (Table 2.5.1 in the Design Report)?  The prototype magnet series will prove crucial in this regard.</a:t>
            </a:r>
          </a:p>
          <a:p>
            <a:r>
              <a:rPr lang="en-US" sz="1600" dirty="0" smtClean="0">
                <a:sym typeface="Wingdings" panose="05000000000000000000" pitchFamily="2" charset="2"/>
              </a:rPr>
              <a:t>There are TBD’s in the parameter table associated with magnet tolerance/field quality.  Uncertainty </a:t>
            </a:r>
            <a:r>
              <a:rPr lang="en-US" sz="1600" dirty="0">
                <a:sym typeface="Wingdings" panose="05000000000000000000" pitchFamily="2" charset="2"/>
              </a:rPr>
              <a:t>in magnet specs </a:t>
            </a:r>
            <a:r>
              <a:rPr lang="en-US" sz="1600" dirty="0" smtClean="0">
                <a:sym typeface="Wingdings" panose="05000000000000000000" pitchFamily="2" charset="2"/>
              </a:rPr>
              <a:t>will translate into uncertainty </a:t>
            </a:r>
            <a:r>
              <a:rPr lang="en-US" sz="1600" dirty="0">
                <a:sym typeface="Wingdings" panose="05000000000000000000" pitchFamily="2" charset="2"/>
              </a:rPr>
              <a:t>in budgetary estimates from vendor </a:t>
            </a:r>
            <a:r>
              <a:rPr lang="en-US" sz="1600" dirty="0" smtClean="0">
                <a:sym typeface="Wingdings" panose="05000000000000000000" pitchFamily="2" charset="2"/>
              </a:rPr>
              <a:t>and may result in iterations </a:t>
            </a:r>
            <a:r>
              <a:rPr lang="en-US" sz="1600" dirty="0">
                <a:sym typeface="Wingdings" panose="05000000000000000000" pitchFamily="2" charset="2"/>
              </a:rPr>
              <a:t>on magnet alignment, shimming and mag </a:t>
            </a:r>
            <a:r>
              <a:rPr lang="en-US" sz="1600" dirty="0" smtClean="0">
                <a:sym typeface="Wingdings" panose="05000000000000000000" pitchFamily="2" charset="2"/>
              </a:rPr>
              <a:t>measurements  Budget / schedule risk</a:t>
            </a:r>
          </a:p>
          <a:p>
            <a:r>
              <a:rPr lang="en-US" sz="1600" dirty="0" smtClean="0">
                <a:sym typeface="Wingdings" panose="05000000000000000000" pitchFamily="2" charset="2"/>
              </a:rPr>
              <a:t>Tolerances for power supply (stability / ripple) are not specified for the power supplies except for the correctors. Are the power supply specs consistent with the magnet specs?</a:t>
            </a:r>
          </a:p>
          <a:p>
            <a:r>
              <a:rPr lang="en-US" sz="1600" dirty="0" smtClean="0">
                <a:sym typeface="Wingdings" panose="05000000000000000000" pitchFamily="2" charset="2"/>
              </a:rPr>
              <a:t>Requirements on extra testing requirements, measurements, project reporting and QA in could increase the cost of magnet procurement</a:t>
            </a:r>
          </a:p>
          <a:p>
            <a:r>
              <a:rPr lang="en-US" sz="1600" dirty="0" smtClean="0">
                <a:sym typeface="Wingdings" panose="05000000000000000000" pitchFamily="2" charset="2"/>
              </a:rPr>
              <a:t>A more comprehensive set of technical specs and drawings is required to proceed through procurement and fabrication of some of the components. </a:t>
            </a:r>
          </a:p>
          <a:p>
            <a:endParaRPr lang="en-US" sz="1600" dirty="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10</a:t>
            </a:fld>
            <a:endParaRPr lang="en-US" dirty="0"/>
          </a:p>
        </p:txBody>
      </p:sp>
    </p:spTree>
    <p:extLst>
      <p:ext uri="{BB962C8B-B14F-4D97-AF65-F5344CB8AC3E}">
        <p14:creationId xmlns:p14="http://schemas.microsoft.com/office/powerpoint/2010/main" val="33549528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2-Technical Systems: Recommendations</a:t>
            </a:r>
            <a:endParaRPr lang="en-US" sz="3600" b="0" dirty="0">
              <a:solidFill>
                <a:srgbClr val="FF0000"/>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11</a:t>
            </a:fld>
            <a:endParaRPr lang="en-US" dirty="0"/>
          </a:p>
        </p:txBody>
      </p:sp>
      <p:sp>
        <p:nvSpPr>
          <p:cNvPr id="5" name="Rectangle 4"/>
          <p:cNvSpPr/>
          <p:nvPr/>
        </p:nvSpPr>
        <p:spPr>
          <a:xfrm>
            <a:off x="244692" y="1293907"/>
            <a:ext cx="8349816" cy="3693319"/>
          </a:xfrm>
          <a:prstGeom prst="rect">
            <a:avLst/>
          </a:prstGeom>
        </p:spPr>
        <p:txBody>
          <a:bodyPr wrap="square">
            <a:spAutoFit/>
          </a:bodyPr>
          <a:lstStyle/>
          <a:p>
            <a:pPr marL="285750" indent="-285750">
              <a:buFont typeface="Arial" panose="020B0604020202020204" pitchFamily="34" charset="0"/>
              <a:buChar char="•"/>
            </a:pPr>
            <a:r>
              <a:rPr lang="en-US" dirty="0" smtClean="0"/>
              <a:t>Consider reducing scope of diagnostics and correction elements based on the outcome of detailed commissioning simulations and magnetic measurements of the arc and spreader magnets. </a:t>
            </a:r>
          </a:p>
          <a:p>
            <a:endParaRPr lang="en-US" dirty="0" smtClean="0"/>
          </a:p>
          <a:p>
            <a:pPr marL="285750" indent="-285750">
              <a:buFont typeface="Arial" panose="020B0604020202020204" pitchFamily="34" charset="0"/>
              <a:buChar char="•"/>
            </a:pPr>
            <a:r>
              <a:rPr lang="en-US" dirty="0" smtClean="0"/>
              <a:t>We suggest to develop a more complete tolerance studies focusing on maximum expected beta-beat for the uncorrelated quadrupole errors in the machine from different installation scenarios and connect the beta-beat with the element tolerances.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Committee </a:t>
            </a:r>
            <a:r>
              <a:rPr lang="en-US" dirty="0"/>
              <a:t>recommends an invitation to the </a:t>
            </a:r>
            <a:r>
              <a:rPr lang="en-US" dirty="0">
                <a:sym typeface="Wingdings" panose="05000000000000000000" pitchFamily="2" charset="2"/>
              </a:rPr>
              <a:t>NSLS-II ID group to share their e</a:t>
            </a:r>
            <a:r>
              <a:rPr lang="en-US" dirty="0"/>
              <a:t>xperience with handling Permanent Magnet Material for FFAG magnets</a:t>
            </a:r>
            <a:r>
              <a:rPr lang="en-US" dirty="0" smtClean="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18294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1182420"/>
            <a:ext cx="8686800" cy="5638800"/>
          </a:xfrm>
        </p:spPr>
        <p:txBody>
          <a:bodyPr>
            <a:normAutofit/>
          </a:bodyPr>
          <a:lstStyle/>
          <a:p>
            <a:pPr marL="0" indent="0">
              <a:buNone/>
            </a:pPr>
            <a:r>
              <a:rPr lang="en-US" sz="1800" dirty="0"/>
              <a:t>3-Cost and Schedule</a:t>
            </a:r>
          </a:p>
          <a:p>
            <a:r>
              <a:rPr lang="en-US" sz="1600" dirty="0"/>
              <a:t>Are the cost, schedule and contingency estimates in support of construction credible and realistic? </a:t>
            </a:r>
            <a:r>
              <a:rPr lang="en-US" sz="1600" dirty="0" smtClean="0">
                <a:solidFill>
                  <a:srgbClr val="FF0000"/>
                </a:solidFill>
              </a:rPr>
              <a:t>Yes, but there are some concerns on contingency estimates.</a:t>
            </a:r>
            <a:endParaRPr lang="en-US" sz="1600" dirty="0">
              <a:solidFill>
                <a:srgbClr val="FF0000"/>
              </a:solidFill>
            </a:endParaRPr>
          </a:p>
          <a:p>
            <a:r>
              <a:rPr lang="en-US" sz="1600" dirty="0"/>
              <a:t>Is a </a:t>
            </a:r>
            <a:r>
              <a:rPr lang="en-US" sz="1600" dirty="0" err="1"/>
              <a:t>statussing</a:t>
            </a:r>
            <a:r>
              <a:rPr lang="en-US" sz="1600" dirty="0"/>
              <a:t> and reporting plan/structure in place to allow regular tracking of project progress and cost performance upon receipt of </a:t>
            </a:r>
            <a:r>
              <a:rPr lang="en-US" sz="1600" dirty="0" smtClean="0"/>
              <a:t>funds? </a:t>
            </a:r>
            <a:r>
              <a:rPr lang="en-US" sz="1600" dirty="0" smtClean="0">
                <a:solidFill>
                  <a:srgbClr val="FF0000"/>
                </a:solidFill>
              </a:rPr>
              <a:t>Good mechanism to track the progress but still developing formal cost performance measurement.</a:t>
            </a:r>
          </a:p>
          <a:p>
            <a:endParaRPr lang="en-US" sz="1600" dirty="0" smtClean="0">
              <a:solidFill>
                <a:srgbClr val="FF0000"/>
              </a:solidFill>
            </a:endParaRPr>
          </a:p>
          <a:p>
            <a:pPr marL="0" indent="0">
              <a:buNone/>
            </a:pPr>
            <a:r>
              <a:rPr lang="en-US" sz="1800" dirty="0" smtClean="0"/>
              <a:t>5-Risk</a:t>
            </a:r>
            <a:endParaRPr lang="en-US" sz="1800" dirty="0"/>
          </a:p>
          <a:p>
            <a:r>
              <a:rPr lang="en-US" sz="1600" dirty="0"/>
              <a:t>Are risk analysis and mitigation strategies in place? </a:t>
            </a:r>
            <a:r>
              <a:rPr lang="en-US" sz="1600" dirty="0" smtClean="0"/>
              <a:t> </a:t>
            </a:r>
            <a:r>
              <a:rPr lang="en-US" sz="1600" dirty="0" smtClean="0">
                <a:solidFill>
                  <a:srgbClr val="FF0000"/>
                </a:solidFill>
              </a:rPr>
              <a:t>Yes</a:t>
            </a:r>
            <a:endParaRPr lang="en-US" sz="1600" dirty="0">
              <a:solidFill>
                <a:srgbClr val="FF0000"/>
              </a:solidFill>
            </a:endParaRPr>
          </a:p>
          <a:p>
            <a:r>
              <a:rPr lang="en-US" sz="1600" dirty="0"/>
              <a:t>Is there a viable plan </a:t>
            </a:r>
            <a:r>
              <a:rPr lang="en-US" sz="1600" dirty="0" smtClean="0"/>
              <a:t>In </a:t>
            </a:r>
            <a:r>
              <a:rPr lang="en-US" sz="1600" dirty="0"/>
              <a:t>place to track the risks as the project evolves? </a:t>
            </a:r>
            <a:r>
              <a:rPr lang="en-US" sz="1600" dirty="0" smtClean="0"/>
              <a:t> </a:t>
            </a:r>
            <a:r>
              <a:rPr lang="en-US" sz="1600" dirty="0" smtClean="0">
                <a:solidFill>
                  <a:srgbClr val="FF0000"/>
                </a:solidFill>
              </a:rPr>
              <a:t>Needs improvement.</a:t>
            </a:r>
            <a:endParaRPr lang="en-US" sz="1200" dirty="0" smtClean="0">
              <a:solidFill>
                <a:srgbClr val="FF0000"/>
              </a:solidFill>
            </a:endParaRPr>
          </a:p>
          <a:p>
            <a:r>
              <a:rPr lang="en-US" sz="1600" dirty="0" smtClean="0"/>
              <a:t>Does the contingency estimate properly take into account the project risks?  </a:t>
            </a:r>
            <a:r>
              <a:rPr lang="en-US" sz="1600" dirty="0" smtClean="0">
                <a:solidFill>
                  <a:srgbClr val="FF0000"/>
                </a:solidFill>
              </a:rPr>
              <a:t>The contingency estimate is low, and the project teams needs to work on a risk based contingency analysis. </a:t>
            </a:r>
            <a:endParaRPr lang="en-US" sz="1600" dirty="0" smtClean="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12</a:t>
            </a:fld>
            <a:endParaRPr lang="en-US" dirty="0"/>
          </a:p>
        </p:txBody>
      </p:sp>
    </p:spTree>
    <p:extLst>
      <p:ext uri="{BB962C8B-B14F-4D97-AF65-F5344CB8AC3E}">
        <p14:creationId xmlns:p14="http://schemas.microsoft.com/office/powerpoint/2010/main" val="19962572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1112086"/>
            <a:ext cx="8686800" cy="5638800"/>
          </a:xfrm>
        </p:spPr>
        <p:txBody>
          <a:bodyPr>
            <a:normAutofit/>
          </a:bodyPr>
          <a:lstStyle/>
          <a:p>
            <a:pPr marL="0" indent="0">
              <a:buNone/>
            </a:pPr>
            <a:r>
              <a:rPr lang="en-US" sz="1800" dirty="0" smtClean="0"/>
              <a:t>6-Documentation</a:t>
            </a:r>
            <a:endParaRPr lang="en-US" sz="1800" dirty="0"/>
          </a:p>
          <a:p>
            <a:r>
              <a:rPr lang="en-US" sz="1600" dirty="0"/>
              <a:t>Has the necessary documentation been developed? </a:t>
            </a:r>
            <a:r>
              <a:rPr lang="en-US" sz="1600" dirty="0" smtClean="0"/>
              <a:t> </a:t>
            </a:r>
            <a:r>
              <a:rPr lang="en-US" sz="1600" dirty="0" smtClean="0">
                <a:solidFill>
                  <a:srgbClr val="FF0000"/>
                </a:solidFill>
              </a:rPr>
              <a:t>Almost, a few documents need to be finalized, such as project schedule and cost profiles. </a:t>
            </a:r>
          </a:p>
          <a:p>
            <a:r>
              <a:rPr lang="en-US" sz="1600" dirty="0" smtClean="0"/>
              <a:t>Does it adequately support the start of construction? </a:t>
            </a:r>
            <a:r>
              <a:rPr lang="en-US" sz="1600" dirty="0" smtClean="0">
                <a:solidFill>
                  <a:srgbClr val="FF0000"/>
                </a:solidFill>
              </a:rPr>
              <a:t>The project should be able to start the construction while finalizing those documents </a:t>
            </a:r>
          </a:p>
          <a:p>
            <a:endParaRPr lang="en-US" sz="2000" dirty="0"/>
          </a:p>
          <a:p>
            <a:pPr marL="457200" lvl="1" indent="0">
              <a:buNone/>
            </a:pPr>
            <a:endParaRPr lang="en-US" dirty="0" smtClean="0"/>
          </a:p>
          <a:p>
            <a:pPr marL="457200" indent="-457200">
              <a:spcBef>
                <a:spcPts val="1200"/>
              </a:spcBef>
              <a:spcAft>
                <a:spcPts val="1200"/>
              </a:spcAft>
            </a:pPr>
            <a:endParaRPr lang="en-US" altLang="en-US" sz="28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13</a:t>
            </a:fld>
            <a:endParaRPr lang="en-US" dirty="0"/>
          </a:p>
        </p:txBody>
      </p:sp>
    </p:spTree>
    <p:extLst>
      <p:ext uri="{BB962C8B-B14F-4D97-AF65-F5344CB8AC3E}">
        <p14:creationId xmlns:p14="http://schemas.microsoft.com/office/powerpoint/2010/main" val="21342966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824356"/>
            <a:ext cx="8686800" cy="5638800"/>
          </a:xfrm>
        </p:spPr>
        <p:txBody>
          <a:bodyPr>
            <a:noAutofit/>
          </a:bodyPr>
          <a:lstStyle/>
          <a:p>
            <a:endParaRPr lang="en-US" sz="1600" dirty="0" smtClean="0"/>
          </a:p>
          <a:p>
            <a:pPr marL="0" indent="0">
              <a:buNone/>
            </a:pPr>
            <a:r>
              <a:rPr lang="en-US" sz="2600" dirty="0" smtClean="0"/>
              <a:t>Findings (I) </a:t>
            </a:r>
          </a:p>
          <a:p>
            <a:r>
              <a:rPr lang="en-US" sz="1600" dirty="0" smtClean="0"/>
              <a:t>A comprehensive cost estimate has been presented. It is organized in 13 level 2 WBS elements. The cost is captured in about 1500 activities. The length of the activities in terms of calendar days is between 10-40 workdays. An exception the WBS element 1.05 (FFAG magnets) which is described by only about 20 activities, sum of which have considerable length of several months.</a:t>
            </a:r>
            <a:endParaRPr lang="en-GB" sz="1600" dirty="0" smtClean="0"/>
          </a:p>
          <a:p>
            <a:r>
              <a:rPr lang="en-US" sz="1600" dirty="0" smtClean="0"/>
              <a:t>The cost estimate for many items to be </a:t>
            </a:r>
            <a:r>
              <a:rPr lang="en-US" sz="1600" dirty="0" smtClean="0"/>
              <a:t>procured </a:t>
            </a:r>
            <a:r>
              <a:rPr lang="en-US" sz="1600" dirty="0" smtClean="0"/>
              <a:t>is backed up by recent vendor quotes. The labor effort is based on previous experience or professional judgement.</a:t>
            </a:r>
            <a:endParaRPr lang="en-GB" sz="1600" dirty="0" smtClean="0"/>
          </a:p>
          <a:p>
            <a:r>
              <a:rPr lang="en-US" sz="1600" dirty="0" smtClean="0"/>
              <a:t>Cost appear to be fully burdened. CORNELL has zero overhead rate on labor and materials, 61% for project management, commissioning, travel and safety. BNL applies overhead rates vary from 13% to 36%  for labor depending on category, 20%-35% for material depending on magnitude, 55% for travel, and under discussion the Extraordinary Project Rates. The was no assumption document with this summarizing the information.  The activities are not yet connected by schedule logics.</a:t>
            </a:r>
            <a:endParaRPr lang="en-GB" sz="1600" dirty="0" smtClean="0"/>
          </a:p>
          <a:p>
            <a:r>
              <a:rPr lang="en-US" sz="1600" dirty="0" smtClean="0"/>
              <a:t>The contingency of the project is estimated to $468,135 which corresponds to 2% of the project and is driven by what was cut from the construction scope after the project was vetted. </a:t>
            </a:r>
            <a:r>
              <a:rPr lang="en-US" sz="1600" dirty="0"/>
              <a:t>The scope of the project includes quadrupole magnets in the lattice </a:t>
            </a:r>
            <a:r>
              <a:rPr lang="en-US" sz="1600" dirty="0" smtClean="0"/>
              <a:t>but </a:t>
            </a:r>
            <a:r>
              <a:rPr lang="en-US" sz="1600" dirty="0"/>
              <a:t>no power supplies are budgeted to power them. </a:t>
            </a:r>
            <a:endParaRPr lang="en-GB" sz="1600" dirty="0"/>
          </a:p>
          <a:p>
            <a:endParaRPr lang="en-GB" sz="1600" dirty="0" smtClean="0"/>
          </a:p>
          <a:p>
            <a:endParaRPr lang="en-US" sz="1600" dirty="0" smtClean="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14</a:t>
            </a:fld>
            <a:endParaRPr lang="en-US" dirty="0"/>
          </a:p>
        </p:txBody>
      </p:sp>
    </p:spTree>
    <p:extLst>
      <p:ext uri="{BB962C8B-B14F-4D97-AF65-F5344CB8AC3E}">
        <p14:creationId xmlns:p14="http://schemas.microsoft.com/office/powerpoint/2010/main" val="20133843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1182420"/>
            <a:ext cx="8686800" cy="5638800"/>
          </a:xfrm>
        </p:spPr>
        <p:txBody>
          <a:bodyPr>
            <a:normAutofit/>
          </a:bodyPr>
          <a:lstStyle/>
          <a:p>
            <a:pPr marL="0" indent="0">
              <a:buNone/>
            </a:pPr>
            <a:r>
              <a:rPr lang="en-US" sz="3000" dirty="0" smtClean="0"/>
              <a:t>Findings </a:t>
            </a:r>
            <a:r>
              <a:rPr lang="en-US" sz="3000" dirty="0" smtClean="0"/>
              <a:t>(II)</a:t>
            </a:r>
          </a:p>
          <a:p>
            <a:r>
              <a:rPr lang="en-US" sz="1600" dirty="0" smtClean="0"/>
              <a:t>The </a:t>
            </a:r>
            <a:r>
              <a:rPr lang="en-US" sz="1600" dirty="0"/>
              <a:t>project dates for single pass beam with energy recovery is set for the 31 Oct 2019, and the four pass beam with energy recovery (low current) on the 31 Dec 2019. The end of the project is expected 30 April 2020.</a:t>
            </a:r>
            <a:endParaRPr lang="en-GB" sz="1600" dirty="0"/>
          </a:p>
          <a:p>
            <a:r>
              <a:rPr lang="en-US" sz="1600" dirty="0"/>
              <a:t>The project has a good reporting procedure and established a document format for quarterly progress reports to funding agency</a:t>
            </a:r>
            <a:endParaRPr lang="en-GB" sz="1600" dirty="0"/>
          </a:p>
          <a:p>
            <a:r>
              <a:rPr lang="en-US" sz="1600" dirty="0"/>
              <a:t>The first quarterly report will be submitted in near term</a:t>
            </a:r>
            <a:endParaRPr lang="en-GB" sz="1600" dirty="0"/>
          </a:p>
          <a:p>
            <a:r>
              <a:rPr lang="en-US" sz="1600" dirty="0"/>
              <a:t>The project team plan to have monthly progress briefing between BNL and </a:t>
            </a:r>
            <a:r>
              <a:rPr lang="en-US" sz="1600" dirty="0" smtClean="0"/>
              <a:t>Cornell project </a:t>
            </a:r>
            <a:r>
              <a:rPr lang="en-US" sz="1600" dirty="0"/>
              <a:t>management office, which will include areas of technical performance as well as the cost performance.</a:t>
            </a:r>
            <a:endParaRPr lang="en-GB" sz="1600" dirty="0"/>
          </a:p>
          <a:p>
            <a:r>
              <a:rPr lang="en-US" sz="1600" dirty="0"/>
              <a:t>The technical team has daily project meeting to track progress and report problems</a:t>
            </a:r>
            <a:endParaRPr lang="en-GB" sz="1600" dirty="0"/>
          </a:p>
          <a:p>
            <a:r>
              <a:rPr lang="en-US" sz="1600" dirty="0"/>
              <a:t>The project team also receives monthly labor and expenditure reports</a:t>
            </a:r>
            <a:endParaRPr lang="en-GB" sz="1600" dirty="0"/>
          </a:p>
          <a:p>
            <a:r>
              <a:rPr lang="en-US" sz="1600" dirty="0"/>
              <a:t>The project has established a process for invoicing, accrual, and payment to timely capture monthly expenditures and ensure forward funding</a:t>
            </a:r>
            <a:r>
              <a:rPr lang="en-US" sz="1600" dirty="0" smtClean="0"/>
              <a:t>.</a:t>
            </a:r>
            <a:endParaRPr lang="en-GB" sz="1600" dirty="0"/>
          </a:p>
          <a:p>
            <a:endParaRPr lang="en-US" sz="1200" dirty="0" smtClean="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15</a:t>
            </a:fld>
            <a:endParaRPr lang="en-US" dirty="0"/>
          </a:p>
        </p:txBody>
      </p:sp>
    </p:spTree>
    <p:extLst>
      <p:ext uri="{BB962C8B-B14F-4D97-AF65-F5344CB8AC3E}">
        <p14:creationId xmlns:p14="http://schemas.microsoft.com/office/powerpoint/2010/main" val="28631664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1182420"/>
            <a:ext cx="8686800" cy="5638800"/>
          </a:xfrm>
        </p:spPr>
        <p:txBody>
          <a:bodyPr>
            <a:normAutofit/>
          </a:bodyPr>
          <a:lstStyle/>
          <a:p>
            <a:pPr marL="0" indent="0">
              <a:buNone/>
            </a:pPr>
            <a:r>
              <a:rPr lang="en-US" sz="3000" dirty="0" smtClean="0"/>
              <a:t>Findings </a:t>
            </a:r>
            <a:r>
              <a:rPr lang="en-US" sz="3000" dirty="0" smtClean="0"/>
              <a:t>(III)</a:t>
            </a:r>
          </a:p>
          <a:p>
            <a:r>
              <a:rPr lang="en-US" sz="1800" dirty="0" smtClean="0"/>
              <a:t>The </a:t>
            </a:r>
            <a:r>
              <a:rPr lang="en-US" sz="1800" dirty="0"/>
              <a:t>team plan to do more robust project task status once the Resource Loaded Schedule (RLS) is completed. </a:t>
            </a:r>
            <a:endParaRPr lang="en-GB" sz="1800" dirty="0"/>
          </a:p>
          <a:p>
            <a:r>
              <a:rPr lang="en-US" sz="1800" dirty="0"/>
              <a:t>The project started the discussion of developing a formal process for task </a:t>
            </a:r>
            <a:r>
              <a:rPr lang="en-US" sz="1800" dirty="0" err="1"/>
              <a:t>statussing</a:t>
            </a:r>
            <a:r>
              <a:rPr lang="en-US" sz="1800" dirty="0"/>
              <a:t> and comparing the cost performance against the project plan.  </a:t>
            </a:r>
            <a:endParaRPr lang="en-US" sz="1800" dirty="0" smtClean="0"/>
          </a:p>
          <a:p>
            <a:r>
              <a:rPr lang="en-US" sz="1800" dirty="0"/>
              <a:t>The project has developed a set of BoE in the format of Excel spreadsheets. The BoE contains summary of labor, material, travel cost input. The backup documentation, such as vendor quotes were presented, and are centrally managed </a:t>
            </a:r>
          </a:p>
          <a:p>
            <a:r>
              <a:rPr lang="en-US" sz="1800" dirty="0"/>
              <a:t>The resource loaded schedule is still developing, and expect to </a:t>
            </a:r>
            <a:r>
              <a:rPr lang="en-US" sz="1800" dirty="0" smtClean="0"/>
              <a:t>be finished </a:t>
            </a:r>
            <a:r>
              <a:rPr lang="en-US" sz="1800" dirty="0"/>
              <a:t>in 1 to 2 months</a:t>
            </a:r>
          </a:p>
          <a:p>
            <a:r>
              <a:rPr lang="en-US" sz="1800" dirty="0"/>
              <a:t>The project presented cost summaries at WBS Level 2 and Level 3.</a:t>
            </a:r>
          </a:p>
          <a:p>
            <a:r>
              <a:rPr lang="en-US" sz="1800" dirty="0"/>
              <a:t>The project plans to generate yearly cost profile reports once RLS is completed</a:t>
            </a:r>
          </a:p>
          <a:p>
            <a:endParaRPr lang="en-GB" sz="1600" dirty="0"/>
          </a:p>
          <a:p>
            <a:endParaRPr lang="en-GB" sz="1600" dirty="0"/>
          </a:p>
          <a:p>
            <a:endParaRPr lang="en-US" sz="1600" dirty="0" smtClean="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16</a:t>
            </a:fld>
            <a:endParaRPr lang="en-US" dirty="0"/>
          </a:p>
        </p:txBody>
      </p:sp>
    </p:spTree>
    <p:extLst>
      <p:ext uri="{BB962C8B-B14F-4D97-AF65-F5344CB8AC3E}">
        <p14:creationId xmlns:p14="http://schemas.microsoft.com/office/powerpoint/2010/main" val="33589584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1182420"/>
            <a:ext cx="8686800" cy="5638800"/>
          </a:xfrm>
        </p:spPr>
        <p:txBody>
          <a:bodyPr>
            <a:noAutofit/>
          </a:bodyPr>
          <a:lstStyle/>
          <a:p>
            <a:pPr marL="0" indent="0">
              <a:buNone/>
            </a:pPr>
            <a:r>
              <a:rPr lang="en-US" sz="2600" dirty="0" smtClean="0"/>
              <a:t>Comments (I) </a:t>
            </a:r>
          </a:p>
          <a:p>
            <a:r>
              <a:rPr lang="en-US" sz="1600" dirty="0" smtClean="0"/>
              <a:t>The </a:t>
            </a:r>
            <a:r>
              <a:rPr lang="en-US" sz="1600" dirty="0"/>
              <a:t>detail and granularity of the cost estimate is considered adequate for a project of this size. The length of the activity is about right to ensure satisfactory accuracy. Drill down of the cost indicate that the cost estimate is likely to be complete in capturing all the necessary activities in general. </a:t>
            </a:r>
            <a:endParaRPr lang="en-GB" sz="1600" dirty="0"/>
          </a:p>
          <a:p>
            <a:r>
              <a:rPr lang="en-US" sz="1600" dirty="0"/>
              <a:t>The labor for FFAG PM Procurement however does not show the same level of detail (20 activities) which does not match this judgement. </a:t>
            </a:r>
            <a:endParaRPr lang="en-GB" sz="1600" dirty="0"/>
          </a:p>
          <a:p>
            <a:r>
              <a:rPr lang="en-US" sz="1600" dirty="0"/>
              <a:t>The labor required for accompanying procurements (vendor visits, regular status meeting, and resolving issues, helping the vendor with technical problem etc.) </a:t>
            </a:r>
            <a:r>
              <a:rPr lang="en-US" sz="1600" dirty="0" smtClean="0"/>
              <a:t>is not </a:t>
            </a:r>
            <a:r>
              <a:rPr lang="en-US" sz="1600" dirty="0" err="1" smtClean="0"/>
              <a:t>explicetely</a:t>
            </a:r>
            <a:r>
              <a:rPr lang="en-US" sz="1600" dirty="0" smtClean="0"/>
              <a:t> shown </a:t>
            </a:r>
            <a:r>
              <a:rPr lang="en-US" sz="1600" dirty="0"/>
              <a:t>everywhere.</a:t>
            </a:r>
            <a:endParaRPr lang="en-GB" sz="1600" dirty="0"/>
          </a:p>
          <a:p>
            <a:r>
              <a:rPr lang="en-US" sz="1600" dirty="0"/>
              <a:t>The absence of the resource leveled schedule makes it hard to calculate escalation of the cost </a:t>
            </a:r>
            <a:r>
              <a:rPr lang="en-US" sz="1600" dirty="0" smtClean="0"/>
              <a:t>accurately. Nevertheless</a:t>
            </a:r>
            <a:r>
              <a:rPr lang="en-US" sz="1600" dirty="0"/>
              <a:t>, the overall credibility and completeness of the cost estimate appears to be satisfactory. </a:t>
            </a:r>
            <a:endParaRPr lang="en-GB" sz="1600" dirty="0"/>
          </a:p>
          <a:p>
            <a:r>
              <a:rPr lang="en-US" sz="1600" dirty="0"/>
              <a:t>The risks are clearly documented </a:t>
            </a:r>
            <a:r>
              <a:rPr lang="en-US" sz="1600" dirty="0" smtClean="0"/>
              <a:t>but need to include </a:t>
            </a:r>
            <a:r>
              <a:rPr lang="en-US" sz="1600" dirty="0"/>
              <a:t>a date when the risk is over. This would help to track and remove the risks as the project evolves. </a:t>
            </a:r>
            <a:endParaRPr lang="en-US" sz="1600" dirty="0" smtClean="0"/>
          </a:p>
          <a:p>
            <a:endParaRPr lang="en-GB" sz="1600" dirty="0"/>
          </a:p>
          <a:p>
            <a:pPr lvl="1"/>
            <a:endParaRPr lang="en-US" sz="1800" dirty="0" smtClean="0"/>
          </a:p>
          <a:p>
            <a:endParaRPr lang="en-US" sz="1300" dirty="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17</a:t>
            </a:fld>
            <a:endParaRPr lang="en-US" dirty="0"/>
          </a:p>
        </p:txBody>
      </p:sp>
    </p:spTree>
    <p:extLst>
      <p:ext uri="{BB962C8B-B14F-4D97-AF65-F5344CB8AC3E}">
        <p14:creationId xmlns:p14="http://schemas.microsoft.com/office/powerpoint/2010/main" val="8232762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1182420"/>
            <a:ext cx="8686800" cy="5638800"/>
          </a:xfrm>
        </p:spPr>
        <p:txBody>
          <a:bodyPr>
            <a:noAutofit/>
          </a:bodyPr>
          <a:lstStyle/>
          <a:p>
            <a:pPr marL="0" indent="0">
              <a:buNone/>
            </a:pPr>
            <a:r>
              <a:rPr lang="en-US" sz="2600" dirty="0" smtClean="0"/>
              <a:t>Comments (II) </a:t>
            </a:r>
          </a:p>
          <a:p>
            <a:r>
              <a:rPr lang="en-US" sz="1600" dirty="0" smtClean="0"/>
              <a:t>It </a:t>
            </a:r>
            <a:r>
              <a:rPr lang="en-US" sz="1600" dirty="0"/>
              <a:t>is beneficial to establish a process for monthly task </a:t>
            </a:r>
            <a:r>
              <a:rPr lang="en-US" sz="1600" dirty="0" err="1"/>
              <a:t>statussing</a:t>
            </a:r>
            <a:r>
              <a:rPr lang="en-US" sz="1600" dirty="0"/>
              <a:t> and tracking of cost performance, at a level that is appropriate for the size of the project for efficient management, for example, it could be done at WBS Level 3 or Level 2</a:t>
            </a:r>
            <a:r>
              <a:rPr lang="en-US" sz="1600" dirty="0" smtClean="0"/>
              <a:t>.</a:t>
            </a:r>
          </a:p>
          <a:p>
            <a:r>
              <a:rPr lang="en-US" sz="1600" dirty="0" smtClean="0"/>
              <a:t>The </a:t>
            </a:r>
            <a:r>
              <a:rPr lang="en-US" sz="1600" dirty="0"/>
              <a:t>risk table, though very detailed, should include the impact on the cost and schedule should the risk occur. At this stage it is not possible to asses if the contingency estimate presented by the project, 2%, properly takes into account the risks as there is no information on the impact on the cost and schedule of any of the risks</a:t>
            </a:r>
            <a:r>
              <a:rPr lang="en-US" sz="1600" dirty="0" smtClean="0"/>
              <a:t>. </a:t>
            </a:r>
          </a:p>
          <a:p>
            <a:pPr marL="228600" lvl="1">
              <a:spcBef>
                <a:spcPts val="1000"/>
              </a:spcBef>
            </a:pPr>
            <a:r>
              <a:rPr lang="en-US" sz="1800" dirty="0" smtClean="0"/>
              <a:t>It is important to check the </a:t>
            </a:r>
            <a:r>
              <a:rPr lang="en-US" sz="1800" dirty="0"/>
              <a:t>labor estimates </a:t>
            </a:r>
            <a:r>
              <a:rPr lang="en-US" sz="1800" dirty="0" smtClean="0"/>
              <a:t>to ensure that it does </a:t>
            </a:r>
            <a:r>
              <a:rPr lang="en-US" sz="1800" dirty="0"/>
              <a:t>not contain hidden </a:t>
            </a:r>
            <a:r>
              <a:rPr lang="en-US" sz="1800" dirty="0" smtClean="0"/>
              <a:t>contingency, which </a:t>
            </a:r>
            <a:r>
              <a:rPr lang="en-US" sz="1800" dirty="0"/>
              <a:t>will accumulate linearly and could lead to overestimation of the cost. The hidden contingency should be made explicit as an uncertainty of the estimate. Such uncertainties would contribute to the overall contingency but the contributions would be expected to accumulate statistically</a:t>
            </a:r>
            <a:r>
              <a:rPr lang="en-US" sz="1800" dirty="0" smtClean="0"/>
              <a:t>.</a:t>
            </a:r>
          </a:p>
          <a:p>
            <a:pPr marL="228600" lvl="1">
              <a:spcBef>
                <a:spcPts val="1000"/>
              </a:spcBef>
            </a:pPr>
            <a:r>
              <a:rPr lang="en-US" sz="1800" dirty="0"/>
              <a:t>The project team appear to be able to work closely together in monitoring the work progress. </a:t>
            </a:r>
          </a:p>
          <a:p>
            <a:pPr marL="228600" lvl="1">
              <a:spcBef>
                <a:spcPts val="1000"/>
              </a:spcBef>
            </a:pPr>
            <a:endParaRPr lang="en-US" sz="1800" dirty="0"/>
          </a:p>
          <a:p>
            <a:endParaRPr lang="en-GB" sz="1600" dirty="0"/>
          </a:p>
          <a:p>
            <a:pPr lvl="1"/>
            <a:endParaRPr lang="en-US" sz="1800" dirty="0" smtClean="0"/>
          </a:p>
          <a:p>
            <a:endParaRPr lang="en-US" sz="1300" dirty="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18</a:t>
            </a:fld>
            <a:endParaRPr lang="en-US" dirty="0"/>
          </a:p>
        </p:txBody>
      </p:sp>
    </p:spTree>
    <p:extLst>
      <p:ext uri="{BB962C8B-B14F-4D97-AF65-F5344CB8AC3E}">
        <p14:creationId xmlns:p14="http://schemas.microsoft.com/office/powerpoint/2010/main" val="14970646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1182420"/>
            <a:ext cx="8686800" cy="5638800"/>
          </a:xfrm>
        </p:spPr>
        <p:txBody>
          <a:bodyPr>
            <a:normAutofit/>
          </a:bodyPr>
          <a:lstStyle/>
          <a:p>
            <a:endParaRPr lang="en-US" sz="1600" dirty="0" smtClean="0"/>
          </a:p>
          <a:p>
            <a:pPr marL="0" indent="0">
              <a:buNone/>
            </a:pPr>
            <a:r>
              <a:rPr lang="en-US" sz="2600" dirty="0" smtClean="0"/>
              <a:t>Comments (III) </a:t>
            </a:r>
          </a:p>
          <a:p>
            <a:pPr lvl="1"/>
            <a:endParaRPr lang="en-US" sz="1600" dirty="0" smtClean="0"/>
          </a:p>
          <a:p>
            <a:pPr lvl="1">
              <a:lnSpc>
                <a:spcPct val="120000"/>
              </a:lnSpc>
            </a:pPr>
            <a:r>
              <a:rPr lang="en-US" sz="1800" dirty="0" smtClean="0"/>
              <a:t>Timely </a:t>
            </a:r>
            <a:r>
              <a:rPr lang="en-US" sz="1800" dirty="0"/>
              <a:t>invoicing and payments need to be monitored carefully to ensure continuity in funding </a:t>
            </a:r>
          </a:p>
          <a:p>
            <a:pPr lvl="1"/>
            <a:r>
              <a:rPr lang="en-US" sz="1800" dirty="0"/>
              <a:t>Monthly cost profiles are necessary for proper planning for cash flow and funding amendments</a:t>
            </a:r>
          </a:p>
          <a:p>
            <a:pPr lvl="1"/>
            <a:r>
              <a:rPr lang="en-US" sz="1800" dirty="0"/>
              <a:t>A procurement schedule and fund obligation profile are useful in planning for advance funding </a:t>
            </a:r>
            <a:r>
              <a:rPr lang="en-US" sz="1800" dirty="0" smtClean="0"/>
              <a:t>request. </a:t>
            </a:r>
            <a:r>
              <a:rPr lang="en-US" sz="1800" dirty="0"/>
              <a:t>Describe the activities for FFAG magnet procurement in a more detailed fashion after the procurement strategies have been finalized. </a:t>
            </a:r>
          </a:p>
          <a:p>
            <a:pPr lvl="1"/>
            <a:r>
              <a:rPr lang="en-US" sz="1800" dirty="0" smtClean="0"/>
              <a:t>It would be useful to clarify if milestone 12 (4 turns) </a:t>
            </a:r>
            <a:r>
              <a:rPr lang="en-US" sz="1800" dirty="0"/>
              <a:t>and end of the project is </a:t>
            </a:r>
            <a:r>
              <a:rPr lang="en-US" sz="1800" dirty="0" smtClean="0"/>
              <a:t>considered as schedule contingency.</a:t>
            </a:r>
            <a:endParaRPr lang="en-US" sz="1800" dirty="0"/>
          </a:p>
          <a:p>
            <a:pPr lvl="1"/>
            <a:endParaRPr lang="en-US" sz="1800" dirty="0"/>
          </a:p>
          <a:p>
            <a:pPr lvl="1"/>
            <a:endParaRPr lang="en-US" sz="1800" dirty="0"/>
          </a:p>
          <a:p>
            <a:pPr lvl="1">
              <a:lnSpc>
                <a:spcPct val="120000"/>
              </a:lnSpc>
            </a:pPr>
            <a:endParaRPr lang="en-US" sz="1800" dirty="0"/>
          </a:p>
          <a:p>
            <a:endParaRPr lang="en-US" sz="1300" dirty="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19</a:t>
            </a:fld>
            <a:endParaRPr lang="en-US" dirty="0"/>
          </a:p>
        </p:txBody>
      </p:sp>
    </p:spTree>
    <p:extLst>
      <p:ext uri="{BB962C8B-B14F-4D97-AF65-F5344CB8AC3E}">
        <p14:creationId xmlns:p14="http://schemas.microsoft.com/office/powerpoint/2010/main" val="29510361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a:bodyPr>
          <a:lstStyle/>
          <a:p>
            <a:pPr algn="ctr"/>
            <a:r>
              <a:rPr lang="en-US" sz="3600" dirty="0" smtClean="0"/>
              <a:t>Charge</a:t>
            </a:r>
            <a:endParaRPr lang="en-US" sz="3600" dirty="0">
              <a:solidFill>
                <a:srgbClr val="FF0000"/>
              </a:solidFill>
            </a:endParaRPr>
          </a:p>
        </p:txBody>
      </p:sp>
      <p:sp>
        <p:nvSpPr>
          <p:cNvPr id="3" name="Content Placeholder 2"/>
          <p:cNvSpPr>
            <a:spLocks noGrp="1"/>
          </p:cNvSpPr>
          <p:nvPr>
            <p:ph idx="1"/>
          </p:nvPr>
        </p:nvSpPr>
        <p:spPr>
          <a:xfrm>
            <a:off x="228600" y="843538"/>
            <a:ext cx="8686800" cy="5638800"/>
          </a:xfrm>
        </p:spPr>
        <p:txBody>
          <a:bodyPr>
            <a:normAutofit/>
          </a:bodyPr>
          <a:lstStyle/>
          <a:p>
            <a:pPr marL="0" indent="0">
              <a:buNone/>
            </a:pPr>
            <a:r>
              <a:rPr lang="en-US" dirty="0" smtClean="0"/>
              <a:t>1-Technical</a:t>
            </a:r>
          </a:p>
          <a:p>
            <a:pPr marL="0" indent="0">
              <a:buNone/>
            </a:pPr>
            <a:r>
              <a:rPr lang="en-US" dirty="0" smtClean="0"/>
              <a:t>2-Project Scope</a:t>
            </a:r>
            <a:endParaRPr lang="en-US" dirty="0"/>
          </a:p>
          <a:p>
            <a:pPr marL="0" indent="0">
              <a:buNone/>
            </a:pPr>
            <a:r>
              <a:rPr lang="en-US" dirty="0"/>
              <a:t>3-Cost and Schedule</a:t>
            </a:r>
          </a:p>
          <a:p>
            <a:pPr marL="0" indent="0">
              <a:buNone/>
            </a:pPr>
            <a:r>
              <a:rPr lang="en-US" dirty="0" smtClean="0"/>
              <a:t>4-Management </a:t>
            </a:r>
            <a:r>
              <a:rPr lang="en-US" dirty="0"/>
              <a:t>and </a:t>
            </a:r>
            <a:r>
              <a:rPr lang="en-US" dirty="0" smtClean="0"/>
              <a:t>ES&amp;H</a:t>
            </a:r>
          </a:p>
          <a:p>
            <a:pPr marL="0" indent="0">
              <a:buNone/>
            </a:pPr>
            <a:r>
              <a:rPr lang="en-US" dirty="0"/>
              <a:t>5-Risk</a:t>
            </a:r>
          </a:p>
          <a:p>
            <a:pPr marL="0" indent="0">
              <a:buNone/>
            </a:pPr>
            <a:r>
              <a:rPr lang="en-US" dirty="0" smtClean="0"/>
              <a:t>6-Documentation</a:t>
            </a:r>
            <a:endParaRPr lang="en-US" dirty="0"/>
          </a:p>
          <a:p>
            <a:endParaRPr lang="en-US" sz="3200" dirty="0"/>
          </a:p>
          <a:p>
            <a:r>
              <a:rPr lang="en-US" sz="2400" dirty="0"/>
              <a:t>Six topical areas</a:t>
            </a:r>
          </a:p>
          <a:p>
            <a:r>
              <a:rPr lang="en-US" sz="2400" dirty="0"/>
              <a:t>Nineteen charge questions in total!</a:t>
            </a:r>
          </a:p>
          <a:p>
            <a:pPr marL="0" indent="0">
              <a:buNone/>
            </a:pPr>
            <a:endParaRPr lang="en-US" sz="3200" dirty="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a:t>
            </a:fld>
            <a:endParaRPr lang="en-US" dirty="0"/>
          </a:p>
        </p:txBody>
      </p:sp>
    </p:spTree>
    <p:extLst>
      <p:ext uri="{BB962C8B-B14F-4D97-AF65-F5344CB8AC3E}">
        <p14:creationId xmlns:p14="http://schemas.microsoft.com/office/powerpoint/2010/main" val="38867607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3-Cost and Schedule</a:t>
            </a:r>
            <a:r>
              <a:rPr lang="en-US" sz="2000" b="0" dirty="0" smtClean="0"/>
              <a:t/>
            </a:r>
            <a:br>
              <a:rPr lang="en-US" sz="2000" b="0" dirty="0" smtClean="0"/>
            </a:br>
            <a:r>
              <a:rPr lang="en-US" sz="2000" b="0" dirty="0" smtClean="0"/>
              <a:t>M. </a:t>
            </a:r>
            <a:r>
              <a:rPr lang="en-US" sz="2000" b="0" dirty="0" err="1" smtClean="0"/>
              <a:t>Chamizo</a:t>
            </a:r>
            <a:r>
              <a:rPr lang="en-US" sz="2000" b="0" dirty="0" smtClean="0"/>
              <a:t> </a:t>
            </a:r>
            <a:r>
              <a:rPr lang="en-US" sz="2000" b="0" dirty="0" err="1" smtClean="0"/>
              <a:t>Llatas</a:t>
            </a:r>
            <a:r>
              <a:rPr lang="en-US" sz="2000" b="0" dirty="0" smtClean="0"/>
              <a:t>, X. Guo, F. Willeke</a:t>
            </a:r>
            <a:endParaRPr lang="en-US" sz="3600" b="0" dirty="0">
              <a:solidFill>
                <a:srgbClr val="FF0000"/>
              </a:solidFill>
            </a:endParaRPr>
          </a:p>
        </p:txBody>
      </p:sp>
      <p:sp>
        <p:nvSpPr>
          <p:cNvPr id="3" name="Content Placeholder 2"/>
          <p:cNvSpPr>
            <a:spLocks noGrp="1"/>
          </p:cNvSpPr>
          <p:nvPr>
            <p:ph idx="1"/>
          </p:nvPr>
        </p:nvSpPr>
        <p:spPr>
          <a:xfrm>
            <a:off x="228600" y="1182420"/>
            <a:ext cx="8686800" cy="5638800"/>
          </a:xfrm>
        </p:spPr>
        <p:txBody>
          <a:bodyPr>
            <a:normAutofit/>
          </a:bodyPr>
          <a:lstStyle/>
          <a:p>
            <a:endParaRPr lang="en-US" sz="1600" dirty="0" smtClean="0"/>
          </a:p>
          <a:p>
            <a:pPr marL="0" indent="0">
              <a:buNone/>
            </a:pPr>
            <a:r>
              <a:rPr lang="en-US" sz="2400" dirty="0" smtClean="0"/>
              <a:t>Recommendations (II) </a:t>
            </a:r>
          </a:p>
          <a:p>
            <a:pPr lvl="1"/>
            <a:r>
              <a:rPr lang="en-US" sz="2000" dirty="0"/>
              <a:t>Complete the project schedule by April 7, </a:t>
            </a:r>
            <a:r>
              <a:rPr lang="en-US" sz="2000" dirty="0" smtClean="0"/>
              <a:t>2017</a:t>
            </a:r>
          </a:p>
          <a:p>
            <a:pPr lvl="1">
              <a:lnSpc>
                <a:spcPct val="120000"/>
              </a:lnSpc>
            </a:pPr>
            <a:r>
              <a:rPr lang="en-US" sz="2000" dirty="0"/>
              <a:t>Review the cost estimate to ensure that all contingency is removed from individual estimates and collected at the highest level.  Complete the review by March 17, 2017.</a:t>
            </a:r>
          </a:p>
          <a:p>
            <a:pPr marL="457200" lvl="1" indent="0">
              <a:lnSpc>
                <a:spcPct val="120000"/>
              </a:lnSpc>
              <a:buNone/>
            </a:pPr>
            <a:endParaRPr lang="en-US" sz="1600" dirty="0" smtClean="0"/>
          </a:p>
          <a:p>
            <a:endParaRPr lang="en-US" sz="1300" dirty="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20</a:t>
            </a:fld>
            <a:endParaRPr lang="en-US" dirty="0"/>
          </a:p>
        </p:txBody>
      </p:sp>
    </p:spTree>
    <p:extLst>
      <p:ext uri="{BB962C8B-B14F-4D97-AF65-F5344CB8AC3E}">
        <p14:creationId xmlns:p14="http://schemas.microsoft.com/office/powerpoint/2010/main" val="4254817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386"/>
            <a:ext cx="8229600" cy="762000"/>
          </a:xfrm>
        </p:spPr>
        <p:txBody>
          <a:bodyPr>
            <a:normAutofit fontScale="90000"/>
          </a:bodyPr>
          <a:lstStyle/>
          <a:p>
            <a:pPr algn="ctr"/>
            <a:r>
              <a:rPr lang="en-US" sz="3600" dirty="0" smtClean="0"/>
              <a:t>4-Management</a:t>
            </a:r>
            <a:r>
              <a:rPr lang="en-US" sz="2000" b="0" dirty="0" smtClean="0"/>
              <a:t/>
            </a:r>
            <a:br>
              <a:rPr lang="en-US" sz="2000" b="0" dirty="0" smtClean="0"/>
            </a:br>
            <a:r>
              <a:rPr lang="en-US" sz="2000" b="0" dirty="0" smtClean="0"/>
              <a:t>D. Hatton, D. </a:t>
            </a:r>
            <a:r>
              <a:rPr lang="en-US" sz="2000" b="0" dirty="0" err="1" smtClean="0"/>
              <a:t>Hartill</a:t>
            </a:r>
            <a:r>
              <a:rPr lang="en-US" sz="2000" b="0" dirty="0" smtClean="0"/>
              <a:t>, E. Johnson</a:t>
            </a:r>
            <a:endParaRPr lang="en-US" sz="3600" b="0" dirty="0">
              <a:solidFill>
                <a:srgbClr val="FF0000"/>
              </a:solidFill>
            </a:endParaRPr>
          </a:p>
        </p:txBody>
      </p:sp>
      <p:sp>
        <p:nvSpPr>
          <p:cNvPr id="3" name="Content Placeholder 2"/>
          <p:cNvSpPr>
            <a:spLocks noGrp="1"/>
          </p:cNvSpPr>
          <p:nvPr>
            <p:ph idx="1"/>
          </p:nvPr>
        </p:nvSpPr>
        <p:spPr>
          <a:xfrm>
            <a:off x="228600" y="1074081"/>
            <a:ext cx="8686800" cy="5638800"/>
          </a:xfrm>
        </p:spPr>
        <p:txBody>
          <a:bodyPr>
            <a:normAutofit/>
          </a:bodyPr>
          <a:lstStyle/>
          <a:p>
            <a:pPr marL="0" indent="0">
              <a:buNone/>
            </a:pPr>
            <a:r>
              <a:rPr lang="en-US" sz="1800" dirty="0" smtClean="0"/>
              <a:t>2-Project </a:t>
            </a:r>
            <a:r>
              <a:rPr lang="en-US" sz="1800" dirty="0"/>
              <a:t>Scope</a:t>
            </a:r>
          </a:p>
          <a:p>
            <a:r>
              <a:rPr lang="en-US" sz="1600" dirty="0"/>
              <a:t>Are the project scope and specifications sufficiently well-defined to support detailed cost and schedule estimates?  </a:t>
            </a:r>
            <a:r>
              <a:rPr lang="en-US" sz="1600" dirty="0" smtClean="0">
                <a:solidFill>
                  <a:srgbClr val="C00000"/>
                </a:solidFill>
              </a:rPr>
              <a:t>Yes, and the estimates are maturing.  Schedule details have yet to be incorporated.    </a:t>
            </a:r>
            <a:endParaRPr lang="en-US" sz="1600" dirty="0">
              <a:solidFill>
                <a:srgbClr val="C00000"/>
              </a:solidFill>
            </a:endParaRPr>
          </a:p>
          <a:p>
            <a:r>
              <a:rPr lang="en-US" sz="1600" dirty="0"/>
              <a:t>Are the scope apportionment and deliverables that are split between BNL and Cornell clearly established and well defined</a:t>
            </a:r>
            <a:r>
              <a:rPr lang="en-US" sz="1600" dirty="0" smtClean="0"/>
              <a:t>? </a:t>
            </a:r>
            <a:r>
              <a:rPr lang="en-US" sz="1600" dirty="0" smtClean="0">
                <a:solidFill>
                  <a:srgbClr val="C00000"/>
                </a:solidFill>
              </a:rPr>
              <a:t>Yes.  The WBS structure clearly defines the deliverables and the responsible organizations.  </a:t>
            </a:r>
            <a:endParaRPr lang="en-US" sz="1600" dirty="0">
              <a:solidFill>
                <a:srgbClr val="C00000"/>
              </a:solidFill>
            </a:endParaRPr>
          </a:p>
          <a:p>
            <a:r>
              <a:rPr lang="en-US" sz="1600" dirty="0"/>
              <a:t>Is a viable scope contingency plan in place, including decision criteria and branch points?  </a:t>
            </a:r>
            <a:r>
              <a:rPr lang="en-US" sz="1600" dirty="0" smtClean="0"/>
              <a:t> </a:t>
            </a:r>
            <a:r>
              <a:rPr lang="en-US" sz="1600" dirty="0" smtClean="0">
                <a:solidFill>
                  <a:srgbClr val="C00000"/>
                </a:solidFill>
              </a:rPr>
              <a:t>No.  Some scope contingency items have been identified, but they are not sufficient to provide adequate flexibility to deal with challenges that are likely to arise.   Decision dates and associated risk elements with impact dollars need to be included in the plan.     </a:t>
            </a:r>
            <a:endParaRPr lang="en-US" sz="1600" dirty="0">
              <a:solidFill>
                <a:srgbClr val="C00000"/>
              </a:solidFill>
            </a:endParaRPr>
          </a:p>
          <a:p>
            <a:r>
              <a:rPr lang="en-US" sz="1600" dirty="0"/>
              <a:t>Are the NYSERDA milestones well defined</a:t>
            </a:r>
            <a:r>
              <a:rPr lang="en-US" sz="1600" dirty="0" smtClean="0"/>
              <a:t>?   </a:t>
            </a:r>
            <a:r>
              <a:rPr lang="en-US" sz="1600" dirty="0" smtClean="0">
                <a:solidFill>
                  <a:srgbClr val="C00000"/>
                </a:solidFill>
              </a:rPr>
              <a:t>Generally, yes.   Requirements for milestones 11 and 12 may need to be clarified.    </a:t>
            </a:r>
          </a:p>
          <a:p>
            <a:endParaRPr lang="en-US" sz="16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21</a:t>
            </a:fld>
            <a:endParaRPr lang="en-US" dirty="0"/>
          </a:p>
        </p:txBody>
      </p:sp>
    </p:spTree>
    <p:extLst>
      <p:ext uri="{BB962C8B-B14F-4D97-AF65-F5344CB8AC3E}">
        <p14:creationId xmlns:p14="http://schemas.microsoft.com/office/powerpoint/2010/main" val="27052025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386"/>
            <a:ext cx="8229600" cy="762000"/>
          </a:xfrm>
        </p:spPr>
        <p:txBody>
          <a:bodyPr>
            <a:normAutofit fontScale="90000"/>
          </a:bodyPr>
          <a:lstStyle/>
          <a:p>
            <a:pPr algn="ctr"/>
            <a:r>
              <a:rPr lang="en-US" sz="3600" dirty="0" smtClean="0"/>
              <a:t>4-Management</a:t>
            </a:r>
            <a:r>
              <a:rPr lang="en-US" sz="2000" b="0" dirty="0" smtClean="0"/>
              <a:t/>
            </a:r>
            <a:br>
              <a:rPr lang="en-US" sz="2000" b="0" dirty="0" smtClean="0"/>
            </a:br>
            <a:r>
              <a:rPr lang="en-US" sz="2000" b="0" dirty="0" smtClean="0"/>
              <a:t>D. Hatton, D. </a:t>
            </a:r>
            <a:r>
              <a:rPr lang="en-US" sz="2000" b="0" dirty="0" err="1" smtClean="0"/>
              <a:t>Hartill</a:t>
            </a:r>
            <a:r>
              <a:rPr lang="en-US" sz="2000" b="0" dirty="0" smtClean="0"/>
              <a:t>, E. Johnson</a:t>
            </a:r>
            <a:endParaRPr lang="en-US" sz="3600" b="0" dirty="0">
              <a:solidFill>
                <a:srgbClr val="FF0000"/>
              </a:solidFill>
            </a:endParaRPr>
          </a:p>
        </p:txBody>
      </p:sp>
      <p:sp>
        <p:nvSpPr>
          <p:cNvPr id="3" name="Content Placeholder 2"/>
          <p:cNvSpPr>
            <a:spLocks noGrp="1"/>
          </p:cNvSpPr>
          <p:nvPr>
            <p:ph idx="1"/>
          </p:nvPr>
        </p:nvSpPr>
        <p:spPr>
          <a:xfrm>
            <a:off x="304800" y="1066800"/>
            <a:ext cx="8686800" cy="5638800"/>
          </a:xfrm>
        </p:spPr>
        <p:txBody>
          <a:bodyPr>
            <a:normAutofit/>
          </a:bodyPr>
          <a:lstStyle/>
          <a:p>
            <a:pPr marL="0" indent="0">
              <a:buNone/>
            </a:pPr>
            <a:r>
              <a:rPr lang="en-US" sz="1800" dirty="0" smtClean="0"/>
              <a:t>4-Management </a:t>
            </a:r>
            <a:r>
              <a:rPr lang="en-US" sz="1800" dirty="0"/>
              <a:t>and ES&amp;H</a:t>
            </a:r>
          </a:p>
          <a:p>
            <a:r>
              <a:rPr lang="en-US" sz="1600" dirty="0"/>
              <a:t>Is the project being appropriately managed</a:t>
            </a:r>
            <a:r>
              <a:rPr lang="en-US" sz="1600" dirty="0" smtClean="0"/>
              <a:t>?   </a:t>
            </a:r>
            <a:r>
              <a:rPr lang="en-US" sz="1600" dirty="0" smtClean="0">
                <a:solidFill>
                  <a:srgbClr val="C00000"/>
                </a:solidFill>
              </a:rPr>
              <a:t>Yes. </a:t>
            </a:r>
          </a:p>
          <a:p>
            <a:r>
              <a:rPr lang="en-US" sz="1600" dirty="0" smtClean="0"/>
              <a:t>Will </a:t>
            </a:r>
            <a:r>
              <a:rPr lang="en-US" sz="1600" dirty="0"/>
              <a:t>the management model properly support the project goals</a:t>
            </a:r>
            <a:r>
              <a:rPr lang="en-US" sz="1600" dirty="0" smtClean="0"/>
              <a:t>?  </a:t>
            </a:r>
            <a:r>
              <a:rPr lang="en-US" sz="1600" dirty="0" smtClean="0">
                <a:solidFill>
                  <a:srgbClr val="C00000"/>
                </a:solidFill>
              </a:rPr>
              <a:t>Yes.   </a:t>
            </a:r>
            <a:endParaRPr lang="en-US" sz="1600" dirty="0">
              <a:solidFill>
                <a:srgbClr val="C00000"/>
              </a:solidFill>
            </a:endParaRPr>
          </a:p>
          <a:p>
            <a:r>
              <a:rPr lang="en-US" sz="1600" dirty="0"/>
              <a:t>Have the anticipated roles and responsibilities of both the institutions and the project principals been adequately defined and understood by all parties</a:t>
            </a:r>
            <a:r>
              <a:rPr lang="en-US" sz="1600" dirty="0" smtClean="0"/>
              <a:t>?  </a:t>
            </a:r>
            <a:r>
              <a:rPr lang="en-US" sz="1600" dirty="0" smtClean="0">
                <a:solidFill>
                  <a:srgbClr val="C00000"/>
                </a:solidFill>
              </a:rPr>
              <a:t>Yes.  The roles are described in the Project Management Plan. </a:t>
            </a:r>
          </a:p>
          <a:p>
            <a:r>
              <a:rPr lang="en-US" sz="1600" dirty="0" smtClean="0"/>
              <a:t>Is </a:t>
            </a:r>
            <a:r>
              <a:rPr lang="en-US" sz="1600" dirty="0"/>
              <a:t>the project team populated with sufficiently dedicated personnel to the necessary WBS level, and in the Project Office? </a:t>
            </a:r>
            <a:r>
              <a:rPr lang="en-US" sz="1600" dirty="0" smtClean="0">
                <a:solidFill>
                  <a:srgbClr val="C00000"/>
                </a:solidFill>
              </a:rPr>
              <a:t>Yes.</a:t>
            </a:r>
            <a:r>
              <a:rPr lang="en-US" sz="1600" dirty="0" smtClean="0"/>
              <a:t>  </a:t>
            </a:r>
            <a:endParaRPr lang="en-US" sz="1600" dirty="0"/>
          </a:p>
          <a:p>
            <a:r>
              <a:rPr lang="en-US" sz="1600" dirty="0"/>
              <a:t>Is there a sufficient level of Laboratory and University support to provide necessary oversight? </a:t>
            </a:r>
            <a:r>
              <a:rPr lang="en-US" sz="1600" dirty="0" smtClean="0">
                <a:solidFill>
                  <a:srgbClr val="C00000"/>
                </a:solidFill>
              </a:rPr>
              <a:t>Yes.  </a:t>
            </a:r>
            <a:endParaRPr lang="en-US" sz="1600" dirty="0">
              <a:solidFill>
                <a:srgbClr val="C00000"/>
              </a:solidFill>
            </a:endParaRPr>
          </a:p>
          <a:p>
            <a:r>
              <a:rPr lang="en-US" sz="1600" dirty="0"/>
              <a:t>Is the project’s ES&amp;H plan well-tailored to the project’s technical goals and scope, and is it soundly based</a:t>
            </a:r>
            <a:r>
              <a:rPr lang="en-US" sz="1600" dirty="0" smtClean="0"/>
              <a:t>?  </a:t>
            </a:r>
            <a:r>
              <a:rPr lang="en-US" sz="1600" dirty="0" smtClean="0">
                <a:solidFill>
                  <a:srgbClr val="C00000"/>
                </a:solidFill>
              </a:rPr>
              <a:t>Yes.  The Project Management Plan refers to the ES&amp;H policies and procedures at each institution.    </a:t>
            </a:r>
            <a:endParaRPr lang="en-US" sz="1600" dirty="0">
              <a:solidFill>
                <a:srgbClr val="C00000"/>
              </a:solidFill>
            </a:endParaRPr>
          </a:p>
          <a:p>
            <a:endParaRPr lang="en-US" sz="16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22</a:t>
            </a:fld>
            <a:endParaRPr lang="en-US" dirty="0"/>
          </a:p>
        </p:txBody>
      </p:sp>
    </p:spTree>
    <p:extLst>
      <p:ext uri="{BB962C8B-B14F-4D97-AF65-F5344CB8AC3E}">
        <p14:creationId xmlns:p14="http://schemas.microsoft.com/office/powerpoint/2010/main" val="22372227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4-Management</a:t>
            </a:r>
            <a:r>
              <a:rPr lang="en-US" sz="2000" b="0" dirty="0"/>
              <a:t/>
            </a:r>
            <a:br>
              <a:rPr lang="en-US" sz="2000" b="0" dirty="0"/>
            </a:br>
            <a:r>
              <a:rPr lang="en-US" sz="2000" b="0" dirty="0"/>
              <a:t>D. Hatton, D. </a:t>
            </a:r>
            <a:r>
              <a:rPr lang="en-US" sz="2000" b="0" dirty="0" err="1"/>
              <a:t>Hartill</a:t>
            </a:r>
            <a:r>
              <a:rPr lang="en-US" sz="2000" b="0" dirty="0"/>
              <a:t>, E. Johnson</a:t>
            </a:r>
            <a:endParaRPr lang="en-US" sz="3600" b="0" dirty="0">
              <a:solidFill>
                <a:srgbClr val="FF0000"/>
              </a:solidFill>
            </a:endParaRPr>
          </a:p>
        </p:txBody>
      </p:sp>
      <p:sp>
        <p:nvSpPr>
          <p:cNvPr id="3" name="Content Placeholder 2"/>
          <p:cNvSpPr>
            <a:spLocks noGrp="1"/>
          </p:cNvSpPr>
          <p:nvPr>
            <p:ph idx="1"/>
          </p:nvPr>
        </p:nvSpPr>
        <p:spPr>
          <a:xfrm>
            <a:off x="228600" y="990600"/>
            <a:ext cx="8686800" cy="5638800"/>
          </a:xfrm>
        </p:spPr>
        <p:txBody>
          <a:bodyPr>
            <a:normAutofit/>
          </a:bodyPr>
          <a:lstStyle/>
          <a:p>
            <a:pPr marL="0" indent="0">
              <a:buNone/>
            </a:pPr>
            <a:r>
              <a:rPr lang="en-US" sz="1800" dirty="0" smtClean="0"/>
              <a:t>5-Risk</a:t>
            </a:r>
            <a:endParaRPr lang="en-US" sz="1800" dirty="0"/>
          </a:p>
          <a:p>
            <a:r>
              <a:rPr lang="en-US" sz="1600" dirty="0"/>
              <a:t>Are risk analysis and mitigation strategies in place?</a:t>
            </a:r>
            <a:r>
              <a:rPr lang="en-US" sz="1600" dirty="0">
                <a:solidFill>
                  <a:srgbClr val="C00000"/>
                </a:solidFill>
              </a:rPr>
              <a:t>  </a:t>
            </a:r>
            <a:r>
              <a:rPr lang="en-US" sz="1600" dirty="0" smtClean="0">
                <a:solidFill>
                  <a:srgbClr val="C00000"/>
                </a:solidFill>
              </a:rPr>
              <a:t> A foundational registry was presented but it needs further development to be an effective tool.  </a:t>
            </a:r>
          </a:p>
          <a:p>
            <a:r>
              <a:rPr lang="en-US" sz="1600" dirty="0" smtClean="0"/>
              <a:t>Is </a:t>
            </a:r>
            <a:r>
              <a:rPr lang="en-US" sz="1600" dirty="0"/>
              <a:t>there a viable plan in place to track the risks as the project evolves? </a:t>
            </a:r>
            <a:r>
              <a:rPr lang="en-US" sz="1600" dirty="0" smtClean="0"/>
              <a:t>  </a:t>
            </a:r>
            <a:r>
              <a:rPr lang="en-US" sz="1600" dirty="0" smtClean="0">
                <a:solidFill>
                  <a:srgbClr val="C00000"/>
                </a:solidFill>
              </a:rPr>
              <a:t>The tracking of risks is not yet fully developed. </a:t>
            </a:r>
            <a:r>
              <a:rPr lang="en-US" sz="1600" dirty="0">
                <a:solidFill>
                  <a:srgbClr val="C00000"/>
                </a:solidFill>
              </a:rPr>
              <a:t>Impacts should be quantified and estimated retirement dates should be included. </a:t>
            </a:r>
            <a:endParaRPr lang="en-US" sz="1600" dirty="0" smtClean="0">
              <a:solidFill>
                <a:srgbClr val="C00000"/>
              </a:solidFill>
            </a:endParaRPr>
          </a:p>
          <a:p>
            <a:r>
              <a:rPr lang="en-US" sz="1600" dirty="0" smtClean="0"/>
              <a:t>Does </a:t>
            </a:r>
            <a:r>
              <a:rPr lang="en-US" sz="1600" dirty="0"/>
              <a:t>the contingency estimate properly take into account the project risks</a:t>
            </a:r>
            <a:r>
              <a:rPr lang="en-US" sz="1600" dirty="0" smtClean="0"/>
              <a:t>?  </a:t>
            </a:r>
            <a:r>
              <a:rPr lang="en-US" sz="1600" dirty="0" smtClean="0">
                <a:solidFill>
                  <a:srgbClr val="C00000"/>
                </a:solidFill>
              </a:rPr>
              <a:t>No.  Without the above information, there is no way to tell how much contingency is enough based on risk.  </a:t>
            </a:r>
            <a:endParaRPr lang="en-US" sz="1600" dirty="0">
              <a:solidFill>
                <a:srgbClr val="C00000"/>
              </a:solidFill>
            </a:endParaRPr>
          </a:p>
          <a:p>
            <a:pPr marL="0" indent="0">
              <a:buNone/>
            </a:pPr>
            <a:r>
              <a:rPr lang="en-US" sz="1800" dirty="0"/>
              <a:t>6-Documentation</a:t>
            </a:r>
          </a:p>
          <a:p>
            <a:r>
              <a:rPr lang="en-US" sz="1600" dirty="0"/>
              <a:t>Has the necessary documentation been developed? </a:t>
            </a:r>
            <a:r>
              <a:rPr lang="en-US" sz="1600" dirty="0" smtClean="0"/>
              <a:t> </a:t>
            </a:r>
            <a:r>
              <a:rPr lang="en-US" sz="1600" dirty="0" smtClean="0">
                <a:solidFill>
                  <a:srgbClr val="C00000"/>
                </a:solidFill>
              </a:rPr>
              <a:t>Not yet.  Some project documents and scope definition are fairly mature, but the schedule needs further development.   A Assumptions Document should also be developed.</a:t>
            </a:r>
          </a:p>
          <a:p>
            <a:r>
              <a:rPr lang="en-US" sz="1600" dirty="0" smtClean="0"/>
              <a:t>Does </a:t>
            </a:r>
            <a:r>
              <a:rPr lang="en-US" sz="1600" dirty="0"/>
              <a:t>it adequately support the start of construction</a:t>
            </a:r>
            <a:r>
              <a:rPr lang="en-US" sz="1600" dirty="0" smtClean="0"/>
              <a:t>?  </a:t>
            </a:r>
            <a:r>
              <a:rPr lang="en-US" sz="1600" dirty="0" smtClean="0">
                <a:solidFill>
                  <a:srgbClr val="C00000"/>
                </a:solidFill>
              </a:rPr>
              <a:t>It is adequate for the initial phase of execution, but needs further development to successfully carry the project through to completion.   The project schedule needs to be completed and the scope contingency needs to be documented with decision points.  </a:t>
            </a:r>
            <a:endParaRPr lang="en-US" sz="1800" dirty="0" smtClean="0">
              <a:solidFill>
                <a:srgbClr val="C00000"/>
              </a:solidFill>
            </a:endParaRPr>
          </a:p>
          <a:p>
            <a:pPr marL="457200" lvl="1" indent="0">
              <a:buNone/>
            </a:pPr>
            <a:endParaRPr lang="en-US" dirty="0" smtClean="0"/>
          </a:p>
          <a:p>
            <a:pPr marL="457200" indent="-457200">
              <a:spcBef>
                <a:spcPts val="1200"/>
              </a:spcBef>
              <a:spcAft>
                <a:spcPts val="1200"/>
              </a:spcAft>
            </a:pPr>
            <a:endParaRPr lang="en-US" altLang="en-US" sz="28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23</a:t>
            </a:fld>
            <a:endParaRPr lang="en-US" dirty="0"/>
          </a:p>
        </p:txBody>
      </p:sp>
    </p:spTree>
    <p:extLst>
      <p:ext uri="{BB962C8B-B14F-4D97-AF65-F5344CB8AC3E}">
        <p14:creationId xmlns:p14="http://schemas.microsoft.com/office/powerpoint/2010/main" val="19577362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4-Management</a:t>
            </a:r>
            <a:r>
              <a:rPr lang="en-US" sz="2000" b="0" dirty="0"/>
              <a:t/>
            </a:r>
            <a:br>
              <a:rPr lang="en-US" sz="2000" b="0" dirty="0"/>
            </a:br>
            <a:r>
              <a:rPr lang="en-US" sz="2000" b="0" dirty="0"/>
              <a:t>D. Hatton, D. </a:t>
            </a:r>
            <a:r>
              <a:rPr lang="en-US" sz="2000" b="0" dirty="0" err="1"/>
              <a:t>Hartill</a:t>
            </a:r>
            <a:r>
              <a:rPr lang="en-US" sz="2000" b="0" dirty="0"/>
              <a:t>, E. Johnson</a:t>
            </a:r>
            <a:endParaRPr lang="en-US" sz="3600" b="0" dirty="0">
              <a:solidFill>
                <a:srgbClr val="FF0000"/>
              </a:solidFill>
            </a:endParaRPr>
          </a:p>
        </p:txBody>
      </p:sp>
      <p:sp>
        <p:nvSpPr>
          <p:cNvPr id="3" name="Content Placeholder 2"/>
          <p:cNvSpPr>
            <a:spLocks noGrp="1"/>
          </p:cNvSpPr>
          <p:nvPr>
            <p:ph idx="1"/>
          </p:nvPr>
        </p:nvSpPr>
        <p:spPr>
          <a:xfrm>
            <a:off x="228600" y="990600"/>
            <a:ext cx="8686800" cy="5638800"/>
          </a:xfrm>
        </p:spPr>
        <p:txBody>
          <a:bodyPr>
            <a:normAutofit/>
          </a:bodyPr>
          <a:lstStyle/>
          <a:p>
            <a:pPr marL="0" indent="0">
              <a:buNone/>
            </a:pPr>
            <a:r>
              <a:rPr lang="en-US" sz="2000" dirty="0" smtClean="0"/>
              <a:t>Findings</a:t>
            </a:r>
          </a:p>
          <a:p>
            <a:pPr lvl="1"/>
            <a:r>
              <a:rPr lang="en-US" sz="1800" dirty="0" smtClean="0"/>
              <a:t>The organizational structure for managing CBETA is articulated in the Project Management Plan and was presented to the review team.   </a:t>
            </a:r>
          </a:p>
          <a:p>
            <a:pPr lvl="1"/>
            <a:r>
              <a:rPr lang="en-US" sz="1800" dirty="0" smtClean="0"/>
              <a:t>NYSERDA milestones have been identified and agreed to.  </a:t>
            </a:r>
          </a:p>
          <a:p>
            <a:pPr lvl="1"/>
            <a:r>
              <a:rPr lang="en-US" sz="1800" dirty="0" smtClean="0"/>
              <a:t>A </a:t>
            </a:r>
            <a:r>
              <a:rPr lang="en-US" sz="1800" dirty="0"/>
              <a:t>p</a:t>
            </a:r>
            <a:r>
              <a:rPr lang="en-US" sz="1800" dirty="0" smtClean="0"/>
              <a:t>roject schedule is under development.</a:t>
            </a:r>
          </a:p>
          <a:p>
            <a:pPr lvl="1"/>
            <a:r>
              <a:rPr lang="en-US" sz="1800" dirty="0" smtClean="0"/>
              <a:t>Contingency was presented at ~2% and a limited amount of scope contingency was identified.  </a:t>
            </a:r>
          </a:p>
          <a:p>
            <a:pPr lvl="1"/>
            <a:r>
              <a:rPr lang="en-US" sz="1800" dirty="0" smtClean="0"/>
              <a:t>A Risk Register was developed and presented to the review team.</a:t>
            </a:r>
          </a:p>
          <a:p>
            <a:pPr lvl="1"/>
            <a:r>
              <a:rPr lang="en-US" sz="1800" dirty="0" smtClean="0"/>
              <a:t>Cash Flow issues related to NYS funding were identified and presented.  </a:t>
            </a:r>
          </a:p>
          <a:p>
            <a:pPr lvl="1"/>
            <a:r>
              <a:rPr lang="en-US" sz="1800" dirty="0" smtClean="0"/>
              <a:t>The BNL Extraordinary Project Rate (EPR) has been assumed in developing the BNL cost estimate.  </a:t>
            </a:r>
          </a:p>
          <a:p>
            <a:pPr lvl="1"/>
            <a:r>
              <a:rPr lang="en-US" sz="1800" dirty="0" smtClean="0"/>
              <a:t>The CBETA Project team presented their approach to managing the CBETA project – combining best practices from both Cornell and Brookhaven.</a:t>
            </a:r>
          </a:p>
          <a:p>
            <a:pPr marL="457200" lvl="1" indent="0">
              <a:buNone/>
            </a:pPr>
            <a:endParaRPr lang="en-US" dirty="0" smtClean="0"/>
          </a:p>
          <a:p>
            <a:pPr marL="457200" indent="-457200">
              <a:spcBef>
                <a:spcPts val="1200"/>
              </a:spcBef>
              <a:spcAft>
                <a:spcPts val="1200"/>
              </a:spcAft>
            </a:pPr>
            <a:endParaRPr lang="en-US" altLang="en-US" sz="28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24</a:t>
            </a:fld>
            <a:endParaRPr lang="en-US" dirty="0"/>
          </a:p>
        </p:txBody>
      </p:sp>
    </p:spTree>
    <p:extLst>
      <p:ext uri="{BB962C8B-B14F-4D97-AF65-F5344CB8AC3E}">
        <p14:creationId xmlns:p14="http://schemas.microsoft.com/office/powerpoint/2010/main" val="26320891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4-Management</a:t>
            </a:r>
            <a:r>
              <a:rPr lang="en-US" sz="2000" b="0" dirty="0"/>
              <a:t/>
            </a:r>
            <a:br>
              <a:rPr lang="en-US" sz="2000" b="0" dirty="0"/>
            </a:br>
            <a:r>
              <a:rPr lang="en-US" sz="2000" b="0" dirty="0"/>
              <a:t>D. Hatton, D. </a:t>
            </a:r>
            <a:r>
              <a:rPr lang="en-US" sz="2000" b="0" dirty="0" err="1"/>
              <a:t>Hartill</a:t>
            </a:r>
            <a:r>
              <a:rPr lang="en-US" sz="2000" b="0" dirty="0"/>
              <a:t>, E. Johnson</a:t>
            </a:r>
            <a:endParaRPr lang="en-US" sz="3600" b="0" dirty="0">
              <a:solidFill>
                <a:srgbClr val="FF0000"/>
              </a:solidFill>
            </a:endParaRPr>
          </a:p>
        </p:txBody>
      </p:sp>
      <p:sp>
        <p:nvSpPr>
          <p:cNvPr id="3" name="Content Placeholder 2"/>
          <p:cNvSpPr>
            <a:spLocks noGrp="1"/>
          </p:cNvSpPr>
          <p:nvPr>
            <p:ph idx="1"/>
          </p:nvPr>
        </p:nvSpPr>
        <p:spPr>
          <a:xfrm>
            <a:off x="228600" y="990600"/>
            <a:ext cx="8686800" cy="5638800"/>
          </a:xfrm>
        </p:spPr>
        <p:txBody>
          <a:bodyPr>
            <a:normAutofit/>
          </a:bodyPr>
          <a:lstStyle/>
          <a:p>
            <a:pPr marL="0" indent="0">
              <a:buNone/>
            </a:pPr>
            <a:r>
              <a:rPr lang="en-US" sz="2000" dirty="0" smtClean="0"/>
              <a:t>Comments</a:t>
            </a:r>
            <a:endParaRPr lang="en-US" sz="2000" dirty="0"/>
          </a:p>
          <a:p>
            <a:pPr lvl="1"/>
            <a:r>
              <a:rPr lang="en-US" sz="1800" dirty="0" smtClean="0"/>
              <a:t>Excellent progress has been made in the development of the CBETA plans!</a:t>
            </a:r>
          </a:p>
          <a:p>
            <a:pPr lvl="1"/>
            <a:r>
              <a:rPr lang="en-US" sz="1800" dirty="0" smtClean="0"/>
              <a:t>The organizational structure of the CBETA project appears appropriate and to be working well.   The assignment of the BNL Project Manager is a valuable addition to the team.</a:t>
            </a:r>
          </a:p>
          <a:p>
            <a:pPr lvl="1"/>
            <a:r>
              <a:rPr lang="en-US" sz="1800" dirty="0" smtClean="0"/>
              <a:t>The review team found NYSERDA milestones 11 and 12 might be unclear and believe that some clarification could be beneficial.</a:t>
            </a:r>
          </a:p>
          <a:p>
            <a:pPr lvl="1"/>
            <a:r>
              <a:rPr lang="en-US" sz="1800" dirty="0" smtClean="0"/>
              <a:t>The project schedule is under development but needs to be completed so that the project team can be confident on their plans to successfully deliver the scope.  </a:t>
            </a:r>
          </a:p>
          <a:p>
            <a:pPr lvl="1"/>
            <a:r>
              <a:rPr lang="en-US" sz="1800" dirty="0" smtClean="0"/>
              <a:t>The contingency as presented was not adequate for this stage of the project.  There may be hidden contingency in the current estimates that should be identified and moved to the highest level to increase the % of contingency available to cover all project uncertainties and risks.  Scope contingency will likely need to increase and value engineering efforts should continue.  </a:t>
            </a:r>
          </a:p>
          <a:p>
            <a:pPr lvl="1"/>
            <a:r>
              <a:rPr lang="en-US" sz="1800" dirty="0" smtClean="0"/>
              <a:t>The risk registry needs to have a quantitative assessment of cost and schedule impact for each identified risk.</a:t>
            </a:r>
          </a:p>
          <a:p>
            <a:pPr marL="457200" lvl="1" indent="0">
              <a:buNone/>
            </a:pPr>
            <a:r>
              <a:rPr lang="en-US" sz="1800" dirty="0" smtClean="0"/>
              <a:t>  </a:t>
            </a:r>
          </a:p>
          <a:p>
            <a:pPr marL="457200" lvl="1" indent="0">
              <a:buNone/>
            </a:pPr>
            <a:endParaRPr lang="en-US" dirty="0" smtClean="0"/>
          </a:p>
          <a:p>
            <a:pPr marL="457200" indent="-457200">
              <a:spcBef>
                <a:spcPts val="1200"/>
              </a:spcBef>
              <a:spcAft>
                <a:spcPts val="1200"/>
              </a:spcAft>
            </a:pPr>
            <a:endParaRPr lang="en-US" altLang="en-US" sz="28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25</a:t>
            </a:fld>
            <a:endParaRPr lang="en-US" dirty="0"/>
          </a:p>
        </p:txBody>
      </p:sp>
    </p:spTree>
    <p:extLst>
      <p:ext uri="{BB962C8B-B14F-4D97-AF65-F5344CB8AC3E}">
        <p14:creationId xmlns:p14="http://schemas.microsoft.com/office/powerpoint/2010/main" val="38720948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4-Management</a:t>
            </a:r>
            <a:r>
              <a:rPr lang="en-US" sz="2000" b="0" dirty="0"/>
              <a:t/>
            </a:r>
            <a:br>
              <a:rPr lang="en-US" sz="2000" b="0" dirty="0"/>
            </a:br>
            <a:r>
              <a:rPr lang="en-US" sz="2000" b="0" dirty="0"/>
              <a:t>D. Hatton, D. </a:t>
            </a:r>
            <a:r>
              <a:rPr lang="en-US" sz="2000" b="0" dirty="0" err="1"/>
              <a:t>Hartill</a:t>
            </a:r>
            <a:r>
              <a:rPr lang="en-US" sz="2000" b="0" dirty="0"/>
              <a:t>, E. Johnson</a:t>
            </a:r>
            <a:endParaRPr lang="en-US" sz="3600" b="0" dirty="0">
              <a:solidFill>
                <a:srgbClr val="FF0000"/>
              </a:solidFill>
            </a:endParaRPr>
          </a:p>
        </p:txBody>
      </p:sp>
      <p:sp>
        <p:nvSpPr>
          <p:cNvPr id="3" name="Content Placeholder 2"/>
          <p:cNvSpPr>
            <a:spLocks noGrp="1"/>
          </p:cNvSpPr>
          <p:nvPr>
            <p:ph idx="1"/>
          </p:nvPr>
        </p:nvSpPr>
        <p:spPr>
          <a:xfrm>
            <a:off x="228600" y="990600"/>
            <a:ext cx="8686800" cy="5638800"/>
          </a:xfrm>
        </p:spPr>
        <p:txBody>
          <a:bodyPr>
            <a:normAutofit/>
          </a:bodyPr>
          <a:lstStyle/>
          <a:p>
            <a:pPr marL="0" indent="0">
              <a:buNone/>
            </a:pPr>
            <a:r>
              <a:rPr lang="en-US" sz="2000" dirty="0" smtClean="0"/>
              <a:t>Comments</a:t>
            </a:r>
            <a:endParaRPr lang="en-US" sz="2000" dirty="0"/>
          </a:p>
          <a:p>
            <a:pPr lvl="1"/>
            <a:r>
              <a:rPr lang="en-US" sz="1800" dirty="0"/>
              <a:t>The project team has a reasonable plan for addressing the NYS cash flow issues.   </a:t>
            </a:r>
          </a:p>
          <a:p>
            <a:pPr lvl="1"/>
            <a:r>
              <a:rPr lang="en-US" sz="1800" dirty="0" smtClean="0"/>
              <a:t>Given the very tight scope, cost, and schedule constraints of this project, it is imperative that the Project team confirms the assumption regarding the use of the BNL Extraordinary Project Rate.   </a:t>
            </a:r>
          </a:p>
          <a:p>
            <a:pPr lvl="1"/>
            <a:r>
              <a:rPr lang="en-US" sz="1800" dirty="0" smtClean="0"/>
              <a:t>The Cornell and Brookhaven CBETA team members are working well in combining their best practices for managing projects.   They should continue to capitalize on these as they track work progress and cost against their plan.  </a:t>
            </a:r>
          </a:p>
          <a:p>
            <a:pPr marL="457200" lvl="1" indent="0">
              <a:buNone/>
            </a:pPr>
            <a:endParaRPr lang="en-US" dirty="0" smtClean="0"/>
          </a:p>
          <a:p>
            <a:pPr marL="457200" indent="-457200">
              <a:spcBef>
                <a:spcPts val="1200"/>
              </a:spcBef>
              <a:spcAft>
                <a:spcPts val="1200"/>
              </a:spcAft>
            </a:pPr>
            <a:endParaRPr lang="en-US" altLang="en-US" sz="28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26</a:t>
            </a:fld>
            <a:endParaRPr lang="en-US" dirty="0"/>
          </a:p>
        </p:txBody>
      </p:sp>
    </p:spTree>
    <p:extLst>
      <p:ext uri="{BB962C8B-B14F-4D97-AF65-F5344CB8AC3E}">
        <p14:creationId xmlns:p14="http://schemas.microsoft.com/office/powerpoint/2010/main" val="948884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4-Management</a:t>
            </a:r>
            <a:r>
              <a:rPr lang="en-US" sz="2000" b="0" dirty="0"/>
              <a:t/>
            </a:r>
            <a:br>
              <a:rPr lang="en-US" sz="2000" b="0" dirty="0"/>
            </a:br>
            <a:r>
              <a:rPr lang="en-US" sz="2000" b="0" dirty="0"/>
              <a:t>D. Hatton, D. </a:t>
            </a:r>
            <a:r>
              <a:rPr lang="en-US" sz="2000" b="0" dirty="0" err="1"/>
              <a:t>Hartill</a:t>
            </a:r>
            <a:r>
              <a:rPr lang="en-US" sz="2000" b="0" dirty="0"/>
              <a:t>, E. Johnson</a:t>
            </a:r>
            <a:endParaRPr lang="en-US" sz="3600" b="0" dirty="0">
              <a:solidFill>
                <a:srgbClr val="FF0000"/>
              </a:solidFill>
            </a:endParaRPr>
          </a:p>
        </p:txBody>
      </p:sp>
      <p:sp>
        <p:nvSpPr>
          <p:cNvPr id="3" name="Content Placeholder 2"/>
          <p:cNvSpPr>
            <a:spLocks noGrp="1"/>
          </p:cNvSpPr>
          <p:nvPr>
            <p:ph idx="1"/>
          </p:nvPr>
        </p:nvSpPr>
        <p:spPr>
          <a:xfrm>
            <a:off x="228600" y="990600"/>
            <a:ext cx="8686800" cy="5638800"/>
          </a:xfrm>
        </p:spPr>
        <p:txBody>
          <a:bodyPr>
            <a:normAutofit/>
          </a:bodyPr>
          <a:lstStyle/>
          <a:p>
            <a:pPr marL="0" indent="0">
              <a:buNone/>
            </a:pPr>
            <a:r>
              <a:rPr lang="en-US" sz="2000" dirty="0" smtClean="0"/>
              <a:t>Recommendations</a:t>
            </a:r>
          </a:p>
          <a:p>
            <a:pPr lvl="1"/>
            <a:r>
              <a:rPr lang="en-US" sz="1800" dirty="0" smtClean="0"/>
              <a:t>Add impacts (cost and schedule) to </a:t>
            </a:r>
            <a:r>
              <a:rPr lang="en-US" sz="1800" dirty="0"/>
              <a:t>the risk register to tie risk to contingency.  Complete by March 3</a:t>
            </a:r>
            <a:r>
              <a:rPr lang="en-US" sz="1800" dirty="0" smtClean="0"/>
              <a:t>, </a:t>
            </a:r>
            <a:r>
              <a:rPr lang="en-US" sz="1800" dirty="0"/>
              <a:t>2017.  </a:t>
            </a:r>
          </a:p>
          <a:p>
            <a:pPr lvl="1"/>
            <a:r>
              <a:rPr lang="en-US" sz="1800" dirty="0" smtClean="0"/>
              <a:t>Identify additional items for scope contingency and include decision dates for removal.  Complete by March 17, 2017.</a:t>
            </a:r>
          </a:p>
          <a:p>
            <a:pPr lvl="1"/>
            <a:r>
              <a:rPr lang="en-US" sz="1800" dirty="0" smtClean="0"/>
              <a:t>Perform a cost and schedule re-evaluation before April 14, 2017.  </a:t>
            </a:r>
          </a:p>
          <a:p>
            <a:pPr marL="457200" lvl="1" indent="0">
              <a:buNone/>
            </a:pPr>
            <a:endParaRPr lang="en-US" dirty="0" smtClean="0"/>
          </a:p>
          <a:p>
            <a:pPr marL="457200" indent="-457200">
              <a:spcBef>
                <a:spcPts val="1200"/>
              </a:spcBef>
              <a:spcAft>
                <a:spcPts val="1200"/>
              </a:spcAft>
            </a:pPr>
            <a:endParaRPr lang="en-US" altLang="en-US" sz="28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27</a:t>
            </a:fld>
            <a:endParaRPr lang="en-US" dirty="0"/>
          </a:p>
        </p:txBody>
      </p:sp>
    </p:spTree>
    <p:extLst>
      <p:ext uri="{BB962C8B-B14F-4D97-AF65-F5344CB8AC3E}">
        <p14:creationId xmlns:p14="http://schemas.microsoft.com/office/powerpoint/2010/main" val="655740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a:bodyPr>
          <a:lstStyle/>
          <a:p>
            <a:pPr algn="ctr"/>
            <a:r>
              <a:rPr lang="en-US" sz="3600" dirty="0" smtClean="0"/>
              <a:t>Review – Subcommittees</a:t>
            </a:r>
            <a:endParaRPr lang="en-US" sz="3600" dirty="0">
              <a:solidFill>
                <a:srgbClr val="FF0000"/>
              </a:solidFill>
            </a:endParaRPr>
          </a:p>
        </p:txBody>
      </p:sp>
      <p:sp>
        <p:nvSpPr>
          <p:cNvPr id="3" name="Content Placeholder 2"/>
          <p:cNvSpPr>
            <a:spLocks noGrp="1"/>
          </p:cNvSpPr>
          <p:nvPr>
            <p:ph idx="1"/>
          </p:nvPr>
        </p:nvSpPr>
        <p:spPr>
          <a:xfrm>
            <a:off x="228600" y="843538"/>
            <a:ext cx="8686800" cy="5638800"/>
          </a:xfrm>
        </p:spPr>
        <p:txBody>
          <a:bodyPr>
            <a:normAutofit/>
          </a:bodyPr>
          <a:lstStyle/>
          <a:p>
            <a:r>
              <a:rPr lang="en-US" sz="2800" dirty="0" smtClean="0"/>
              <a:t>Technical</a:t>
            </a:r>
          </a:p>
          <a:p>
            <a:pPr lvl="1"/>
            <a:r>
              <a:rPr lang="en-US" dirty="0" smtClean="0"/>
              <a:t>Timur Shaftan</a:t>
            </a:r>
          </a:p>
          <a:p>
            <a:pPr lvl="1"/>
            <a:r>
              <a:rPr lang="en-US" dirty="0" smtClean="0"/>
              <a:t>Michael Harrison</a:t>
            </a:r>
          </a:p>
          <a:p>
            <a:r>
              <a:rPr lang="en-US" dirty="0" smtClean="0"/>
              <a:t>Cost and Schedule</a:t>
            </a:r>
          </a:p>
          <a:p>
            <a:pPr lvl="1"/>
            <a:r>
              <a:rPr lang="en-US" dirty="0" smtClean="0"/>
              <a:t>Maria </a:t>
            </a:r>
            <a:r>
              <a:rPr lang="en-US" dirty="0" err="1" smtClean="0"/>
              <a:t>Chamizo</a:t>
            </a:r>
            <a:r>
              <a:rPr lang="en-US" dirty="0" smtClean="0"/>
              <a:t> </a:t>
            </a:r>
            <a:r>
              <a:rPr lang="en-US" dirty="0" err="1" smtClean="0"/>
              <a:t>Llatas</a:t>
            </a:r>
            <a:endParaRPr lang="en-US" dirty="0" smtClean="0"/>
          </a:p>
          <a:p>
            <a:pPr lvl="1"/>
            <a:r>
              <a:rPr lang="en-US" dirty="0" smtClean="0"/>
              <a:t>Xiaofeng Guo</a:t>
            </a:r>
          </a:p>
          <a:p>
            <a:pPr lvl="1"/>
            <a:r>
              <a:rPr lang="en-US" dirty="0" smtClean="0"/>
              <a:t>Ferdinand Willeke</a:t>
            </a:r>
          </a:p>
          <a:p>
            <a:r>
              <a:rPr lang="en-US" dirty="0" smtClean="0"/>
              <a:t>Management</a:t>
            </a:r>
          </a:p>
          <a:p>
            <a:pPr lvl="1"/>
            <a:r>
              <a:rPr lang="en-US" dirty="0" smtClean="0"/>
              <a:t>Diane Hatton</a:t>
            </a:r>
          </a:p>
          <a:p>
            <a:pPr lvl="1"/>
            <a:r>
              <a:rPr lang="en-US" dirty="0" smtClean="0"/>
              <a:t>Don </a:t>
            </a:r>
            <a:r>
              <a:rPr lang="en-US" dirty="0" err="1" smtClean="0"/>
              <a:t>Hartill</a:t>
            </a:r>
            <a:endParaRPr lang="en-US" dirty="0" smtClean="0"/>
          </a:p>
          <a:p>
            <a:pPr lvl="1"/>
            <a:r>
              <a:rPr lang="en-US" dirty="0" smtClean="0"/>
              <a:t>Erik Johnson</a:t>
            </a:r>
          </a:p>
          <a:p>
            <a:pPr marL="457200" lvl="1" indent="0">
              <a:buNone/>
            </a:pPr>
            <a:endParaRPr lang="en-US" dirty="0" smtClean="0"/>
          </a:p>
          <a:p>
            <a:pPr marL="457200" indent="-457200">
              <a:spcBef>
                <a:spcPts val="1200"/>
              </a:spcBef>
              <a:spcAft>
                <a:spcPts val="1200"/>
              </a:spcAft>
            </a:pPr>
            <a:endParaRPr lang="en-US" altLang="en-US" sz="28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3</a:t>
            </a:fld>
            <a:endParaRPr lang="en-US" dirty="0"/>
          </a:p>
        </p:txBody>
      </p:sp>
    </p:spTree>
    <p:extLst>
      <p:ext uri="{BB962C8B-B14F-4D97-AF65-F5344CB8AC3E}">
        <p14:creationId xmlns:p14="http://schemas.microsoft.com/office/powerpoint/2010/main" val="397521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a:bodyPr>
          <a:lstStyle/>
          <a:p>
            <a:pPr algn="ctr"/>
            <a:r>
              <a:rPr lang="en-US" sz="3600" dirty="0" smtClean="0"/>
              <a:t>Deliverables</a:t>
            </a:r>
            <a:endParaRPr lang="en-US" sz="3600" dirty="0">
              <a:solidFill>
                <a:srgbClr val="FF0000"/>
              </a:solidFill>
            </a:endParaRPr>
          </a:p>
        </p:txBody>
      </p:sp>
      <p:sp>
        <p:nvSpPr>
          <p:cNvPr id="3" name="Content Placeholder 2"/>
          <p:cNvSpPr>
            <a:spLocks noGrp="1"/>
          </p:cNvSpPr>
          <p:nvPr>
            <p:ph idx="1"/>
          </p:nvPr>
        </p:nvSpPr>
        <p:spPr>
          <a:xfrm>
            <a:off x="228600" y="773204"/>
            <a:ext cx="8686800" cy="5638800"/>
          </a:xfrm>
        </p:spPr>
        <p:txBody>
          <a:bodyPr>
            <a:normAutofit/>
          </a:bodyPr>
          <a:lstStyle/>
          <a:p>
            <a:r>
              <a:rPr lang="en-US" sz="2800" dirty="0" smtClean="0"/>
              <a:t>Closeout Report </a:t>
            </a:r>
          </a:p>
          <a:p>
            <a:pPr lvl="1"/>
            <a:r>
              <a:rPr lang="en-US" dirty="0" smtClean="0"/>
              <a:t>Presented on Tuesday, February 7</a:t>
            </a:r>
          </a:p>
          <a:p>
            <a:r>
              <a:rPr lang="en-US" dirty="0" smtClean="0"/>
              <a:t>Final Report </a:t>
            </a:r>
          </a:p>
          <a:p>
            <a:pPr lvl="1"/>
            <a:r>
              <a:rPr lang="en-US" dirty="0" smtClean="0"/>
              <a:t>Developed from closeout slides (no surprises!)</a:t>
            </a:r>
          </a:p>
          <a:p>
            <a:pPr lvl="1"/>
            <a:r>
              <a:rPr lang="en-US" dirty="0" smtClean="0"/>
              <a:t>Final due Monday, February 13</a:t>
            </a:r>
          </a:p>
          <a:p>
            <a:r>
              <a:rPr lang="en-US" dirty="0" smtClean="0"/>
              <a:t>Thoughts</a:t>
            </a:r>
          </a:p>
          <a:p>
            <a:pPr lvl="1"/>
            <a:r>
              <a:rPr lang="en-US" dirty="0" smtClean="0"/>
              <a:t>Committee is very impressed with the progress</a:t>
            </a:r>
          </a:p>
          <a:p>
            <a:pPr lvl="1"/>
            <a:r>
              <a:rPr lang="en-US" dirty="0" smtClean="0"/>
              <a:t>Strength and Enthusiasm of the team is quite evident</a:t>
            </a:r>
          </a:p>
          <a:p>
            <a:pPr lvl="1"/>
            <a:r>
              <a:rPr lang="en-US" dirty="0" smtClean="0"/>
              <a:t>Hope our comments are helpful</a:t>
            </a:r>
          </a:p>
          <a:p>
            <a:pPr marL="457200" indent="-457200">
              <a:spcBef>
                <a:spcPts val="1200"/>
              </a:spcBef>
              <a:spcAft>
                <a:spcPts val="1200"/>
              </a:spcAft>
            </a:pPr>
            <a:endParaRPr lang="en-US" altLang="en-US" sz="2800" dirty="0">
              <a:solidFill>
                <a:srgbClr val="322F31"/>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4</a:t>
            </a:fld>
            <a:endParaRPr lang="en-US" dirty="0"/>
          </a:p>
        </p:txBody>
      </p:sp>
    </p:spTree>
    <p:extLst>
      <p:ext uri="{BB962C8B-B14F-4D97-AF65-F5344CB8AC3E}">
        <p14:creationId xmlns:p14="http://schemas.microsoft.com/office/powerpoint/2010/main" val="27869110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a:bodyPr>
          <a:lstStyle/>
          <a:p>
            <a:pPr algn="ctr"/>
            <a:r>
              <a:rPr lang="en-US" sz="3600" dirty="0" smtClean="0"/>
              <a:t>2-Technical Systems</a:t>
            </a:r>
            <a:endParaRPr lang="en-US" sz="3600" b="0" dirty="0">
              <a:solidFill>
                <a:srgbClr val="FF0000"/>
              </a:solidFill>
            </a:endParaRPr>
          </a:p>
        </p:txBody>
      </p:sp>
      <p:sp>
        <p:nvSpPr>
          <p:cNvPr id="3" name="Content Placeholder 2"/>
          <p:cNvSpPr>
            <a:spLocks noGrp="1"/>
          </p:cNvSpPr>
          <p:nvPr>
            <p:ph idx="1"/>
          </p:nvPr>
        </p:nvSpPr>
        <p:spPr>
          <a:xfrm>
            <a:off x="228600" y="990600"/>
            <a:ext cx="8686800" cy="5638800"/>
          </a:xfrm>
        </p:spPr>
        <p:txBody>
          <a:bodyPr>
            <a:normAutofit/>
          </a:bodyPr>
          <a:lstStyle/>
          <a:p>
            <a:pPr marL="0" indent="0">
              <a:buNone/>
            </a:pPr>
            <a:r>
              <a:rPr lang="en-US" sz="2000" dirty="0" smtClean="0"/>
              <a:t>1-Technical</a:t>
            </a:r>
          </a:p>
          <a:p>
            <a:r>
              <a:rPr lang="en-US" sz="1800" dirty="0" smtClean="0"/>
              <a:t>Is the overall technical design conceptually sound and likely to meet the project’s technical performance requirements?  </a:t>
            </a:r>
          </a:p>
          <a:p>
            <a:pPr lvl="1"/>
            <a:r>
              <a:rPr lang="en-US" sz="1800" b="1" dirty="0" smtClean="0">
                <a:solidFill>
                  <a:srgbClr val="C00000"/>
                </a:solidFill>
              </a:rPr>
              <a:t>Yes. </a:t>
            </a:r>
            <a:r>
              <a:rPr lang="en-US" sz="1800" dirty="0" smtClean="0">
                <a:solidFill>
                  <a:srgbClr val="C00000"/>
                </a:solidFill>
              </a:rPr>
              <a:t>The design is conceptually sound and major components (Gun, MLC) are based on tested and proven technology.</a:t>
            </a:r>
          </a:p>
          <a:p>
            <a:pPr lvl="1"/>
            <a:r>
              <a:rPr lang="en-US" sz="1800" dirty="0" smtClean="0">
                <a:solidFill>
                  <a:srgbClr val="C00000"/>
                </a:solidFill>
              </a:rPr>
              <a:t>Spreaders need to be further designed and element tolerance studies completed and iterated.</a:t>
            </a:r>
          </a:p>
          <a:p>
            <a:endParaRPr lang="en-US" sz="1800" dirty="0"/>
          </a:p>
          <a:p>
            <a:r>
              <a:rPr lang="en-US" sz="1800" dirty="0" smtClean="0"/>
              <a:t>Has a technical plan at a level of detail sufficient to support construction been presented and documented?</a:t>
            </a:r>
          </a:p>
          <a:p>
            <a:pPr lvl="1"/>
            <a:r>
              <a:rPr lang="en-US" sz="1800" b="1" dirty="0" smtClean="0">
                <a:solidFill>
                  <a:srgbClr val="C00000"/>
                </a:solidFill>
              </a:rPr>
              <a:t>Conditional yes. </a:t>
            </a:r>
            <a:r>
              <a:rPr lang="en-US" sz="1800" dirty="0" smtClean="0">
                <a:solidFill>
                  <a:srgbClr val="C00000"/>
                </a:solidFill>
              </a:rPr>
              <a:t>Machine specifications matched to the commissioning requirements should be finalized and element specifications developed and iterated.</a:t>
            </a:r>
          </a:p>
          <a:p>
            <a:pPr lvl="1"/>
            <a:r>
              <a:rPr lang="en-US" sz="1800" dirty="0" smtClean="0">
                <a:solidFill>
                  <a:srgbClr val="C00000"/>
                </a:solidFill>
              </a:rPr>
              <a:t>The technical plan should hinge on the minimum performance </a:t>
            </a:r>
            <a:r>
              <a:rPr lang="en-US" sz="1800" dirty="0">
                <a:solidFill>
                  <a:srgbClr val="C00000"/>
                </a:solidFill>
              </a:rPr>
              <a:t>required </a:t>
            </a:r>
            <a:r>
              <a:rPr lang="en-US" sz="1800" dirty="0" smtClean="0">
                <a:solidFill>
                  <a:srgbClr val="C00000"/>
                </a:solidFill>
              </a:rPr>
              <a:t>by KPP and/or project milestones however it should not preclude the design performance at the full machine built-out. </a:t>
            </a:r>
            <a:endParaRPr lang="en-US" sz="1800" b="1" dirty="0">
              <a:solidFill>
                <a:srgbClr val="C00000"/>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5</a:t>
            </a:fld>
            <a:endParaRPr lang="en-US" dirty="0"/>
          </a:p>
        </p:txBody>
      </p:sp>
    </p:spTree>
    <p:extLst>
      <p:ext uri="{BB962C8B-B14F-4D97-AF65-F5344CB8AC3E}">
        <p14:creationId xmlns:p14="http://schemas.microsoft.com/office/powerpoint/2010/main" val="31813463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4568" y="181826"/>
            <a:ext cx="4295471" cy="611082"/>
          </a:xfrm>
        </p:spPr>
        <p:txBody>
          <a:bodyPr>
            <a:normAutofit/>
          </a:bodyPr>
          <a:lstStyle/>
          <a:p>
            <a:r>
              <a:rPr lang="en-US" sz="3200" dirty="0" smtClean="0"/>
              <a:t>2-Technical Systems</a:t>
            </a:r>
            <a:endParaRPr lang="en-US" sz="1800" dirty="0"/>
          </a:p>
        </p:txBody>
      </p:sp>
      <p:sp>
        <p:nvSpPr>
          <p:cNvPr id="3" name="Content Placeholder 2"/>
          <p:cNvSpPr>
            <a:spLocks noGrp="1"/>
          </p:cNvSpPr>
          <p:nvPr>
            <p:ph idx="1"/>
          </p:nvPr>
        </p:nvSpPr>
        <p:spPr>
          <a:xfrm>
            <a:off x="357809" y="849240"/>
            <a:ext cx="8328991" cy="5384800"/>
          </a:xfrm>
        </p:spPr>
        <p:txBody>
          <a:bodyPr>
            <a:normAutofit/>
          </a:bodyPr>
          <a:lstStyle/>
          <a:p>
            <a:pPr marL="0" indent="0">
              <a:buNone/>
            </a:pPr>
            <a:r>
              <a:rPr lang="en-US" sz="1800" dirty="0"/>
              <a:t>2-Project Scope</a:t>
            </a:r>
          </a:p>
          <a:p>
            <a:r>
              <a:rPr lang="en-US" sz="1600" dirty="0"/>
              <a:t>Are the project scope and specifications sufficiently well-defined to support detailed cost and schedule estimates?  </a:t>
            </a:r>
            <a:endParaRPr lang="en-US" sz="1600" dirty="0" smtClean="0"/>
          </a:p>
          <a:p>
            <a:pPr lvl="1"/>
            <a:r>
              <a:rPr lang="en-US" sz="1600" b="1" dirty="0" smtClean="0">
                <a:solidFill>
                  <a:srgbClr val="C00000"/>
                </a:solidFill>
              </a:rPr>
              <a:t>Yes. </a:t>
            </a:r>
            <a:r>
              <a:rPr lang="en-US" sz="1600" dirty="0" smtClean="0">
                <a:solidFill>
                  <a:srgbClr val="C00000"/>
                </a:solidFill>
              </a:rPr>
              <a:t>Design is mature and appears to be studied well. Specifications need to be clarified and made consistent between subsystems (i.e. magnets vs power supplies) prior to their procurement. </a:t>
            </a:r>
            <a:endParaRPr lang="en-US" sz="1600" dirty="0">
              <a:solidFill>
                <a:srgbClr val="C00000"/>
              </a:solidFill>
            </a:endParaRPr>
          </a:p>
          <a:p>
            <a:r>
              <a:rPr lang="en-US" sz="1600" dirty="0"/>
              <a:t>Are the scope apportionment and deliverables that are split between BNL and Cornell clearly established and well defined</a:t>
            </a:r>
            <a:r>
              <a:rPr lang="en-US" sz="1600" dirty="0" smtClean="0"/>
              <a:t>?</a:t>
            </a:r>
          </a:p>
          <a:p>
            <a:pPr lvl="1"/>
            <a:r>
              <a:rPr lang="en-US" sz="1600" b="1" dirty="0" smtClean="0">
                <a:solidFill>
                  <a:srgbClr val="C00000"/>
                </a:solidFill>
              </a:rPr>
              <a:t>Yes</a:t>
            </a:r>
            <a:endParaRPr lang="en-US" sz="1600" b="1" dirty="0">
              <a:solidFill>
                <a:srgbClr val="C00000"/>
              </a:solidFill>
            </a:endParaRPr>
          </a:p>
          <a:p>
            <a:r>
              <a:rPr lang="en-US" sz="1600" dirty="0"/>
              <a:t>Is a viable scope contingency plan in place, including decision criteria and branch points?  </a:t>
            </a:r>
            <a:endParaRPr lang="en-US" sz="1600" dirty="0" smtClean="0"/>
          </a:p>
          <a:p>
            <a:pPr lvl="1"/>
            <a:r>
              <a:rPr lang="en-US" sz="1600" dirty="0" smtClean="0">
                <a:solidFill>
                  <a:srgbClr val="C00000"/>
                </a:solidFill>
              </a:rPr>
              <a:t>Scope contingency needs further work.</a:t>
            </a:r>
          </a:p>
          <a:p>
            <a:pPr lvl="1"/>
            <a:r>
              <a:rPr lang="en-US" sz="1600" dirty="0" smtClean="0">
                <a:solidFill>
                  <a:srgbClr val="C00000"/>
                </a:solidFill>
              </a:rPr>
              <a:t>Budgetary contingency is low. The project may contain additional scope contingency. Detailed commissioning simulations may indicate the minimal scope of power supplies and diagnostics needed for reaching KPP goals.</a:t>
            </a:r>
            <a:endParaRPr lang="en-US" sz="1600" dirty="0">
              <a:solidFill>
                <a:srgbClr val="C00000"/>
              </a:solidFill>
            </a:endParaRPr>
          </a:p>
          <a:p>
            <a:r>
              <a:rPr lang="en-US" sz="1600" dirty="0"/>
              <a:t>Are the NYSERDA milestones well defined</a:t>
            </a:r>
            <a:r>
              <a:rPr lang="en-US" sz="1600" dirty="0" smtClean="0"/>
              <a:t>?</a:t>
            </a:r>
          </a:p>
          <a:p>
            <a:pPr lvl="1"/>
            <a:r>
              <a:rPr lang="en-US" sz="1600" b="1" dirty="0" smtClean="0">
                <a:solidFill>
                  <a:srgbClr val="C00000"/>
                </a:solidFill>
              </a:rPr>
              <a:t>Yes. </a:t>
            </a:r>
            <a:r>
              <a:rPr lang="en-US" sz="1600" dirty="0" smtClean="0">
                <a:solidFill>
                  <a:srgbClr val="C00000"/>
                </a:solidFill>
              </a:rPr>
              <a:t>While NYSERDA milestones are well-defined but not all are harmonized with the KPPS.  Requirements for milestones 11 and 12 could be clarified. </a:t>
            </a:r>
            <a:endParaRPr lang="en-US" sz="1600" dirty="0">
              <a:solidFill>
                <a:srgbClr val="322F31"/>
              </a:solidFill>
            </a:endParaRPr>
          </a:p>
        </p:txBody>
      </p:sp>
      <p:sp>
        <p:nvSpPr>
          <p:cNvPr id="4" name="Slide Number Placeholder 3"/>
          <p:cNvSpPr>
            <a:spLocks noGrp="1"/>
          </p:cNvSpPr>
          <p:nvPr>
            <p:ph type="sldNum" sz="quarter" idx="12"/>
          </p:nvPr>
        </p:nvSpPr>
        <p:spPr/>
        <p:txBody>
          <a:bodyPr/>
          <a:lstStyle/>
          <a:p>
            <a:fld id="{716D9922-87B3-6043-9531-5184EA303DC1}" type="slidenum">
              <a:rPr lang="en-US" smtClean="0"/>
              <a:t>6</a:t>
            </a:fld>
            <a:endParaRPr lang="en-US"/>
          </a:p>
        </p:txBody>
      </p:sp>
    </p:spTree>
    <p:extLst>
      <p:ext uri="{BB962C8B-B14F-4D97-AF65-F5344CB8AC3E}">
        <p14:creationId xmlns:p14="http://schemas.microsoft.com/office/powerpoint/2010/main" val="2299292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a:bodyPr>
          <a:lstStyle/>
          <a:p>
            <a:pPr algn="ctr"/>
            <a:r>
              <a:rPr lang="en-US" sz="3600" dirty="0" smtClean="0"/>
              <a:t>2-Technical Systems</a:t>
            </a:r>
            <a:endParaRPr lang="en-US" sz="3600" b="0" dirty="0">
              <a:solidFill>
                <a:srgbClr val="FF0000"/>
              </a:solidFill>
            </a:endParaRPr>
          </a:p>
        </p:txBody>
      </p:sp>
      <p:sp>
        <p:nvSpPr>
          <p:cNvPr id="3" name="Content Placeholder 2"/>
          <p:cNvSpPr>
            <a:spLocks noGrp="1"/>
          </p:cNvSpPr>
          <p:nvPr>
            <p:ph idx="1"/>
          </p:nvPr>
        </p:nvSpPr>
        <p:spPr>
          <a:xfrm>
            <a:off x="228600" y="990600"/>
            <a:ext cx="8686800" cy="5638800"/>
          </a:xfrm>
        </p:spPr>
        <p:txBody>
          <a:bodyPr>
            <a:normAutofit/>
          </a:bodyPr>
          <a:lstStyle/>
          <a:p>
            <a:pPr marL="0" indent="0">
              <a:buNone/>
            </a:pPr>
            <a:r>
              <a:rPr lang="en-US" sz="1800" dirty="0" smtClean="0"/>
              <a:t>5-Risk</a:t>
            </a:r>
            <a:endParaRPr lang="en-US" sz="1800" dirty="0"/>
          </a:p>
          <a:p>
            <a:r>
              <a:rPr lang="en-US" sz="1600" dirty="0"/>
              <a:t>Are risk analysis and mitigation strategies in place? </a:t>
            </a:r>
            <a:endParaRPr lang="en-US" sz="1600" dirty="0" smtClean="0"/>
          </a:p>
          <a:p>
            <a:pPr lvl="1"/>
            <a:r>
              <a:rPr lang="en-US" sz="1600" b="1" dirty="0" smtClean="0">
                <a:solidFill>
                  <a:srgbClr val="C00000"/>
                </a:solidFill>
              </a:rPr>
              <a:t>YES. </a:t>
            </a:r>
            <a:r>
              <a:rPr lang="en-US" sz="1600" dirty="0" smtClean="0">
                <a:solidFill>
                  <a:srgbClr val="C00000"/>
                </a:solidFill>
              </a:rPr>
              <a:t>Some of the mitigation plans in the risk registry are missing. Risks still need to be quantified in $ and schedule. Risks of major failures in the Gun, ILC or MLC are not addressed in sufficient detail and do not appear to be contained by the project.</a:t>
            </a:r>
            <a:endParaRPr lang="en-US" sz="1600" dirty="0">
              <a:solidFill>
                <a:srgbClr val="C00000"/>
              </a:solidFill>
            </a:endParaRPr>
          </a:p>
          <a:p>
            <a:r>
              <a:rPr lang="en-US" sz="1600" dirty="0"/>
              <a:t>Is there a viable plan in place to track the risks as the project evolves? </a:t>
            </a:r>
            <a:endParaRPr lang="en-US" sz="1600" dirty="0" smtClean="0"/>
          </a:p>
          <a:p>
            <a:pPr lvl="1"/>
            <a:r>
              <a:rPr lang="en-US" sz="1600" b="1" dirty="0" smtClean="0">
                <a:solidFill>
                  <a:srgbClr val="C00000"/>
                </a:solidFill>
              </a:rPr>
              <a:t>Not yet</a:t>
            </a:r>
            <a:endParaRPr lang="en-US" sz="1600" b="1" dirty="0">
              <a:solidFill>
                <a:srgbClr val="C00000"/>
              </a:solidFill>
            </a:endParaRPr>
          </a:p>
          <a:p>
            <a:r>
              <a:rPr lang="en-US" sz="1600" dirty="0"/>
              <a:t>Does the contingency estimate properly take into account the project </a:t>
            </a:r>
            <a:r>
              <a:rPr lang="en-US" sz="1600" dirty="0" smtClean="0"/>
              <a:t>risks</a:t>
            </a:r>
            <a:r>
              <a:rPr lang="en-US" sz="1600" dirty="0"/>
              <a:t>.</a:t>
            </a:r>
            <a:endParaRPr lang="en-US" dirty="0" smtClean="0"/>
          </a:p>
          <a:p>
            <a:pPr marL="690563" lvl="1" indent="-233363">
              <a:spcBef>
                <a:spcPts val="1200"/>
              </a:spcBef>
              <a:spcAft>
                <a:spcPts val="1200"/>
              </a:spcAft>
            </a:pPr>
            <a:r>
              <a:rPr lang="en-US" altLang="en-US" sz="1600" dirty="0" smtClean="0">
                <a:solidFill>
                  <a:srgbClr val="C00000"/>
                </a:solidFill>
              </a:rPr>
              <a:t>The contingency budget at 2% of project cost seems is insufficient at this time. More work is required to identify additional scope contingency and perform value engineering.</a:t>
            </a:r>
            <a:endParaRPr lang="en-US" altLang="en-US" sz="1600" dirty="0">
              <a:solidFill>
                <a:srgbClr val="C00000"/>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7</a:t>
            </a:fld>
            <a:endParaRPr lang="en-US" dirty="0"/>
          </a:p>
        </p:txBody>
      </p:sp>
    </p:spTree>
    <p:extLst>
      <p:ext uri="{BB962C8B-B14F-4D97-AF65-F5344CB8AC3E}">
        <p14:creationId xmlns:p14="http://schemas.microsoft.com/office/powerpoint/2010/main" val="13598491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a:bodyPr>
          <a:lstStyle/>
          <a:p>
            <a:pPr algn="ctr"/>
            <a:r>
              <a:rPr lang="en-US" sz="3600" dirty="0" smtClean="0"/>
              <a:t>2-Technical Systems</a:t>
            </a:r>
            <a:endParaRPr lang="en-US" sz="3600" b="0" dirty="0">
              <a:solidFill>
                <a:srgbClr val="FF0000"/>
              </a:solidFill>
            </a:endParaRPr>
          </a:p>
        </p:txBody>
      </p:sp>
      <p:sp>
        <p:nvSpPr>
          <p:cNvPr id="3" name="Content Placeholder 2"/>
          <p:cNvSpPr>
            <a:spLocks noGrp="1"/>
          </p:cNvSpPr>
          <p:nvPr>
            <p:ph idx="1"/>
          </p:nvPr>
        </p:nvSpPr>
        <p:spPr>
          <a:xfrm>
            <a:off x="228600" y="990600"/>
            <a:ext cx="8686800" cy="5638800"/>
          </a:xfrm>
        </p:spPr>
        <p:txBody>
          <a:bodyPr>
            <a:normAutofit/>
          </a:bodyPr>
          <a:lstStyle/>
          <a:p>
            <a:pPr marL="0" indent="0">
              <a:buNone/>
            </a:pPr>
            <a:r>
              <a:rPr lang="en-US" sz="1800" dirty="0" smtClean="0"/>
              <a:t>6-Documentation</a:t>
            </a:r>
            <a:endParaRPr lang="en-US" sz="1800" dirty="0"/>
          </a:p>
          <a:p>
            <a:r>
              <a:rPr lang="en-US" sz="1600" dirty="0"/>
              <a:t>Has the necessary documentation been developed</a:t>
            </a:r>
            <a:r>
              <a:rPr lang="en-US" sz="1600" dirty="0" smtClean="0"/>
              <a:t>?</a:t>
            </a:r>
          </a:p>
          <a:p>
            <a:pPr lvl="1"/>
            <a:r>
              <a:rPr lang="en-US" sz="1600" dirty="0" smtClean="0">
                <a:solidFill>
                  <a:srgbClr val="C00000"/>
                </a:solidFill>
              </a:rPr>
              <a:t>Conditional YES. Project features a descriptive Design Report, set of interface</a:t>
            </a:r>
            <a:r>
              <a:rPr lang="en-US" sz="1600" dirty="0">
                <a:solidFill>
                  <a:srgbClr val="C00000"/>
                </a:solidFill>
              </a:rPr>
              <a:t> </a:t>
            </a:r>
            <a:r>
              <a:rPr lang="en-US" sz="1600" dirty="0" smtClean="0">
                <a:solidFill>
                  <a:srgbClr val="C00000"/>
                </a:solidFill>
              </a:rPr>
              <a:t>spreadsheets and Technical notes. It appears that the specification of magnet and power supply tolerances is not uniform between various documents. A standard specifications list that  is assigned to every element and maintained by the project would be helpful.  </a:t>
            </a:r>
            <a:endParaRPr lang="en-US" sz="1600" dirty="0">
              <a:solidFill>
                <a:srgbClr val="C00000"/>
              </a:solidFill>
            </a:endParaRPr>
          </a:p>
          <a:p>
            <a:r>
              <a:rPr lang="en-US" sz="1600" dirty="0"/>
              <a:t>Does it adequately support the start of construction?</a:t>
            </a:r>
          </a:p>
          <a:p>
            <a:pPr lvl="1"/>
            <a:r>
              <a:rPr lang="en-US" sz="1600" dirty="0" smtClean="0">
                <a:solidFill>
                  <a:srgbClr val="C00000"/>
                </a:solidFill>
              </a:rPr>
              <a:t>YES. C-Beta project should develop and optimize requirements for the vendors and reflect them in procurement documents.</a:t>
            </a:r>
            <a:endParaRPr lang="en-US" dirty="0" smtClean="0">
              <a:solidFill>
                <a:srgbClr val="C00000"/>
              </a:solidFill>
            </a:endParaRPr>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8</a:t>
            </a:fld>
            <a:endParaRPr lang="en-US" dirty="0"/>
          </a:p>
        </p:txBody>
      </p:sp>
    </p:spTree>
    <p:extLst>
      <p:ext uri="{BB962C8B-B14F-4D97-AF65-F5344CB8AC3E}">
        <p14:creationId xmlns:p14="http://schemas.microsoft.com/office/powerpoint/2010/main" val="2910705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62000"/>
          </a:xfrm>
        </p:spPr>
        <p:txBody>
          <a:bodyPr>
            <a:normAutofit fontScale="90000"/>
          </a:bodyPr>
          <a:lstStyle/>
          <a:p>
            <a:pPr algn="ctr"/>
            <a:r>
              <a:rPr lang="en-US" sz="3600" dirty="0" smtClean="0"/>
              <a:t>2-Technical Systems: Findings</a:t>
            </a:r>
            <a:r>
              <a:rPr lang="en-US" sz="2000" b="0" dirty="0" smtClean="0"/>
              <a:t/>
            </a:r>
            <a:br>
              <a:rPr lang="en-US" sz="2000" b="0" dirty="0" smtClean="0"/>
            </a:br>
            <a:r>
              <a:rPr lang="en-US" sz="2000" b="0" dirty="0" smtClean="0"/>
              <a:t/>
            </a:r>
            <a:br>
              <a:rPr lang="en-US" sz="2000" b="0" dirty="0" smtClean="0"/>
            </a:br>
            <a:r>
              <a:rPr lang="en-US" sz="2000" b="0" dirty="0" smtClean="0"/>
              <a:t>T. Shaftan and M. Harrison</a:t>
            </a:r>
            <a:endParaRPr lang="en-US" sz="3600" b="0" dirty="0">
              <a:solidFill>
                <a:srgbClr val="FF0000"/>
              </a:solidFill>
            </a:endParaRPr>
          </a:p>
        </p:txBody>
      </p:sp>
      <p:sp>
        <p:nvSpPr>
          <p:cNvPr id="3" name="Content Placeholder 2"/>
          <p:cNvSpPr>
            <a:spLocks noGrp="1"/>
          </p:cNvSpPr>
          <p:nvPr>
            <p:ph idx="1"/>
          </p:nvPr>
        </p:nvSpPr>
        <p:spPr>
          <a:xfrm>
            <a:off x="228600" y="1605280"/>
            <a:ext cx="8686800" cy="5024120"/>
          </a:xfrm>
        </p:spPr>
        <p:txBody>
          <a:bodyPr>
            <a:normAutofit/>
          </a:bodyPr>
          <a:lstStyle/>
          <a:p>
            <a:r>
              <a:rPr lang="en-US" sz="1600" dirty="0" smtClean="0"/>
              <a:t>There is some inconsistency between the </a:t>
            </a:r>
            <a:r>
              <a:rPr lang="en-US" sz="1600" dirty="0"/>
              <a:t>KPPs </a:t>
            </a:r>
            <a:r>
              <a:rPr lang="en-US" sz="1600" dirty="0" smtClean="0"/>
              <a:t>and the final Project Milestones. </a:t>
            </a:r>
          </a:p>
          <a:p>
            <a:r>
              <a:rPr lang="en-US" sz="1600" dirty="0" smtClean="0"/>
              <a:t>The project presented </a:t>
            </a:r>
            <a:r>
              <a:rPr lang="en-US" sz="1600" dirty="0"/>
              <a:t>engineering design </a:t>
            </a:r>
            <a:r>
              <a:rPr lang="en-US" sz="1600" dirty="0" smtClean="0"/>
              <a:t>that is </a:t>
            </a:r>
            <a:r>
              <a:rPr lang="en-US" sz="1600" dirty="0"/>
              <a:t>sufficiently </a:t>
            </a:r>
            <a:r>
              <a:rPr lang="en-US" sz="1600" dirty="0" smtClean="0"/>
              <a:t>mature.</a:t>
            </a:r>
          </a:p>
          <a:p>
            <a:r>
              <a:rPr lang="en-US" sz="1600" dirty="0" smtClean="0"/>
              <a:t>The major subsystems have been tested in operations and well documented (Gun, ILC, MLC, high power dump). Magnets and girders are in the engineering phase, splitters, and other systems are still in a conceptual design phase.</a:t>
            </a:r>
          </a:p>
          <a:p>
            <a:r>
              <a:rPr lang="en-US" sz="1600" dirty="0" smtClean="0"/>
              <a:t>A few important elements, including magnets and power supplies, are missing tolerance specifications. Tolerances for all of the splitter magnets at different fields are specified at 1E-4 level. </a:t>
            </a:r>
          </a:p>
          <a:p>
            <a:r>
              <a:rPr lang="en-US" sz="1600" dirty="0" smtClean="0"/>
              <a:t>Engineering estimate for commissioning is at 600 hours, which is low. Some of the commissioning effort is accounted in subsystem WBS. </a:t>
            </a:r>
          </a:p>
          <a:p>
            <a:endParaRPr lang="en-US" sz="1600" dirty="0"/>
          </a:p>
        </p:txBody>
      </p:sp>
      <p:sp>
        <p:nvSpPr>
          <p:cNvPr id="4" name="Slide Number Placeholder 3"/>
          <p:cNvSpPr>
            <a:spLocks noGrp="1"/>
          </p:cNvSpPr>
          <p:nvPr>
            <p:ph type="sldNum" sz="quarter" idx="12"/>
          </p:nvPr>
        </p:nvSpPr>
        <p:spPr>
          <a:xfrm>
            <a:off x="3886200" y="6248400"/>
            <a:ext cx="990600" cy="457200"/>
          </a:xfrm>
        </p:spPr>
        <p:txBody>
          <a:bodyPr/>
          <a:lstStyle/>
          <a:p>
            <a:pPr>
              <a:defRPr/>
            </a:pPr>
            <a:fld id="{70A30E63-49D5-CE49-A525-92AE33EFA3F6}" type="slidenum">
              <a:rPr lang="en-US" smtClean="0"/>
              <a:pPr>
                <a:defRPr/>
              </a:pPr>
              <a:t>9</a:t>
            </a:fld>
            <a:endParaRPr lang="en-US" dirty="0"/>
          </a:p>
        </p:txBody>
      </p:sp>
    </p:spTree>
    <p:extLst>
      <p:ext uri="{BB962C8B-B14F-4D97-AF65-F5344CB8AC3E}">
        <p14:creationId xmlns:p14="http://schemas.microsoft.com/office/powerpoint/2010/main" val="16161159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NL_70_100_PPT_Template [Read-Only]" id="{8AB292F9-6901-4A3C-8E7C-93ACA402FA45}" vid="{7E787821-CEBE-472C-98B7-29C0F707E5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BNL_70_100_PPT_Template</Template>
  <TotalTime>3622</TotalTime>
  <Words>3240</Words>
  <Application>Microsoft Office PowerPoint</Application>
  <PresentationFormat>On-screen Show (4:3)</PresentationFormat>
  <Paragraphs>261</Paragraphs>
  <Slides>27</Slides>
  <Notes>25</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C-Beta Cost and Schedule Review Closeout</vt:lpstr>
      <vt:lpstr>Charge</vt:lpstr>
      <vt:lpstr>Review – Subcommittees</vt:lpstr>
      <vt:lpstr>Deliverables</vt:lpstr>
      <vt:lpstr>2-Technical Systems</vt:lpstr>
      <vt:lpstr>2-Technical Systems</vt:lpstr>
      <vt:lpstr>2-Technical Systems</vt:lpstr>
      <vt:lpstr>2-Technical Systems</vt:lpstr>
      <vt:lpstr>2-Technical Systems: Findings  T. Shaftan and M. Harrison</vt:lpstr>
      <vt:lpstr>2-Technical Systems: Comments</vt:lpstr>
      <vt:lpstr>2-Technical Systems: Recommendations</vt:lpstr>
      <vt:lpstr>3-Cost and Schedule M. Chamizo Llatas, X. Guo, F. Willeke</vt:lpstr>
      <vt:lpstr>3-Cost and Schedule M. Chamizo Llatas, X. Guo, F. Willeke</vt:lpstr>
      <vt:lpstr>3-Cost and Schedule M. Chamizo Llatas, X. Guo, F. Willeke</vt:lpstr>
      <vt:lpstr>3-Cost and Schedule M. Chamizo Llatas, X. Guo, F. Willeke</vt:lpstr>
      <vt:lpstr>3-Cost and Schedule M. Chamizo Llatas, X. Guo, F. Willeke</vt:lpstr>
      <vt:lpstr>3-Cost and Schedule M. Chamizo Llatas, X. Guo, F. Willeke</vt:lpstr>
      <vt:lpstr>3-Cost and Schedule M. Chamizo Llatas, X. Guo, F. Willeke</vt:lpstr>
      <vt:lpstr>3-Cost and Schedule M. Chamizo Llatas, X. Guo, F. Willeke</vt:lpstr>
      <vt:lpstr>3-Cost and Schedule M. Chamizo Llatas, X. Guo, F. Willeke</vt:lpstr>
      <vt:lpstr>4-Management D. Hatton, D. Hartill, E. Johnson</vt:lpstr>
      <vt:lpstr>4-Management D. Hatton, D. Hartill, E. Johnson</vt:lpstr>
      <vt:lpstr>4-Management D. Hatton, D. Hartill, E. Johnson</vt:lpstr>
      <vt:lpstr>4-Management D. Hatton, D. Hartill, E. Johnson</vt:lpstr>
      <vt:lpstr>4-Management D. Hatton, D. Hartill, E. Johnson</vt:lpstr>
      <vt:lpstr>4-Management D. Hatton, D. Hartill, E. Johnson</vt:lpstr>
      <vt:lpstr>4-Management D. Hatton, D. Hartill, E. Johnson</vt:lpstr>
    </vt:vector>
  </TitlesOfParts>
  <Company>BNL</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 on Enterprise Risk Management to the Policy Council</dc:title>
  <dc:creator>Hatton, Diane</dc:creator>
  <cp:lastModifiedBy>Johnson, Erik D</cp:lastModifiedBy>
  <cp:revision>43</cp:revision>
  <cp:lastPrinted>2017-01-31T13:17:58Z</cp:lastPrinted>
  <dcterms:created xsi:type="dcterms:W3CDTF">2017-01-29T20:53:17Z</dcterms:created>
  <dcterms:modified xsi:type="dcterms:W3CDTF">2017-02-07T18:48:57Z</dcterms:modified>
</cp:coreProperties>
</file>