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</p:sldMasterIdLst>
  <p:notesMasterIdLst>
    <p:notesMasterId r:id="rId47"/>
  </p:notesMasterIdLst>
  <p:handoutMasterIdLst>
    <p:handoutMasterId r:id="rId48"/>
  </p:handout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89" r:id="rId9"/>
    <p:sldId id="295" r:id="rId10"/>
    <p:sldId id="273" r:id="rId11"/>
    <p:sldId id="262" r:id="rId12"/>
    <p:sldId id="263" r:id="rId13"/>
    <p:sldId id="274" r:id="rId14"/>
    <p:sldId id="300" r:id="rId15"/>
    <p:sldId id="301" r:id="rId16"/>
    <p:sldId id="302" r:id="rId17"/>
    <p:sldId id="307" r:id="rId18"/>
    <p:sldId id="293" r:id="rId19"/>
    <p:sldId id="265" r:id="rId20"/>
    <p:sldId id="266" r:id="rId21"/>
    <p:sldId id="271" r:id="rId22"/>
    <p:sldId id="267" r:id="rId23"/>
    <p:sldId id="268" r:id="rId24"/>
    <p:sldId id="269" r:id="rId25"/>
    <p:sldId id="285" r:id="rId26"/>
    <p:sldId id="270" r:id="rId27"/>
    <p:sldId id="272" r:id="rId28"/>
    <p:sldId id="277" r:id="rId29"/>
    <p:sldId id="276" r:id="rId30"/>
    <p:sldId id="278" r:id="rId31"/>
    <p:sldId id="279" r:id="rId32"/>
    <p:sldId id="280" r:id="rId33"/>
    <p:sldId id="288" r:id="rId34"/>
    <p:sldId id="303" r:id="rId35"/>
    <p:sldId id="308" r:id="rId36"/>
    <p:sldId id="306" r:id="rId37"/>
    <p:sldId id="304" r:id="rId38"/>
    <p:sldId id="305" r:id="rId39"/>
    <p:sldId id="264" r:id="rId40"/>
    <p:sldId id="309" r:id="rId41"/>
    <p:sldId id="299" r:id="rId42"/>
    <p:sldId id="290" r:id="rId43"/>
    <p:sldId id="284" r:id="rId44"/>
    <p:sldId id="297" r:id="rId45"/>
    <p:sldId id="29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B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63"/>
    <p:restoredTop sz="94935"/>
  </p:normalViewPr>
  <p:slideViewPr>
    <p:cSldViewPr snapToGrid="0" snapToObjects="1">
      <p:cViewPr varScale="1">
        <p:scale>
          <a:sx n="122" d="100"/>
          <a:sy n="122" d="100"/>
        </p:scale>
        <p:origin x="232" y="288"/>
      </p:cViewPr>
      <p:guideLst/>
    </p:cSldViewPr>
  </p:slideViewPr>
  <p:outlineViewPr>
    <p:cViewPr>
      <p:scale>
        <a:sx n="33" d="100"/>
        <a:sy n="33" d="100"/>
      </p:scale>
      <p:origin x="0" y="-451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35" d="100"/>
          <a:sy n="135" d="100"/>
        </p:scale>
        <p:origin x="404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555B56-C0EC-2648-8871-4CBCE797B69D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32D75D-65F4-3E4C-BFB3-BC0482AFFEAC}">
      <dgm:prSet phldrT="[Text]" custT="1"/>
      <dgm:spPr>
        <a:solidFill>
          <a:schemeClr val="tx1"/>
        </a:solidFill>
        <a:ln w="0">
          <a:solidFill>
            <a:schemeClr val="tx1"/>
          </a:solidFill>
        </a:ln>
      </dgm:spPr>
      <dgm:t>
        <a:bodyPr/>
        <a:lstStyle/>
        <a:p>
          <a:r>
            <a:rPr lang="en-US" sz="1700" dirty="0"/>
            <a:t>Bmad has a number of features that over the years have proven useful.</a:t>
          </a:r>
        </a:p>
        <a:p>
          <a:r>
            <a:rPr lang="en-US" sz="1700" dirty="0"/>
            <a:t>Among these are:</a:t>
          </a:r>
        </a:p>
      </dgm:t>
    </dgm:pt>
    <dgm:pt modelId="{A0208BD8-37CB-E549-87AC-E5675DFDC961}" type="parTrans" cxnId="{172A87F9-E4A2-B140-A593-2C00C622C0FA}">
      <dgm:prSet/>
      <dgm:spPr/>
      <dgm:t>
        <a:bodyPr/>
        <a:lstStyle/>
        <a:p>
          <a:endParaRPr lang="en-US"/>
        </a:p>
      </dgm:t>
    </dgm:pt>
    <dgm:pt modelId="{DA1CAA65-0416-A94D-9E52-FA04D53F57AF}" type="sibTrans" cxnId="{172A87F9-E4A2-B140-A593-2C00C622C0FA}">
      <dgm:prSet/>
      <dgm:spPr/>
      <dgm:t>
        <a:bodyPr/>
        <a:lstStyle/>
        <a:p>
          <a:endParaRPr lang="en-US"/>
        </a:p>
      </dgm:t>
    </dgm:pt>
    <dgm:pt modelId="{D32633BA-1B9C-C74C-96A2-7F45111E9483}">
      <dgm:prSet custT="1"/>
      <dgm:spPr>
        <a:ln w="19050">
          <a:solidFill>
            <a:schemeClr val="tx1"/>
          </a:solidFill>
        </a:ln>
      </dgm:spPr>
      <dgm:t>
        <a:bodyPr tIns="457200" bIns="182880"/>
        <a:lstStyle/>
        <a:p>
          <a:pPr>
            <a:spcAft>
              <a:spcPts val="506"/>
            </a:spcAft>
          </a:pPr>
          <a:r>
            <a:rPr lang="en-US" sz="1700" b="1" dirty="0">
              <a:solidFill>
                <a:schemeClr val="tx1"/>
              </a:solidFill>
            </a:rPr>
            <a:t>Superposition</a:t>
          </a:r>
          <a:r>
            <a:rPr lang="en-US" sz="1700" dirty="0"/>
            <a:t> – Define overlapping elements.</a:t>
          </a:r>
        </a:p>
      </dgm:t>
    </dgm:pt>
    <dgm:pt modelId="{C13E09F3-537F-474C-B5F2-686CAB15C005}" type="parTrans" cxnId="{DEE6807F-77C7-2E4D-9924-13DDB55F8A85}">
      <dgm:prSet/>
      <dgm:spPr/>
      <dgm:t>
        <a:bodyPr/>
        <a:lstStyle/>
        <a:p>
          <a:endParaRPr lang="en-US"/>
        </a:p>
      </dgm:t>
    </dgm:pt>
    <dgm:pt modelId="{A70D90AA-E515-C04B-8E58-EAF0D371161F}" type="sibTrans" cxnId="{DEE6807F-77C7-2E4D-9924-13DDB55F8A85}">
      <dgm:prSet/>
      <dgm:spPr/>
      <dgm:t>
        <a:bodyPr/>
        <a:lstStyle/>
        <a:p>
          <a:endParaRPr lang="en-US"/>
        </a:p>
      </dgm:t>
    </dgm:pt>
    <dgm:pt modelId="{41144A9A-9C4E-FD49-B0F9-CDC99D87527E}">
      <dgm:prSet custT="1"/>
      <dgm:spPr>
        <a:ln w="19050">
          <a:solidFill>
            <a:schemeClr val="tx1"/>
          </a:solidFill>
        </a:ln>
      </dgm:spPr>
      <dgm:t>
        <a:bodyPr tIns="457200" bIns="182880"/>
        <a:lstStyle/>
        <a:p>
          <a:pPr>
            <a:spcAft>
              <a:spcPts val="506"/>
            </a:spcAft>
          </a:pPr>
          <a:r>
            <a:rPr lang="en-US" sz="1700" b="1" dirty="0"/>
            <a:t>Controller elements</a:t>
          </a:r>
          <a:r>
            <a:rPr lang="en-US" sz="1700" dirty="0"/>
            <a:t> – Elements controlling attributes of other elements.</a:t>
          </a:r>
        </a:p>
      </dgm:t>
    </dgm:pt>
    <dgm:pt modelId="{A4D8E572-B384-1843-A433-3F37BCD8928A}" type="parTrans" cxnId="{6917B764-8461-7343-8CFC-01AC0FEAABCB}">
      <dgm:prSet/>
      <dgm:spPr/>
      <dgm:t>
        <a:bodyPr/>
        <a:lstStyle/>
        <a:p>
          <a:endParaRPr lang="en-US"/>
        </a:p>
      </dgm:t>
    </dgm:pt>
    <dgm:pt modelId="{51A5D0A4-69B5-7442-9A01-84C8A1C43CEF}" type="sibTrans" cxnId="{6917B764-8461-7343-8CFC-01AC0FEAABCB}">
      <dgm:prSet/>
      <dgm:spPr/>
      <dgm:t>
        <a:bodyPr/>
        <a:lstStyle/>
        <a:p>
          <a:endParaRPr lang="en-US"/>
        </a:p>
      </dgm:t>
    </dgm:pt>
    <dgm:pt modelId="{B4F10714-00DA-5D47-89F9-15624EE551B2}">
      <dgm:prSet custT="1"/>
      <dgm:spPr>
        <a:ln w="19050">
          <a:solidFill>
            <a:schemeClr val="tx1"/>
          </a:solidFill>
        </a:ln>
      </dgm:spPr>
      <dgm:t>
        <a:bodyPr tIns="457200" bIns="182880"/>
        <a:lstStyle/>
        <a:p>
          <a:pPr>
            <a:spcAft>
              <a:spcPts val="506"/>
            </a:spcAft>
          </a:pPr>
          <a:r>
            <a:rPr lang="en-US" sz="1700" b="1" dirty="0"/>
            <a:t>Multiple lines in one lattice </a:t>
          </a:r>
          <a:r>
            <a:rPr lang="en-US" sz="1700" dirty="0"/>
            <a:t>– Example: X-ray line attached to a ring.</a:t>
          </a:r>
        </a:p>
      </dgm:t>
    </dgm:pt>
    <dgm:pt modelId="{C0533455-6FB9-D249-819B-7631C75E4075}" type="parTrans" cxnId="{3882BBA2-6592-0248-8D36-B0ADC894F714}">
      <dgm:prSet/>
      <dgm:spPr/>
      <dgm:t>
        <a:bodyPr/>
        <a:lstStyle/>
        <a:p>
          <a:endParaRPr lang="en-US"/>
        </a:p>
      </dgm:t>
    </dgm:pt>
    <dgm:pt modelId="{CA53B805-301A-B649-B950-8AC0878068B4}" type="sibTrans" cxnId="{3882BBA2-6592-0248-8D36-B0ADC894F714}">
      <dgm:prSet/>
      <dgm:spPr/>
      <dgm:t>
        <a:bodyPr/>
        <a:lstStyle/>
        <a:p>
          <a:endParaRPr lang="en-US"/>
        </a:p>
      </dgm:t>
    </dgm:pt>
    <dgm:pt modelId="{BD653395-6F2E-6644-9942-2C280E555895}">
      <dgm:prSet custT="1"/>
      <dgm:spPr>
        <a:ln w="19050">
          <a:solidFill>
            <a:schemeClr val="tx1"/>
          </a:solidFill>
        </a:ln>
      </dgm:spPr>
      <dgm:t>
        <a:bodyPr tIns="457200" bIns="182880"/>
        <a:lstStyle/>
        <a:p>
          <a:pPr>
            <a:spcAft>
              <a:spcPts val="506"/>
            </a:spcAft>
          </a:pPr>
          <a:r>
            <a:rPr lang="en-US" sz="1700" b="1" dirty="0" err="1"/>
            <a:t>Multipass</a:t>
          </a:r>
          <a:r>
            <a:rPr lang="en-US" sz="1700" b="1" dirty="0"/>
            <a:t> lines </a:t>
          </a:r>
          <a:r>
            <a:rPr lang="en-US" sz="1700" dirty="0"/>
            <a:t>– Beamlines sharing common elements.</a:t>
          </a:r>
        </a:p>
      </dgm:t>
    </dgm:pt>
    <dgm:pt modelId="{3F6ABE85-5F49-494A-98DB-FF8FEDD1B9FC}" type="parTrans" cxnId="{15749EC3-58A4-DA4E-ACA7-16FD6C3C565F}">
      <dgm:prSet/>
      <dgm:spPr/>
      <dgm:t>
        <a:bodyPr/>
        <a:lstStyle/>
        <a:p>
          <a:endParaRPr lang="en-US"/>
        </a:p>
      </dgm:t>
    </dgm:pt>
    <dgm:pt modelId="{5BE66101-A814-FE47-AE6F-BEA4EF96F5DB}" type="sibTrans" cxnId="{15749EC3-58A4-DA4E-ACA7-16FD6C3C565F}">
      <dgm:prSet/>
      <dgm:spPr/>
      <dgm:t>
        <a:bodyPr/>
        <a:lstStyle/>
        <a:p>
          <a:endParaRPr lang="en-US"/>
        </a:p>
      </dgm:t>
    </dgm:pt>
    <dgm:pt modelId="{7B00039A-305E-2340-A139-1A809087AC68}">
      <dgm:prSet custT="1"/>
      <dgm:spPr>
        <a:ln w="19050">
          <a:solidFill>
            <a:schemeClr val="tx1"/>
          </a:solidFill>
        </a:ln>
      </dgm:spPr>
      <dgm:t>
        <a:bodyPr tIns="457200" bIns="182880"/>
        <a:lstStyle/>
        <a:p>
          <a:pPr>
            <a:spcAft>
              <a:spcPts val="506"/>
            </a:spcAft>
          </a:pPr>
          <a:r>
            <a:rPr lang="en-US" sz="1700" dirty="0"/>
            <a:t>Interface to Etienne Forest’s </a:t>
          </a:r>
          <a:r>
            <a:rPr lang="en-US" sz="1700" b="1" dirty="0"/>
            <a:t>FPP/PTC</a:t>
          </a:r>
          <a:r>
            <a:rPr lang="en-US" sz="1700" dirty="0"/>
            <a:t> code.</a:t>
          </a:r>
        </a:p>
      </dgm:t>
    </dgm:pt>
    <dgm:pt modelId="{E4203ED2-0F5C-7E44-B907-CC95ADD5EE1E}" type="parTrans" cxnId="{48951E3B-06D0-1C44-93D6-D358D1A4B5F6}">
      <dgm:prSet/>
      <dgm:spPr/>
      <dgm:t>
        <a:bodyPr/>
        <a:lstStyle/>
        <a:p>
          <a:endParaRPr lang="en-US"/>
        </a:p>
      </dgm:t>
    </dgm:pt>
    <dgm:pt modelId="{A3311D48-21F9-5646-9942-5B868E60D7EF}" type="sibTrans" cxnId="{48951E3B-06D0-1C44-93D6-D358D1A4B5F6}">
      <dgm:prSet/>
      <dgm:spPr/>
      <dgm:t>
        <a:bodyPr/>
        <a:lstStyle/>
        <a:p>
          <a:endParaRPr lang="en-US"/>
        </a:p>
      </dgm:t>
    </dgm:pt>
    <dgm:pt modelId="{30B1A626-22F9-3343-B053-C8BFF0C499E7}">
      <dgm:prSet custT="1"/>
      <dgm:spPr>
        <a:ln w="19050">
          <a:solidFill>
            <a:schemeClr val="tx1"/>
          </a:solidFill>
        </a:ln>
      </dgm:spPr>
      <dgm:t>
        <a:bodyPr tIns="457200" bIns="182880"/>
        <a:lstStyle/>
        <a:p>
          <a:pPr>
            <a:spcAft>
              <a:spcPts val="506"/>
            </a:spcAft>
          </a:pPr>
          <a:r>
            <a:rPr lang="en-US" sz="1700" dirty="0"/>
            <a:t>Element-by-element selection of how </a:t>
          </a:r>
          <a:r>
            <a:rPr lang="en-US" sz="1700" b="1" dirty="0"/>
            <a:t>tracking is done</a:t>
          </a:r>
          <a:r>
            <a:rPr lang="en-US" sz="1700" dirty="0"/>
            <a:t> through an element</a:t>
          </a:r>
          <a:r>
            <a:rPr lang="en-US" sz="1700" b="1" dirty="0"/>
            <a:t>.</a:t>
          </a:r>
        </a:p>
      </dgm:t>
    </dgm:pt>
    <dgm:pt modelId="{B2F86447-2B8B-6A4D-AB35-72E725C55830}" type="parTrans" cxnId="{284608D5-5BA1-8E4F-A67F-15BB34EADD3D}">
      <dgm:prSet/>
      <dgm:spPr/>
      <dgm:t>
        <a:bodyPr/>
        <a:lstStyle/>
        <a:p>
          <a:endParaRPr lang="en-US"/>
        </a:p>
      </dgm:t>
    </dgm:pt>
    <dgm:pt modelId="{5B287480-56A2-6947-BFD1-0002109E0ED9}" type="sibTrans" cxnId="{284608D5-5BA1-8E4F-A67F-15BB34EADD3D}">
      <dgm:prSet/>
      <dgm:spPr/>
      <dgm:t>
        <a:bodyPr/>
        <a:lstStyle/>
        <a:p>
          <a:endParaRPr lang="en-US"/>
        </a:p>
      </dgm:t>
    </dgm:pt>
    <dgm:pt modelId="{1F3B6E74-D6CB-A347-9986-7D95906AE400}">
      <dgm:prSet custT="1"/>
      <dgm:spPr>
        <a:ln w="19050">
          <a:solidFill>
            <a:schemeClr val="tx1"/>
          </a:solidFill>
        </a:ln>
      </dgm:spPr>
      <dgm:t>
        <a:bodyPr tIns="457200" bIns="182880"/>
        <a:lstStyle/>
        <a:p>
          <a:pPr>
            <a:spcAft>
              <a:spcPts val="506"/>
            </a:spcAft>
          </a:pPr>
          <a:r>
            <a:rPr lang="en-US" sz="1700" b="1" dirty="0"/>
            <a:t>Custom elements</a:t>
          </a:r>
          <a:r>
            <a:rPr lang="en-US" sz="1700" dirty="0"/>
            <a:t> and </a:t>
          </a:r>
          <a:r>
            <a:rPr lang="en-US" sz="1700" b="1" dirty="0"/>
            <a:t>custom particle tracking</a:t>
          </a:r>
          <a:r>
            <a:rPr lang="en-US" sz="1700" dirty="0"/>
            <a:t>.</a:t>
          </a:r>
        </a:p>
      </dgm:t>
    </dgm:pt>
    <dgm:pt modelId="{A587A4E2-678D-FC4E-89E9-F60BB090B356}" type="parTrans" cxnId="{FBA19E33-F2AA-C04D-B3F4-919949DB6D0A}">
      <dgm:prSet/>
      <dgm:spPr/>
      <dgm:t>
        <a:bodyPr/>
        <a:lstStyle/>
        <a:p>
          <a:endParaRPr lang="en-US"/>
        </a:p>
      </dgm:t>
    </dgm:pt>
    <dgm:pt modelId="{19A00541-6DD0-554E-BD86-D09044B0A892}" type="sibTrans" cxnId="{FBA19E33-F2AA-C04D-B3F4-919949DB6D0A}">
      <dgm:prSet/>
      <dgm:spPr/>
      <dgm:t>
        <a:bodyPr/>
        <a:lstStyle/>
        <a:p>
          <a:endParaRPr lang="en-US"/>
        </a:p>
      </dgm:t>
    </dgm:pt>
    <dgm:pt modelId="{B1B1EC08-B5EF-624B-9059-4AF789E1EA4D}">
      <dgm:prSet custT="1"/>
      <dgm:spPr>
        <a:ln w="19050">
          <a:solidFill>
            <a:schemeClr val="tx1"/>
          </a:solidFill>
        </a:ln>
      </dgm:spPr>
      <dgm:t>
        <a:bodyPr tIns="457200" bIns="182880"/>
        <a:lstStyle/>
        <a:p>
          <a:pPr>
            <a:spcAft>
              <a:spcPts val="506"/>
            </a:spcAft>
          </a:pPr>
          <a:r>
            <a:rPr lang="en-US" sz="1700" dirty="0"/>
            <a:t>Define </a:t>
          </a:r>
          <a:r>
            <a:rPr lang="en-US" sz="1700" b="1" dirty="0"/>
            <a:t>beam chamber walls</a:t>
          </a:r>
          <a:r>
            <a:rPr lang="en-US" sz="1700" dirty="0"/>
            <a:t>.</a:t>
          </a:r>
        </a:p>
      </dgm:t>
    </dgm:pt>
    <dgm:pt modelId="{ADE61F6E-DF40-7840-B613-19FF1D14A1F1}" type="parTrans" cxnId="{B2371CF3-5AAD-D24D-82FB-D294E61055B6}">
      <dgm:prSet/>
      <dgm:spPr/>
      <dgm:t>
        <a:bodyPr/>
        <a:lstStyle/>
        <a:p>
          <a:endParaRPr lang="en-US"/>
        </a:p>
      </dgm:t>
    </dgm:pt>
    <dgm:pt modelId="{2F21A11B-3987-E349-AC4D-77A61CAC3C45}" type="sibTrans" cxnId="{B2371CF3-5AAD-D24D-82FB-D294E61055B6}">
      <dgm:prSet/>
      <dgm:spPr/>
      <dgm:t>
        <a:bodyPr/>
        <a:lstStyle/>
        <a:p>
          <a:endParaRPr lang="en-US"/>
        </a:p>
      </dgm:t>
    </dgm:pt>
    <dgm:pt modelId="{ED606210-D64B-184B-AD59-869F80DF5194}" type="pres">
      <dgm:prSet presAssocID="{CE555B56-C0EC-2648-8871-4CBCE797B69D}" presName="linear" presStyleCnt="0">
        <dgm:presLayoutVars>
          <dgm:dir/>
          <dgm:animLvl val="lvl"/>
          <dgm:resizeHandles val="exact"/>
        </dgm:presLayoutVars>
      </dgm:prSet>
      <dgm:spPr/>
    </dgm:pt>
    <dgm:pt modelId="{9EA1E023-9558-C84A-B6A1-C238549A64C6}" type="pres">
      <dgm:prSet presAssocID="{BC32D75D-65F4-3E4C-BFB3-BC0482AFFEAC}" presName="parentLin" presStyleCnt="0"/>
      <dgm:spPr/>
    </dgm:pt>
    <dgm:pt modelId="{0F896BED-2E0B-A346-B8B0-90C4EFB8FAE8}" type="pres">
      <dgm:prSet presAssocID="{BC32D75D-65F4-3E4C-BFB3-BC0482AFFEAC}" presName="parentLeftMargin" presStyleLbl="node1" presStyleIdx="0" presStyleCnt="1"/>
      <dgm:spPr/>
    </dgm:pt>
    <dgm:pt modelId="{DB84B0A8-F258-984C-9680-D82C9921AE49}" type="pres">
      <dgm:prSet presAssocID="{BC32D75D-65F4-3E4C-BFB3-BC0482AFFEAC}" presName="parentText" presStyleLbl="node1" presStyleIdx="0" presStyleCnt="1" custScaleX="123267" custScaleY="37194" custLinFactNeighborY="-36584">
        <dgm:presLayoutVars>
          <dgm:chMax val="0"/>
          <dgm:bulletEnabled val="1"/>
        </dgm:presLayoutVars>
      </dgm:prSet>
      <dgm:spPr/>
    </dgm:pt>
    <dgm:pt modelId="{D6085BF7-6FF8-784F-BA26-642F7C83C0C9}" type="pres">
      <dgm:prSet presAssocID="{BC32D75D-65F4-3E4C-BFB3-BC0482AFFEAC}" presName="negativeSpace" presStyleCnt="0"/>
      <dgm:spPr/>
    </dgm:pt>
    <dgm:pt modelId="{018E6F27-07E0-9440-935D-3D0B0CF40F3A}" type="pres">
      <dgm:prSet presAssocID="{BC32D75D-65F4-3E4C-BFB3-BC0482AFFEAC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11F6D909-D1C3-A34F-BC15-7EC1E2C8B66F}" type="presOf" srcId="{BD653395-6F2E-6644-9942-2C280E555895}" destId="{018E6F27-07E0-9440-935D-3D0B0CF40F3A}" srcOrd="0" destOrd="3" presId="urn:microsoft.com/office/officeart/2005/8/layout/list1"/>
    <dgm:cxn modelId="{B439A60E-3F99-FE43-B4F7-2574AB448C14}" type="presOf" srcId="{41144A9A-9C4E-FD49-B0F9-CDC99D87527E}" destId="{018E6F27-07E0-9440-935D-3D0B0CF40F3A}" srcOrd="0" destOrd="1" presId="urn:microsoft.com/office/officeart/2005/8/layout/list1"/>
    <dgm:cxn modelId="{E3914321-AD10-5D4C-882E-300DA21F6D00}" type="presOf" srcId="{B1B1EC08-B5EF-624B-9059-4AF789E1EA4D}" destId="{018E6F27-07E0-9440-935D-3D0B0CF40F3A}" srcOrd="0" destOrd="7" presId="urn:microsoft.com/office/officeart/2005/8/layout/list1"/>
    <dgm:cxn modelId="{FBA19E33-F2AA-C04D-B3F4-919949DB6D0A}" srcId="{BC32D75D-65F4-3E4C-BFB3-BC0482AFFEAC}" destId="{1F3B6E74-D6CB-A347-9986-7D95906AE400}" srcOrd="6" destOrd="0" parTransId="{A587A4E2-678D-FC4E-89E9-F60BB090B356}" sibTransId="{19A00541-6DD0-554E-BD86-D09044B0A892}"/>
    <dgm:cxn modelId="{48951E3B-06D0-1C44-93D6-D358D1A4B5F6}" srcId="{BC32D75D-65F4-3E4C-BFB3-BC0482AFFEAC}" destId="{7B00039A-305E-2340-A139-1A809087AC68}" srcOrd="4" destOrd="0" parTransId="{E4203ED2-0F5C-7E44-B907-CC95ADD5EE1E}" sibTransId="{A3311D48-21F9-5646-9942-5B868E60D7EF}"/>
    <dgm:cxn modelId="{743EC04F-124B-FB4C-908D-EB866961E161}" type="presOf" srcId="{7B00039A-305E-2340-A139-1A809087AC68}" destId="{018E6F27-07E0-9440-935D-3D0B0CF40F3A}" srcOrd="0" destOrd="4" presId="urn:microsoft.com/office/officeart/2005/8/layout/list1"/>
    <dgm:cxn modelId="{8949135B-AFA7-6B49-9F43-B5FC9C4329CE}" type="presOf" srcId="{BC32D75D-65F4-3E4C-BFB3-BC0482AFFEAC}" destId="{DB84B0A8-F258-984C-9680-D82C9921AE49}" srcOrd="1" destOrd="0" presId="urn:microsoft.com/office/officeart/2005/8/layout/list1"/>
    <dgm:cxn modelId="{6917B764-8461-7343-8CFC-01AC0FEAABCB}" srcId="{BC32D75D-65F4-3E4C-BFB3-BC0482AFFEAC}" destId="{41144A9A-9C4E-FD49-B0F9-CDC99D87527E}" srcOrd="1" destOrd="0" parTransId="{A4D8E572-B384-1843-A433-3F37BCD8928A}" sibTransId="{51A5D0A4-69B5-7442-9A01-84C8A1C43CEF}"/>
    <dgm:cxn modelId="{E82A1669-4D68-1C4E-9357-CDCF4752E228}" type="presOf" srcId="{1F3B6E74-D6CB-A347-9986-7D95906AE400}" destId="{018E6F27-07E0-9440-935D-3D0B0CF40F3A}" srcOrd="0" destOrd="6" presId="urn:microsoft.com/office/officeart/2005/8/layout/list1"/>
    <dgm:cxn modelId="{DEE6807F-77C7-2E4D-9924-13DDB55F8A85}" srcId="{BC32D75D-65F4-3E4C-BFB3-BC0482AFFEAC}" destId="{D32633BA-1B9C-C74C-96A2-7F45111E9483}" srcOrd="0" destOrd="0" parTransId="{C13E09F3-537F-474C-B5F2-686CAB15C005}" sibTransId="{A70D90AA-E515-C04B-8E58-EAF0D371161F}"/>
    <dgm:cxn modelId="{CC75398B-E3A3-0C4D-8CAC-71C5B02A2D96}" type="presOf" srcId="{30B1A626-22F9-3343-B053-C8BFF0C499E7}" destId="{018E6F27-07E0-9440-935D-3D0B0CF40F3A}" srcOrd="0" destOrd="5" presId="urn:microsoft.com/office/officeart/2005/8/layout/list1"/>
    <dgm:cxn modelId="{54392590-D1D5-BC44-B326-B5C8EE1CE54F}" type="presOf" srcId="{B4F10714-00DA-5D47-89F9-15624EE551B2}" destId="{018E6F27-07E0-9440-935D-3D0B0CF40F3A}" srcOrd="0" destOrd="2" presId="urn:microsoft.com/office/officeart/2005/8/layout/list1"/>
    <dgm:cxn modelId="{3882BBA2-6592-0248-8D36-B0ADC894F714}" srcId="{BC32D75D-65F4-3E4C-BFB3-BC0482AFFEAC}" destId="{B4F10714-00DA-5D47-89F9-15624EE551B2}" srcOrd="2" destOrd="0" parTransId="{C0533455-6FB9-D249-819B-7631C75E4075}" sibTransId="{CA53B805-301A-B649-B950-8AC0878068B4}"/>
    <dgm:cxn modelId="{F91D5FA9-F5F6-BB43-AB9B-3D328CF01877}" type="presOf" srcId="{CE555B56-C0EC-2648-8871-4CBCE797B69D}" destId="{ED606210-D64B-184B-AD59-869F80DF5194}" srcOrd="0" destOrd="0" presId="urn:microsoft.com/office/officeart/2005/8/layout/list1"/>
    <dgm:cxn modelId="{64BF24B4-9CFA-6640-8E0B-C38A89D4E6C7}" type="presOf" srcId="{BC32D75D-65F4-3E4C-BFB3-BC0482AFFEAC}" destId="{0F896BED-2E0B-A346-B8B0-90C4EFB8FAE8}" srcOrd="0" destOrd="0" presId="urn:microsoft.com/office/officeart/2005/8/layout/list1"/>
    <dgm:cxn modelId="{D53782C3-2DA8-E94F-9A53-7E369C32AC8F}" type="presOf" srcId="{D32633BA-1B9C-C74C-96A2-7F45111E9483}" destId="{018E6F27-07E0-9440-935D-3D0B0CF40F3A}" srcOrd="0" destOrd="0" presId="urn:microsoft.com/office/officeart/2005/8/layout/list1"/>
    <dgm:cxn modelId="{15749EC3-58A4-DA4E-ACA7-16FD6C3C565F}" srcId="{BC32D75D-65F4-3E4C-BFB3-BC0482AFFEAC}" destId="{BD653395-6F2E-6644-9942-2C280E555895}" srcOrd="3" destOrd="0" parTransId="{3F6ABE85-5F49-494A-98DB-FF8FEDD1B9FC}" sibTransId="{5BE66101-A814-FE47-AE6F-BEA4EF96F5DB}"/>
    <dgm:cxn modelId="{284608D5-5BA1-8E4F-A67F-15BB34EADD3D}" srcId="{BC32D75D-65F4-3E4C-BFB3-BC0482AFFEAC}" destId="{30B1A626-22F9-3343-B053-C8BFF0C499E7}" srcOrd="5" destOrd="0" parTransId="{B2F86447-2B8B-6A4D-AB35-72E725C55830}" sibTransId="{5B287480-56A2-6947-BFD1-0002109E0ED9}"/>
    <dgm:cxn modelId="{B2371CF3-5AAD-D24D-82FB-D294E61055B6}" srcId="{BC32D75D-65F4-3E4C-BFB3-BC0482AFFEAC}" destId="{B1B1EC08-B5EF-624B-9059-4AF789E1EA4D}" srcOrd="7" destOrd="0" parTransId="{ADE61F6E-DF40-7840-B613-19FF1D14A1F1}" sibTransId="{2F21A11B-3987-E349-AC4D-77A61CAC3C45}"/>
    <dgm:cxn modelId="{172A87F9-E4A2-B140-A593-2C00C622C0FA}" srcId="{CE555B56-C0EC-2648-8871-4CBCE797B69D}" destId="{BC32D75D-65F4-3E4C-BFB3-BC0482AFFEAC}" srcOrd="0" destOrd="0" parTransId="{A0208BD8-37CB-E549-87AC-E5675DFDC961}" sibTransId="{DA1CAA65-0416-A94D-9E52-FA04D53F57AF}"/>
    <dgm:cxn modelId="{4EC69560-5FDB-E845-93D7-7B7FFFAF28A1}" type="presParOf" srcId="{ED606210-D64B-184B-AD59-869F80DF5194}" destId="{9EA1E023-9558-C84A-B6A1-C238549A64C6}" srcOrd="0" destOrd="0" presId="urn:microsoft.com/office/officeart/2005/8/layout/list1"/>
    <dgm:cxn modelId="{432EA4A2-BEE5-4940-9221-4FA56ADA95A2}" type="presParOf" srcId="{9EA1E023-9558-C84A-B6A1-C238549A64C6}" destId="{0F896BED-2E0B-A346-B8B0-90C4EFB8FAE8}" srcOrd="0" destOrd="0" presId="urn:microsoft.com/office/officeart/2005/8/layout/list1"/>
    <dgm:cxn modelId="{91F1B488-250E-614A-A668-F8D0F81B2E9C}" type="presParOf" srcId="{9EA1E023-9558-C84A-B6A1-C238549A64C6}" destId="{DB84B0A8-F258-984C-9680-D82C9921AE49}" srcOrd="1" destOrd="0" presId="urn:microsoft.com/office/officeart/2005/8/layout/list1"/>
    <dgm:cxn modelId="{C900C654-5723-4143-BF76-21E8647A1AB3}" type="presParOf" srcId="{ED606210-D64B-184B-AD59-869F80DF5194}" destId="{D6085BF7-6FF8-784F-BA26-642F7C83C0C9}" srcOrd="1" destOrd="0" presId="urn:microsoft.com/office/officeart/2005/8/layout/list1"/>
    <dgm:cxn modelId="{F856C9B3-1FDD-984C-BF4C-C473E7C85DB7}" type="presParOf" srcId="{ED606210-D64B-184B-AD59-869F80DF5194}" destId="{018E6F27-07E0-9440-935D-3D0B0CF40F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065776-B65D-4A99-A986-193ECB3A950F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597D5F-00C8-4738-8E66-13091943E7BE}">
      <dgm:prSet custT="1"/>
      <dgm:spPr>
        <a:solidFill>
          <a:schemeClr val="tx1"/>
        </a:solidFill>
      </dgm:spPr>
      <dgm:t>
        <a:bodyPr lIns="274320" tIns="182880" bIns="182880"/>
        <a:lstStyle/>
        <a:p>
          <a:r>
            <a:rPr lang="en-US" sz="1600"/>
            <a:t>Can set how each element is tracked on an element-by-element basis:</a:t>
          </a:r>
        </a:p>
      </dgm:t>
    </dgm:pt>
    <dgm:pt modelId="{29072D61-195D-413A-B41E-17284E79D835}" type="parTrans" cxnId="{E7D24831-9DA7-4DE9-9B30-8B764FD05F43}">
      <dgm:prSet/>
      <dgm:spPr/>
      <dgm:t>
        <a:bodyPr/>
        <a:lstStyle/>
        <a:p>
          <a:endParaRPr lang="en-US" sz="1600"/>
        </a:p>
      </dgm:t>
    </dgm:pt>
    <dgm:pt modelId="{1F7C6B99-08BB-48BE-9CCA-5DF8C0A5F2D6}" type="sibTrans" cxnId="{E7D24831-9DA7-4DE9-9B30-8B764FD05F43}">
      <dgm:prSet/>
      <dgm:spPr/>
      <dgm:t>
        <a:bodyPr/>
        <a:lstStyle/>
        <a:p>
          <a:endParaRPr lang="en-US" sz="1600"/>
        </a:p>
      </dgm:t>
    </dgm:pt>
    <dgm:pt modelId="{CC2C2895-57B7-44D5-85A8-8B59A42DF8E3}">
      <dgm:prSet custT="1"/>
      <dgm:spPr>
        <a:ln w="19050">
          <a:solidFill>
            <a:schemeClr val="tx1"/>
          </a:solidFill>
        </a:ln>
      </dgm:spPr>
      <dgm:t>
        <a:bodyPr/>
        <a:lstStyle/>
        <a:p>
          <a:pPr marL="0" indent="0">
            <a:tabLst>
              <a:tab pos="2049463" algn="l"/>
            </a:tabLst>
          </a:pPr>
          <a:r>
            <a:rPr lang="en-US" sz="1600" b="1" dirty="0" err="1"/>
            <a:t>bmad_standard</a:t>
          </a:r>
          <a:r>
            <a:rPr lang="en-US" sz="1600" b="1" dirty="0"/>
            <a:t>	</a:t>
          </a:r>
          <a:r>
            <a:rPr lang="en-US" sz="1600" dirty="0"/>
            <a:t>Fast, thick element formulas (not necessarily </a:t>
          </a:r>
          <a:r>
            <a:rPr lang="en-US" sz="1600" dirty="0" err="1"/>
            <a:t>symplectic</a:t>
          </a:r>
          <a:r>
            <a:rPr lang="en-US" sz="1600" dirty="0"/>
            <a:t>)</a:t>
          </a:r>
        </a:p>
      </dgm:t>
    </dgm:pt>
    <dgm:pt modelId="{2F37B6EC-129F-4092-8A28-C14860122AF2}" type="parTrans" cxnId="{C608307B-2854-4BBE-91CB-A390B0165CAB}">
      <dgm:prSet/>
      <dgm:spPr/>
      <dgm:t>
        <a:bodyPr/>
        <a:lstStyle/>
        <a:p>
          <a:endParaRPr lang="en-US" sz="1600"/>
        </a:p>
      </dgm:t>
    </dgm:pt>
    <dgm:pt modelId="{084DCFF9-0AF4-44EA-B612-337087A4C4E7}" type="sibTrans" cxnId="{C608307B-2854-4BBE-91CB-A390B0165CAB}">
      <dgm:prSet/>
      <dgm:spPr/>
      <dgm:t>
        <a:bodyPr/>
        <a:lstStyle/>
        <a:p>
          <a:endParaRPr lang="en-US" sz="1600"/>
        </a:p>
      </dgm:t>
    </dgm:pt>
    <dgm:pt modelId="{4305AA32-3CE6-45E3-B4F6-FD8E5CBB0EDE}">
      <dgm:prSet custT="1"/>
      <dgm:spPr>
        <a:ln w="19050">
          <a:solidFill>
            <a:schemeClr val="tx1"/>
          </a:solidFill>
        </a:ln>
      </dgm:spPr>
      <dgm:t>
        <a:bodyPr/>
        <a:lstStyle/>
        <a:p>
          <a:pPr marL="0" indent="0">
            <a:tabLst>
              <a:tab pos="2049463" algn="l"/>
            </a:tabLst>
          </a:pPr>
          <a:r>
            <a:rPr lang="en-US" sz="1600" b="1"/>
            <a:t>symp_lie_ptc	</a:t>
          </a:r>
          <a:r>
            <a:rPr lang="en-US" sz="1600"/>
            <a:t>Symplectic Lee integration tracking using PTC</a:t>
          </a:r>
        </a:p>
      </dgm:t>
    </dgm:pt>
    <dgm:pt modelId="{BE29D544-392A-48C5-A8DD-BB2068BB1FD9}" type="parTrans" cxnId="{25D48675-8B11-4B3B-AF0B-27AABBD6F7DB}">
      <dgm:prSet/>
      <dgm:spPr/>
      <dgm:t>
        <a:bodyPr/>
        <a:lstStyle/>
        <a:p>
          <a:endParaRPr lang="en-US" sz="1600"/>
        </a:p>
      </dgm:t>
    </dgm:pt>
    <dgm:pt modelId="{7281B0F0-02E7-4C25-A0D6-3B032D6C7B91}" type="sibTrans" cxnId="{25D48675-8B11-4B3B-AF0B-27AABBD6F7DB}">
      <dgm:prSet/>
      <dgm:spPr/>
      <dgm:t>
        <a:bodyPr/>
        <a:lstStyle/>
        <a:p>
          <a:endParaRPr lang="en-US" sz="1600"/>
        </a:p>
      </dgm:t>
    </dgm:pt>
    <dgm:pt modelId="{DC6A1F55-15C7-4933-AC85-F8EF11E9A470}">
      <dgm:prSet custT="1"/>
      <dgm:spPr>
        <a:ln w="19050">
          <a:solidFill>
            <a:schemeClr val="tx1"/>
          </a:solidFill>
        </a:ln>
      </dgm:spPr>
      <dgm:t>
        <a:bodyPr/>
        <a:lstStyle/>
        <a:p>
          <a:pPr marL="0" indent="0">
            <a:tabLst>
              <a:tab pos="2049463" algn="l"/>
            </a:tabLst>
          </a:pPr>
          <a:r>
            <a:rPr lang="en-US" sz="1600" b="1"/>
            <a:t>taylor	</a:t>
          </a:r>
          <a:r>
            <a:rPr lang="en-US" sz="1600"/>
            <a:t>Taylor map (generated via PTC)</a:t>
          </a:r>
        </a:p>
      </dgm:t>
    </dgm:pt>
    <dgm:pt modelId="{98FC72EF-F761-4218-8995-9D124B806C45}" type="parTrans" cxnId="{1144286E-7C98-4CA8-BAF8-085C9D64210C}">
      <dgm:prSet/>
      <dgm:spPr/>
      <dgm:t>
        <a:bodyPr/>
        <a:lstStyle/>
        <a:p>
          <a:endParaRPr lang="en-US" sz="1600"/>
        </a:p>
      </dgm:t>
    </dgm:pt>
    <dgm:pt modelId="{5F5FA8FF-0390-4B4A-834A-04F1B351AE9D}" type="sibTrans" cxnId="{1144286E-7C98-4CA8-BAF8-085C9D64210C}">
      <dgm:prSet/>
      <dgm:spPr/>
      <dgm:t>
        <a:bodyPr/>
        <a:lstStyle/>
        <a:p>
          <a:endParaRPr lang="en-US" sz="1600"/>
        </a:p>
      </dgm:t>
    </dgm:pt>
    <dgm:pt modelId="{A5BDA435-671B-4E7C-9160-0B62798B72FA}">
      <dgm:prSet custT="1"/>
      <dgm:spPr>
        <a:ln w="19050">
          <a:solidFill>
            <a:schemeClr val="tx1"/>
          </a:solidFill>
        </a:ln>
      </dgm:spPr>
      <dgm:t>
        <a:bodyPr/>
        <a:lstStyle/>
        <a:p>
          <a:pPr marL="0" indent="0">
            <a:tabLst>
              <a:tab pos="2049463" algn="l"/>
            </a:tabLst>
          </a:pPr>
          <a:r>
            <a:rPr lang="en-US" sz="1600" b="1"/>
            <a:t>linear	</a:t>
          </a:r>
          <a:r>
            <a:rPr lang="en-US" sz="1600"/>
            <a:t>Linear tracking</a:t>
          </a:r>
        </a:p>
      </dgm:t>
    </dgm:pt>
    <dgm:pt modelId="{853EB59E-28D4-4860-ADD3-EC44B45C56C2}" type="parTrans" cxnId="{27D9CD6E-E68F-4728-9834-654DB3CAA6AB}">
      <dgm:prSet/>
      <dgm:spPr/>
      <dgm:t>
        <a:bodyPr/>
        <a:lstStyle/>
        <a:p>
          <a:endParaRPr lang="en-US" sz="1600"/>
        </a:p>
      </dgm:t>
    </dgm:pt>
    <dgm:pt modelId="{78EB5621-5228-44A1-9D8D-B11A8D4950B3}" type="sibTrans" cxnId="{27D9CD6E-E68F-4728-9834-654DB3CAA6AB}">
      <dgm:prSet/>
      <dgm:spPr/>
      <dgm:t>
        <a:bodyPr/>
        <a:lstStyle/>
        <a:p>
          <a:endParaRPr lang="en-US" sz="1600"/>
        </a:p>
      </dgm:t>
    </dgm:pt>
    <dgm:pt modelId="{0DA6B940-7DCD-485E-A28A-A1B5812731DD}">
      <dgm:prSet custT="1"/>
      <dgm:spPr>
        <a:ln w="19050">
          <a:solidFill>
            <a:schemeClr val="tx1"/>
          </a:solidFill>
        </a:ln>
      </dgm:spPr>
      <dgm:t>
        <a:bodyPr/>
        <a:lstStyle/>
        <a:p>
          <a:pPr marL="0" indent="0">
            <a:tabLst>
              <a:tab pos="2049463" algn="l"/>
            </a:tabLst>
          </a:pPr>
          <a:r>
            <a:rPr lang="en-US" sz="1600" b="1"/>
            <a:t>custom	</a:t>
          </a:r>
          <a:r>
            <a:rPr lang="en-US" sz="1600"/>
            <a:t>Tracking with custom code</a:t>
          </a:r>
        </a:p>
      </dgm:t>
    </dgm:pt>
    <dgm:pt modelId="{42256BD6-946D-4F60-ADFB-4D5E01A1E875}" type="parTrans" cxnId="{0EC507B2-B1D4-4E50-88CE-9D1A4B6186FF}">
      <dgm:prSet/>
      <dgm:spPr/>
      <dgm:t>
        <a:bodyPr/>
        <a:lstStyle/>
        <a:p>
          <a:endParaRPr lang="en-US" sz="1600"/>
        </a:p>
      </dgm:t>
    </dgm:pt>
    <dgm:pt modelId="{A3A779B7-E8F3-4B45-B33C-36FF270A2FDB}" type="sibTrans" cxnId="{0EC507B2-B1D4-4E50-88CE-9D1A4B6186FF}">
      <dgm:prSet/>
      <dgm:spPr/>
      <dgm:t>
        <a:bodyPr/>
        <a:lstStyle/>
        <a:p>
          <a:endParaRPr lang="en-US" sz="1600"/>
        </a:p>
      </dgm:t>
    </dgm:pt>
    <dgm:pt modelId="{CF80C14A-12DE-4C1C-9E7F-1D34FCF4EE67}">
      <dgm:prSet custT="1"/>
      <dgm:spPr>
        <a:ln w="19050">
          <a:solidFill>
            <a:schemeClr val="tx1"/>
          </a:solidFill>
        </a:ln>
      </dgm:spPr>
      <dgm:t>
        <a:bodyPr/>
        <a:lstStyle/>
        <a:p>
          <a:pPr marL="0" indent="0">
            <a:tabLst>
              <a:tab pos="2049463" algn="l"/>
            </a:tabLst>
          </a:pPr>
          <a:r>
            <a:rPr lang="en-US" sz="1600" b="1"/>
            <a:t>runge_kutta</a:t>
          </a:r>
          <a:r>
            <a:rPr lang="en-US" sz="1600"/>
            <a:t>	Track through fields.</a:t>
          </a:r>
        </a:p>
      </dgm:t>
    </dgm:pt>
    <dgm:pt modelId="{0AA42B74-DECD-4D97-ACA8-34BBBE15ACEB}" type="parTrans" cxnId="{E5AA226A-19BB-4B90-90E5-64A48696D73B}">
      <dgm:prSet/>
      <dgm:spPr/>
      <dgm:t>
        <a:bodyPr/>
        <a:lstStyle/>
        <a:p>
          <a:endParaRPr lang="en-US" sz="1600"/>
        </a:p>
      </dgm:t>
    </dgm:pt>
    <dgm:pt modelId="{BA710E25-527D-410D-93C8-6F810F01F58D}" type="sibTrans" cxnId="{E5AA226A-19BB-4B90-90E5-64A48696D73B}">
      <dgm:prSet/>
      <dgm:spPr/>
      <dgm:t>
        <a:bodyPr/>
        <a:lstStyle/>
        <a:p>
          <a:endParaRPr lang="en-US" sz="1600"/>
        </a:p>
      </dgm:t>
    </dgm:pt>
    <dgm:pt modelId="{589FD1D4-E570-4613-BFBF-532B8AE6C583}">
      <dgm:prSet custT="1"/>
      <dgm:spPr>
        <a:ln w="19050">
          <a:solidFill>
            <a:schemeClr val="tx1"/>
          </a:solidFill>
        </a:ln>
      </dgm:spPr>
      <dgm:t>
        <a:bodyPr/>
        <a:lstStyle/>
        <a:p>
          <a:pPr marL="0" indent="0">
            <a:tabLst>
              <a:tab pos="1598613" algn="l"/>
            </a:tabLst>
          </a:pPr>
          <a:r>
            <a:rPr lang="en-US" sz="1600" b="1"/>
            <a:t>etc.</a:t>
          </a:r>
          <a:endParaRPr lang="en-US" sz="1600"/>
        </a:p>
      </dgm:t>
    </dgm:pt>
    <dgm:pt modelId="{E6BE88CA-7E93-48FA-AB5E-7B92CC0325F7}" type="parTrans" cxnId="{042FE6C0-C129-4BEA-913A-A275E25E1061}">
      <dgm:prSet/>
      <dgm:spPr/>
      <dgm:t>
        <a:bodyPr/>
        <a:lstStyle/>
        <a:p>
          <a:endParaRPr lang="en-US" sz="1600"/>
        </a:p>
      </dgm:t>
    </dgm:pt>
    <dgm:pt modelId="{EABDE595-34B0-4C1D-A53E-39E2B560BFC5}" type="sibTrans" cxnId="{042FE6C0-C129-4BEA-913A-A275E25E1061}">
      <dgm:prSet/>
      <dgm:spPr/>
      <dgm:t>
        <a:bodyPr/>
        <a:lstStyle/>
        <a:p>
          <a:endParaRPr lang="en-US" sz="1600"/>
        </a:p>
      </dgm:t>
    </dgm:pt>
    <dgm:pt modelId="{F7A87542-1FE6-4062-9CA1-7D39E0269838}">
      <dgm:prSet custT="1"/>
      <dgm:spPr>
        <a:solidFill>
          <a:schemeClr val="tx1"/>
        </a:solidFill>
      </dgm:spPr>
      <dgm:t>
        <a:bodyPr/>
        <a:lstStyle/>
        <a:p>
          <a:r>
            <a:rPr lang="en-US" sz="1600" dirty="0"/>
            <a:t>Example:</a:t>
          </a:r>
        </a:p>
      </dgm:t>
    </dgm:pt>
    <dgm:pt modelId="{D9DDA00F-2EB1-4B0B-92F2-95941247A97E}" type="parTrans" cxnId="{5A3364EA-7B0D-4764-ADEE-F2B78FC8E690}">
      <dgm:prSet/>
      <dgm:spPr/>
      <dgm:t>
        <a:bodyPr/>
        <a:lstStyle/>
        <a:p>
          <a:endParaRPr lang="en-US" sz="1600"/>
        </a:p>
      </dgm:t>
    </dgm:pt>
    <dgm:pt modelId="{2CC56F77-A36B-41A7-871B-00E1710A674D}" type="sibTrans" cxnId="{5A3364EA-7B0D-4764-ADEE-F2B78FC8E690}">
      <dgm:prSet/>
      <dgm:spPr/>
      <dgm:t>
        <a:bodyPr/>
        <a:lstStyle/>
        <a:p>
          <a:endParaRPr lang="en-US" sz="1600"/>
        </a:p>
      </dgm:t>
    </dgm:pt>
    <dgm:pt modelId="{EC079175-B1BC-4D5D-BA62-B795FDB2A891}">
      <dgm:prSet custT="1"/>
      <dgm:spPr>
        <a:ln w="19050">
          <a:solidFill>
            <a:schemeClr val="tx1"/>
          </a:solidFill>
        </a:ln>
      </dgm:spPr>
      <dgm:t>
        <a:bodyPr/>
        <a:lstStyle/>
        <a:p>
          <a:r>
            <a:rPr lang="en-US" sz="1600" dirty="0"/>
            <a:t>inflector: </a:t>
          </a:r>
          <a:r>
            <a:rPr lang="en-US" sz="1600" dirty="0" err="1"/>
            <a:t>em_field</a:t>
          </a:r>
          <a:r>
            <a:rPr lang="en-US" sz="1600" dirty="0"/>
            <a:t>, </a:t>
          </a:r>
          <a:r>
            <a:rPr lang="en-US" sz="1600" b="1" dirty="0" err="1"/>
            <a:t>tracking_method</a:t>
          </a:r>
          <a:r>
            <a:rPr lang="en-US" sz="1600" b="1" dirty="0"/>
            <a:t> = </a:t>
          </a:r>
          <a:r>
            <a:rPr lang="en-US" sz="1600" b="1" dirty="0" err="1"/>
            <a:t>runge_kutta</a:t>
          </a:r>
          <a:r>
            <a:rPr lang="en-US" sz="1600" dirty="0"/>
            <a:t>, </a:t>
          </a:r>
          <a:r>
            <a:rPr lang="en-US" sz="1600" dirty="0" err="1"/>
            <a:t>field_calc</a:t>
          </a:r>
          <a:r>
            <a:rPr lang="en-US" sz="1600" dirty="0"/>
            <a:t> = custom, ... </a:t>
          </a:r>
        </a:p>
      </dgm:t>
    </dgm:pt>
    <dgm:pt modelId="{C7A46218-0D54-4935-B4AE-2A1A00E089A3}" type="parTrans" cxnId="{A1C0E7A1-2168-4CEB-8102-7E27C9129CC7}">
      <dgm:prSet/>
      <dgm:spPr/>
      <dgm:t>
        <a:bodyPr/>
        <a:lstStyle/>
        <a:p>
          <a:endParaRPr lang="en-US" sz="1600"/>
        </a:p>
      </dgm:t>
    </dgm:pt>
    <dgm:pt modelId="{F7D7CFE6-1613-49FA-947A-CBD86DDA6C0F}" type="sibTrans" cxnId="{A1C0E7A1-2168-4CEB-8102-7E27C9129CC7}">
      <dgm:prSet/>
      <dgm:spPr/>
      <dgm:t>
        <a:bodyPr/>
        <a:lstStyle/>
        <a:p>
          <a:endParaRPr lang="en-US" sz="1600"/>
        </a:p>
      </dgm:t>
    </dgm:pt>
    <dgm:pt modelId="{0633FFD6-537B-469B-BCFD-98F5AC40437C}">
      <dgm:prSet custT="1"/>
      <dgm:spPr>
        <a:solidFill>
          <a:schemeClr val="tx1"/>
        </a:solidFill>
      </dgm:spPr>
      <dgm:t>
        <a:bodyPr/>
        <a:lstStyle/>
        <a:p>
          <a:r>
            <a:rPr lang="en-US" sz="1600" dirty="0"/>
            <a:t>Advantages:</a:t>
          </a:r>
        </a:p>
      </dgm:t>
    </dgm:pt>
    <dgm:pt modelId="{B67FA0EB-D239-4F0A-9689-192C374CB09E}" type="parTrans" cxnId="{989BBF97-7384-41A9-88D9-E4B322A19CCE}">
      <dgm:prSet/>
      <dgm:spPr/>
      <dgm:t>
        <a:bodyPr/>
        <a:lstStyle/>
        <a:p>
          <a:endParaRPr lang="en-US" sz="1600"/>
        </a:p>
      </dgm:t>
    </dgm:pt>
    <dgm:pt modelId="{3C2BAD4A-1A7B-4979-BBDB-01AB2076A49D}" type="sibTrans" cxnId="{989BBF97-7384-41A9-88D9-E4B322A19CCE}">
      <dgm:prSet/>
      <dgm:spPr/>
      <dgm:t>
        <a:bodyPr/>
        <a:lstStyle/>
        <a:p>
          <a:endParaRPr lang="en-US" sz="1600"/>
        </a:p>
      </dgm:t>
    </dgm:pt>
    <dgm:pt modelId="{78A6205E-B93E-44A4-AC63-54AC404228AF}">
      <dgm:prSet custT="1"/>
      <dgm:spPr>
        <a:ln w="19050">
          <a:solidFill>
            <a:schemeClr val="tx1"/>
          </a:solidFill>
        </a:ln>
      </dgm:spPr>
      <dgm:t>
        <a:bodyPr/>
        <a:lstStyle/>
        <a:p>
          <a:r>
            <a:rPr lang="en-US" sz="1600" dirty="0"/>
            <a:t>Enables simulation of unique element types via custom tracking.</a:t>
          </a:r>
        </a:p>
      </dgm:t>
    </dgm:pt>
    <dgm:pt modelId="{A1E86B14-FC3D-45C3-A570-0A11E0C886DF}" type="parTrans" cxnId="{80F5310B-1382-468D-9A6A-45F9A7C097D7}">
      <dgm:prSet/>
      <dgm:spPr/>
      <dgm:t>
        <a:bodyPr/>
        <a:lstStyle/>
        <a:p>
          <a:endParaRPr lang="en-US" sz="1600"/>
        </a:p>
      </dgm:t>
    </dgm:pt>
    <dgm:pt modelId="{37895B52-34CD-419C-8509-1371202A15F2}" type="sibTrans" cxnId="{80F5310B-1382-468D-9A6A-45F9A7C097D7}">
      <dgm:prSet/>
      <dgm:spPr/>
      <dgm:t>
        <a:bodyPr/>
        <a:lstStyle/>
        <a:p>
          <a:endParaRPr lang="en-US" sz="1600"/>
        </a:p>
      </dgm:t>
    </dgm:pt>
    <dgm:pt modelId="{9650C405-4FCA-42CA-8F7F-1C0E99436A91}">
      <dgm:prSet custT="1"/>
      <dgm:spPr>
        <a:ln w="19050">
          <a:solidFill>
            <a:schemeClr val="tx1"/>
          </a:solidFill>
        </a:ln>
      </dgm:spPr>
      <dgm:t>
        <a:bodyPr/>
        <a:lstStyle/>
        <a:p>
          <a:r>
            <a:rPr lang="en-US" sz="1600" dirty="0"/>
            <a:t>Can compare different tracking methods.</a:t>
          </a:r>
        </a:p>
      </dgm:t>
    </dgm:pt>
    <dgm:pt modelId="{51653335-8D0E-4420-BB86-C5503097F9BB}" type="parTrans" cxnId="{50388A27-B41D-4340-9D8B-D01373910037}">
      <dgm:prSet/>
      <dgm:spPr/>
      <dgm:t>
        <a:bodyPr/>
        <a:lstStyle/>
        <a:p>
          <a:endParaRPr lang="en-US" sz="1600"/>
        </a:p>
      </dgm:t>
    </dgm:pt>
    <dgm:pt modelId="{CA2EA4E3-6B6B-46FD-9EE7-856AFC8990F2}" type="sibTrans" cxnId="{50388A27-B41D-4340-9D8B-D01373910037}">
      <dgm:prSet/>
      <dgm:spPr/>
      <dgm:t>
        <a:bodyPr/>
        <a:lstStyle/>
        <a:p>
          <a:endParaRPr lang="en-US" sz="1600"/>
        </a:p>
      </dgm:t>
    </dgm:pt>
    <dgm:pt modelId="{01F6A759-1D5F-4301-887E-98EFC943D5DE}">
      <dgm:prSet custT="1"/>
      <dgm:spPr>
        <a:ln w="19050">
          <a:solidFill>
            <a:schemeClr val="tx1"/>
          </a:solidFill>
        </a:ln>
      </dgm:spPr>
      <dgm:t>
        <a:bodyPr/>
        <a:lstStyle/>
        <a:p>
          <a:r>
            <a:rPr lang="en-US" sz="1600" dirty="0"/>
            <a:t>Can optimize simulations for speed and/or accuracy.</a:t>
          </a:r>
        </a:p>
      </dgm:t>
    </dgm:pt>
    <dgm:pt modelId="{67FFB562-5B13-463A-89C2-AC8AE8922140}" type="parTrans" cxnId="{415EFB49-351D-4984-B9F8-2D79B8D9AC49}">
      <dgm:prSet/>
      <dgm:spPr/>
      <dgm:t>
        <a:bodyPr/>
        <a:lstStyle/>
        <a:p>
          <a:endParaRPr lang="en-US" sz="1600"/>
        </a:p>
      </dgm:t>
    </dgm:pt>
    <dgm:pt modelId="{9E73BE1C-69F2-46C2-B52D-43F215E8FCEB}" type="sibTrans" cxnId="{415EFB49-351D-4984-B9F8-2D79B8D9AC49}">
      <dgm:prSet/>
      <dgm:spPr/>
      <dgm:t>
        <a:bodyPr/>
        <a:lstStyle/>
        <a:p>
          <a:endParaRPr lang="en-US" sz="1600"/>
        </a:p>
      </dgm:t>
    </dgm:pt>
    <dgm:pt modelId="{77C54E73-90BE-DD4C-8159-E20926EE245C}" type="pres">
      <dgm:prSet presAssocID="{9F065776-B65D-4A99-A986-193ECB3A950F}" presName="linear" presStyleCnt="0">
        <dgm:presLayoutVars>
          <dgm:dir/>
          <dgm:animLvl val="lvl"/>
          <dgm:resizeHandles val="exact"/>
        </dgm:presLayoutVars>
      </dgm:prSet>
      <dgm:spPr/>
    </dgm:pt>
    <dgm:pt modelId="{0E7861A1-3DDF-9947-ACCA-E61D12ABF547}" type="pres">
      <dgm:prSet presAssocID="{3E597D5F-00C8-4738-8E66-13091943E7BE}" presName="parentLin" presStyleCnt="0"/>
      <dgm:spPr/>
    </dgm:pt>
    <dgm:pt modelId="{5B95AFEE-F7B6-3042-B9B1-5B6EF16F8544}" type="pres">
      <dgm:prSet presAssocID="{3E597D5F-00C8-4738-8E66-13091943E7BE}" presName="parentLeftMargin" presStyleLbl="node1" presStyleIdx="0" presStyleCnt="3"/>
      <dgm:spPr/>
    </dgm:pt>
    <dgm:pt modelId="{8AA99D93-0B32-944B-94BD-D199D0D52B61}" type="pres">
      <dgm:prSet presAssocID="{3E597D5F-00C8-4738-8E66-13091943E7BE}" presName="parentText" presStyleLbl="node1" presStyleIdx="0" presStyleCnt="3" custScaleX="118078">
        <dgm:presLayoutVars>
          <dgm:chMax val="0"/>
          <dgm:bulletEnabled val="1"/>
        </dgm:presLayoutVars>
      </dgm:prSet>
      <dgm:spPr/>
    </dgm:pt>
    <dgm:pt modelId="{283AFC01-EE62-5146-BEDE-FF174385549F}" type="pres">
      <dgm:prSet presAssocID="{3E597D5F-00C8-4738-8E66-13091943E7BE}" presName="negativeSpace" presStyleCnt="0"/>
      <dgm:spPr/>
    </dgm:pt>
    <dgm:pt modelId="{E0FA0486-3E0E-A845-989C-96D8983065C5}" type="pres">
      <dgm:prSet presAssocID="{3E597D5F-00C8-4738-8E66-13091943E7BE}" presName="childText" presStyleLbl="conFgAcc1" presStyleIdx="0" presStyleCnt="3">
        <dgm:presLayoutVars>
          <dgm:bulletEnabled val="1"/>
        </dgm:presLayoutVars>
      </dgm:prSet>
      <dgm:spPr/>
    </dgm:pt>
    <dgm:pt modelId="{24693D5D-6674-B842-A6FE-199FDF85FF25}" type="pres">
      <dgm:prSet presAssocID="{1F7C6B99-08BB-48BE-9CCA-5DF8C0A5F2D6}" presName="spaceBetweenRectangles" presStyleCnt="0"/>
      <dgm:spPr/>
    </dgm:pt>
    <dgm:pt modelId="{246779CD-B2CE-5D49-B06C-0DC563FF90C9}" type="pres">
      <dgm:prSet presAssocID="{F7A87542-1FE6-4062-9CA1-7D39E0269838}" presName="parentLin" presStyleCnt="0"/>
      <dgm:spPr/>
    </dgm:pt>
    <dgm:pt modelId="{26AD0140-AEE8-4A4A-A1AB-219CF600089E}" type="pres">
      <dgm:prSet presAssocID="{F7A87542-1FE6-4062-9CA1-7D39E0269838}" presName="parentLeftMargin" presStyleLbl="node1" presStyleIdx="0" presStyleCnt="3"/>
      <dgm:spPr/>
    </dgm:pt>
    <dgm:pt modelId="{9457FB3A-0D3C-F549-875F-9D0C40C45813}" type="pres">
      <dgm:prSet presAssocID="{F7A87542-1FE6-4062-9CA1-7D39E0269838}" presName="parentText" presStyleLbl="node1" presStyleIdx="1" presStyleCnt="3" custScaleX="118130">
        <dgm:presLayoutVars>
          <dgm:chMax val="0"/>
          <dgm:bulletEnabled val="1"/>
        </dgm:presLayoutVars>
      </dgm:prSet>
      <dgm:spPr/>
    </dgm:pt>
    <dgm:pt modelId="{0BDCD485-A7A5-AD4F-A1DB-D9E52E1B5B4D}" type="pres">
      <dgm:prSet presAssocID="{F7A87542-1FE6-4062-9CA1-7D39E0269838}" presName="negativeSpace" presStyleCnt="0"/>
      <dgm:spPr/>
    </dgm:pt>
    <dgm:pt modelId="{5396C419-6370-0646-9AFC-61D6B6B68698}" type="pres">
      <dgm:prSet presAssocID="{F7A87542-1FE6-4062-9CA1-7D39E0269838}" presName="childText" presStyleLbl="conFgAcc1" presStyleIdx="1" presStyleCnt="3">
        <dgm:presLayoutVars>
          <dgm:bulletEnabled val="1"/>
        </dgm:presLayoutVars>
      </dgm:prSet>
      <dgm:spPr/>
    </dgm:pt>
    <dgm:pt modelId="{DE6CAB2F-71E7-B74F-824A-72E28948B1FC}" type="pres">
      <dgm:prSet presAssocID="{2CC56F77-A36B-41A7-871B-00E1710A674D}" presName="spaceBetweenRectangles" presStyleCnt="0"/>
      <dgm:spPr/>
    </dgm:pt>
    <dgm:pt modelId="{50B6B8E1-C018-464E-868E-E22C005BF642}" type="pres">
      <dgm:prSet presAssocID="{0633FFD6-537B-469B-BCFD-98F5AC40437C}" presName="parentLin" presStyleCnt="0"/>
      <dgm:spPr/>
    </dgm:pt>
    <dgm:pt modelId="{214E9CEF-E141-4946-94BC-EDDE2400CAD3}" type="pres">
      <dgm:prSet presAssocID="{0633FFD6-537B-469B-BCFD-98F5AC40437C}" presName="parentLeftMargin" presStyleLbl="node1" presStyleIdx="1" presStyleCnt="3"/>
      <dgm:spPr/>
    </dgm:pt>
    <dgm:pt modelId="{D69AA279-233B-DD40-B5C7-182B30260D43}" type="pres">
      <dgm:prSet presAssocID="{0633FFD6-537B-469B-BCFD-98F5AC40437C}" presName="parentText" presStyleLbl="node1" presStyleIdx="2" presStyleCnt="3" custScaleX="118078">
        <dgm:presLayoutVars>
          <dgm:chMax val="0"/>
          <dgm:bulletEnabled val="1"/>
        </dgm:presLayoutVars>
      </dgm:prSet>
      <dgm:spPr/>
    </dgm:pt>
    <dgm:pt modelId="{F6F72B70-3A26-824E-A28A-B296E80DF03E}" type="pres">
      <dgm:prSet presAssocID="{0633FFD6-537B-469B-BCFD-98F5AC40437C}" presName="negativeSpace" presStyleCnt="0"/>
      <dgm:spPr/>
    </dgm:pt>
    <dgm:pt modelId="{415866C8-16CF-B945-B004-B91115E12F08}" type="pres">
      <dgm:prSet presAssocID="{0633FFD6-537B-469B-BCFD-98F5AC40437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B4CA703-B10B-AE47-8830-238753869887}" type="presOf" srcId="{01F6A759-1D5F-4301-887E-98EFC943D5DE}" destId="{415866C8-16CF-B945-B004-B91115E12F08}" srcOrd="0" destOrd="2" presId="urn:microsoft.com/office/officeart/2005/8/layout/list1"/>
    <dgm:cxn modelId="{E4144E08-8FE5-CF44-9187-693C79C11F8C}" type="presOf" srcId="{0633FFD6-537B-469B-BCFD-98F5AC40437C}" destId="{D69AA279-233B-DD40-B5C7-182B30260D43}" srcOrd="1" destOrd="0" presId="urn:microsoft.com/office/officeart/2005/8/layout/list1"/>
    <dgm:cxn modelId="{80F5310B-1382-468D-9A6A-45F9A7C097D7}" srcId="{0633FFD6-537B-469B-BCFD-98F5AC40437C}" destId="{78A6205E-B93E-44A4-AC63-54AC404228AF}" srcOrd="0" destOrd="0" parTransId="{A1E86B14-FC3D-45C3-A570-0A11E0C886DF}" sibTransId="{37895B52-34CD-419C-8509-1371202A15F2}"/>
    <dgm:cxn modelId="{4A149921-A298-6B41-A5A9-E20E7AA7E76F}" type="presOf" srcId="{F7A87542-1FE6-4062-9CA1-7D39E0269838}" destId="{9457FB3A-0D3C-F549-875F-9D0C40C45813}" srcOrd="1" destOrd="0" presId="urn:microsoft.com/office/officeart/2005/8/layout/list1"/>
    <dgm:cxn modelId="{D3ADE222-A43B-344F-B4C2-B025684BDFBC}" type="presOf" srcId="{589FD1D4-E570-4613-BFBF-532B8AE6C583}" destId="{E0FA0486-3E0E-A845-989C-96D8983065C5}" srcOrd="0" destOrd="6" presId="urn:microsoft.com/office/officeart/2005/8/layout/list1"/>
    <dgm:cxn modelId="{50388A27-B41D-4340-9D8B-D01373910037}" srcId="{0633FFD6-537B-469B-BCFD-98F5AC40437C}" destId="{9650C405-4FCA-42CA-8F7F-1C0E99436A91}" srcOrd="1" destOrd="0" parTransId="{51653335-8D0E-4420-BB86-C5503097F9BB}" sibTransId="{CA2EA4E3-6B6B-46FD-9EE7-856AFC8990F2}"/>
    <dgm:cxn modelId="{9C5C2D2A-A1B2-F447-BF75-47FC4F7704CF}" type="presOf" srcId="{CC2C2895-57B7-44D5-85A8-8B59A42DF8E3}" destId="{E0FA0486-3E0E-A845-989C-96D8983065C5}" srcOrd="0" destOrd="0" presId="urn:microsoft.com/office/officeart/2005/8/layout/list1"/>
    <dgm:cxn modelId="{E7D24831-9DA7-4DE9-9B30-8B764FD05F43}" srcId="{9F065776-B65D-4A99-A986-193ECB3A950F}" destId="{3E597D5F-00C8-4738-8E66-13091943E7BE}" srcOrd="0" destOrd="0" parTransId="{29072D61-195D-413A-B41E-17284E79D835}" sibTransId="{1F7C6B99-08BB-48BE-9CCA-5DF8C0A5F2D6}"/>
    <dgm:cxn modelId="{B6262440-D8BF-5A4A-865F-D38E3C95ACA8}" type="presOf" srcId="{9650C405-4FCA-42CA-8F7F-1C0E99436A91}" destId="{415866C8-16CF-B945-B004-B91115E12F08}" srcOrd="0" destOrd="1" presId="urn:microsoft.com/office/officeart/2005/8/layout/list1"/>
    <dgm:cxn modelId="{89D6B143-55B9-154A-8F99-17943A49DBF2}" type="presOf" srcId="{A5BDA435-671B-4E7C-9160-0B62798B72FA}" destId="{E0FA0486-3E0E-A845-989C-96D8983065C5}" srcOrd="0" destOrd="3" presId="urn:microsoft.com/office/officeart/2005/8/layout/list1"/>
    <dgm:cxn modelId="{415EFB49-351D-4984-B9F8-2D79B8D9AC49}" srcId="{0633FFD6-537B-469B-BCFD-98F5AC40437C}" destId="{01F6A759-1D5F-4301-887E-98EFC943D5DE}" srcOrd="2" destOrd="0" parTransId="{67FFB562-5B13-463A-89C2-AC8AE8922140}" sibTransId="{9E73BE1C-69F2-46C2-B52D-43F215E8FCEB}"/>
    <dgm:cxn modelId="{E5AA226A-19BB-4B90-90E5-64A48696D73B}" srcId="{3E597D5F-00C8-4738-8E66-13091943E7BE}" destId="{CF80C14A-12DE-4C1C-9E7F-1D34FCF4EE67}" srcOrd="5" destOrd="0" parTransId="{0AA42B74-DECD-4D97-ACA8-34BBBE15ACEB}" sibTransId="{BA710E25-527D-410D-93C8-6F810F01F58D}"/>
    <dgm:cxn modelId="{35A6596A-FCDC-8542-AF01-9744D60065A9}" type="presOf" srcId="{CF80C14A-12DE-4C1C-9E7F-1D34FCF4EE67}" destId="{E0FA0486-3E0E-A845-989C-96D8983065C5}" srcOrd="0" destOrd="5" presId="urn:microsoft.com/office/officeart/2005/8/layout/list1"/>
    <dgm:cxn modelId="{1144286E-7C98-4CA8-BAF8-085C9D64210C}" srcId="{3E597D5F-00C8-4738-8E66-13091943E7BE}" destId="{DC6A1F55-15C7-4933-AC85-F8EF11E9A470}" srcOrd="2" destOrd="0" parTransId="{98FC72EF-F761-4218-8995-9D124B806C45}" sibTransId="{5F5FA8FF-0390-4B4A-834A-04F1B351AE9D}"/>
    <dgm:cxn modelId="{27D9CD6E-E68F-4728-9834-654DB3CAA6AB}" srcId="{3E597D5F-00C8-4738-8E66-13091943E7BE}" destId="{A5BDA435-671B-4E7C-9160-0B62798B72FA}" srcOrd="3" destOrd="0" parTransId="{853EB59E-28D4-4860-ADD3-EC44B45C56C2}" sibTransId="{78EB5621-5228-44A1-9D8D-B11A8D4950B3}"/>
    <dgm:cxn modelId="{25D48675-8B11-4B3B-AF0B-27AABBD6F7DB}" srcId="{3E597D5F-00C8-4738-8E66-13091943E7BE}" destId="{4305AA32-3CE6-45E3-B4F6-FD8E5CBB0EDE}" srcOrd="1" destOrd="0" parTransId="{BE29D544-392A-48C5-A8DD-BB2068BB1FD9}" sibTransId="{7281B0F0-02E7-4C25-A0D6-3B032D6C7B91}"/>
    <dgm:cxn modelId="{C608307B-2854-4BBE-91CB-A390B0165CAB}" srcId="{3E597D5F-00C8-4738-8E66-13091943E7BE}" destId="{CC2C2895-57B7-44D5-85A8-8B59A42DF8E3}" srcOrd="0" destOrd="0" parTransId="{2F37B6EC-129F-4092-8A28-C14860122AF2}" sibTransId="{084DCFF9-0AF4-44EA-B612-337087A4C4E7}"/>
    <dgm:cxn modelId="{44DE298E-68CF-FB4D-B0A5-925A461EAB25}" type="presOf" srcId="{EC079175-B1BC-4D5D-BA62-B795FDB2A891}" destId="{5396C419-6370-0646-9AFC-61D6B6B68698}" srcOrd="0" destOrd="0" presId="urn:microsoft.com/office/officeart/2005/8/layout/list1"/>
    <dgm:cxn modelId="{989BBF97-7384-41A9-88D9-E4B322A19CCE}" srcId="{9F065776-B65D-4A99-A986-193ECB3A950F}" destId="{0633FFD6-537B-469B-BCFD-98F5AC40437C}" srcOrd="2" destOrd="0" parTransId="{B67FA0EB-D239-4F0A-9689-192C374CB09E}" sibTransId="{3C2BAD4A-1A7B-4979-BBDB-01AB2076A49D}"/>
    <dgm:cxn modelId="{A1C0E7A1-2168-4CEB-8102-7E27C9129CC7}" srcId="{F7A87542-1FE6-4062-9CA1-7D39E0269838}" destId="{EC079175-B1BC-4D5D-BA62-B795FDB2A891}" srcOrd="0" destOrd="0" parTransId="{C7A46218-0D54-4935-B4AE-2A1A00E089A3}" sibTransId="{F7D7CFE6-1613-49FA-947A-CBD86DDA6C0F}"/>
    <dgm:cxn modelId="{DD96D6A5-624B-AA4C-865D-434071D8F4F5}" type="presOf" srcId="{3E597D5F-00C8-4738-8E66-13091943E7BE}" destId="{5B95AFEE-F7B6-3042-B9B1-5B6EF16F8544}" srcOrd="0" destOrd="0" presId="urn:microsoft.com/office/officeart/2005/8/layout/list1"/>
    <dgm:cxn modelId="{206C20AD-C0A4-E043-ACEA-1595D4A020EA}" type="presOf" srcId="{78A6205E-B93E-44A4-AC63-54AC404228AF}" destId="{415866C8-16CF-B945-B004-B91115E12F08}" srcOrd="0" destOrd="0" presId="urn:microsoft.com/office/officeart/2005/8/layout/list1"/>
    <dgm:cxn modelId="{0EC507B2-B1D4-4E50-88CE-9D1A4B6186FF}" srcId="{3E597D5F-00C8-4738-8E66-13091943E7BE}" destId="{0DA6B940-7DCD-485E-A28A-A1B5812731DD}" srcOrd="4" destOrd="0" parTransId="{42256BD6-946D-4F60-ADFB-4D5E01A1E875}" sibTransId="{A3A779B7-E8F3-4B45-B33C-36FF270A2FDB}"/>
    <dgm:cxn modelId="{042FE6C0-C129-4BEA-913A-A275E25E1061}" srcId="{3E597D5F-00C8-4738-8E66-13091943E7BE}" destId="{589FD1D4-E570-4613-BFBF-532B8AE6C583}" srcOrd="6" destOrd="0" parTransId="{E6BE88CA-7E93-48FA-AB5E-7B92CC0325F7}" sibTransId="{EABDE595-34B0-4C1D-A53E-39E2B560BFC5}"/>
    <dgm:cxn modelId="{C6B8E5C4-CF92-974C-BDAB-F964D5CC4CB0}" type="presOf" srcId="{3E597D5F-00C8-4738-8E66-13091943E7BE}" destId="{8AA99D93-0B32-944B-94BD-D199D0D52B61}" srcOrd="1" destOrd="0" presId="urn:microsoft.com/office/officeart/2005/8/layout/list1"/>
    <dgm:cxn modelId="{18B36EC9-A405-284D-B115-784991C07C11}" type="presOf" srcId="{9F065776-B65D-4A99-A986-193ECB3A950F}" destId="{77C54E73-90BE-DD4C-8159-E20926EE245C}" srcOrd="0" destOrd="0" presId="urn:microsoft.com/office/officeart/2005/8/layout/list1"/>
    <dgm:cxn modelId="{4B3D10CE-ACFB-CF45-9415-B6DD60A56929}" type="presOf" srcId="{4305AA32-3CE6-45E3-B4F6-FD8E5CBB0EDE}" destId="{E0FA0486-3E0E-A845-989C-96D8983065C5}" srcOrd="0" destOrd="1" presId="urn:microsoft.com/office/officeart/2005/8/layout/list1"/>
    <dgm:cxn modelId="{3DC390CF-B710-554C-A024-256D646FF100}" type="presOf" srcId="{0DA6B940-7DCD-485E-A28A-A1B5812731DD}" destId="{E0FA0486-3E0E-A845-989C-96D8983065C5}" srcOrd="0" destOrd="4" presId="urn:microsoft.com/office/officeart/2005/8/layout/list1"/>
    <dgm:cxn modelId="{5A3364EA-7B0D-4764-ADEE-F2B78FC8E690}" srcId="{9F065776-B65D-4A99-A986-193ECB3A950F}" destId="{F7A87542-1FE6-4062-9CA1-7D39E0269838}" srcOrd="1" destOrd="0" parTransId="{D9DDA00F-2EB1-4B0B-92F2-95941247A97E}" sibTransId="{2CC56F77-A36B-41A7-871B-00E1710A674D}"/>
    <dgm:cxn modelId="{C088DDF1-E783-5045-9FA6-FB42234BC2E0}" type="presOf" srcId="{0633FFD6-537B-469B-BCFD-98F5AC40437C}" destId="{214E9CEF-E141-4946-94BC-EDDE2400CAD3}" srcOrd="0" destOrd="0" presId="urn:microsoft.com/office/officeart/2005/8/layout/list1"/>
    <dgm:cxn modelId="{B56555F2-BECA-6A4C-894B-0F474AC1F77C}" type="presOf" srcId="{F7A87542-1FE6-4062-9CA1-7D39E0269838}" destId="{26AD0140-AEE8-4A4A-A1AB-219CF600089E}" srcOrd="0" destOrd="0" presId="urn:microsoft.com/office/officeart/2005/8/layout/list1"/>
    <dgm:cxn modelId="{DC87F5F4-541F-444B-913E-AD0C00BDC03B}" type="presOf" srcId="{DC6A1F55-15C7-4933-AC85-F8EF11E9A470}" destId="{E0FA0486-3E0E-A845-989C-96D8983065C5}" srcOrd="0" destOrd="2" presId="urn:microsoft.com/office/officeart/2005/8/layout/list1"/>
    <dgm:cxn modelId="{76C60705-DC1C-E74D-AAFB-F6709EC847F1}" type="presParOf" srcId="{77C54E73-90BE-DD4C-8159-E20926EE245C}" destId="{0E7861A1-3DDF-9947-ACCA-E61D12ABF547}" srcOrd="0" destOrd="0" presId="urn:microsoft.com/office/officeart/2005/8/layout/list1"/>
    <dgm:cxn modelId="{A480344B-F14C-964D-B97A-18A8F0B7DA51}" type="presParOf" srcId="{0E7861A1-3DDF-9947-ACCA-E61D12ABF547}" destId="{5B95AFEE-F7B6-3042-B9B1-5B6EF16F8544}" srcOrd="0" destOrd="0" presId="urn:microsoft.com/office/officeart/2005/8/layout/list1"/>
    <dgm:cxn modelId="{DBA8F8D2-97E7-BB4A-9E64-210A06A5CB58}" type="presParOf" srcId="{0E7861A1-3DDF-9947-ACCA-E61D12ABF547}" destId="{8AA99D93-0B32-944B-94BD-D199D0D52B61}" srcOrd="1" destOrd="0" presId="urn:microsoft.com/office/officeart/2005/8/layout/list1"/>
    <dgm:cxn modelId="{E6F3B297-DB48-C941-B574-D452AD6374FB}" type="presParOf" srcId="{77C54E73-90BE-DD4C-8159-E20926EE245C}" destId="{283AFC01-EE62-5146-BEDE-FF174385549F}" srcOrd="1" destOrd="0" presId="urn:microsoft.com/office/officeart/2005/8/layout/list1"/>
    <dgm:cxn modelId="{AA7F5ECB-D128-5B48-8C21-231B4107DED8}" type="presParOf" srcId="{77C54E73-90BE-DD4C-8159-E20926EE245C}" destId="{E0FA0486-3E0E-A845-989C-96D8983065C5}" srcOrd="2" destOrd="0" presId="urn:microsoft.com/office/officeart/2005/8/layout/list1"/>
    <dgm:cxn modelId="{74D1C5FA-963D-2847-A6A4-18000F2BA603}" type="presParOf" srcId="{77C54E73-90BE-DD4C-8159-E20926EE245C}" destId="{24693D5D-6674-B842-A6FE-199FDF85FF25}" srcOrd="3" destOrd="0" presId="urn:microsoft.com/office/officeart/2005/8/layout/list1"/>
    <dgm:cxn modelId="{1C4ED6F7-4D95-4344-9C26-84F0DEFB952B}" type="presParOf" srcId="{77C54E73-90BE-DD4C-8159-E20926EE245C}" destId="{246779CD-B2CE-5D49-B06C-0DC563FF90C9}" srcOrd="4" destOrd="0" presId="urn:microsoft.com/office/officeart/2005/8/layout/list1"/>
    <dgm:cxn modelId="{5CE2CB1A-6DA8-524E-B8BE-675253C54885}" type="presParOf" srcId="{246779CD-B2CE-5D49-B06C-0DC563FF90C9}" destId="{26AD0140-AEE8-4A4A-A1AB-219CF600089E}" srcOrd="0" destOrd="0" presId="urn:microsoft.com/office/officeart/2005/8/layout/list1"/>
    <dgm:cxn modelId="{E23480EB-CF74-C24B-AAF8-0969E9E17DBF}" type="presParOf" srcId="{246779CD-B2CE-5D49-B06C-0DC563FF90C9}" destId="{9457FB3A-0D3C-F549-875F-9D0C40C45813}" srcOrd="1" destOrd="0" presId="urn:microsoft.com/office/officeart/2005/8/layout/list1"/>
    <dgm:cxn modelId="{CBD4BEAE-0426-6340-9BD9-FEB3B0564586}" type="presParOf" srcId="{77C54E73-90BE-DD4C-8159-E20926EE245C}" destId="{0BDCD485-A7A5-AD4F-A1DB-D9E52E1B5B4D}" srcOrd="5" destOrd="0" presId="urn:microsoft.com/office/officeart/2005/8/layout/list1"/>
    <dgm:cxn modelId="{5C60D367-DCC0-E44A-B80C-5A08021D2055}" type="presParOf" srcId="{77C54E73-90BE-DD4C-8159-E20926EE245C}" destId="{5396C419-6370-0646-9AFC-61D6B6B68698}" srcOrd="6" destOrd="0" presId="urn:microsoft.com/office/officeart/2005/8/layout/list1"/>
    <dgm:cxn modelId="{607C0419-73E0-AE41-9AEA-5963B3A96A3D}" type="presParOf" srcId="{77C54E73-90BE-DD4C-8159-E20926EE245C}" destId="{DE6CAB2F-71E7-B74F-824A-72E28948B1FC}" srcOrd="7" destOrd="0" presId="urn:microsoft.com/office/officeart/2005/8/layout/list1"/>
    <dgm:cxn modelId="{EDE9C3F1-027C-B744-A22B-8191514A085D}" type="presParOf" srcId="{77C54E73-90BE-DD4C-8159-E20926EE245C}" destId="{50B6B8E1-C018-464E-868E-E22C005BF642}" srcOrd="8" destOrd="0" presId="urn:microsoft.com/office/officeart/2005/8/layout/list1"/>
    <dgm:cxn modelId="{3C5521FA-B1F4-9D42-BA31-0EB36720A9EB}" type="presParOf" srcId="{50B6B8E1-C018-464E-868E-E22C005BF642}" destId="{214E9CEF-E141-4946-94BC-EDDE2400CAD3}" srcOrd="0" destOrd="0" presId="urn:microsoft.com/office/officeart/2005/8/layout/list1"/>
    <dgm:cxn modelId="{A3D43DE4-ADC7-2C4C-9C4B-A39C91B6F344}" type="presParOf" srcId="{50B6B8E1-C018-464E-868E-E22C005BF642}" destId="{D69AA279-233B-DD40-B5C7-182B30260D43}" srcOrd="1" destOrd="0" presId="urn:microsoft.com/office/officeart/2005/8/layout/list1"/>
    <dgm:cxn modelId="{98A32E92-A686-F546-B521-CFCC2D9F0E4D}" type="presParOf" srcId="{77C54E73-90BE-DD4C-8159-E20926EE245C}" destId="{F6F72B70-3A26-824E-A28A-B296E80DF03E}" srcOrd="9" destOrd="0" presId="urn:microsoft.com/office/officeart/2005/8/layout/list1"/>
    <dgm:cxn modelId="{E2F897A5-CF46-EE49-B743-338B8E977A55}" type="presParOf" srcId="{77C54E73-90BE-DD4C-8159-E20926EE245C}" destId="{415866C8-16CF-B945-B004-B91115E12F0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E3C7DC-1CD5-4166-ADCB-649DA2CFB3A5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ABF2AF-2EC6-42A8-A7FE-DE2CB30F0183}">
      <dgm:prSet custT="1"/>
      <dgm:spPr/>
      <dgm:t>
        <a:bodyPr/>
        <a:lstStyle/>
        <a:p>
          <a:r>
            <a:rPr lang="en-US" sz="1800" dirty="0"/>
            <a:t>In a Bmad lattice file, can define </a:t>
          </a:r>
          <a:r>
            <a:rPr lang="en-US" sz="1800" b="1" dirty="0"/>
            <a:t>controller elements</a:t>
          </a:r>
          <a:r>
            <a:rPr lang="en-US" sz="1800" dirty="0"/>
            <a:t> [called </a:t>
          </a:r>
          <a:r>
            <a:rPr lang="en-US" sz="1800" b="1" dirty="0"/>
            <a:t>overlay</a:t>
          </a:r>
          <a:r>
            <a:rPr lang="en-US" sz="1800" dirty="0"/>
            <a:t> and </a:t>
          </a:r>
          <a:r>
            <a:rPr lang="en-US" sz="1800" b="1" dirty="0"/>
            <a:t>group</a:t>
          </a:r>
          <a:r>
            <a:rPr lang="en-US" sz="1800" dirty="0"/>
            <a:t> elements] that control the parameters of other elements.</a:t>
          </a:r>
        </a:p>
      </dgm:t>
    </dgm:pt>
    <dgm:pt modelId="{6359250D-ED93-47A9-8EC2-6F6C02917AFE}" type="parTrans" cxnId="{7F93E605-20AD-4953-A273-7DBC24007385}">
      <dgm:prSet/>
      <dgm:spPr/>
      <dgm:t>
        <a:bodyPr/>
        <a:lstStyle/>
        <a:p>
          <a:endParaRPr lang="en-US" sz="1400"/>
        </a:p>
      </dgm:t>
    </dgm:pt>
    <dgm:pt modelId="{04B09CF1-1D2C-420C-875A-4ABE0D62C7D5}" type="sibTrans" cxnId="{7F93E605-20AD-4953-A273-7DBC24007385}">
      <dgm:prSet/>
      <dgm:spPr/>
      <dgm:t>
        <a:bodyPr/>
        <a:lstStyle/>
        <a:p>
          <a:endParaRPr lang="en-US" sz="1400"/>
        </a:p>
      </dgm:t>
    </dgm:pt>
    <dgm:pt modelId="{0BE53C05-99E2-4DA9-89A0-60171A9269CE}">
      <dgm:prSet custT="1"/>
      <dgm:spPr/>
      <dgm:t>
        <a:bodyPr/>
        <a:lstStyle/>
        <a:p>
          <a:r>
            <a:rPr lang="en-US" sz="1800" b="1" dirty="0"/>
            <a:t>Example</a:t>
          </a:r>
          <a:r>
            <a:rPr lang="en-US" sz="1800" dirty="0"/>
            <a:t>: Power supply powering two steering magnets</a:t>
          </a:r>
        </a:p>
        <a:p>
          <a:r>
            <a:rPr lang="tr-TR" sz="1800" dirty="0">
              <a:solidFill>
                <a:schemeClr val="tx1"/>
              </a:solidFill>
              <a:cs typeface="Arial" charset="0"/>
            </a:rPr>
            <a:t> </a:t>
          </a:r>
          <a:endParaRPr lang="en-US" sz="1800" dirty="0"/>
        </a:p>
        <a:p>
          <a:endParaRPr lang="en-US" sz="1800" dirty="0"/>
        </a:p>
      </dgm:t>
    </dgm:pt>
    <dgm:pt modelId="{6468DCA1-D950-43B9-B8D1-57D263BE5FA0}" type="parTrans" cxnId="{80AA0524-0DCC-4866-B0BD-A4D74182A806}">
      <dgm:prSet/>
      <dgm:spPr/>
      <dgm:t>
        <a:bodyPr/>
        <a:lstStyle/>
        <a:p>
          <a:endParaRPr lang="en-US" sz="1400"/>
        </a:p>
      </dgm:t>
    </dgm:pt>
    <dgm:pt modelId="{EAC03B1E-42CB-49E6-B853-37C1088ADECA}" type="sibTrans" cxnId="{80AA0524-0DCC-4866-B0BD-A4D74182A806}">
      <dgm:prSet/>
      <dgm:spPr/>
      <dgm:t>
        <a:bodyPr/>
        <a:lstStyle/>
        <a:p>
          <a:endParaRPr lang="en-US" sz="1400"/>
        </a:p>
      </dgm:t>
    </dgm:pt>
    <dgm:pt modelId="{661BC9B4-E147-433F-9486-73C82B5C0226}">
      <dgm:prSet custT="1"/>
      <dgm:spPr/>
      <dgm:t>
        <a:bodyPr/>
        <a:lstStyle/>
        <a:p>
          <a:r>
            <a:rPr lang="en-US" sz="1800" b="1" dirty="0"/>
            <a:t>Example</a:t>
          </a:r>
          <a:r>
            <a:rPr lang="en-US" sz="1800" dirty="0"/>
            <a:t>: Machine energy ramp</a:t>
          </a:r>
        </a:p>
        <a:p>
          <a:r>
            <a:rPr lang="en-US" sz="1800" dirty="0"/>
            <a:t>  </a:t>
          </a:r>
        </a:p>
      </dgm:t>
    </dgm:pt>
    <dgm:pt modelId="{3F889E78-58D7-43BD-9051-25F11354C7ED}" type="parTrans" cxnId="{AC5DB501-F2CC-47BA-96AE-3B6CC2B3774B}">
      <dgm:prSet/>
      <dgm:spPr/>
      <dgm:t>
        <a:bodyPr/>
        <a:lstStyle/>
        <a:p>
          <a:endParaRPr lang="en-US" sz="1400"/>
        </a:p>
      </dgm:t>
    </dgm:pt>
    <dgm:pt modelId="{9EF6FDEE-3A75-451D-ABCF-CAE1FA124477}" type="sibTrans" cxnId="{AC5DB501-F2CC-47BA-96AE-3B6CC2B3774B}">
      <dgm:prSet/>
      <dgm:spPr/>
      <dgm:t>
        <a:bodyPr/>
        <a:lstStyle/>
        <a:p>
          <a:endParaRPr lang="en-US" sz="1400"/>
        </a:p>
      </dgm:t>
    </dgm:pt>
    <dgm:pt modelId="{55EC561E-146D-4D8F-B5A3-5A7771A4383F}">
      <dgm:prSet custT="1"/>
      <dgm:spPr/>
      <dgm:t>
        <a:bodyPr/>
        <a:lstStyle/>
        <a:p>
          <a:r>
            <a:rPr lang="en-US" sz="1800" b="1" dirty="0"/>
            <a:t>Advantage of controller elements:</a:t>
          </a:r>
          <a:r>
            <a:rPr lang="en-US" sz="1800" dirty="0"/>
            <a:t> Once defined in a lattice file, any program can read in the lattice and simulate the effect of the controller.</a:t>
          </a:r>
        </a:p>
      </dgm:t>
    </dgm:pt>
    <dgm:pt modelId="{7FD02EB9-9966-465A-8B66-1325D659B6FF}" type="parTrans" cxnId="{AFFF1ECE-E000-419F-8A49-CA8C1D219ADA}">
      <dgm:prSet/>
      <dgm:spPr/>
      <dgm:t>
        <a:bodyPr/>
        <a:lstStyle/>
        <a:p>
          <a:endParaRPr lang="en-US" sz="1400"/>
        </a:p>
      </dgm:t>
    </dgm:pt>
    <dgm:pt modelId="{BEC8CE54-6207-4D14-86F2-2E273FCA710C}" type="sibTrans" cxnId="{AFFF1ECE-E000-419F-8A49-CA8C1D219ADA}">
      <dgm:prSet/>
      <dgm:spPr/>
      <dgm:t>
        <a:bodyPr/>
        <a:lstStyle/>
        <a:p>
          <a:endParaRPr lang="en-US" sz="1400"/>
        </a:p>
      </dgm:t>
    </dgm:pt>
    <dgm:pt modelId="{3CFCC32A-1240-BA47-ADA9-FE8C72B865C2}" type="pres">
      <dgm:prSet presAssocID="{F3E3C7DC-1CD5-4166-ADCB-649DA2CFB3A5}" presName="vert0" presStyleCnt="0">
        <dgm:presLayoutVars>
          <dgm:dir/>
          <dgm:animOne val="branch"/>
          <dgm:animLvl val="lvl"/>
        </dgm:presLayoutVars>
      </dgm:prSet>
      <dgm:spPr/>
    </dgm:pt>
    <dgm:pt modelId="{177D44DC-5DE7-2A49-9746-E82402004900}" type="pres">
      <dgm:prSet presAssocID="{97ABF2AF-2EC6-42A8-A7FE-DE2CB30F0183}" presName="thickLine" presStyleLbl="alignNode1" presStyleIdx="0" presStyleCnt="4" custLinFactNeighborX="-551" custLinFactNeighborY="-4559"/>
      <dgm:spPr>
        <a:ln>
          <a:solidFill>
            <a:srgbClr val="C00000"/>
          </a:solidFill>
        </a:ln>
      </dgm:spPr>
    </dgm:pt>
    <dgm:pt modelId="{202756E3-2877-0A4C-85D7-2A2586384779}" type="pres">
      <dgm:prSet presAssocID="{97ABF2AF-2EC6-42A8-A7FE-DE2CB30F0183}" presName="horz1" presStyleCnt="0"/>
      <dgm:spPr/>
    </dgm:pt>
    <dgm:pt modelId="{BE256BCB-A64D-BE45-BE89-6D2D5E1F80C2}" type="pres">
      <dgm:prSet presAssocID="{97ABF2AF-2EC6-42A8-A7FE-DE2CB30F0183}" presName="tx1" presStyleLbl="revTx" presStyleIdx="0" presStyleCnt="4"/>
      <dgm:spPr/>
    </dgm:pt>
    <dgm:pt modelId="{CD66380D-EF86-2B40-8FCF-AF35D316505D}" type="pres">
      <dgm:prSet presAssocID="{97ABF2AF-2EC6-42A8-A7FE-DE2CB30F0183}" presName="vert1" presStyleCnt="0"/>
      <dgm:spPr/>
    </dgm:pt>
    <dgm:pt modelId="{DFAEC31D-A97C-F640-8ABA-9FC44AC72F53}" type="pres">
      <dgm:prSet presAssocID="{0BE53C05-99E2-4DA9-89A0-60171A9269CE}" presName="thickLine" presStyleLbl="alignNode1" presStyleIdx="1" presStyleCnt="4"/>
      <dgm:spPr>
        <a:ln>
          <a:solidFill>
            <a:srgbClr val="C00000"/>
          </a:solidFill>
        </a:ln>
      </dgm:spPr>
    </dgm:pt>
    <dgm:pt modelId="{F46735B3-8A31-F145-B11C-D8C2697372FD}" type="pres">
      <dgm:prSet presAssocID="{0BE53C05-99E2-4DA9-89A0-60171A9269CE}" presName="horz1" presStyleCnt="0"/>
      <dgm:spPr/>
    </dgm:pt>
    <dgm:pt modelId="{D508DA44-5584-D642-8B1A-D99E1BFE00CF}" type="pres">
      <dgm:prSet presAssocID="{0BE53C05-99E2-4DA9-89A0-60171A9269CE}" presName="tx1" presStyleLbl="revTx" presStyleIdx="1" presStyleCnt="4" custScaleY="178466" custLinFactNeighborY="840"/>
      <dgm:spPr/>
    </dgm:pt>
    <dgm:pt modelId="{D36C6005-8360-FE46-B8A4-52FF589BA3DB}" type="pres">
      <dgm:prSet presAssocID="{0BE53C05-99E2-4DA9-89A0-60171A9269CE}" presName="vert1" presStyleCnt="0"/>
      <dgm:spPr/>
    </dgm:pt>
    <dgm:pt modelId="{0F4A8485-C1B8-1C49-A2BC-7EFCF847DF69}" type="pres">
      <dgm:prSet presAssocID="{661BC9B4-E147-433F-9486-73C82B5C0226}" presName="thickLine" presStyleLbl="alignNode1" presStyleIdx="2" presStyleCnt="4"/>
      <dgm:spPr>
        <a:ln>
          <a:solidFill>
            <a:srgbClr val="C00000"/>
          </a:solidFill>
        </a:ln>
      </dgm:spPr>
    </dgm:pt>
    <dgm:pt modelId="{B085F68E-B8C5-7243-B691-15177217CB0E}" type="pres">
      <dgm:prSet presAssocID="{661BC9B4-E147-433F-9486-73C82B5C0226}" presName="horz1" presStyleCnt="0"/>
      <dgm:spPr/>
    </dgm:pt>
    <dgm:pt modelId="{BC08553F-E76E-DE49-817B-4B4377DDD0DB}" type="pres">
      <dgm:prSet presAssocID="{661BC9B4-E147-433F-9486-73C82B5C0226}" presName="tx1" presStyleLbl="revTx" presStyleIdx="2" presStyleCnt="4"/>
      <dgm:spPr/>
    </dgm:pt>
    <dgm:pt modelId="{1F1BDCBA-BE03-5C42-AB6C-0B82CEE863FA}" type="pres">
      <dgm:prSet presAssocID="{661BC9B4-E147-433F-9486-73C82B5C0226}" presName="vert1" presStyleCnt="0"/>
      <dgm:spPr/>
    </dgm:pt>
    <dgm:pt modelId="{35EDDD03-0BD7-7E48-ADA1-84D0271F3980}" type="pres">
      <dgm:prSet presAssocID="{55EC561E-146D-4D8F-B5A3-5A7771A4383F}" presName="thickLine" presStyleLbl="alignNode1" presStyleIdx="3" presStyleCnt="4"/>
      <dgm:spPr>
        <a:ln>
          <a:solidFill>
            <a:srgbClr val="C00000"/>
          </a:solidFill>
        </a:ln>
      </dgm:spPr>
    </dgm:pt>
    <dgm:pt modelId="{5D4EDDA1-9396-C34E-940B-EEB37C376658}" type="pres">
      <dgm:prSet presAssocID="{55EC561E-146D-4D8F-B5A3-5A7771A4383F}" presName="horz1" presStyleCnt="0"/>
      <dgm:spPr/>
    </dgm:pt>
    <dgm:pt modelId="{EA5F32F9-D7CA-CC4B-B9EC-9D1949051266}" type="pres">
      <dgm:prSet presAssocID="{55EC561E-146D-4D8F-B5A3-5A7771A4383F}" presName="tx1" presStyleLbl="revTx" presStyleIdx="3" presStyleCnt="4"/>
      <dgm:spPr/>
    </dgm:pt>
    <dgm:pt modelId="{B915160B-589B-8143-8662-D76757AFD702}" type="pres">
      <dgm:prSet presAssocID="{55EC561E-146D-4D8F-B5A3-5A7771A4383F}" presName="vert1" presStyleCnt="0"/>
      <dgm:spPr/>
    </dgm:pt>
  </dgm:ptLst>
  <dgm:cxnLst>
    <dgm:cxn modelId="{AC5DB501-F2CC-47BA-96AE-3B6CC2B3774B}" srcId="{F3E3C7DC-1CD5-4166-ADCB-649DA2CFB3A5}" destId="{661BC9B4-E147-433F-9486-73C82B5C0226}" srcOrd="2" destOrd="0" parTransId="{3F889E78-58D7-43BD-9051-25F11354C7ED}" sibTransId="{9EF6FDEE-3A75-451D-ABCF-CAE1FA124477}"/>
    <dgm:cxn modelId="{7F93E605-20AD-4953-A273-7DBC24007385}" srcId="{F3E3C7DC-1CD5-4166-ADCB-649DA2CFB3A5}" destId="{97ABF2AF-2EC6-42A8-A7FE-DE2CB30F0183}" srcOrd="0" destOrd="0" parTransId="{6359250D-ED93-47A9-8EC2-6F6C02917AFE}" sibTransId="{04B09CF1-1D2C-420C-875A-4ABE0D62C7D5}"/>
    <dgm:cxn modelId="{80AA0524-0DCC-4866-B0BD-A4D74182A806}" srcId="{F3E3C7DC-1CD5-4166-ADCB-649DA2CFB3A5}" destId="{0BE53C05-99E2-4DA9-89A0-60171A9269CE}" srcOrd="1" destOrd="0" parTransId="{6468DCA1-D950-43B9-B8D1-57D263BE5FA0}" sibTransId="{EAC03B1E-42CB-49E6-B853-37C1088ADECA}"/>
    <dgm:cxn modelId="{B5FC9076-52CE-AF43-9F28-863D2B114C09}" type="presOf" srcId="{F3E3C7DC-1CD5-4166-ADCB-649DA2CFB3A5}" destId="{3CFCC32A-1240-BA47-ADA9-FE8C72B865C2}" srcOrd="0" destOrd="0" presId="urn:microsoft.com/office/officeart/2008/layout/LinedList"/>
    <dgm:cxn modelId="{4334A679-40FB-3E4C-A277-7819ED8E7B56}" type="presOf" srcId="{97ABF2AF-2EC6-42A8-A7FE-DE2CB30F0183}" destId="{BE256BCB-A64D-BE45-BE89-6D2D5E1F80C2}" srcOrd="0" destOrd="0" presId="urn:microsoft.com/office/officeart/2008/layout/LinedList"/>
    <dgm:cxn modelId="{318CA97D-E6B3-6D4E-8246-4B5437EA81D6}" type="presOf" srcId="{661BC9B4-E147-433F-9486-73C82B5C0226}" destId="{BC08553F-E76E-DE49-817B-4B4377DDD0DB}" srcOrd="0" destOrd="0" presId="urn:microsoft.com/office/officeart/2008/layout/LinedList"/>
    <dgm:cxn modelId="{AFFF1ECE-E000-419F-8A49-CA8C1D219ADA}" srcId="{F3E3C7DC-1CD5-4166-ADCB-649DA2CFB3A5}" destId="{55EC561E-146D-4D8F-B5A3-5A7771A4383F}" srcOrd="3" destOrd="0" parTransId="{7FD02EB9-9966-465A-8B66-1325D659B6FF}" sibTransId="{BEC8CE54-6207-4D14-86F2-2E273FCA710C}"/>
    <dgm:cxn modelId="{0D267FD2-46B2-2D48-9303-5407530325F6}" type="presOf" srcId="{0BE53C05-99E2-4DA9-89A0-60171A9269CE}" destId="{D508DA44-5584-D642-8B1A-D99E1BFE00CF}" srcOrd="0" destOrd="0" presId="urn:microsoft.com/office/officeart/2008/layout/LinedList"/>
    <dgm:cxn modelId="{FD3243F8-8CC7-644B-9376-3EDF8343E304}" type="presOf" srcId="{55EC561E-146D-4D8F-B5A3-5A7771A4383F}" destId="{EA5F32F9-D7CA-CC4B-B9EC-9D1949051266}" srcOrd="0" destOrd="0" presId="urn:microsoft.com/office/officeart/2008/layout/LinedList"/>
    <dgm:cxn modelId="{134F9118-84BB-4E43-A3D7-1AEDD0649FEA}" type="presParOf" srcId="{3CFCC32A-1240-BA47-ADA9-FE8C72B865C2}" destId="{177D44DC-5DE7-2A49-9746-E82402004900}" srcOrd="0" destOrd="0" presId="urn:microsoft.com/office/officeart/2008/layout/LinedList"/>
    <dgm:cxn modelId="{9AFEDAF9-EE6F-7E42-ABCF-80681398EDC9}" type="presParOf" srcId="{3CFCC32A-1240-BA47-ADA9-FE8C72B865C2}" destId="{202756E3-2877-0A4C-85D7-2A2586384779}" srcOrd="1" destOrd="0" presId="urn:microsoft.com/office/officeart/2008/layout/LinedList"/>
    <dgm:cxn modelId="{79A7E6ED-BE6C-7E42-B7DD-EA826A6E1787}" type="presParOf" srcId="{202756E3-2877-0A4C-85D7-2A2586384779}" destId="{BE256BCB-A64D-BE45-BE89-6D2D5E1F80C2}" srcOrd="0" destOrd="0" presId="urn:microsoft.com/office/officeart/2008/layout/LinedList"/>
    <dgm:cxn modelId="{2BDF5159-3070-684B-8FCE-941686E40144}" type="presParOf" srcId="{202756E3-2877-0A4C-85D7-2A2586384779}" destId="{CD66380D-EF86-2B40-8FCF-AF35D316505D}" srcOrd="1" destOrd="0" presId="urn:microsoft.com/office/officeart/2008/layout/LinedList"/>
    <dgm:cxn modelId="{4CE5ED45-BEBF-0349-9DCA-35D3D9809725}" type="presParOf" srcId="{3CFCC32A-1240-BA47-ADA9-FE8C72B865C2}" destId="{DFAEC31D-A97C-F640-8ABA-9FC44AC72F53}" srcOrd="2" destOrd="0" presId="urn:microsoft.com/office/officeart/2008/layout/LinedList"/>
    <dgm:cxn modelId="{00309694-A7EA-024E-9744-A264003B88DF}" type="presParOf" srcId="{3CFCC32A-1240-BA47-ADA9-FE8C72B865C2}" destId="{F46735B3-8A31-F145-B11C-D8C2697372FD}" srcOrd="3" destOrd="0" presId="urn:microsoft.com/office/officeart/2008/layout/LinedList"/>
    <dgm:cxn modelId="{B225E5A3-3F38-3D4E-95AB-8CB4A1BC5FDE}" type="presParOf" srcId="{F46735B3-8A31-F145-B11C-D8C2697372FD}" destId="{D508DA44-5584-D642-8B1A-D99E1BFE00CF}" srcOrd="0" destOrd="0" presId="urn:microsoft.com/office/officeart/2008/layout/LinedList"/>
    <dgm:cxn modelId="{B790C601-689C-964F-88FC-EBDA8194D3A7}" type="presParOf" srcId="{F46735B3-8A31-F145-B11C-D8C2697372FD}" destId="{D36C6005-8360-FE46-B8A4-52FF589BA3DB}" srcOrd="1" destOrd="0" presId="urn:microsoft.com/office/officeart/2008/layout/LinedList"/>
    <dgm:cxn modelId="{4F32DC2E-23A3-B84B-AB58-76B56F301CA6}" type="presParOf" srcId="{3CFCC32A-1240-BA47-ADA9-FE8C72B865C2}" destId="{0F4A8485-C1B8-1C49-A2BC-7EFCF847DF69}" srcOrd="4" destOrd="0" presId="urn:microsoft.com/office/officeart/2008/layout/LinedList"/>
    <dgm:cxn modelId="{9E85CCE6-A8A5-FD42-8BDA-A5A12665AD0E}" type="presParOf" srcId="{3CFCC32A-1240-BA47-ADA9-FE8C72B865C2}" destId="{B085F68E-B8C5-7243-B691-15177217CB0E}" srcOrd="5" destOrd="0" presId="urn:microsoft.com/office/officeart/2008/layout/LinedList"/>
    <dgm:cxn modelId="{3272A92E-8AF9-294F-A0DF-39AB18E509AB}" type="presParOf" srcId="{B085F68E-B8C5-7243-B691-15177217CB0E}" destId="{BC08553F-E76E-DE49-817B-4B4377DDD0DB}" srcOrd="0" destOrd="0" presId="urn:microsoft.com/office/officeart/2008/layout/LinedList"/>
    <dgm:cxn modelId="{00102472-E47C-9D4D-93C5-94739F7A5852}" type="presParOf" srcId="{B085F68E-B8C5-7243-B691-15177217CB0E}" destId="{1F1BDCBA-BE03-5C42-AB6C-0B82CEE863FA}" srcOrd="1" destOrd="0" presId="urn:microsoft.com/office/officeart/2008/layout/LinedList"/>
    <dgm:cxn modelId="{D734FAD4-1EBF-8B4D-AAB0-91902DF82F9B}" type="presParOf" srcId="{3CFCC32A-1240-BA47-ADA9-FE8C72B865C2}" destId="{35EDDD03-0BD7-7E48-ADA1-84D0271F3980}" srcOrd="6" destOrd="0" presId="urn:microsoft.com/office/officeart/2008/layout/LinedList"/>
    <dgm:cxn modelId="{B152D8FE-12C2-6045-AFA9-771B91757AF1}" type="presParOf" srcId="{3CFCC32A-1240-BA47-ADA9-FE8C72B865C2}" destId="{5D4EDDA1-9396-C34E-940B-EEB37C376658}" srcOrd="7" destOrd="0" presId="urn:microsoft.com/office/officeart/2008/layout/LinedList"/>
    <dgm:cxn modelId="{002516EA-9693-714C-B828-96C65F8DCF55}" type="presParOf" srcId="{5D4EDDA1-9396-C34E-940B-EEB37C376658}" destId="{EA5F32F9-D7CA-CC4B-B9EC-9D1949051266}" srcOrd="0" destOrd="0" presId="urn:microsoft.com/office/officeart/2008/layout/LinedList"/>
    <dgm:cxn modelId="{71C01F08-DAA5-D84D-9E36-E960241E9845}" type="presParOf" srcId="{5D4EDDA1-9396-C34E-940B-EEB37C376658}" destId="{B915160B-589B-8143-8662-D76757AFD70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B995F9-A20F-4ABD-AC76-E1AFC06150D3}" type="doc">
      <dgm:prSet loTypeId="urn:microsoft.com/office/officeart/2005/8/layout/list1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E01FD23-38A8-45E7-8224-0DD814E42E1C}">
      <dgm:prSet/>
      <dgm:spPr>
        <a:solidFill>
          <a:schemeClr val="tx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Have lattice elements to handle low energy tracking:</a:t>
          </a:r>
        </a:p>
      </dgm:t>
    </dgm:pt>
    <dgm:pt modelId="{3E5F8184-994B-4B67-80C0-F82693C0AA01}" type="parTrans" cxnId="{F0687978-93ED-492E-9165-34FA7A6DF992}">
      <dgm:prSet/>
      <dgm:spPr/>
      <dgm:t>
        <a:bodyPr/>
        <a:lstStyle/>
        <a:p>
          <a:endParaRPr lang="en-US"/>
        </a:p>
      </dgm:t>
    </dgm:pt>
    <dgm:pt modelId="{5D3F75FB-4C03-4E90-9F2D-3A46B1E5985D}" type="sibTrans" cxnId="{F0687978-93ED-492E-9165-34FA7A6DF992}">
      <dgm:prSet/>
      <dgm:spPr/>
      <dgm:t>
        <a:bodyPr/>
        <a:lstStyle/>
        <a:p>
          <a:endParaRPr lang="en-US"/>
        </a:p>
      </dgm:t>
    </dgm:pt>
    <dgm:pt modelId="{5CC19C73-89A0-43BD-B5FB-450B5B44E3A1}">
      <dgm:prSet/>
      <dgm:spPr>
        <a:ln w="19050">
          <a:solidFill>
            <a:schemeClr val="tx1"/>
          </a:solidFill>
        </a:ln>
      </dgm:spPr>
      <dgm:t>
        <a:bodyPr/>
        <a:lstStyle/>
        <a:p>
          <a:r>
            <a:rPr lang="en-US" b="1"/>
            <a:t>e_gun</a:t>
          </a:r>
          <a:r>
            <a:rPr lang="en-US"/>
            <a:t>  Gun cathode region element.</a:t>
          </a:r>
        </a:p>
      </dgm:t>
    </dgm:pt>
    <dgm:pt modelId="{A0FD5225-299B-4600-BB3F-EE7E5FFCD377}" type="parTrans" cxnId="{7432E523-15CF-4F31-A23F-80BD434D5BE1}">
      <dgm:prSet/>
      <dgm:spPr/>
      <dgm:t>
        <a:bodyPr/>
        <a:lstStyle/>
        <a:p>
          <a:endParaRPr lang="en-US"/>
        </a:p>
      </dgm:t>
    </dgm:pt>
    <dgm:pt modelId="{2E291C44-F65A-4E18-B736-2DA7DD51966A}" type="sibTrans" cxnId="{7432E523-15CF-4F31-A23F-80BD434D5BE1}">
      <dgm:prSet/>
      <dgm:spPr/>
      <dgm:t>
        <a:bodyPr/>
        <a:lstStyle/>
        <a:p>
          <a:endParaRPr lang="en-US"/>
        </a:p>
      </dgm:t>
    </dgm:pt>
    <dgm:pt modelId="{896942D6-9336-4920-A3CE-0EC601E05FAF}">
      <dgm:prSet/>
      <dgm:spPr>
        <a:ln w="19050">
          <a:solidFill>
            <a:schemeClr val="tx1"/>
          </a:solidFill>
        </a:ln>
      </dgm:spPr>
      <dgm:t>
        <a:bodyPr/>
        <a:lstStyle/>
        <a:p>
          <a:r>
            <a:rPr lang="en-US" b="1"/>
            <a:t>em_field</a:t>
          </a:r>
          <a:r>
            <a:rPr lang="en-US"/>
            <a:t> General field element.</a:t>
          </a:r>
        </a:p>
      </dgm:t>
    </dgm:pt>
    <dgm:pt modelId="{907FB91F-1595-4858-9475-97A39DBB7077}" type="parTrans" cxnId="{CCD10742-79C5-4117-95D8-0BAB93D0FADB}">
      <dgm:prSet/>
      <dgm:spPr/>
      <dgm:t>
        <a:bodyPr/>
        <a:lstStyle/>
        <a:p>
          <a:endParaRPr lang="en-US"/>
        </a:p>
      </dgm:t>
    </dgm:pt>
    <dgm:pt modelId="{5CF55646-1607-4C43-9186-505190C5218B}" type="sibTrans" cxnId="{CCD10742-79C5-4117-95D8-0BAB93D0FADB}">
      <dgm:prSet/>
      <dgm:spPr/>
      <dgm:t>
        <a:bodyPr/>
        <a:lstStyle/>
        <a:p>
          <a:endParaRPr lang="en-US"/>
        </a:p>
      </dgm:t>
    </dgm:pt>
    <dgm:pt modelId="{7E46AD48-A104-4421-800E-99291CD0047F}">
      <dgm:prSet/>
      <dgm:spPr>
        <a:solidFill>
          <a:schemeClr val="tx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Status:</a:t>
          </a:r>
        </a:p>
      </dgm:t>
    </dgm:pt>
    <dgm:pt modelId="{D64BCF52-DE88-4E9B-9ED1-970B598B2972}" type="parTrans" cxnId="{8C0F3551-578C-43AD-AAC0-B870C95A6D4E}">
      <dgm:prSet/>
      <dgm:spPr/>
      <dgm:t>
        <a:bodyPr/>
        <a:lstStyle/>
        <a:p>
          <a:endParaRPr lang="en-US"/>
        </a:p>
      </dgm:t>
    </dgm:pt>
    <dgm:pt modelId="{13DF2738-D2CE-4731-A631-E45C9F5D7589}" type="sibTrans" cxnId="{8C0F3551-578C-43AD-AAC0-B870C95A6D4E}">
      <dgm:prSet/>
      <dgm:spPr/>
      <dgm:t>
        <a:bodyPr/>
        <a:lstStyle/>
        <a:p>
          <a:endParaRPr lang="en-US"/>
        </a:p>
      </dgm:t>
    </dgm:pt>
    <dgm:pt modelId="{6D1A9F1A-B30A-4AF5-B7D7-853312398888}">
      <dgm:prSet/>
      <dgm:spPr>
        <a:ln w="19050">
          <a:solidFill>
            <a:schemeClr val="tx1"/>
          </a:solidFill>
        </a:ln>
      </dgm:spPr>
      <dgm:t>
        <a:bodyPr/>
        <a:lstStyle/>
        <a:p>
          <a:r>
            <a:rPr lang="en-US" dirty="0"/>
            <a:t>1D/3D </a:t>
          </a:r>
          <a:r>
            <a:rPr lang="en-US" b="1" dirty="0"/>
            <a:t>Coherent Synchrotron Radiation (CSR)</a:t>
          </a:r>
          <a:r>
            <a:rPr lang="en-US" dirty="0"/>
            <a:t> model implemented in Bmad.</a:t>
          </a:r>
        </a:p>
      </dgm:t>
    </dgm:pt>
    <dgm:pt modelId="{4EE4333C-CDC4-4AF6-A80D-18A72AC85E92}" type="parTrans" cxnId="{C1518FDA-E3A2-4D03-A586-1A0E6A71BFEE}">
      <dgm:prSet/>
      <dgm:spPr/>
      <dgm:t>
        <a:bodyPr/>
        <a:lstStyle/>
        <a:p>
          <a:endParaRPr lang="en-US"/>
        </a:p>
      </dgm:t>
    </dgm:pt>
    <dgm:pt modelId="{CC50F921-1464-4738-884C-8E95E9CCF6E0}" type="sibTrans" cxnId="{C1518FDA-E3A2-4D03-A586-1A0E6A71BFEE}">
      <dgm:prSet/>
      <dgm:spPr/>
      <dgm:t>
        <a:bodyPr/>
        <a:lstStyle/>
        <a:p>
          <a:endParaRPr lang="en-US"/>
        </a:p>
      </dgm:t>
    </dgm:pt>
    <dgm:pt modelId="{5A893ABA-376E-4562-83CD-D95D6DF3D335}">
      <dgm:prSet/>
      <dgm:spPr>
        <a:ln w="19050">
          <a:solidFill>
            <a:schemeClr val="tx1"/>
          </a:solidFill>
        </a:ln>
      </dgm:spPr>
      <dgm:t>
        <a:bodyPr/>
        <a:lstStyle/>
        <a:p>
          <a:r>
            <a:rPr lang="en-US" b="1" dirty="0"/>
            <a:t>Low energy space charge</a:t>
          </a:r>
          <a:r>
            <a:rPr lang="en-US" dirty="0"/>
            <a:t>: Integration with existing SC codes:</a:t>
          </a:r>
        </a:p>
      </dgm:t>
    </dgm:pt>
    <dgm:pt modelId="{CAEEBAB4-831B-4706-82FC-39907FEE4EEC}" type="parTrans" cxnId="{31DC8212-2721-4517-BB5A-16A2DDCBDA7E}">
      <dgm:prSet/>
      <dgm:spPr/>
      <dgm:t>
        <a:bodyPr/>
        <a:lstStyle/>
        <a:p>
          <a:endParaRPr lang="en-US"/>
        </a:p>
      </dgm:t>
    </dgm:pt>
    <dgm:pt modelId="{8393CF8E-011D-4A7C-A2E5-59CB90009581}" type="sibTrans" cxnId="{31DC8212-2721-4517-BB5A-16A2DDCBDA7E}">
      <dgm:prSet/>
      <dgm:spPr/>
      <dgm:t>
        <a:bodyPr/>
        <a:lstStyle/>
        <a:p>
          <a:endParaRPr lang="en-US"/>
        </a:p>
      </dgm:t>
    </dgm:pt>
    <dgm:pt modelId="{3B173549-F7C9-4071-81B6-4F0029998314}">
      <dgm:prSet/>
      <dgm:spPr>
        <a:ln w="19050">
          <a:solidFill>
            <a:schemeClr val="tx1"/>
          </a:solidFill>
        </a:ln>
      </dgm:spPr>
      <dgm:t>
        <a:bodyPr/>
        <a:lstStyle/>
        <a:p>
          <a:r>
            <a:rPr lang="en-US" dirty="0"/>
            <a:t>OPAL (Andreas </a:t>
          </a:r>
          <a:r>
            <a:rPr lang="en-US" dirty="0" err="1"/>
            <a:t>Adelmann</a:t>
          </a:r>
          <a:r>
            <a:rPr lang="en-US" dirty="0"/>
            <a:t>)</a:t>
          </a:r>
        </a:p>
      </dgm:t>
    </dgm:pt>
    <dgm:pt modelId="{5C548573-64B1-46B3-9B14-77AB88ED2752}" type="parTrans" cxnId="{867408B4-8869-42A2-AA12-5ECAFF28427B}">
      <dgm:prSet/>
      <dgm:spPr/>
      <dgm:t>
        <a:bodyPr/>
        <a:lstStyle/>
        <a:p>
          <a:endParaRPr lang="en-US"/>
        </a:p>
      </dgm:t>
    </dgm:pt>
    <dgm:pt modelId="{3F6F83F2-C38A-4458-BBC5-4BA111F62FE1}" type="sibTrans" cxnId="{867408B4-8869-42A2-AA12-5ECAFF28427B}">
      <dgm:prSet/>
      <dgm:spPr/>
      <dgm:t>
        <a:bodyPr/>
        <a:lstStyle/>
        <a:p>
          <a:endParaRPr lang="en-US"/>
        </a:p>
      </dgm:t>
    </dgm:pt>
    <dgm:pt modelId="{3914A910-542E-4935-B140-ADC4467C8744}">
      <dgm:prSet/>
      <dgm:spPr>
        <a:ln w="19050">
          <a:solidFill>
            <a:schemeClr val="tx1"/>
          </a:solidFill>
        </a:ln>
      </dgm:spPr>
      <dgm:t>
        <a:bodyPr/>
        <a:lstStyle/>
        <a:p>
          <a:r>
            <a:rPr lang="en-US"/>
            <a:t>ASTRA</a:t>
          </a:r>
        </a:p>
      </dgm:t>
    </dgm:pt>
    <dgm:pt modelId="{73BE5B13-4BC5-42D0-BC56-4DBC45693A6E}" type="parTrans" cxnId="{C1A251EA-9D84-4BEC-BD9E-A574D107F719}">
      <dgm:prSet/>
      <dgm:spPr/>
      <dgm:t>
        <a:bodyPr/>
        <a:lstStyle/>
        <a:p>
          <a:endParaRPr lang="en-US"/>
        </a:p>
      </dgm:t>
    </dgm:pt>
    <dgm:pt modelId="{05A4969F-8C62-4F08-A666-3C454477EC2B}" type="sibTrans" cxnId="{C1A251EA-9D84-4BEC-BD9E-A574D107F719}">
      <dgm:prSet/>
      <dgm:spPr/>
      <dgm:t>
        <a:bodyPr/>
        <a:lstStyle/>
        <a:p>
          <a:endParaRPr lang="en-US"/>
        </a:p>
      </dgm:t>
    </dgm:pt>
    <dgm:pt modelId="{A725B735-5A17-4AFB-B40E-3E6000FD5A08}">
      <dgm:prSet/>
      <dgm:spPr>
        <a:ln w="19050">
          <a:solidFill>
            <a:schemeClr val="tx1"/>
          </a:solidFill>
        </a:ln>
      </dgm:spPr>
      <dgm:t>
        <a:bodyPr/>
        <a:lstStyle/>
        <a:p>
          <a:r>
            <a:rPr lang="en-US"/>
            <a:t>GPT</a:t>
          </a:r>
        </a:p>
      </dgm:t>
    </dgm:pt>
    <dgm:pt modelId="{E679F931-2783-4A96-A0B4-C6CFEF5D9B55}" type="parTrans" cxnId="{FD395874-8FDD-4D2D-8C1C-6BD9ED941F8C}">
      <dgm:prSet/>
      <dgm:spPr/>
      <dgm:t>
        <a:bodyPr/>
        <a:lstStyle/>
        <a:p>
          <a:endParaRPr lang="en-US"/>
        </a:p>
      </dgm:t>
    </dgm:pt>
    <dgm:pt modelId="{B5CD92BE-0AB3-4FCE-9030-18B61CDCB311}" type="sibTrans" cxnId="{FD395874-8FDD-4D2D-8C1C-6BD9ED941F8C}">
      <dgm:prSet/>
      <dgm:spPr/>
      <dgm:t>
        <a:bodyPr/>
        <a:lstStyle/>
        <a:p>
          <a:endParaRPr lang="en-US"/>
        </a:p>
      </dgm:t>
    </dgm:pt>
    <dgm:pt modelId="{BB70960F-51B3-344F-B296-56DF1FFAD208}" type="pres">
      <dgm:prSet presAssocID="{47B995F9-A20F-4ABD-AC76-E1AFC06150D3}" presName="linear" presStyleCnt="0">
        <dgm:presLayoutVars>
          <dgm:dir/>
          <dgm:animLvl val="lvl"/>
          <dgm:resizeHandles val="exact"/>
        </dgm:presLayoutVars>
      </dgm:prSet>
      <dgm:spPr/>
    </dgm:pt>
    <dgm:pt modelId="{2011A0C8-8CA2-1647-98D0-517BEFF2965D}" type="pres">
      <dgm:prSet presAssocID="{BE01FD23-38A8-45E7-8224-0DD814E42E1C}" presName="parentLin" presStyleCnt="0"/>
      <dgm:spPr/>
    </dgm:pt>
    <dgm:pt modelId="{17DD8981-B4C9-E344-850F-99D33A993B61}" type="pres">
      <dgm:prSet presAssocID="{BE01FD23-38A8-45E7-8224-0DD814E42E1C}" presName="parentLeftMargin" presStyleLbl="node1" presStyleIdx="0" presStyleCnt="2"/>
      <dgm:spPr/>
    </dgm:pt>
    <dgm:pt modelId="{6743E885-8C46-D44C-B62C-6EADB587D769}" type="pres">
      <dgm:prSet presAssocID="{BE01FD23-38A8-45E7-8224-0DD814E42E1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6546484-CE12-F249-BA83-114F2D7C77BA}" type="pres">
      <dgm:prSet presAssocID="{BE01FD23-38A8-45E7-8224-0DD814E42E1C}" presName="negativeSpace" presStyleCnt="0"/>
      <dgm:spPr/>
    </dgm:pt>
    <dgm:pt modelId="{A9DCFF9D-E896-7B4E-ACB9-4FA10CD98F26}" type="pres">
      <dgm:prSet presAssocID="{BE01FD23-38A8-45E7-8224-0DD814E42E1C}" presName="childText" presStyleLbl="conFgAcc1" presStyleIdx="0" presStyleCnt="2" custLinFactNeighborX="2096" custLinFactNeighborY="-12450">
        <dgm:presLayoutVars>
          <dgm:bulletEnabled val="1"/>
        </dgm:presLayoutVars>
      </dgm:prSet>
      <dgm:spPr/>
    </dgm:pt>
    <dgm:pt modelId="{82CF402C-626B-D542-9062-BB8BBA6311D7}" type="pres">
      <dgm:prSet presAssocID="{5D3F75FB-4C03-4E90-9F2D-3A46B1E5985D}" presName="spaceBetweenRectangles" presStyleCnt="0"/>
      <dgm:spPr/>
    </dgm:pt>
    <dgm:pt modelId="{9BA439A2-BBB1-5C49-B99E-97B44DB4FD6D}" type="pres">
      <dgm:prSet presAssocID="{7E46AD48-A104-4421-800E-99291CD0047F}" presName="parentLin" presStyleCnt="0"/>
      <dgm:spPr/>
    </dgm:pt>
    <dgm:pt modelId="{A054EA95-FED7-5D41-BC47-E9DF5ACF55CD}" type="pres">
      <dgm:prSet presAssocID="{7E46AD48-A104-4421-800E-99291CD0047F}" presName="parentLeftMargin" presStyleLbl="node1" presStyleIdx="0" presStyleCnt="2"/>
      <dgm:spPr/>
    </dgm:pt>
    <dgm:pt modelId="{B1083CE2-9413-C849-99F2-016D0D223A26}" type="pres">
      <dgm:prSet presAssocID="{7E46AD48-A104-4421-800E-99291CD0047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63101A3-C4B7-4440-8435-79D22C82E75A}" type="pres">
      <dgm:prSet presAssocID="{7E46AD48-A104-4421-800E-99291CD0047F}" presName="negativeSpace" presStyleCnt="0"/>
      <dgm:spPr/>
    </dgm:pt>
    <dgm:pt modelId="{55AF9459-2002-E145-B1F6-D96DBF29198D}" type="pres">
      <dgm:prSet presAssocID="{7E46AD48-A104-4421-800E-99291CD0047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1221411-FF06-E94A-9369-A90F264576CE}" type="presOf" srcId="{BE01FD23-38A8-45E7-8224-0DD814E42E1C}" destId="{6743E885-8C46-D44C-B62C-6EADB587D769}" srcOrd="1" destOrd="0" presId="urn:microsoft.com/office/officeart/2005/8/layout/list1"/>
    <dgm:cxn modelId="{31DC8212-2721-4517-BB5A-16A2DDCBDA7E}" srcId="{7E46AD48-A104-4421-800E-99291CD0047F}" destId="{5A893ABA-376E-4562-83CD-D95D6DF3D335}" srcOrd="1" destOrd="0" parTransId="{CAEEBAB4-831B-4706-82FC-39907FEE4EEC}" sibTransId="{8393CF8E-011D-4A7C-A2E5-59CB90009581}"/>
    <dgm:cxn modelId="{9E1D3F13-50DF-7E42-8A1E-72B80E9FAFE7}" type="presOf" srcId="{5A893ABA-376E-4562-83CD-D95D6DF3D335}" destId="{55AF9459-2002-E145-B1F6-D96DBF29198D}" srcOrd="0" destOrd="1" presId="urn:microsoft.com/office/officeart/2005/8/layout/list1"/>
    <dgm:cxn modelId="{7432E523-15CF-4F31-A23F-80BD434D5BE1}" srcId="{BE01FD23-38A8-45E7-8224-0DD814E42E1C}" destId="{5CC19C73-89A0-43BD-B5FB-450B5B44E3A1}" srcOrd="0" destOrd="0" parTransId="{A0FD5225-299B-4600-BB3F-EE7E5FFCD377}" sibTransId="{2E291C44-F65A-4E18-B736-2DA7DD51966A}"/>
    <dgm:cxn modelId="{9E60F324-76D3-D340-B62E-EFDB71EDFDD2}" type="presOf" srcId="{3914A910-542E-4935-B140-ADC4467C8744}" destId="{55AF9459-2002-E145-B1F6-D96DBF29198D}" srcOrd="0" destOrd="3" presId="urn:microsoft.com/office/officeart/2005/8/layout/list1"/>
    <dgm:cxn modelId="{9B446C28-887E-DA46-B20E-A57773441A79}" type="presOf" srcId="{A725B735-5A17-4AFB-B40E-3E6000FD5A08}" destId="{55AF9459-2002-E145-B1F6-D96DBF29198D}" srcOrd="0" destOrd="4" presId="urn:microsoft.com/office/officeart/2005/8/layout/list1"/>
    <dgm:cxn modelId="{CCD10742-79C5-4117-95D8-0BAB93D0FADB}" srcId="{BE01FD23-38A8-45E7-8224-0DD814E42E1C}" destId="{896942D6-9336-4920-A3CE-0EC601E05FAF}" srcOrd="1" destOrd="0" parTransId="{907FB91F-1595-4858-9475-97A39DBB7077}" sibTransId="{5CF55646-1607-4C43-9186-505190C5218B}"/>
    <dgm:cxn modelId="{006E3E45-D160-E041-9DE6-2B77245E4472}" type="presOf" srcId="{BE01FD23-38A8-45E7-8224-0DD814E42E1C}" destId="{17DD8981-B4C9-E344-850F-99D33A993B61}" srcOrd="0" destOrd="0" presId="urn:microsoft.com/office/officeart/2005/8/layout/list1"/>
    <dgm:cxn modelId="{8C0F3551-578C-43AD-AAC0-B870C95A6D4E}" srcId="{47B995F9-A20F-4ABD-AC76-E1AFC06150D3}" destId="{7E46AD48-A104-4421-800E-99291CD0047F}" srcOrd="1" destOrd="0" parTransId="{D64BCF52-DE88-4E9B-9ED1-970B598B2972}" sibTransId="{13DF2738-D2CE-4731-A631-E45C9F5D7589}"/>
    <dgm:cxn modelId="{9CA3496E-17B1-8846-B4BE-41598ECE5C75}" type="presOf" srcId="{7E46AD48-A104-4421-800E-99291CD0047F}" destId="{B1083CE2-9413-C849-99F2-016D0D223A26}" srcOrd="1" destOrd="0" presId="urn:microsoft.com/office/officeart/2005/8/layout/list1"/>
    <dgm:cxn modelId="{FD395874-8FDD-4D2D-8C1C-6BD9ED941F8C}" srcId="{5A893ABA-376E-4562-83CD-D95D6DF3D335}" destId="{A725B735-5A17-4AFB-B40E-3E6000FD5A08}" srcOrd="2" destOrd="0" parTransId="{E679F931-2783-4A96-A0B4-C6CFEF5D9B55}" sibTransId="{B5CD92BE-0AB3-4FCE-9030-18B61CDCB311}"/>
    <dgm:cxn modelId="{F0687978-93ED-492E-9165-34FA7A6DF992}" srcId="{47B995F9-A20F-4ABD-AC76-E1AFC06150D3}" destId="{BE01FD23-38A8-45E7-8224-0DD814E42E1C}" srcOrd="0" destOrd="0" parTransId="{3E5F8184-994B-4B67-80C0-F82693C0AA01}" sibTransId="{5D3F75FB-4C03-4E90-9F2D-3A46B1E5985D}"/>
    <dgm:cxn modelId="{77194381-F68C-544F-A2E1-92D132D28E95}" type="presOf" srcId="{896942D6-9336-4920-A3CE-0EC601E05FAF}" destId="{A9DCFF9D-E896-7B4E-ACB9-4FA10CD98F26}" srcOrd="0" destOrd="1" presId="urn:microsoft.com/office/officeart/2005/8/layout/list1"/>
    <dgm:cxn modelId="{AD1A9681-0C95-244B-AEB0-869F812D98C8}" type="presOf" srcId="{3B173549-F7C9-4071-81B6-4F0029998314}" destId="{55AF9459-2002-E145-B1F6-D96DBF29198D}" srcOrd="0" destOrd="2" presId="urn:microsoft.com/office/officeart/2005/8/layout/list1"/>
    <dgm:cxn modelId="{1F0C9998-4D02-1544-A0BE-0D8FA67D3CCF}" type="presOf" srcId="{47B995F9-A20F-4ABD-AC76-E1AFC06150D3}" destId="{BB70960F-51B3-344F-B296-56DF1FFAD208}" srcOrd="0" destOrd="0" presId="urn:microsoft.com/office/officeart/2005/8/layout/list1"/>
    <dgm:cxn modelId="{7083009A-A31B-8647-9191-110295A911C1}" type="presOf" srcId="{7E46AD48-A104-4421-800E-99291CD0047F}" destId="{A054EA95-FED7-5D41-BC47-E9DF5ACF55CD}" srcOrd="0" destOrd="0" presId="urn:microsoft.com/office/officeart/2005/8/layout/list1"/>
    <dgm:cxn modelId="{867408B4-8869-42A2-AA12-5ECAFF28427B}" srcId="{5A893ABA-376E-4562-83CD-D95D6DF3D335}" destId="{3B173549-F7C9-4071-81B6-4F0029998314}" srcOrd="0" destOrd="0" parTransId="{5C548573-64B1-46B3-9B14-77AB88ED2752}" sibTransId="{3F6F83F2-C38A-4458-BBC5-4BA111F62FE1}"/>
    <dgm:cxn modelId="{38E689B7-54F1-B049-BA1F-069213CE439F}" type="presOf" srcId="{6D1A9F1A-B30A-4AF5-B7D7-853312398888}" destId="{55AF9459-2002-E145-B1F6-D96DBF29198D}" srcOrd="0" destOrd="0" presId="urn:microsoft.com/office/officeart/2005/8/layout/list1"/>
    <dgm:cxn modelId="{C1518FDA-E3A2-4D03-A586-1A0E6A71BFEE}" srcId="{7E46AD48-A104-4421-800E-99291CD0047F}" destId="{6D1A9F1A-B30A-4AF5-B7D7-853312398888}" srcOrd="0" destOrd="0" parTransId="{4EE4333C-CDC4-4AF6-A80D-18A72AC85E92}" sibTransId="{CC50F921-1464-4738-884C-8E95E9CCF6E0}"/>
    <dgm:cxn modelId="{C1A251EA-9D84-4BEC-BD9E-A574D107F719}" srcId="{5A893ABA-376E-4562-83CD-D95D6DF3D335}" destId="{3914A910-542E-4935-B140-ADC4467C8744}" srcOrd="1" destOrd="0" parTransId="{73BE5B13-4BC5-42D0-BC56-4DBC45693A6E}" sibTransId="{05A4969F-8C62-4F08-A666-3C454477EC2B}"/>
    <dgm:cxn modelId="{4068CEF3-A7D3-4648-9880-EAB0A4127510}" type="presOf" srcId="{5CC19C73-89A0-43BD-B5FB-450B5B44E3A1}" destId="{A9DCFF9D-E896-7B4E-ACB9-4FA10CD98F26}" srcOrd="0" destOrd="0" presId="urn:microsoft.com/office/officeart/2005/8/layout/list1"/>
    <dgm:cxn modelId="{9D410FEC-2146-8A4B-9BC0-B034AD4F7C63}" type="presParOf" srcId="{BB70960F-51B3-344F-B296-56DF1FFAD208}" destId="{2011A0C8-8CA2-1647-98D0-517BEFF2965D}" srcOrd="0" destOrd="0" presId="urn:microsoft.com/office/officeart/2005/8/layout/list1"/>
    <dgm:cxn modelId="{E2A6CF5D-0AE0-9249-893D-62B60D3EF7D5}" type="presParOf" srcId="{2011A0C8-8CA2-1647-98D0-517BEFF2965D}" destId="{17DD8981-B4C9-E344-850F-99D33A993B61}" srcOrd="0" destOrd="0" presId="urn:microsoft.com/office/officeart/2005/8/layout/list1"/>
    <dgm:cxn modelId="{E8A22E0B-BEE0-5D4D-8872-A5D3EDDDDC5C}" type="presParOf" srcId="{2011A0C8-8CA2-1647-98D0-517BEFF2965D}" destId="{6743E885-8C46-D44C-B62C-6EADB587D769}" srcOrd="1" destOrd="0" presId="urn:microsoft.com/office/officeart/2005/8/layout/list1"/>
    <dgm:cxn modelId="{CF92D0AE-53CD-B241-80BE-4DFB8AA9D96D}" type="presParOf" srcId="{BB70960F-51B3-344F-B296-56DF1FFAD208}" destId="{E6546484-CE12-F249-BA83-114F2D7C77BA}" srcOrd="1" destOrd="0" presId="urn:microsoft.com/office/officeart/2005/8/layout/list1"/>
    <dgm:cxn modelId="{931B6ED5-AA94-D240-B149-CB59CF32764D}" type="presParOf" srcId="{BB70960F-51B3-344F-B296-56DF1FFAD208}" destId="{A9DCFF9D-E896-7B4E-ACB9-4FA10CD98F26}" srcOrd="2" destOrd="0" presId="urn:microsoft.com/office/officeart/2005/8/layout/list1"/>
    <dgm:cxn modelId="{1697B6EE-95DF-464B-93E2-2177824D8916}" type="presParOf" srcId="{BB70960F-51B3-344F-B296-56DF1FFAD208}" destId="{82CF402C-626B-D542-9062-BB8BBA6311D7}" srcOrd="3" destOrd="0" presId="urn:microsoft.com/office/officeart/2005/8/layout/list1"/>
    <dgm:cxn modelId="{BF04ED4B-29CB-6F44-86B0-4F983A5F6725}" type="presParOf" srcId="{BB70960F-51B3-344F-B296-56DF1FFAD208}" destId="{9BA439A2-BBB1-5C49-B99E-97B44DB4FD6D}" srcOrd="4" destOrd="0" presId="urn:microsoft.com/office/officeart/2005/8/layout/list1"/>
    <dgm:cxn modelId="{40A728BB-0CE4-8845-984E-69E2A23D58F5}" type="presParOf" srcId="{9BA439A2-BBB1-5C49-B99E-97B44DB4FD6D}" destId="{A054EA95-FED7-5D41-BC47-E9DF5ACF55CD}" srcOrd="0" destOrd="0" presId="urn:microsoft.com/office/officeart/2005/8/layout/list1"/>
    <dgm:cxn modelId="{00EAD49F-A010-9C4C-BDE9-97A4ED0B874E}" type="presParOf" srcId="{9BA439A2-BBB1-5C49-B99E-97B44DB4FD6D}" destId="{B1083CE2-9413-C849-99F2-016D0D223A26}" srcOrd="1" destOrd="0" presId="urn:microsoft.com/office/officeart/2005/8/layout/list1"/>
    <dgm:cxn modelId="{9A3CBD2D-3A54-DF40-821B-BCAA893688C3}" type="presParOf" srcId="{BB70960F-51B3-344F-B296-56DF1FFAD208}" destId="{C63101A3-C4B7-4440-8435-79D22C82E75A}" srcOrd="5" destOrd="0" presId="urn:microsoft.com/office/officeart/2005/8/layout/list1"/>
    <dgm:cxn modelId="{558A9E38-C182-5D46-8C84-C9F1EA6FA6DA}" type="presParOf" srcId="{BB70960F-51B3-344F-B296-56DF1FFAD208}" destId="{55AF9459-2002-E145-B1F6-D96DBF29198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E6F27-07E0-9440-935D-3D0B0CF40F3A}">
      <dsp:nvSpPr>
        <dsp:cNvPr id="0" name=""/>
        <dsp:cNvSpPr/>
      </dsp:nvSpPr>
      <dsp:spPr>
        <a:xfrm>
          <a:off x="0" y="531281"/>
          <a:ext cx="8229346" cy="2866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689" tIns="457200" rIns="638689" bIns="18288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506"/>
            </a:spcAft>
            <a:buChar char="•"/>
          </a:pPr>
          <a:r>
            <a:rPr lang="en-US" sz="1700" b="1" kern="1200" dirty="0">
              <a:solidFill>
                <a:schemeClr val="tx1"/>
              </a:solidFill>
            </a:rPr>
            <a:t>Superposition</a:t>
          </a:r>
          <a:r>
            <a:rPr lang="en-US" sz="1700" kern="1200" dirty="0"/>
            <a:t> – Define overlapping elements.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506"/>
            </a:spcAft>
            <a:buChar char="•"/>
          </a:pPr>
          <a:r>
            <a:rPr lang="en-US" sz="1700" b="1" kern="1200" dirty="0"/>
            <a:t>Controller elements</a:t>
          </a:r>
          <a:r>
            <a:rPr lang="en-US" sz="1700" kern="1200" dirty="0"/>
            <a:t> – Elements controlling attributes of other elements.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506"/>
            </a:spcAft>
            <a:buChar char="•"/>
          </a:pPr>
          <a:r>
            <a:rPr lang="en-US" sz="1700" b="1" kern="1200" dirty="0"/>
            <a:t>Multiple lines in one lattice </a:t>
          </a:r>
          <a:r>
            <a:rPr lang="en-US" sz="1700" kern="1200" dirty="0"/>
            <a:t>– Example: X-ray line attached to a ring.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506"/>
            </a:spcAft>
            <a:buChar char="•"/>
          </a:pPr>
          <a:r>
            <a:rPr lang="en-US" sz="1700" b="1" kern="1200" dirty="0" err="1"/>
            <a:t>Multipass</a:t>
          </a:r>
          <a:r>
            <a:rPr lang="en-US" sz="1700" b="1" kern="1200" dirty="0"/>
            <a:t> lines </a:t>
          </a:r>
          <a:r>
            <a:rPr lang="en-US" sz="1700" kern="1200" dirty="0"/>
            <a:t>– Beamlines sharing common elements.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506"/>
            </a:spcAft>
            <a:buChar char="•"/>
          </a:pPr>
          <a:r>
            <a:rPr lang="en-US" sz="1700" kern="1200" dirty="0"/>
            <a:t>Interface to Etienne Forest’s </a:t>
          </a:r>
          <a:r>
            <a:rPr lang="en-US" sz="1700" b="1" kern="1200" dirty="0"/>
            <a:t>FPP/PTC</a:t>
          </a:r>
          <a:r>
            <a:rPr lang="en-US" sz="1700" kern="1200" dirty="0"/>
            <a:t> code.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506"/>
            </a:spcAft>
            <a:buChar char="•"/>
          </a:pPr>
          <a:r>
            <a:rPr lang="en-US" sz="1700" kern="1200" dirty="0"/>
            <a:t>Element-by-element selection of how </a:t>
          </a:r>
          <a:r>
            <a:rPr lang="en-US" sz="1700" b="1" kern="1200" dirty="0"/>
            <a:t>tracking is done</a:t>
          </a:r>
          <a:r>
            <a:rPr lang="en-US" sz="1700" kern="1200" dirty="0"/>
            <a:t> through an element</a:t>
          </a:r>
          <a:r>
            <a:rPr lang="en-US" sz="1700" b="1" kern="1200" dirty="0"/>
            <a:t>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506"/>
            </a:spcAft>
            <a:buChar char="•"/>
          </a:pPr>
          <a:r>
            <a:rPr lang="en-US" sz="1700" b="1" kern="1200" dirty="0"/>
            <a:t>Custom elements</a:t>
          </a:r>
          <a:r>
            <a:rPr lang="en-US" sz="1700" kern="1200" dirty="0"/>
            <a:t> and </a:t>
          </a:r>
          <a:r>
            <a:rPr lang="en-US" sz="1700" b="1" kern="1200" dirty="0"/>
            <a:t>custom particle tracking</a:t>
          </a:r>
          <a:r>
            <a:rPr lang="en-US" sz="1700" kern="1200" dirty="0"/>
            <a:t>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506"/>
            </a:spcAft>
            <a:buChar char="•"/>
          </a:pPr>
          <a:r>
            <a:rPr lang="en-US" sz="1700" kern="1200" dirty="0"/>
            <a:t>Define </a:t>
          </a:r>
          <a:r>
            <a:rPr lang="en-US" sz="1700" b="1" kern="1200" dirty="0"/>
            <a:t>beam chamber walls</a:t>
          </a:r>
          <a:r>
            <a:rPr lang="en-US" sz="1700" kern="1200" dirty="0"/>
            <a:t>.</a:t>
          </a:r>
        </a:p>
      </dsp:txBody>
      <dsp:txXfrm>
        <a:off x="0" y="531281"/>
        <a:ext cx="8229346" cy="2866500"/>
      </dsp:txXfrm>
    </dsp:sp>
    <dsp:sp modelId="{DB84B0A8-F258-984C-9680-D82C9921AE49}">
      <dsp:nvSpPr>
        <dsp:cNvPr id="0" name=""/>
        <dsp:cNvSpPr/>
      </dsp:nvSpPr>
      <dsp:spPr>
        <a:xfrm>
          <a:off x="411467" y="75029"/>
          <a:ext cx="7100847" cy="713678"/>
        </a:xfrm>
        <a:prstGeom prst="roundRect">
          <a:avLst/>
        </a:prstGeom>
        <a:solidFill>
          <a:schemeClr val="tx1"/>
        </a:solidFill>
        <a:ln w="0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35" tIns="0" rIns="21773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Bmad has a number of features that over the years have proven useful.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Among these are:</a:t>
          </a:r>
        </a:p>
      </dsp:txBody>
      <dsp:txXfrm>
        <a:off x="446306" y="109868"/>
        <a:ext cx="7031169" cy="644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A0486-3E0E-A845-989C-96D8983065C5}">
      <dsp:nvSpPr>
        <dsp:cNvPr id="0" name=""/>
        <dsp:cNvSpPr/>
      </dsp:nvSpPr>
      <dsp:spPr>
        <a:xfrm>
          <a:off x="0" y="212650"/>
          <a:ext cx="8376758" cy="200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129" tIns="229108" rIns="650129" bIns="113792" numCol="1" spcCol="1270" anchor="t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049463" algn="l"/>
            </a:tabLst>
          </a:pPr>
          <a:r>
            <a:rPr lang="en-US" sz="1600" b="1" kern="1200" dirty="0" err="1"/>
            <a:t>bmad_standard</a:t>
          </a:r>
          <a:r>
            <a:rPr lang="en-US" sz="1600" b="1" kern="1200" dirty="0"/>
            <a:t>	</a:t>
          </a:r>
          <a:r>
            <a:rPr lang="en-US" sz="1600" kern="1200" dirty="0"/>
            <a:t>Fast, thick element formulas (not necessarily </a:t>
          </a:r>
          <a:r>
            <a:rPr lang="en-US" sz="1600" kern="1200" dirty="0" err="1"/>
            <a:t>symplectic</a:t>
          </a:r>
          <a:r>
            <a:rPr lang="en-US" sz="1600" kern="1200" dirty="0"/>
            <a:t>)</a:t>
          </a: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049463" algn="l"/>
            </a:tabLst>
          </a:pPr>
          <a:r>
            <a:rPr lang="en-US" sz="1600" b="1" kern="1200"/>
            <a:t>symp_lie_ptc	</a:t>
          </a:r>
          <a:r>
            <a:rPr lang="en-US" sz="1600" kern="1200"/>
            <a:t>Symplectic Lee integration tracking using PTC</a:t>
          </a: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049463" algn="l"/>
            </a:tabLst>
          </a:pPr>
          <a:r>
            <a:rPr lang="en-US" sz="1600" b="1" kern="1200"/>
            <a:t>taylor	</a:t>
          </a:r>
          <a:r>
            <a:rPr lang="en-US" sz="1600" kern="1200"/>
            <a:t>Taylor map (generated via PTC)</a:t>
          </a: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049463" algn="l"/>
            </a:tabLst>
          </a:pPr>
          <a:r>
            <a:rPr lang="en-US" sz="1600" b="1" kern="1200"/>
            <a:t>linear	</a:t>
          </a:r>
          <a:r>
            <a:rPr lang="en-US" sz="1600" kern="1200"/>
            <a:t>Linear tracking</a:t>
          </a: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049463" algn="l"/>
            </a:tabLst>
          </a:pPr>
          <a:r>
            <a:rPr lang="en-US" sz="1600" b="1" kern="1200"/>
            <a:t>custom	</a:t>
          </a:r>
          <a:r>
            <a:rPr lang="en-US" sz="1600" kern="1200"/>
            <a:t>Tracking with custom code</a:t>
          </a: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049463" algn="l"/>
            </a:tabLst>
          </a:pPr>
          <a:r>
            <a:rPr lang="en-US" sz="1600" b="1" kern="1200"/>
            <a:t>runge_kutta</a:t>
          </a:r>
          <a:r>
            <a:rPr lang="en-US" sz="1600" kern="1200"/>
            <a:t>	Track through fields.</a:t>
          </a: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1598613" algn="l"/>
            </a:tabLst>
          </a:pPr>
          <a:r>
            <a:rPr lang="en-US" sz="1600" b="1" kern="1200"/>
            <a:t>etc.</a:t>
          </a:r>
          <a:endParaRPr lang="en-US" sz="1600" kern="1200"/>
        </a:p>
      </dsp:txBody>
      <dsp:txXfrm>
        <a:off x="0" y="212650"/>
        <a:ext cx="8376758" cy="2009700"/>
      </dsp:txXfrm>
    </dsp:sp>
    <dsp:sp modelId="{8AA99D93-0B32-944B-94BD-D199D0D52B61}">
      <dsp:nvSpPr>
        <dsp:cNvPr id="0" name=""/>
        <dsp:cNvSpPr/>
      </dsp:nvSpPr>
      <dsp:spPr>
        <a:xfrm>
          <a:off x="418837" y="50290"/>
          <a:ext cx="6923775" cy="324720"/>
        </a:xfrm>
        <a:prstGeom prst="round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82880" rIns="221635" bIns="1828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Can set how each element is tracked on an element-by-element basis:</a:t>
          </a:r>
        </a:p>
      </dsp:txBody>
      <dsp:txXfrm>
        <a:off x="434689" y="66142"/>
        <a:ext cx="6892071" cy="293016"/>
      </dsp:txXfrm>
    </dsp:sp>
    <dsp:sp modelId="{5396C419-6370-0646-9AFC-61D6B6B68698}">
      <dsp:nvSpPr>
        <dsp:cNvPr id="0" name=""/>
        <dsp:cNvSpPr/>
      </dsp:nvSpPr>
      <dsp:spPr>
        <a:xfrm>
          <a:off x="0" y="2444110"/>
          <a:ext cx="837675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129" tIns="229108" rIns="65012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inflector: </a:t>
          </a:r>
          <a:r>
            <a:rPr lang="en-US" sz="1600" kern="1200" dirty="0" err="1"/>
            <a:t>em_field</a:t>
          </a:r>
          <a:r>
            <a:rPr lang="en-US" sz="1600" kern="1200" dirty="0"/>
            <a:t>, </a:t>
          </a:r>
          <a:r>
            <a:rPr lang="en-US" sz="1600" b="1" kern="1200" dirty="0" err="1"/>
            <a:t>tracking_method</a:t>
          </a:r>
          <a:r>
            <a:rPr lang="en-US" sz="1600" b="1" kern="1200" dirty="0"/>
            <a:t> = </a:t>
          </a:r>
          <a:r>
            <a:rPr lang="en-US" sz="1600" b="1" kern="1200" dirty="0" err="1"/>
            <a:t>runge_kutta</a:t>
          </a:r>
          <a:r>
            <a:rPr lang="en-US" sz="1600" kern="1200" dirty="0"/>
            <a:t>, </a:t>
          </a:r>
          <a:r>
            <a:rPr lang="en-US" sz="1600" kern="1200" dirty="0" err="1"/>
            <a:t>field_calc</a:t>
          </a:r>
          <a:r>
            <a:rPr lang="en-US" sz="1600" kern="1200" dirty="0"/>
            <a:t> = custom, ... </a:t>
          </a:r>
        </a:p>
      </dsp:txBody>
      <dsp:txXfrm>
        <a:off x="0" y="2444110"/>
        <a:ext cx="8376758" cy="554400"/>
      </dsp:txXfrm>
    </dsp:sp>
    <dsp:sp modelId="{9457FB3A-0D3C-F549-875F-9D0C40C45813}">
      <dsp:nvSpPr>
        <dsp:cNvPr id="0" name=""/>
        <dsp:cNvSpPr/>
      </dsp:nvSpPr>
      <dsp:spPr>
        <a:xfrm>
          <a:off x="418837" y="2281750"/>
          <a:ext cx="6926824" cy="324720"/>
        </a:xfrm>
        <a:prstGeom prst="round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635" tIns="0" rIns="22163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Example:</a:t>
          </a:r>
        </a:p>
      </dsp:txBody>
      <dsp:txXfrm>
        <a:off x="434689" y="2297602"/>
        <a:ext cx="6895120" cy="293016"/>
      </dsp:txXfrm>
    </dsp:sp>
    <dsp:sp modelId="{415866C8-16CF-B945-B004-B91115E12F08}">
      <dsp:nvSpPr>
        <dsp:cNvPr id="0" name=""/>
        <dsp:cNvSpPr/>
      </dsp:nvSpPr>
      <dsp:spPr>
        <a:xfrm>
          <a:off x="0" y="3220270"/>
          <a:ext cx="8376758" cy="1039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129" tIns="229108" rIns="65012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Enables simulation of unique element types via custom tracking.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Can compare different tracking methods.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Can optimize simulations for speed and/or accuracy.</a:t>
          </a:r>
        </a:p>
      </dsp:txBody>
      <dsp:txXfrm>
        <a:off x="0" y="3220270"/>
        <a:ext cx="8376758" cy="1039500"/>
      </dsp:txXfrm>
    </dsp:sp>
    <dsp:sp modelId="{D69AA279-233B-DD40-B5C7-182B30260D43}">
      <dsp:nvSpPr>
        <dsp:cNvPr id="0" name=""/>
        <dsp:cNvSpPr/>
      </dsp:nvSpPr>
      <dsp:spPr>
        <a:xfrm>
          <a:off x="418837" y="3057910"/>
          <a:ext cx="6923775" cy="324720"/>
        </a:xfrm>
        <a:prstGeom prst="round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635" tIns="0" rIns="22163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Advantages:</a:t>
          </a:r>
        </a:p>
      </dsp:txBody>
      <dsp:txXfrm>
        <a:off x="434689" y="3073762"/>
        <a:ext cx="6892071" cy="293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D44DC-5DE7-2A49-9746-E82402004900}">
      <dsp:nvSpPr>
        <dsp:cNvPr id="0" name=""/>
        <dsp:cNvSpPr/>
      </dsp:nvSpPr>
      <dsp:spPr>
        <a:xfrm>
          <a:off x="0" y="0"/>
          <a:ext cx="729542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56BCB-A64D-BE45-BE89-6D2D5E1F80C2}">
      <dsp:nvSpPr>
        <dsp:cNvPr id="0" name=""/>
        <dsp:cNvSpPr/>
      </dsp:nvSpPr>
      <dsp:spPr>
        <a:xfrm>
          <a:off x="0" y="193"/>
          <a:ext cx="7295423" cy="99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 a Bmad lattice file, can define </a:t>
          </a:r>
          <a:r>
            <a:rPr lang="en-US" sz="1800" b="1" kern="1200" dirty="0"/>
            <a:t>controller elements</a:t>
          </a:r>
          <a:r>
            <a:rPr lang="en-US" sz="1800" kern="1200" dirty="0"/>
            <a:t> [called </a:t>
          </a:r>
          <a:r>
            <a:rPr lang="en-US" sz="1800" b="1" kern="1200" dirty="0"/>
            <a:t>overlay</a:t>
          </a:r>
          <a:r>
            <a:rPr lang="en-US" sz="1800" kern="1200" dirty="0"/>
            <a:t> and </a:t>
          </a:r>
          <a:r>
            <a:rPr lang="en-US" sz="1800" b="1" kern="1200" dirty="0"/>
            <a:t>group</a:t>
          </a:r>
          <a:r>
            <a:rPr lang="en-US" sz="1800" kern="1200" dirty="0"/>
            <a:t> elements] that control the parameters of other elements.</a:t>
          </a:r>
        </a:p>
      </dsp:txBody>
      <dsp:txXfrm>
        <a:off x="0" y="193"/>
        <a:ext cx="7295423" cy="999946"/>
      </dsp:txXfrm>
    </dsp:sp>
    <dsp:sp modelId="{DFAEC31D-A97C-F640-8ABA-9FC44AC72F53}">
      <dsp:nvSpPr>
        <dsp:cNvPr id="0" name=""/>
        <dsp:cNvSpPr/>
      </dsp:nvSpPr>
      <dsp:spPr>
        <a:xfrm>
          <a:off x="0" y="1000139"/>
          <a:ext cx="7295423" cy="0"/>
        </a:xfrm>
        <a:prstGeom prst="line">
          <a:avLst/>
        </a:prstGeom>
        <a:solidFill>
          <a:schemeClr val="accent5">
            <a:hueOff val="2944118"/>
            <a:satOff val="9586"/>
            <a:lumOff val="3333"/>
            <a:alphaOff val="0"/>
          </a:schemeClr>
        </a:solidFill>
        <a:ln w="34925" cap="flat" cmpd="sng" algn="in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8DA44-5584-D642-8B1A-D99E1BFE00CF}">
      <dsp:nvSpPr>
        <dsp:cNvPr id="0" name=""/>
        <dsp:cNvSpPr/>
      </dsp:nvSpPr>
      <dsp:spPr>
        <a:xfrm>
          <a:off x="0" y="1008539"/>
          <a:ext cx="7288298" cy="1784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Example</a:t>
          </a:r>
          <a:r>
            <a:rPr lang="en-US" sz="1800" kern="1200" dirty="0"/>
            <a:t>: Power supply powering two steering magnets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chemeClr val="tx1"/>
              </a:solidFill>
              <a:cs typeface="Arial" charset="0"/>
            </a:rPr>
            <a:t> 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1008539"/>
        <a:ext cx="7288298" cy="1784564"/>
      </dsp:txXfrm>
    </dsp:sp>
    <dsp:sp modelId="{0F4A8485-C1B8-1C49-A2BC-7EFCF847DF69}">
      <dsp:nvSpPr>
        <dsp:cNvPr id="0" name=""/>
        <dsp:cNvSpPr/>
      </dsp:nvSpPr>
      <dsp:spPr>
        <a:xfrm>
          <a:off x="0" y="2784703"/>
          <a:ext cx="7295423" cy="0"/>
        </a:xfrm>
        <a:prstGeom prst="line">
          <a:avLst/>
        </a:prstGeom>
        <a:solidFill>
          <a:schemeClr val="accent5">
            <a:hueOff val="5888237"/>
            <a:satOff val="19172"/>
            <a:lumOff val="6667"/>
            <a:alphaOff val="0"/>
          </a:schemeClr>
        </a:solidFill>
        <a:ln w="34925" cap="flat" cmpd="sng" algn="in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8553F-E76E-DE49-817B-4B4377DDD0DB}">
      <dsp:nvSpPr>
        <dsp:cNvPr id="0" name=""/>
        <dsp:cNvSpPr/>
      </dsp:nvSpPr>
      <dsp:spPr>
        <a:xfrm>
          <a:off x="0" y="2784703"/>
          <a:ext cx="7295423" cy="99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Example</a:t>
          </a:r>
          <a:r>
            <a:rPr lang="en-US" sz="1800" kern="1200" dirty="0"/>
            <a:t>: Machine energy ramp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 </a:t>
          </a:r>
        </a:p>
      </dsp:txBody>
      <dsp:txXfrm>
        <a:off x="0" y="2784703"/>
        <a:ext cx="7295423" cy="999946"/>
      </dsp:txXfrm>
    </dsp:sp>
    <dsp:sp modelId="{35EDDD03-0BD7-7E48-ADA1-84D0271F3980}">
      <dsp:nvSpPr>
        <dsp:cNvPr id="0" name=""/>
        <dsp:cNvSpPr/>
      </dsp:nvSpPr>
      <dsp:spPr>
        <a:xfrm>
          <a:off x="0" y="3784650"/>
          <a:ext cx="7295423" cy="0"/>
        </a:xfrm>
        <a:prstGeom prst="line">
          <a:avLst/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 w="34925" cap="flat" cmpd="sng" algn="in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5F32F9-D7CA-CC4B-B9EC-9D1949051266}">
      <dsp:nvSpPr>
        <dsp:cNvPr id="0" name=""/>
        <dsp:cNvSpPr/>
      </dsp:nvSpPr>
      <dsp:spPr>
        <a:xfrm>
          <a:off x="0" y="3784650"/>
          <a:ext cx="7295423" cy="99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Advantage of controller elements:</a:t>
          </a:r>
          <a:r>
            <a:rPr lang="en-US" sz="1800" kern="1200" dirty="0"/>
            <a:t> Once defined in a lattice file, any program can read in the lattice and simulate the effect of the controller.</a:t>
          </a:r>
        </a:p>
      </dsp:txBody>
      <dsp:txXfrm>
        <a:off x="0" y="3784650"/>
        <a:ext cx="7295423" cy="9999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CFF9D-E896-7B4E-ACB9-4FA10CD98F26}">
      <dsp:nvSpPr>
        <dsp:cNvPr id="0" name=""/>
        <dsp:cNvSpPr/>
      </dsp:nvSpPr>
      <dsp:spPr>
        <a:xfrm>
          <a:off x="0" y="352864"/>
          <a:ext cx="5543259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0218" tIns="374904" rIns="43021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/>
            <a:t>e_gun</a:t>
          </a:r>
          <a:r>
            <a:rPr lang="en-US" sz="1800" kern="1200"/>
            <a:t>  Gun cathode region element.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/>
            <a:t>em_field</a:t>
          </a:r>
          <a:r>
            <a:rPr lang="en-US" sz="1800" kern="1200"/>
            <a:t> General field element.</a:t>
          </a:r>
        </a:p>
      </dsp:txBody>
      <dsp:txXfrm>
        <a:off x="0" y="352864"/>
        <a:ext cx="5543259" cy="1020600"/>
      </dsp:txXfrm>
    </dsp:sp>
    <dsp:sp modelId="{6743E885-8C46-D44C-B62C-6EADB587D769}">
      <dsp:nvSpPr>
        <dsp:cNvPr id="0" name=""/>
        <dsp:cNvSpPr/>
      </dsp:nvSpPr>
      <dsp:spPr>
        <a:xfrm>
          <a:off x="277162" y="99285"/>
          <a:ext cx="3880281" cy="531360"/>
        </a:xfrm>
        <a:prstGeom prst="roundRect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665" tIns="0" rIns="14666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Have lattice elements to handle low energy tracking:</a:t>
          </a:r>
        </a:p>
      </dsp:txBody>
      <dsp:txXfrm>
        <a:off x="303101" y="125224"/>
        <a:ext cx="3828403" cy="479482"/>
      </dsp:txXfrm>
    </dsp:sp>
    <dsp:sp modelId="{55AF9459-2002-E145-B1F6-D96DBF29198D}">
      <dsp:nvSpPr>
        <dsp:cNvPr id="0" name=""/>
        <dsp:cNvSpPr/>
      </dsp:nvSpPr>
      <dsp:spPr>
        <a:xfrm>
          <a:off x="0" y="1748446"/>
          <a:ext cx="5543259" cy="2324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0218" tIns="374904" rIns="43021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1D/3D </a:t>
          </a:r>
          <a:r>
            <a:rPr lang="en-US" sz="1800" b="1" kern="1200" dirty="0"/>
            <a:t>Coherent Synchrotron Radiation (CSR)</a:t>
          </a:r>
          <a:r>
            <a:rPr lang="en-US" sz="1800" kern="1200" dirty="0"/>
            <a:t> model implemented in Bmad.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Low energy space charge</a:t>
          </a:r>
          <a:r>
            <a:rPr lang="en-US" sz="1800" kern="1200" dirty="0"/>
            <a:t>: Integration with existing SC codes: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OPAL (Andreas </a:t>
          </a:r>
          <a:r>
            <a:rPr lang="en-US" sz="1800" kern="1200" dirty="0" err="1"/>
            <a:t>Adelmann</a:t>
          </a:r>
          <a:r>
            <a:rPr lang="en-US" sz="1800" kern="1200" dirty="0"/>
            <a:t>)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ASTRA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GPT</a:t>
          </a:r>
        </a:p>
      </dsp:txBody>
      <dsp:txXfrm>
        <a:off x="0" y="1748446"/>
        <a:ext cx="5543259" cy="2324700"/>
      </dsp:txXfrm>
    </dsp:sp>
    <dsp:sp modelId="{B1083CE2-9413-C849-99F2-016D0D223A26}">
      <dsp:nvSpPr>
        <dsp:cNvPr id="0" name=""/>
        <dsp:cNvSpPr/>
      </dsp:nvSpPr>
      <dsp:spPr>
        <a:xfrm>
          <a:off x="277162" y="1482765"/>
          <a:ext cx="3880281" cy="531360"/>
        </a:xfrm>
        <a:prstGeom prst="roundRect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665" tIns="0" rIns="14666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Status:</a:t>
          </a:r>
        </a:p>
      </dsp:txBody>
      <dsp:txXfrm>
        <a:off x="303101" y="1508704"/>
        <a:ext cx="3828403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72FF64-CC45-5F4D-8F99-BC28B68F16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3CF10D-4ACC-4443-8740-BB222BA50B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CBD74-FC86-7C40-BCA2-56BC63893588}" type="datetimeFigureOut">
              <a:rPr lang="en-US" smtClean="0"/>
              <a:t>2/22/19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2CF09-92C9-7449-8752-659B06E488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E750A-2568-F649-9B87-9BAFC5B61D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A6861-11A8-DA42-91A2-2FAFBE67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7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77D15-3AD2-CC48-AB14-3DFDD5D20D4C}" type="datetimeFigureOut">
              <a:rPr lang="en-US" smtClean="0"/>
              <a:t>2/22/19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13DC4-D48A-294C-9A7D-13D0C0094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afternoon. I’m here to talk about the Bmad toolkit and how it can be used for charged particle and x-ray modeling both offline and online within a control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13DC4-D48A-294C-9A7D-13D0C00943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6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example </a:t>
            </a:r>
            <a:r>
              <a:rPr lang="en-US" dirty="0" err="1"/>
              <a:t>lat</a:t>
            </a:r>
            <a:r>
              <a:rPr lang="en-US" dirty="0"/>
              <a:t> is an instance of a </a:t>
            </a:r>
            <a:r>
              <a:rPr lang="en-US" dirty="0" err="1"/>
              <a:t>lat_struct</a:t>
            </a:r>
            <a:r>
              <a:rPr lang="en-US" dirty="0"/>
              <a:t>.</a:t>
            </a:r>
          </a:p>
          <a:p>
            <a:r>
              <a:rPr lang="en-US" dirty="0"/>
              <a:t>A </a:t>
            </a:r>
            <a:r>
              <a:rPr lang="en-US" dirty="0" err="1"/>
              <a:t>lat_struct</a:t>
            </a:r>
            <a:r>
              <a:rPr lang="en-US" baseline="0" dirty="0"/>
              <a:t> is a structure that holds all the information about a lattice.</a:t>
            </a:r>
          </a:p>
          <a:p>
            <a:r>
              <a:rPr lang="en-US" baseline="0" dirty="0"/>
              <a:t>Including a list of the lattice elements, magnet strengths, etc.</a:t>
            </a:r>
          </a:p>
          <a:p>
            <a:r>
              <a:rPr lang="en-US" dirty="0"/>
              <a:t>The  call to </a:t>
            </a:r>
            <a:r>
              <a:rPr lang="en-US" dirty="0" err="1"/>
              <a:t>bmad_parser</a:t>
            </a:r>
            <a:r>
              <a:rPr lang="en-US" baseline="0" dirty="0"/>
              <a:t> takes a lattice file name</a:t>
            </a:r>
          </a:p>
          <a:p>
            <a:r>
              <a:rPr lang="en-US" baseline="0" dirty="0"/>
              <a:t>and </a:t>
            </a:r>
            <a:r>
              <a:rPr lang="en-US" baseline="0" dirty="0" err="1"/>
              <a:t>bmad_parser</a:t>
            </a:r>
            <a:r>
              <a:rPr lang="en-US" baseline="0" dirty="0"/>
              <a:t> will fill the </a:t>
            </a:r>
            <a:r>
              <a:rPr lang="en-US" baseline="0" dirty="0" err="1"/>
              <a:t>lat</a:t>
            </a:r>
            <a:r>
              <a:rPr lang="en-US" baseline="0" dirty="0"/>
              <a:t> instance with the parsed information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3DC4-D48A-294C-9A7D-13D0C00943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03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End: The bottom line is that tracking method selection adds to the flexibility of simulations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3DC4-D48A-294C-9A7D-13D0C00943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6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 Can simulate a storage ring with x-ray lines so that, for example, one can calculate the effect of misalignments on the position of x-rays in the experimental end stations.</a:t>
            </a:r>
          </a:p>
          <a:p>
            <a:r>
              <a:rPr lang="en-US" b="1" dirty="0"/>
              <a:t>Run Tao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3DC4-D48A-294C-9A7D-13D0C00943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6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Once steerings are defined a program can design orbit bumps without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13DC4-D48A-294C-9A7D-13D0C00943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62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225BF-2A7C-714F-A5DE-BD5ED71E329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33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Solenoid</a:t>
            </a:r>
            <a:r>
              <a:rPr lang="en-US" baseline="0" dirty="0"/>
              <a:t> is superimposed upon the quadrupoles</a:t>
            </a:r>
          </a:p>
          <a:p>
            <a:r>
              <a:rPr lang="en-US" baseline="0" dirty="0"/>
              <a:t>quadrupoles are superimposed upon other quadrupoles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225BF-2A7C-714F-A5DE-BD5ED71E329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3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CBETA-V: demonstrating its usefulness as a tool for not only displaying useful physics data to operators in real time, but also for debugging and testing measurement procedures before putting them to use in the real machine.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3DC4-D48A-294C-9A7D-13D0C009434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30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3DC4-D48A-294C-9A7D-13D0C009434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6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626" y="6453386"/>
            <a:ext cx="2948334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David Sagan   LBL   February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394541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86955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69537" y="0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David Sagan   LBL   February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8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69537" y="0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David Sagan   LBL   February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49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281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533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5261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506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55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209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371600" indent="-384048">
              <a:buFont typeface="Wingdings" pitchFamily="2" charset="2"/>
              <a:buChar char="Ø"/>
              <a:defRPr/>
            </a:lvl3pPr>
            <a:lvl4pPr marL="1828800" indent="-384048">
              <a:buFont typeface="Wingdings" pitchFamily="2" charset="2"/>
              <a:buChar char="v"/>
              <a:defRPr/>
            </a:lvl4pPr>
            <a:lvl5pPr marL="2286000" indent="-384048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5799" y="6373873"/>
            <a:ext cx="2707480" cy="40461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David Sagan   LBL   February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373873"/>
            <a:ext cx="384463" cy="40461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28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7382" y="6453386"/>
            <a:ext cx="2799385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David Sagan   LBL   February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386743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7326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369537" y="0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David Sagan   LBL   February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9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369537" y="0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David Sagan   LBL   February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5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369537" y="0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65981" y="6373873"/>
            <a:ext cx="2673923" cy="404614"/>
          </a:xfrm>
        </p:spPr>
        <p:txBody>
          <a:bodyPr/>
          <a:lstStyle/>
          <a:p>
            <a:r>
              <a:rPr lang="en-US" dirty="0"/>
              <a:t>David Sagan   LBL   February 22,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6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369537" y="0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David Sagan   LBL   February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0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7566" y="6453386"/>
            <a:ext cx="302911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David Sagan   LBL   February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89320" y="6453386"/>
            <a:ext cx="377423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847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6353" y="6453386"/>
            <a:ext cx="2644351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David Sagan   BNL    June 5,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43367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630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65981" y="6373873"/>
            <a:ext cx="26739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David Sagan   LBL   February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73873"/>
            <a:ext cx="444098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715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hf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Wingdings" pitchFamily="2" charset="2"/>
        <a:buChar char="Ø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Wingdings" pitchFamily="2" charset="2"/>
        <a:buChar char="v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Courier New" panose="02070309020205020404" pitchFamily="49" charset="0"/>
        <a:buChar char="o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FEDB92-851E-4E4B-B560-F2552B415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33554" b="9473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9C7339-A6EE-4D61-A33E-64D65F757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55560" y="1125415"/>
            <a:ext cx="9867482" cy="459321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3A6586F7-A126-4F04-B9AA-AC0323374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BA6D22B-C59B-4B49-B613-F1A0DF012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8E3A1-6C09-7A43-BCB9-E5CEB38D3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603" y="1388858"/>
            <a:ext cx="10912759" cy="209822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Bmad Toolkit: </a:t>
            </a:r>
            <a:br>
              <a:rPr lang="en-US" sz="3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32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From Lattice Design to Online Modeling of Charged Particles &amp; X-rays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5261B76-F7F5-E94C-B965-3DB083A47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79906" y="3956279"/>
            <a:ext cx="6831673" cy="144303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lnSpc>
                <a:spcPct val="102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rgbClr val="FFFFFF"/>
                </a:solidFill>
                <a:cs typeface="Arial" charset="0"/>
              </a:rPr>
              <a:t>David Sagan</a:t>
            </a:r>
          </a:p>
          <a:p>
            <a:pPr>
              <a:lnSpc>
                <a:spcPct val="102000"/>
              </a:lnSpc>
              <a:spcBef>
                <a:spcPct val="20000"/>
              </a:spcBef>
              <a:defRPr/>
            </a:pPr>
            <a:endParaRPr lang="en-US" sz="1800" dirty="0">
              <a:solidFill>
                <a:srgbClr val="FFFFFF"/>
              </a:solidFill>
              <a:cs typeface="Arial" charset="0"/>
            </a:endParaRPr>
          </a:p>
          <a:p>
            <a:pPr>
              <a:lnSpc>
                <a:spcPct val="102000"/>
              </a:lnSpc>
              <a:spcBef>
                <a:spcPct val="20000"/>
              </a:spcBef>
              <a:defRPr/>
            </a:pPr>
            <a:r>
              <a:rPr lang="en-US" sz="1800" i="1" dirty="0">
                <a:solidFill>
                  <a:srgbClr val="FFFFFF"/>
                </a:solidFill>
                <a:cs typeface="Arial" charset="0"/>
              </a:rPr>
              <a:t>Cornell Laboratory for Accelerator Based Sciences and Education</a:t>
            </a:r>
          </a:p>
        </p:txBody>
      </p:sp>
    </p:spTree>
    <p:extLst>
      <p:ext uri="{BB962C8B-B14F-4D97-AF65-F5344CB8AC3E}">
        <p14:creationId xmlns:p14="http://schemas.microsoft.com/office/powerpoint/2010/main" val="156093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C43492-795C-5248-A985-F59EDAE6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890" y="545951"/>
            <a:ext cx="4953612" cy="8095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Bmad Ecosystem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F610B-A033-854C-804E-830558069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277" y="1489934"/>
            <a:ext cx="5620586" cy="4480560"/>
          </a:xfrm>
        </p:spPr>
        <p:txBody>
          <a:bodyPr>
            <a:noAutofit/>
          </a:bodyPr>
          <a:lstStyle/>
          <a:p>
            <a:r>
              <a:rPr lang="en-US" sz="1600" dirty="0"/>
              <a:t>Due to its flexibility, Bmad has been used in a number of programs including: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1600" b="1" dirty="0" err="1"/>
              <a:t>tao</a:t>
            </a:r>
            <a:r>
              <a:rPr lang="en-US" sz="1600" b="1" dirty="0"/>
              <a:t>:</a:t>
            </a:r>
            <a:r>
              <a:rPr lang="en-US" sz="1600" dirty="0"/>
              <a:t> General purpose design and simulation.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1600" b="1" dirty="0"/>
              <a:t>synrad3d:</a:t>
            </a:r>
            <a:r>
              <a:rPr lang="en-US" sz="1600" dirty="0"/>
              <a:t> 3D tracking of synch photons, including reflections, within the beam chamber walls.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1600" b="1" dirty="0" err="1"/>
              <a:t>bbu</a:t>
            </a:r>
            <a:r>
              <a:rPr lang="en-US" sz="1600" b="1" dirty="0"/>
              <a:t>:</a:t>
            </a:r>
            <a:r>
              <a:rPr lang="en-US" sz="1600" dirty="0"/>
              <a:t> Beam breakup instability simulations.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1600" b="1" dirty="0" err="1"/>
              <a:t>dark_current_tracker</a:t>
            </a:r>
            <a:r>
              <a:rPr lang="en-US" sz="1600" b="1" dirty="0"/>
              <a:t>:</a:t>
            </a:r>
            <a:r>
              <a:rPr lang="en-US" sz="1600" dirty="0"/>
              <a:t> Dark current electron simulation.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1600" b="1" dirty="0" err="1"/>
              <a:t>freq_map</a:t>
            </a:r>
            <a:r>
              <a:rPr lang="en-US" sz="1600" b="1" dirty="0"/>
              <a:t>:</a:t>
            </a:r>
            <a:r>
              <a:rPr lang="en-US" sz="1600" dirty="0"/>
              <a:t> Frequency map analysis.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1600" b="1" dirty="0" err="1"/>
              <a:t>ibs_sim</a:t>
            </a:r>
            <a:r>
              <a:rPr lang="en-US" sz="1600" b="1" dirty="0"/>
              <a:t>:</a:t>
            </a:r>
            <a:r>
              <a:rPr lang="en-US" sz="1600" dirty="0"/>
              <a:t> Analytic intra-beam scattering (IBS) calculation.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1600" b="1" dirty="0" err="1"/>
              <a:t>touschek_track</a:t>
            </a:r>
            <a:r>
              <a:rPr lang="en-US" sz="1600" b="1" dirty="0"/>
              <a:t>:</a:t>
            </a:r>
            <a:r>
              <a:rPr lang="en-US" sz="1600" dirty="0"/>
              <a:t> Tracking of Touschek particles.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MOGA:</a:t>
            </a:r>
            <a:r>
              <a:rPr lang="en-US" sz="1600" b="1" dirty="0"/>
              <a:t> </a:t>
            </a:r>
            <a:r>
              <a:rPr lang="en-US" sz="1600" dirty="0"/>
              <a:t>Multi Objective Genetic Algorithm optimization.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1600" b="1" dirty="0"/>
              <a:t>Lux:</a:t>
            </a:r>
            <a:r>
              <a:rPr lang="en-US" sz="1600" dirty="0"/>
              <a:t> Photon tracking in X-ray beam lines.</a:t>
            </a:r>
            <a:endParaRPr lang="en-US" sz="1600" b="1" dirty="0"/>
          </a:p>
          <a:p>
            <a:pPr marL="404813" lvl="1" indent="-174625">
              <a:buFont typeface="Arial" charset="0"/>
              <a:buChar char="•"/>
            </a:pPr>
            <a:r>
              <a:rPr lang="en-US" sz="1600" b="1" dirty="0"/>
              <a:t>etc</a:t>
            </a:r>
            <a:r>
              <a:rPr lang="en-US" sz="1600" dirty="0"/>
              <a:t>...</a:t>
            </a:r>
          </a:p>
          <a:p>
            <a:r>
              <a:rPr lang="en-US" sz="1600" b="1" dirty="0"/>
              <a:t>Code reuse</a:t>
            </a:r>
            <a:r>
              <a:rPr lang="en-US" sz="1600" dirty="0"/>
              <a:t>: Modules developed for one program can, via Bmad, be used in other programs.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4DEEE-4B5E-8846-8F01-606B438D7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418957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FCB088-552C-5F4E-BDB9-C17946ABA93C}"/>
              </a:ext>
            </a:extLst>
          </p:cNvPr>
          <p:cNvGrpSpPr/>
          <p:nvPr/>
        </p:nvGrpSpPr>
        <p:grpSpPr>
          <a:xfrm>
            <a:off x="7365889" y="484095"/>
            <a:ext cx="4585257" cy="5156824"/>
            <a:chOff x="717664" y="473336"/>
            <a:chExt cx="4585257" cy="51568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956394-7B04-D249-9109-16723298D176}"/>
                </a:ext>
              </a:extLst>
            </p:cNvPr>
            <p:cNvSpPr txBox="1"/>
            <p:nvPr/>
          </p:nvSpPr>
          <p:spPr>
            <a:xfrm>
              <a:off x="4087907" y="1484555"/>
              <a:ext cx="10542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Tune Scan </a:t>
              </a:r>
              <a:r>
                <a:rPr lang="en-US" sz="1200" dirty="0"/>
                <a:t>for CESR Ring Upgrade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31032D-C740-864B-AE6D-FDFCF9118AF4}"/>
                </a:ext>
              </a:extLst>
            </p:cNvPr>
            <p:cNvGrpSpPr/>
            <p:nvPr/>
          </p:nvGrpSpPr>
          <p:grpSpPr>
            <a:xfrm>
              <a:off x="717664" y="473336"/>
              <a:ext cx="3124384" cy="2840019"/>
              <a:chOff x="717664" y="473336"/>
              <a:chExt cx="3124384" cy="284001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EC9B27F-1D53-2946-AC00-A476D5395F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7664" y="473336"/>
                <a:ext cx="3124384" cy="284001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D6E348-42B9-7A46-BE61-D9E2CCB94398}"/>
                  </a:ext>
                </a:extLst>
              </p:cNvPr>
              <p:cNvSpPr txBox="1"/>
              <p:nvPr/>
            </p:nvSpPr>
            <p:spPr>
              <a:xfrm>
                <a:off x="1108039" y="2581834"/>
                <a:ext cx="23451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Circles = design tunes, 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</a:rPr>
                  <a:t>Diamonds = current tunes.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2A8CDD-FABC-B34A-89F9-FA73B9D4620C}"/>
                </a:ext>
              </a:extLst>
            </p:cNvPr>
            <p:cNvSpPr txBox="1"/>
            <p:nvPr/>
          </p:nvSpPr>
          <p:spPr>
            <a:xfrm>
              <a:off x="3881546" y="4614497"/>
              <a:ext cx="14213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BBU threshold current</a:t>
              </a:r>
              <a:r>
                <a:rPr lang="en-US" sz="1200" dirty="0"/>
                <a:t> for CBETA as a function of the phase advance between cavities.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C1E251E-F24F-D64D-AB6A-319FD19D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088" y="4170309"/>
            <a:ext cx="2704725" cy="2198222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DA4B7FB-BCA0-4843-A892-3EBC9665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3477171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94087-BAAA-504C-8827-8F018A46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264" y="611529"/>
            <a:ext cx="5591893" cy="14036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Tao: Tool for Accelerator Optics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5FF0B-434F-7444-B15B-5CC345958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801" y="2172737"/>
            <a:ext cx="5878200" cy="3581400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Problem</a:t>
            </a:r>
            <a:r>
              <a:rPr lang="en-US" sz="1600" dirty="0"/>
              <a:t>: Bmad is not a program so it cannot be used </a:t>
            </a:r>
            <a:br>
              <a:rPr lang="en-US" sz="1600" dirty="0"/>
            </a:br>
            <a:r>
              <a:rPr lang="en-US" sz="1600" dirty="0"/>
              <a:t>“out of the box.” for simple calculations.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Solution</a:t>
            </a:r>
            <a:r>
              <a:rPr lang="en-US" sz="1600" dirty="0"/>
              <a:t>: Develop Tao - a general purpose simulation &amp; design program</a:t>
            </a:r>
          </a:p>
          <a:p>
            <a:pPr marL="749300" lvl="1" indent="-217488">
              <a:buFont typeface="Arial" charset="0"/>
              <a:buChar char="•"/>
            </a:pPr>
            <a:r>
              <a:rPr lang="en-US" sz="1600" dirty="0"/>
              <a:t>Twiss and orbit calculations.</a:t>
            </a:r>
          </a:p>
          <a:p>
            <a:pPr marL="749300" lvl="1" indent="-217488">
              <a:buFont typeface="Arial" charset="0"/>
              <a:buChar char="•"/>
            </a:pPr>
            <a:r>
              <a:rPr lang="en-US" sz="1600" dirty="0"/>
              <a:t>Nonlinear optimization.</a:t>
            </a:r>
          </a:p>
          <a:p>
            <a:pPr marL="749300" lvl="1" indent="-217488">
              <a:buFont typeface="Arial" charset="0"/>
              <a:buChar char="•"/>
            </a:pPr>
            <a:r>
              <a:rPr lang="en-US" sz="1600" dirty="0"/>
              <a:t>Lattice design.</a:t>
            </a:r>
          </a:p>
          <a:p>
            <a:pPr marL="749300" lvl="1" indent="-217488">
              <a:buFont typeface="Arial" charset="0"/>
              <a:buChar char="•"/>
            </a:pPr>
            <a:r>
              <a:rPr lang="en-US" sz="1600" dirty="0"/>
              <a:t>Etc.</a:t>
            </a:r>
          </a:p>
          <a:p>
            <a:r>
              <a:rPr lang="en-US" sz="1600" b="1" dirty="0"/>
              <a:t>Additionally</a:t>
            </a:r>
            <a:r>
              <a:rPr lang="en-US" sz="1600" dirty="0"/>
              <a:t>: Tao’s object oriented coding makes it relatively easy to extend it.</a:t>
            </a:r>
          </a:p>
          <a:p>
            <a:r>
              <a:rPr lang="en-US" sz="1600" b="1" dirty="0"/>
              <a:t>For example</a:t>
            </a:r>
            <a:r>
              <a:rPr lang="en-US" sz="1600" dirty="0"/>
              <a:t>: Can add custom commands to interface Tao with a control system.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E5DFA-16C0-4049-947A-1D0C1243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0529" y="6453386"/>
            <a:ext cx="488114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 dirty="0"/>
          </a:p>
        </p:txBody>
      </p:sp>
      <p:pic>
        <p:nvPicPr>
          <p:cNvPr id="15" name="Picture 5" descr="tao2.pdf">
            <a:extLst>
              <a:ext uri="{FF2B5EF4-FFF2-40B4-BE49-F238E27FC236}">
                <a16:creationId xmlns:a16="http://schemas.microsoft.com/office/drawing/2014/main" id="{3027A01A-A91F-B348-B906-BC4AF04D6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218" y="919975"/>
            <a:ext cx="3486275" cy="489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03413A0-ED50-8643-AD21-7AB89232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9065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4005598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7ABD2-D704-624E-B3A0-88AC742B5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29" y="1023614"/>
            <a:ext cx="2914672" cy="147110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Tao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64A69-7D3F-2847-9172-CD82B43C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870" y="3845765"/>
            <a:ext cx="4983478" cy="1162394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Bmad</a:t>
            </a:r>
            <a:r>
              <a:rPr lang="en-US" dirty="0">
                <a:solidFill>
                  <a:srgbClr val="000000"/>
                </a:solidFill>
              </a:rPr>
              <a:t> with </a:t>
            </a:r>
            <a:r>
              <a:rPr lang="en-US" b="1" dirty="0">
                <a:solidFill>
                  <a:srgbClr val="000000"/>
                </a:solidFill>
              </a:rPr>
              <a:t>Tao</a:t>
            </a:r>
            <a:r>
              <a:rPr lang="en-US" dirty="0">
                <a:solidFill>
                  <a:srgbClr val="000000"/>
                </a:solidFill>
              </a:rPr>
              <a:t> gives the </a:t>
            </a:r>
            <a:r>
              <a:rPr lang="en-US" b="1" dirty="0">
                <a:solidFill>
                  <a:srgbClr val="000000"/>
                </a:solidFill>
              </a:rPr>
              <a:t>flexibility of a library</a:t>
            </a:r>
            <a:r>
              <a:rPr lang="en-US" dirty="0">
                <a:solidFill>
                  <a:srgbClr val="000000"/>
                </a:solidFill>
              </a:rPr>
              <a:t> with the </a:t>
            </a:r>
            <a:r>
              <a:rPr lang="en-US" b="1" dirty="0">
                <a:solidFill>
                  <a:srgbClr val="000000"/>
                </a:solidFill>
              </a:rPr>
              <a:t>convenience of a program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9E9F6-2E2B-FB46-97DE-60C2C2A4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11512" y="6453386"/>
            <a:ext cx="519974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564DD6-3DA5-C141-9BAB-3D6153CDDD85}"/>
              </a:ext>
            </a:extLst>
          </p:cNvPr>
          <p:cNvSpPr txBox="1">
            <a:spLocks/>
          </p:cNvSpPr>
          <p:nvPr/>
        </p:nvSpPr>
        <p:spPr>
          <a:xfrm>
            <a:off x="6785510" y="5991354"/>
            <a:ext cx="5546955" cy="757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Example:</a:t>
            </a:r>
            <a:r>
              <a:rPr lang="en-US" sz="1800" dirty="0"/>
              <a:t> Designing or modifying a machine to be/stay within an existing building.</a:t>
            </a:r>
          </a:p>
          <a:p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6C4BFF-3B96-094E-87CC-4F6CDCF680B2}"/>
              </a:ext>
            </a:extLst>
          </p:cNvPr>
          <p:cNvSpPr txBox="1">
            <a:spLocks/>
          </p:cNvSpPr>
          <p:nvPr/>
        </p:nvSpPr>
        <p:spPr>
          <a:xfrm>
            <a:off x="6726335" y="2909400"/>
            <a:ext cx="4678515" cy="77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Example:</a:t>
            </a:r>
            <a:r>
              <a:rPr lang="en-US" sz="1800" dirty="0"/>
              <a:t> Element misalignment in CBETA followed by steering correction.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348BB9-889D-D14D-9E78-59706559CA04}"/>
              </a:ext>
            </a:extLst>
          </p:cNvPr>
          <p:cNvCxnSpPr>
            <a:cxnSpLocks/>
          </p:cNvCxnSpPr>
          <p:nvPr/>
        </p:nvCxnSpPr>
        <p:spPr>
          <a:xfrm flipV="1">
            <a:off x="-150607" y="2764715"/>
            <a:ext cx="0" cy="131243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7CD7D8-A4D4-A243-9770-4391464B55BA}"/>
              </a:ext>
            </a:extLst>
          </p:cNvPr>
          <p:cNvGrpSpPr/>
          <p:nvPr/>
        </p:nvGrpSpPr>
        <p:grpSpPr>
          <a:xfrm>
            <a:off x="6798824" y="255726"/>
            <a:ext cx="4281544" cy="2549562"/>
            <a:chOff x="1635163" y="3033656"/>
            <a:chExt cx="3679115" cy="221103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07FF5D-039D-7D47-BDD9-D7A73EF871AB}"/>
                </a:ext>
              </a:extLst>
            </p:cNvPr>
            <p:cNvSpPr/>
            <p:nvPr/>
          </p:nvSpPr>
          <p:spPr>
            <a:xfrm>
              <a:off x="1635163" y="3033656"/>
              <a:ext cx="3679115" cy="2194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E84EE4D-EE60-DE4E-A271-65834ED20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4407" y="3053197"/>
              <a:ext cx="3625326" cy="219148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0665F6-B7F0-ED46-ACFA-65C6EF7B9424}"/>
              </a:ext>
            </a:extLst>
          </p:cNvPr>
          <p:cNvGrpSpPr/>
          <p:nvPr/>
        </p:nvGrpSpPr>
        <p:grpSpPr>
          <a:xfrm>
            <a:off x="6852619" y="3937299"/>
            <a:ext cx="4367599" cy="1914863"/>
            <a:chOff x="3067722" y="3808206"/>
            <a:chExt cx="4623996" cy="202243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DCCF831-795F-9149-8C83-66F65D69EC29}"/>
                </a:ext>
              </a:extLst>
            </p:cNvPr>
            <p:cNvSpPr/>
            <p:nvPr/>
          </p:nvSpPr>
          <p:spPr>
            <a:xfrm>
              <a:off x="3067722" y="3808206"/>
              <a:ext cx="4623996" cy="2022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C1C9200-EA98-4348-A94F-73E5256AF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6012" y="3874996"/>
              <a:ext cx="4533900" cy="1905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C976D4-8466-0C46-9168-BC8F0BED5EB5}"/>
              </a:ext>
            </a:extLst>
          </p:cNvPr>
          <p:cNvSpPr txBox="1"/>
          <p:nvPr/>
        </p:nvSpPr>
        <p:spPr>
          <a:xfrm>
            <a:off x="8597347" y="228601"/>
            <a:ext cx="1949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Orbits w/ misalignment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13293B-2EBC-6749-B00D-18110CD44BE2}"/>
              </a:ext>
            </a:extLst>
          </p:cNvPr>
          <p:cNvSpPr txBox="1"/>
          <p:nvPr/>
        </p:nvSpPr>
        <p:spPr>
          <a:xfrm>
            <a:off x="8660298" y="1504123"/>
            <a:ext cx="183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Orbits after correction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7C4E874-E4F5-9F4F-9418-D32B239E5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3338486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C05A15-33AE-004B-93A6-29CA9903F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76" y="645106"/>
            <a:ext cx="2387724" cy="5247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4181" y="685800"/>
            <a:ext cx="6562905" cy="1485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Dark Current Tracker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4182" y="2286000"/>
            <a:ext cx="6405894" cy="3581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400" b="1" dirty="0"/>
              <a:t>Problem</a:t>
            </a:r>
            <a:r>
              <a:rPr lang="en-US" sz="1400" dirty="0"/>
              <a:t>: Simulate in 3D dark current electrons generated at the walls of the beam chamber.</a:t>
            </a:r>
          </a:p>
          <a:p>
            <a:pPr>
              <a:defRPr/>
            </a:pPr>
            <a:r>
              <a:rPr lang="en-US" sz="1400" b="1" dirty="0"/>
              <a:t>Challenges</a:t>
            </a:r>
            <a:r>
              <a:rPr lang="en-US" sz="1400" dirty="0"/>
              <a:t>: </a:t>
            </a:r>
          </a:p>
          <a:p>
            <a:pPr marL="738188" lvl="1" indent="-344488">
              <a:defRPr/>
            </a:pPr>
            <a:r>
              <a:rPr lang="en-US" sz="1400" dirty="0"/>
              <a:t>Define the beam chamber walls.</a:t>
            </a:r>
          </a:p>
          <a:p>
            <a:pPr marL="738188" lvl="1" indent="-344488">
              <a:defRPr/>
            </a:pPr>
            <a:r>
              <a:rPr lang="en-US" sz="1400" dirty="0"/>
              <a:t>Be able to track particles that could reverse direction longitudinally.</a:t>
            </a:r>
          </a:p>
          <a:p>
            <a:pPr>
              <a:defRPr/>
            </a:pPr>
            <a:r>
              <a:rPr lang="en-US" sz="1400" b="1" dirty="0"/>
              <a:t>Solutions</a:t>
            </a:r>
            <a:r>
              <a:rPr lang="en-US" sz="1400" dirty="0"/>
              <a:t>: Develop in Bmad:</a:t>
            </a:r>
          </a:p>
          <a:p>
            <a:pPr marL="738188" lvl="1" indent="-344488">
              <a:defRPr/>
            </a:pPr>
            <a:r>
              <a:rPr lang="en-US" sz="1400" dirty="0"/>
              <a:t>Extended code for modeling the wall of X-ray capillaries for modeling beam chamber walls.</a:t>
            </a:r>
          </a:p>
          <a:p>
            <a:pPr marL="738188" lvl="1" indent="-344488">
              <a:defRPr/>
            </a:pPr>
            <a:r>
              <a:rPr lang="en-US" sz="1400" dirty="0"/>
              <a:t>Time based tracker module that could handle bi-directional tracking (Chris Mayes).</a:t>
            </a:r>
          </a:p>
          <a:p>
            <a:pPr indent="-347663">
              <a:defRPr/>
            </a:pPr>
            <a:r>
              <a:rPr lang="en-US" sz="1400" b="1" dirty="0"/>
              <a:t>Result</a:t>
            </a:r>
            <a:r>
              <a:rPr lang="en-US" sz="1400" dirty="0"/>
              <a:t>: A useful program was developed and Bmad gets extended capabilities which have been used in other programs.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72124" y="6453386"/>
            <a:ext cx="548049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51F45E6-4D78-6D42-9C0E-673E9056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381472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943" y="276345"/>
            <a:ext cx="4861642" cy="1485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Lux: X-Ray Simulation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942" y="2102253"/>
            <a:ext cx="7159057" cy="3581400"/>
          </a:xfrm>
        </p:spPr>
        <p:txBody>
          <a:bodyPr>
            <a:noAutofit/>
          </a:bodyPr>
          <a:lstStyle/>
          <a:p>
            <a:pPr marL="228600" indent="-228600">
              <a:spcBef>
                <a:spcPts val="0"/>
              </a:spcBef>
              <a:defRPr/>
            </a:pPr>
            <a:r>
              <a:rPr lang="en-US" sz="1600" b="1" dirty="0">
                <a:solidFill>
                  <a:srgbClr val="C00000"/>
                </a:solidFill>
              </a:rPr>
              <a:t>Problem: Simulate X-rays in X-ray beam lines.</a:t>
            </a:r>
          </a:p>
          <a:p>
            <a:pPr marL="228600" indent="-228600">
              <a:spcBef>
                <a:spcPts val="0"/>
              </a:spcBef>
              <a:defRPr/>
            </a:pPr>
            <a:endParaRPr lang="en-US" sz="1600" b="1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beginning[</a:t>
            </a:r>
            <a:r>
              <a:rPr lang="en-US" sz="1600" dirty="0" err="1"/>
              <a:t>e_tot</a:t>
            </a:r>
            <a:r>
              <a:rPr lang="en-US" sz="1600" dirty="0"/>
              <a:t>] = 8.955e3    ! Reference photon energy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parameter[particle] = photon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</a:t>
            </a:r>
            <a:r>
              <a:rPr lang="en-US" sz="1600" dirty="0" err="1"/>
              <a:t>r_rowland</a:t>
            </a:r>
            <a:r>
              <a:rPr lang="en-US" sz="1600" dirty="0"/>
              <a:t> = 0.5               ! Rowland circle radius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source: </a:t>
            </a:r>
            <a:r>
              <a:rPr lang="en-US" sz="1600" dirty="0" err="1"/>
              <a:t>photon_init</a:t>
            </a:r>
            <a:r>
              <a:rPr lang="en-US" sz="1600" dirty="0"/>
              <a:t>, </a:t>
            </a:r>
            <a:r>
              <a:rPr lang="en-US" sz="1600" dirty="0" err="1"/>
              <a:t>sig_x</a:t>
            </a:r>
            <a:r>
              <a:rPr lang="en-US" sz="1600" dirty="0"/>
              <a:t> = 5e-5, </a:t>
            </a:r>
            <a:r>
              <a:rPr lang="en-US" sz="1600" dirty="0" err="1"/>
              <a:t>sig_y</a:t>
            </a:r>
            <a:r>
              <a:rPr lang="en-US" sz="1600" dirty="0"/>
              <a:t> = 5e-5, </a:t>
            </a:r>
            <a:r>
              <a:rPr lang="en-US" sz="1600" dirty="0" err="1"/>
              <a:t>spatial_distribution</a:t>
            </a:r>
            <a:r>
              <a:rPr lang="en-US" sz="1600" dirty="0"/>
              <a:t> = uniform,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         </a:t>
            </a:r>
            <a:r>
              <a:rPr lang="en-US" sz="1600" dirty="0" err="1"/>
              <a:t>E_center_relative_to_ref</a:t>
            </a:r>
            <a:r>
              <a:rPr lang="en-US" sz="1600" dirty="0"/>
              <a:t> = T, </a:t>
            </a:r>
            <a:r>
              <a:rPr lang="en-US" sz="1600" dirty="0" err="1"/>
              <a:t>sig_E</a:t>
            </a:r>
            <a:r>
              <a:rPr lang="en-US" sz="1600" dirty="0"/>
              <a:t> = 2, </a:t>
            </a:r>
            <a:r>
              <a:rPr lang="en-US" sz="1600" dirty="0" err="1"/>
              <a:t>energy_distribution</a:t>
            </a:r>
            <a:r>
              <a:rPr lang="en-US" sz="1600" dirty="0"/>
              <a:t> = gaussian,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         </a:t>
            </a:r>
            <a:r>
              <a:rPr lang="en-US" sz="1600" dirty="0" err="1"/>
              <a:t>velocity_distribution</a:t>
            </a:r>
            <a:r>
              <a:rPr lang="en-US" sz="1600" dirty="0"/>
              <a:t> = spherical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drift1: drift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</a:t>
            </a:r>
            <a:r>
              <a:rPr lang="en-US" sz="1600" dirty="0" err="1"/>
              <a:t>cryst</a:t>
            </a:r>
            <a:r>
              <a:rPr lang="en-US" sz="1600" dirty="0"/>
              <a:t>: crystal, </a:t>
            </a:r>
            <a:r>
              <a:rPr lang="en-US" sz="1600" dirty="0" err="1"/>
              <a:t>crystal_type</a:t>
            </a:r>
            <a:r>
              <a:rPr lang="en-US" sz="1600" dirty="0"/>
              <a:t> = "Si(553)", </a:t>
            </a:r>
            <a:r>
              <a:rPr lang="en-US" sz="1600" dirty="0" err="1"/>
              <a:t>b_param</a:t>
            </a:r>
            <a:r>
              <a:rPr lang="en-US" sz="1600" dirty="0"/>
              <a:t> = -1, aperture = 0.050,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       </a:t>
            </a:r>
            <a:r>
              <a:rPr lang="en-US" sz="1600" dirty="0" err="1"/>
              <a:t>spherical_curvature</a:t>
            </a:r>
            <a:r>
              <a:rPr lang="en-US" sz="1600" dirty="0"/>
              <a:t> = (1+err) / (2 * </a:t>
            </a:r>
            <a:r>
              <a:rPr lang="en-US" sz="1600" dirty="0" err="1"/>
              <a:t>r_rowland</a:t>
            </a:r>
            <a:r>
              <a:rPr lang="en-US" sz="1600" dirty="0"/>
              <a:t>), </a:t>
            </a:r>
            <a:r>
              <a:rPr lang="en-US" sz="1600" dirty="0" err="1"/>
              <a:t>aperture_type</a:t>
            </a:r>
            <a:r>
              <a:rPr lang="en-US" sz="1600" dirty="0"/>
              <a:t> = elliptical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drift2: drift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</a:t>
            </a:r>
            <a:r>
              <a:rPr lang="en-US" sz="1600" dirty="0" err="1"/>
              <a:t>det</a:t>
            </a:r>
            <a:r>
              <a:rPr lang="en-US" sz="1600" dirty="0"/>
              <a:t>: detector, surface = {grid = {</a:t>
            </a:r>
            <a:r>
              <a:rPr lang="en-US" sz="1600" dirty="0" err="1"/>
              <a:t>ix_bounds</a:t>
            </a:r>
            <a:r>
              <a:rPr lang="en-US" sz="1600" dirty="0"/>
              <a:t> = (-97, 97),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                                   </a:t>
            </a:r>
            <a:r>
              <a:rPr lang="en-US" sz="1600" dirty="0" err="1"/>
              <a:t>iy_bounds</a:t>
            </a:r>
            <a:r>
              <a:rPr lang="en-US" sz="1600" dirty="0"/>
              <a:t> = (-243, 243), </a:t>
            </a:r>
            <a:r>
              <a:rPr lang="en-US" sz="1600" dirty="0" err="1"/>
              <a:t>dr</a:t>
            </a:r>
            <a:r>
              <a:rPr lang="en-US" sz="1600" dirty="0"/>
              <a:t> = (172e-6, 172e-6)}}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</a:t>
            </a:r>
            <a:r>
              <a:rPr lang="en-US" sz="1600" dirty="0" err="1"/>
              <a:t>daves_line</a:t>
            </a:r>
            <a:r>
              <a:rPr lang="en-US" sz="1600" dirty="0"/>
              <a:t>: line = (source, drift1, </a:t>
            </a:r>
            <a:r>
              <a:rPr lang="en-US" sz="1600" dirty="0" err="1"/>
              <a:t>cryst</a:t>
            </a:r>
            <a:r>
              <a:rPr lang="en-US" sz="1600" dirty="0"/>
              <a:t>, drift2, </a:t>
            </a:r>
            <a:r>
              <a:rPr lang="en-US" sz="1600" dirty="0" err="1"/>
              <a:t>det</a:t>
            </a:r>
            <a:r>
              <a:rPr lang="en-US" sz="1600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 use, </a:t>
            </a:r>
            <a:r>
              <a:rPr lang="en-US" sz="1600" dirty="0" err="1"/>
              <a:t>daves_line</a:t>
            </a:r>
            <a:endParaRPr lang="en-US" sz="1600" dirty="0"/>
          </a:p>
          <a:p>
            <a:pPr marL="18288" indent="0">
              <a:spcBef>
                <a:spcPts val="0"/>
              </a:spcBef>
              <a:buNone/>
              <a:defRPr/>
            </a:pP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72124" y="6453386"/>
            <a:ext cx="548049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51F45E6-4D78-6D42-9C0E-673E9056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6BD4FA-AD60-A245-9214-22319263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561" y="201025"/>
            <a:ext cx="2971800" cy="287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363274-9BA9-AE4E-A95A-3F8907887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91" y="3325118"/>
            <a:ext cx="2400300" cy="254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5E4C20-0F63-3E48-A52D-2569157F1D55}"/>
              </a:ext>
            </a:extLst>
          </p:cNvPr>
          <p:cNvSpPr txBox="1"/>
          <p:nvPr/>
        </p:nvSpPr>
        <p:spPr>
          <a:xfrm>
            <a:off x="1191813" y="5875628"/>
            <a:ext cx="2809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Photon distribution at detector</a:t>
            </a:r>
          </a:p>
        </p:txBody>
      </p:sp>
    </p:spTree>
    <p:extLst>
      <p:ext uri="{BB962C8B-B14F-4D97-AF65-F5344CB8AC3E}">
        <p14:creationId xmlns:p14="http://schemas.microsoft.com/office/powerpoint/2010/main" val="935610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R3D-boun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04" y="1396861"/>
            <a:ext cx="2623872" cy="907422"/>
          </a:xfrm>
          <a:prstGeom prst="rect">
            <a:avLst/>
          </a:prstGeom>
        </p:spPr>
      </p:pic>
      <p:pic>
        <p:nvPicPr>
          <p:cNvPr id="3" name="Picture 2" descr="Screenshot - 281015 - 17:45: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40" y="3972948"/>
            <a:ext cx="2057400" cy="1947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9424" y="1012952"/>
            <a:ext cx="816451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4488" algn="l"/>
              </a:tabLst>
            </a:pPr>
            <a:r>
              <a:rPr lang="en-US" sz="2000" dirty="0">
                <a:solidFill>
                  <a:srgbClr val="C00000"/>
                </a:solidFill>
                <a:latin typeface="Arial" charset="0"/>
              </a:rPr>
              <a:t>Synrad3D: </a:t>
            </a:r>
            <a:r>
              <a:rPr lang="en-US" sz="2000" dirty="0">
                <a:latin typeface="Arial" charset="0"/>
              </a:rPr>
              <a:t>Program to simulate in three dimensions:</a:t>
            </a:r>
          </a:p>
          <a:p>
            <a:pPr marL="690563" lvl="1" indent="-233363">
              <a:buFont typeface="+mj-lt"/>
              <a:buAutoNum type="arabicPeriod"/>
              <a:tabLst>
                <a:tab pos="344488" algn="l"/>
              </a:tabLst>
            </a:pPr>
            <a:r>
              <a:rPr lang="en-US" sz="2000" dirty="0">
                <a:latin typeface="Arial" charset="0"/>
              </a:rPr>
              <a:t>Emission of photons from the beam</a:t>
            </a:r>
          </a:p>
          <a:p>
            <a:pPr marL="690563" lvl="1" indent="-233363">
              <a:buFont typeface="+mj-lt"/>
              <a:buAutoNum type="arabicPeriod"/>
              <a:tabLst>
                <a:tab pos="344488" algn="l"/>
              </a:tabLst>
            </a:pPr>
            <a:r>
              <a:rPr lang="en-US" sz="2000" dirty="0">
                <a:latin typeface="Arial" charset="0"/>
              </a:rPr>
              <a:t>3D tracking of photons to the vacuum chamber wall</a:t>
            </a:r>
          </a:p>
          <a:p>
            <a:pPr marL="690563" lvl="1" indent="-233363">
              <a:buFont typeface="+mj-lt"/>
              <a:buAutoNum type="arabicPeriod"/>
              <a:tabLst>
                <a:tab pos="344488" algn="l"/>
              </a:tabLst>
            </a:pPr>
            <a:r>
              <a:rPr lang="en-US" sz="2000" dirty="0">
                <a:latin typeface="Arial" charset="0"/>
              </a:rPr>
              <a:t>Scattering or absorption at the chamber wall</a:t>
            </a:r>
          </a:p>
          <a:p>
            <a:pPr marL="690563" lvl="1" indent="-233363">
              <a:spcAft>
                <a:spcPts val="600"/>
              </a:spcAft>
              <a:buFont typeface="+mj-lt"/>
              <a:buAutoNum type="arabicPeriod"/>
              <a:tabLst>
                <a:tab pos="344488" algn="l"/>
              </a:tabLst>
            </a:pPr>
            <a:r>
              <a:rPr lang="en-US" sz="2000" dirty="0">
                <a:latin typeface="Arial" charset="0"/>
              </a:rPr>
              <a:t>If not absorbed, further tracking until photon is absorbed</a:t>
            </a:r>
          </a:p>
          <a:p>
            <a:pPr>
              <a:spcAft>
                <a:spcPts val="600"/>
              </a:spcAft>
              <a:tabLst>
                <a:tab pos="344488" algn="l"/>
              </a:tabLst>
            </a:pPr>
            <a:r>
              <a:rPr lang="en-US" sz="2000" dirty="0">
                <a:solidFill>
                  <a:srgbClr val="C00000"/>
                </a:solidFill>
                <a:latin typeface="Arial" charset="0"/>
              </a:rPr>
              <a:t>Synrad3D</a:t>
            </a:r>
            <a:r>
              <a:rPr lang="en-US" sz="2000" dirty="0">
                <a:latin typeface="Arial" charset="0"/>
              </a:rPr>
              <a:t> was created to calculate the initial distribution of photoelectrons for electron cloud studies. It has also been used for studying the efficiency of beam masks.</a:t>
            </a:r>
          </a:p>
          <a:p>
            <a:pPr marL="0" lvl="1"/>
            <a:r>
              <a:rPr lang="en-US" sz="2000" dirty="0">
                <a:solidFill>
                  <a:srgbClr val="C00000"/>
                </a:solidFill>
                <a:latin typeface="Arial" charset="0"/>
              </a:rPr>
              <a:t>At the start of development, Bmad provided code for:</a:t>
            </a:r>
          </a:p>
          <a:p>
            <a:pPr marL="628650" lvl="2" indent="-171450">
              <a:buFont typeface="Arial"/>
              <a:buChar char="•"/>
            </a:pPr>
            <a:r>
              <a:rPr lang="en-US" sz="2000" dirty="0">
                <a:latin typeface="Arial" charset="0"/>
              </a:rPr>
              <a:t>Calculation of the closed orbit</a:t>
            </a:r>
          </a:p>
          <a:p>
            <a:pPr marL="628650" lvl="2" indent="-171450">
              <a:buFont typeface="Arial"/>
              <a:buChar char="•"/>
            </a:pPr>
            <a:r>
              <a:rPr lang="en-US" sz="2000" dirty="0">
                <a:latin typeface="Arial" charset="0"/>
              </a:rPr>
              <a:t>Photon generation</a:t>
            </a:r>
          </a:p>
          <a:p>
            <a:pPr marL="628650" lvl="2" indent="-171450">
              <a:buFont typeface="Arial"/>
              <a:buChar char="•"/>
            </a:pPr>
            <a:r>
              <a:rPr lang="en-US" sz="2000" dirty="0">
                <a:latin typeface="Arial" charset="0"/>
              </a:rPr>
              <a:t>Defining the vacuum chamber wall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Arial" charset="0"/>
              </a:rPr>
              <a:t>Synrad3d development involved:</a:t>
            </a:r>
          </a:p>
          <a:p>
            <a:pPr marL="628650" lvl="1" indent="-171450">
              <a:buFont typeface="Arial"/>
              <a:buChar char="•"/>
              <a:tabLst>
                <a:tab pos="344488" algn="l"/>
              </a:tabLst>
            </a:pPr>
            <a:r>
              <a:rPr lang="en-US" sz="2000" dirty="0">
                <a:latin typeface="Arial" charset="0"/>
              </a:rPr>
              <a:t>Tracking of photons.</a:t>
            </a:r>
          </a:p>
          <a:p>
            <a:pPr marL="628650" lvl="1" indent="-171450">
              <a:spcAft>
                <a:spcPts val="600"/>
              </a:spcAft>
              <a:buFont typeface="Arial"/>
              <a:buChar char="•"/>
              <a:tabLst>
                <a:tab pos="344488" algn="l"/>
              </a:tabLst>
            </a:pPr>
            <a:r>
              <a:rPr lang="en-US" sz="2000" dirty="0">
                <a:latin typeface="Arial" charset="0"/>
              </a:rPr>
              <a:t>Reflection/absorption at the chamber wall.</a:t>
            </a:r>
          </a:p>
          <a:p>
            <a:pPr marL="0" lvl="1">
              <a:tabLst>
                <a:tab pos="344488" algn="l"/>
              </a:tabLst>
            </a:pPr>
            <a:r>
              <a:rPr lang="en-US" sz="2000" dirty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C00000"/>
                </a:solidFill>
                <a:latin typeface="Arial" charset="0"/>
                <a:ea typeface="Wingdings"/>
                <a:cs typeface="Wingdings"/>
                <a:sym typeface="Wingdings"/>
              </a:rPr>
              <a:t> The use of Bmad saved considerable development time.</a:t>
            </a:r>
            <a:endParaRPr lang="en-US" sz="20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742" y="239486"/>
            <a:ext cx="9601200" cy="14859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Synrad3D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0DD1D2C-6B28-384B-A2B2-7B5806403BDE}"/>
              </a:ext>
            </a:extLst>
          </p:cNvPr>
          <p:cNvSpPr txBox="1">
            <a:spLocks/>
          </p:cNvSpPr>
          <p:nvPr/>
        </p:nvSpPr>
        <p:spPr>
          <a:xfrm>
            <a:off x="47135" y="6538227"/>
            <a:ext cx="548049" cy="40461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57F1E4F-1CFF-5643-939E-02111984F565}" type="slidenum">
              <a:rPr lang="en-US" sz="1200" smtClean="0"/>
              <a:pPr>
                <a:spcAft>
                  <a:spcPts val="600"/>
                </a:spcAft>
              </a:pPr>
              <a:t>15</a:t>
            </a:fld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3FAA76-5576-A943-A332-3CBE02A11DF6}"/>
              </a:ext>
            </a:extLst>
          </p:cNvPr>
          <p:cNvSpPr/>
          <p:nvPr/>
        </p:nvSpPr>
        <p:spPr>
          <a:xfrm>
            <a:off x="804676" y="6570115"/>
            <a:ext cx="2694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294149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828" y="161471"/>
            <a:ext cx="8294687" cy="533400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C00000"/>
                </a:solidFill>
              </a:rPr>
              <a:t>Synrad3d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 err="1">
                <a:solidFill>
                  <a:srgbClr val="C00000"/>
                </a:solidFill>
              </a:rPr>
              <a:t>SuperKEKB</a:t>
            </a:r>
            <a:r>
              <a:rPr lang="en-US" dirty="0">
                <a:solidFill>
                  <a:srgbClr val="C00000"/>
                </a:solidFill>
              </a:rPr>
              <a:t> Simulation</a:t>
            </a:r>
          </a:p>
        </p:txBody>
      </p:sp>
      <p:pic>
        <p:nvPicPr>
          <p:cNvPr id="3" name="Picture 2" descr="SR3D-azimu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125688"/>
            <a:ext cx="2667000" cy="2456447"/>
          </a:xfrm>
          <a:prstGeom prst="rect">
            <a:avLst/>
          </a:prstGeom>
        </p:spPr>
      </p:pic>
      <p:pic>
        <p:nvPicPr>
          <p:cNvPr id="4" name="Picture 3" descr="SR3d-reflec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32" y="4201887"/>
            <a:ext cx="2574636" cy="2447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077687"/>
            <a:ext cx="5943600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charset="0"/>
              </a:rPr>
              <a:t>Simulations by </a:t>
            </a:r>
            <a:r>
              <a:rPr lang="en-US" sz="2000" dirty="0">
                <a:solidFill>
                  <a:srgbClr val="3333CC"/>
                </a:solidFill>
                <a:latin typeface="Arial" charset="0"/>
              </a:rPr>
              <a:t>Jim Crittenden</a:t>
            </a:r>
          </a:p>
          <a:p>
            <a:pPr>
              <a:spcAft>
                <a:spcPts val="1000"/>
              </a:spcAft>
            </a:pPr>
            <a:r>
              <a:rPr lang="en-US" sz="2000" dirty="0" err="1">
                <a:latin typeface="Arial" charset="0"/>
              </a:rPr>
              <a:t>SuperKEKB</a:t>
            </a:r>
            <a:r>
              <a:rPr lang="en-US" sz="2000" dirty="0">
                <a:latin typeface="Arial" charset="0"/>
              </a:rPr>
              <a:t> wall profile courtesy </a:t>
            </a:r>
            <a:r>
              <a:rPr lang="en-US" sz="2000" dirty="0">
                <a:solidFill>
                  <a:srgbClr val="3333CC"/>
                </a:solidFill>
                <a:latin typeface="Arial" charset="0"/>
              </a:rPr>
              <a:t>Takuya Ishibashi</a:t>
            </a:r>
          </a:p>
          <a:p>
            <a:pPr>
              <a:spcAft>
                <a:spcPts val="1000"/>
              </a:spcAft>
            </a:pPr>
            <a:r>
              <a:rPr lang="en-US" sz="2000" dirty="0">
                <a:solidFill>
                  <a:srgbClr val="C00000"/>
                </a:solidFill>
                <a:latin typeface="Arial" charset="0"/>
              </a:rPr>
              <a:t>Problem:</a:t>
            </a:r>
            <a:r>
              <a:rPr lang="en-US" sz="2000" dirty="0">
                <a:latin typeface="Arial" charset="0"/>
              </a:rPr>
              <a:t> Photoelectrons can be trapped in the field of a quadrupole. The electrons will react with the beam and if the density is high enough, this can cause problems.</a:t>
            </a:r>
          </a:p>
          <a:p>
            <a:pPr>
              <a:spcAft>
                <a:spcPts val="400"/>
              </a:spcAft>
            </a:pPr>
            <a:r>
              <a:rPr lang="en-US" sz="2000" dirty="0">
                <a:solidFill>
                  <a:srgbClr val="C00000"/>
                </a:solidFill>
                <a:latin typeface="Arial" charset="0"/>
              </a:rPr>
              <a:t>Simulation</a:t>
            </a:r>
            <a:r>
              <a:rPr lang="en-US" sz="2000" dirty="0">
                <a:latin typeface="Arial" charset="0"/>
              </a:rPr>
              <a:t> to determine the number of photons absorbed near a particular quadrupole </a:t>
            </a:r>
          </a:p>
        </p:txBody>
      </p:sp>
      <p:pic>
        <p:nvPicPr>
          <p:cNvPr id="6" name="Picture 5" descr="SR3D-energ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42" y="4192651"/>
            <a:ext cx="2551545" cy="2447636"/>
          </a:xfrm>
          <a:prstGeom prst="rect">
            <a:avLst/>
          </a:prstGeom>
        </p:spPr>
      </p:pic>
      <p:pic>
        <p:nvPicPr>
          <p:cNvPr id="7" name="Picture 6" descr="SR3D-s-dis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62" y="1197430"/>
            <a:ext cx="2812538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1" y="123008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</a:rPr>
              <a:t>Photon number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09801" y="388886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</a:rPr>
              <a:t>Energy Spectrum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7870" y="389486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</a:rPr>
              <a:t># Reflections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43290" y="4061155"/>
            <a:ext cx="222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</a:rPr>
              <a:t>Angular distribution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1E0CC8E-0A21-5B40-B170-20947D4FD211}"/>
              </a:ext>
            </a:extLst>
          </p:cNvPr>
          <p:cNvSpPr txBox="1">
            <a:spLocks/>
          </p:cNvSpPr>
          <p:nvPr/>
        </p:nvSpPr>
        <p:spPr>
          <a:xfrm>
            <a:off x="75416" y="6557081"/>
            <a:ext cx="548049" cy="40461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57F1E4F-1CFF-5643-939E-02111984F565}" type="slidenum">
              <a:rPr lang="en-US" sz="1200" smtClean="0"/>
              <a:pPr>
                <a:spcAft>
                  <a:spcPts val="600"/>
                </a:spcAft>
              </a:pPr>
              <a:t>16</a:t>
            </a:fld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44F505-FCB0-704F-A23C-96CE089FD630}"/>
              </a:ext>
            </a:extLst>
          </p:cNvPr>
          <p:cNvSpPr/>
          <p:nvPr/>
        </p:nvSpPr>
        <p:spPr>
          <a:xfrm>
            <a:off x="804676" y="6570115"/>
            <a:ext cx="2694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1917237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657" y="618673"/>
            <a:ext cx="5965143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Intra Beam Scattering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FF5FD6C-AA0B-1847-B3DD-5AD85F3B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5513" y="3116049"/>
            <a:ext cx="4146604" cy="282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F8A78E7A-4C73-BB41-8B20-779C4ACB0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5513" y="206078"/>
            <a:ext cx="4093030" cy="275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3D0B99-7C61-FF4B-ACEE-D0B87F0B9132}"/>
              </a:ext>
            </a:extLst>
          </p:cNvPr>
          <p:cNvSpPr txBox="1"/>
          <p:nvPr/>
        </p:nvSpPr>
        <p:spPr>
          <a:xfrm>
            <a:off x="1291062" y="2589416"/>
            <a:ext cx="52621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000" dirty="0"/>
              <a:t>Code developed by Michael Ehrlichman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000" dirty="0"/>
              <a:t>IBS in simulation can be calculated using several different algorithms: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Modified </a:t>
            </a:r>
            <a:r>
              <a:rPr lang="en-US" sz="2000" dirty="0" err="1"/>
              <a:t>Piwinski</a:t>
            </a:r>
            <a:r>
              <a:rPr lang="en-US" sz="2000" dirty="0"/>
              <a:t> formula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err="1"/>
              <a:t>Bjorken</a:t>
            </a:r>
            <a:r>
              <a:rPr lang="en-US" sz="2000" dirty="0"/>
              <a:t> &amp; </a:t>
            </a:r>
            <a:r>
              <a:rPr lang="en-US" sz="2000" dirty="0" err="1"/>
              <a:t>Mtingwa</a:t>
            </a:r>
            <a:endParaRPr lang="en-US" sz="2000" dirty="0"/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Kubo &amp; </a:t>
            </a:r>
            <a:r>
              <a:rPr lang="en-US" sz="2000" dirty="0" err="1"/>
              <a:t>Oide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B94C46-E90C-D043-8DE1-8E24FC05D31F}"/>
              </a:ext>
            </a:extLst>
          </p:cNvPr>
          <p:cNvSpPr txBox="1"/>
          <p:nvPr/>
        </p:nvSpPr>
        <p:spPr>
          <a:xfrm>
            <a:off x="8636088" y="6581001"/>
            <a:ext cx="2463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courtesy Michael Ehrlichman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43CB7F-5F95-824A-8E81-DEE786FF2699}"/>
              </a:ext>
            </a:extLst>
          </p:cNvPr>
          <p:cNvSpPr/>
          <p:nvPr/>
        </p:nvSpPr>
        <p:spPr>
          <a:xfrm>
            <a:off x="804676" y="6570115"/>
            <a:ext cx="2694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David Sagan   LBL   February 22, 2019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79D52BE6-A282-814F-8624-5B88C853DC84}"/>
              </a:ext>
            </a:extLst>
          </p:cNvPr>
          <p:cNvSpPr txBox="1">
            <a:spLocks/>
          </p:cNvSpPr>
          <p:nvPr/>
        </p:nvSpPr>
        <p:spPr>
          <a:xfrm>
            <a:off x="65989" y="6557081"/>
            <a:ext cx="548049" cy="40461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57F1E4F-1CFF-5643-939E-02111984F565}" type="slidenum">
              <a:rPr lang="en-US" sz="1200" smtClean="0"/>
              <a:pPr>
                <a:spcAft>
                  <a:spcPts val="600"/>
                </a:spcAft>
              </a:pPr>
              <a:t>17</a:t>
            </a:fld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26E2D9-B452-714D-874E-7E7757A0856F}"/>
              </a:ext>
            </a:extLst>
          </p:cNvPr>
          <p:cNvSpPr/>
          <p:nvPr/>
        </p:nvSpPr>
        <p:spPr>
          <a:xfrm>
            <a:off x="7965430" y="5963726"/>
            <a:ext cx="3804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Data from CESR storage 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61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C2B4A13-0632-456F-A66A-2D0CDB9D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68A552-34C4-41D2-A36B-9E86EC569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8BE655E-142C-41C9-895E-54D55EDD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8CC593-9FF4-46EF-81AE-2D26922F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1E262-9669-1348-A615-DCC6AA55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1086143"/>
            <a:ext cx="9969910" cy="2422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 dirty="0"/>
              <a:t>BMAD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1A030-C4B9-2340-B12B-BDF4789D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377057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18</a:t>
            </a:fld>
            <a:endParaRPr lang="en-US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2C6EE5E-AA74-6D4C-A620-DD94E28DB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228" y="6453386"/>
            <a:ext cx="2849034" cy="40461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1234392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3E66-37A3-434D-9502-F25E206A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87" y="2503434"/>
            <a:ext cx="2435501" cy="10898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Bmad Features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E8A8E-F22F-3F47-81FF-B649FD96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13194"/>
            <a:ext cx="478065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F2EDB0CC-517E-EA42-B9DC-5865391411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641050"/>
              </p:ext>
            </p:extLst>
          </p:nvPr>
        </p:nvGraphicFramePr>
        <p:xfrm>
          <a:off x="3593308" y="1357311"/>
          <a:ext cx="8229346" cy="3929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6D6C5F4-420D-7B45-A3C2-4505B1BB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3768521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C2B4A13-0632-456F-A66A-2D0CDB9D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68A552-34C4-41D2-A36B-9E86EC569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8BE655E-142C-41C9-895E-54D55EDD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8CC593-9FF4-46EF-81AE-2D26922F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F8826-70A4-394F-97FD-B658271E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1086143"/>
            <a:ext cx="9969910" cy="2422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/>
              <a:t>History &amp; Introduction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1081C-4374-0D4E-8369-FB68B4690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524" y="6453386"/>
            <a:ext cx="2968447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David Sagan   BNL    June 5,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8BFDA-6653-5340-BCBE-3DDCB77F0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542310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344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697B-38B4-864D-A4F7-0C2DE2D9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912" y="447806"/>
            <a:ext cx="9601200" cy="14859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Bmad Lattice Elements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40A9C-E091-D04F-B310-B297C6AE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86C58-42DF-7443-BB66-33F5F182181B}"/>
              </a:ext>
            </a:extLst>
          </p:cNvPr>
          <p:cNvSpPr txBox="1"/>
          <p:nvPr/>
        </p:nvSpPr>
        <p:spPr>
          <a:xfrm>
            <a:off x="1521703" y="1985544"/>
            <a:ext cx="5784148" cy="3868402"/>
          </a:xfrm>
          <a:prstGeom prst="rect">
            <a:avLst/>
          </a:prstGeom>
          <a:noFill/>
        </p:spPr>
        <p:txBody>
          <a:bodyPr wrap="square" numCol="3" spcCol="0" rtlCol="0">
            <a:noAutofit/>
          </a:bodyPr>
          <a:lstStyle/>
          <a:p>
            <a:pPr defTabSz="1714500"/>
            <a:r>
              <a:rPr lang="en-US" sz="1600" dirty="0" err="1"/>
              <a:t>AB_Multipole</a:t>
            </a:r>
            <a:endParaRPr lang="en-US" sz="1600" dirty="0"/>
          </a:p>
          <a:p>
            <a:pPr defTabSz="1714500"/>
            <a:r>
              <a:rPr lang="it-IT" sz="1600" dirty="0" err="1"/>
              <a:t>AC_Kicker</a:t>
            </a:r>
            <a:endParaRPr lang="it-IT" sz="1600" dirty="0"/>
          </a:p>
          <a:p>
            <a:pPr defTabSz="1714500"/>
            <a:r>
              <a:rPr lang="it-IT" sz="1600" b="1" dirty="0" err="1">
                <a:solidFill>
                  <a:srgbClr val="155817"/>
                </a:solidFill>
              </a:rPr>
              <a:t>BeamBeam</a:t>
            </a:r>
            <a:endParaRPr lang="it-IT" sz="1600" dirty="0"/>
          </a:p>
          <a:p>
            <a:pPr defTabSz="1714500"/>
            <a:r>
              <a:rPr lang="it-IT" sz="1600" dirty="0" err="1"/>
              <a:t>Bend_Sol_Quad</a:t>
            </a:r>
            <a:endParaRPr lang="it-IT" sz="1600" dirty="0"/>
          </a:p>
          <a:p>
            <a:pPr defTabSz="1714500"/>
            <a:r>
              <a:rPr lang="it-IT" sz="1600" dirty="0"/>
              <a:t>Custom	</a:t>
            </a:r>
          </a:p>
          <a:p>
            <a:pPr defTabSz="1714500"/>
            <a:r>
              <a:rPr lang="it-IT" sz="1600" dirty="0" err="1"/>
              <a:t>Drift</a:t>
            </a:r>
            <a:endParaRPr lang="it-IT" sz="1600" dirty="0"/>
          </a:p>
          <a:p>
            <a:pPr defTabSz="1714500"/>
            <a:r>
              <a:rPr lang="it-IT" sz="1600" b="1" dirty="0" err="1">
                <a:solidFill>
                  <a:srgbClr val="155817"/>
                </a:solidFill>
              </a:rPr>
              <a:t>E_Gun</a:t>
            </a:r>
            <a:endParaRPr lang="it-IT" sz="1600" dirty="0"/>
          </a:p>
          <a:p>
            <a:pPr defTabSz="1714500"/>
            <a:r>
              <a:rPr lang="it-IT" sz="1600" dirty="0" err="1"/>
              <a:t>Ecollimator</a:t>
            </a:r>
            <a:endParaRPr lang="it-IT" sz="1600" dirty="0"/>
          </a:p>
          <a:p>
            <a:pPr defTabSz="1714500"/>
            <a:r>
              <a:rPr lang="it-IT" sz="1600" dirty="0" err="1"/>
              <a:t>ElSeparator</a:t>
            </a:r>
            <a:endParaRPr lang="it-IT" sz="1600" dirty="0"/>
          </a:p>
          <a:p>
            <a:pPr defTabSz="1714500"/>
            <a:r>
              <a:rPr lang="it-IT" sz="1600" dirty="0" err="1"/>
              <a:t>EM_Field</a:t>
            </a:r>
            <a:endParaRPr lang="it-IT" sz="1600" dirty="0"/>
          </a:p>
          <a:p>
            <a:pPr defTabSz="1714500"/>
            <a:r>
              <a:rPr lang="it-IT" sz="1600" dirty="0" err="1"/>
              <a:t>Fiducial</a:t>
            </a:r>
            <a:endParaRPr lang="it-IT" sz="1600" dirty="0"/>
          </a:p>
          <a:p>
            <a:pPr defTabSz="1714500"/>
            <a:r>
              <a:rPr lang="it-IT" sz="1600" dirty="0" err="1"/>
              <a:t>Floor_Shift</a:t>
            </a:r>
            <a:endParaRPr lang="it-IT" sz="1600" dirty="0"/>
          </a:p>
          <a:p>
            <a:pPr defTabSz="1714500"/>
            <a:r>
              <a:rPr lang="it-IT" sz="1600" b="1" dirty="0" err="1">
                <a:solidFill>
                  <a:srgbClr val="155817"/>
                </a:solidFill>
              </a:rPr>
              <a:t>Fork</a:t>
            </a:r>
            <a:endParaRPr lang="it-IT" sz="1600" dirty="0"/>
          </a:p>
          <a:p>
            <a:pPr defTabSz="1714500"/>
            <a:r>
              <a:rPr lang="it-IT" sz="1600" dirty="0" err="1"/>
              <a:t>HKicker</a:t>
            </a:r>
            <a:endParaRPr lang="it-IT" sz="1600" dirty="0"/>
          </a:p>
          <a:p>
            <a:pPr defTabSz="1714500"/>
            <a:r>
              <a:rPr lang="it-IT" sz="1600" dirty="0" err="1"/>
              <a:t>Hybrid</a:t>
            </a:r>
            <a:endParaRPr lang="it-IT" sz="1600" dirty="0"/>
          </a:p>
          <a:p>
            <a:pPr defTabSz="1714500"/>
            <a:r>
              <a:rPr lang="it-IT" sz="1600" dirty="0" err="1"/>
              <a:t>Instrument</a:t>
            </a:r>
            <a:endParaRPr lang="it-IT" sz="1600" dirty="0"/>
          </a:p>
          <a:p>
            <a:pPr defTabSz="1714500"/>
            <a:r>
              <a:rPr lang="it-IT" sz="1600" dirty="0" err="1"/>
              <a:t>Kicker</a:t>
            </a:r>
            <a:endParaRPr lang="it-IT" sz="1600" dirty="0"/>
          </a:p>
          <a:p>
            <a:pPr defTabSz="1714500"/>
            <a:r>
              <a:rPr lang="it-IT" sz="1600" dirty="0" err="1"/>
              <a:t>Lcavity</a:t>
            </a:r>
            <a:endParaRPr lang="it-IT" sz="1600" dirty="0"/>
          </a:p>
          <a:p>
            <a:pPr defTabSz="1714500"/>
            <a:r>
              <a:rPr lang="it-IT" sz="1600" dirty="0"/>
              <a:t>Marker</a:t>
            </a:r>
          </a:p>
          <a:p>
            <a:pPr defTabSz="1714500"/>
            <a:r>
              <a:rPr lang="it-IT" sz="1600" dirty="0" err="1"/>
              <a:t>Mask</a:t>
            </a:r>
            <a:endParaRPr lang="it-IT" sz="1600" dirty="0"/>
          </a:p>
          <a:p>
            <a:pPr defTabSz="1714500"/>
            <a:r>
              <a:rPr lang="it-IT" sz="1600" dirty="0"/>
              <a:t>Match</a:t>
            </a:r>
            <a:endParaRPr lang="en-US" sz="1600" dirty="0"/>
          </a:p>
          <a:p>
            <a:pPr defTabSz="1714500"/>
            <a:r>
              <a:rPr lang="en-US" sz="1600" dirty="0"/>
              <a:t>Monitor </a:t>
            </a:r>
          </a:p>
          <a:p>
            <a:pPr defTabSz="1714500"/>
            <a:r>
              <a:rPr lang="it-IT" sz="1600" dirty="0"/>
              <a:t>Multipole </a:t>
            </a:r>
          </a:p>
          <a:p>
            <a:pPr defTabSz="1714500"/>
            <a:r>
              <a:rPr lang="it-IT" sz="1600" dirty="0" err="1"/>
              <a:t>Octupole</a:t>
            </a:r>
            <a:r>
              <a:rPr lang="it-IT" sz="1600" dirty="0"/>
              <a:t> </a:t>
            </a:r>
          </a:p>
          <a:p>
            <a:pPr defTabSz="1714500"/>
            <a:r>
              <a:rPr lang="it-IT" sz="1600" b="1" dirty="0">
                <a:solidFill>
                  <a:srgbClr val="155817"/>
                </a:solidFill>
              </a:rPr>
              <a:t>Patch</a:t>
            </a:r>
            <a:r>
              <a:rPr lang="it-IT" sz="1600" dirty="0">
                <a:solidFill>
                  <a:srgbClr val="008000"/>
                </a:solidFill>
              </a:rPr>
              <a:t> </a:t>
            </a:r>
          </a:p>
          <a:p>
            <a:pPr defTabSz="1714500"/>
            <a:r>
              <a:rPr lang="it-IT" sz="1600" dirty="0" err="1"/>
              <a:t>Photon_Fork</a:t>
            </a:r>
            <a:r>
              <a:rPr lang="it-IT" sz="1600" dirty="0"/>
              <a:t> </a:t>
            </a:r>
          </a:p>
          <a:p>
            <a:pPr defTabSz="1714500"/>
            <a:r>
              <a:rPr lang="it-IT" sz="1600" dirty="0"/>
              <a:t>Pipe </a:t>
            </a:r>
          </a:p>
          <a:p>
            <a:pPr defTabSz="1714500"/>
            <a:r>
              <a:rPr lang="it-IT" sz="1600" dirty="0"/>
              <a:t>Quadrupole</a:t>
            </a:r>
          </a:p>
          <a:p>
            <a:pPr defTabSz="1714500"/>
            <a:r>
              <a:rPr lang="it-IT" sz="1600" dirty="0" err="1"/>
              <a:t>Rbend</a:t>
            </a:r>
            <a:endParaRPr lang="it-IT" sz="1600" dirty="0"/>
          </a:p>
          <a:p>
            <a:pPr defTabSz="1714500"/>
            <a:r>
              <a:rPr lang="it-IT" sz="1600" dirty="0" err="1"/>
              <a:t>Rcollimator</a:t>
            </a:r>
            <a:endParaRPr lang="it-IT" sz="1600" dirty="0"/>
          </a:p>
          <a:p>
            <a:pPr defTabSz="1714500"/>
            <a:r>
              <a:rPr lang="it-IT" sz="1600" dirty="0" err="1"/>
              <a:t>RFcavity</a:t>
            </a:r>
            <a:endParaRPr lang="it-IT" sz="1600" dirty="0"/>
          </a:p>
          <a:p>
            <a:pPr defTabSz="1714500"/>
            <a:r>
              <a:rPr lang="it-IT" sz="1600" dirty="0" err="1"/>
              <a:t>Sad_Mult</a:t>
            </a:r>
            <a:endParaRPr lang="it-IT" sz="1600" dirty="0"/>
          </a:p>
          <a:p>
            <a:pPr defTabSz="1714500"/>
            <a:r>
              <a:rPr lang="it-IT" sz="1600" dirty="0" err="1"/>
              <a:t>Sbend</a:t>
            </a:r>
            <a:endParaRPr lang="it-IT" sz="1600" dirty="0"/>
          </a:p>
          <a:p>
            <a:pPr defTabSz="1714500"/>
            <a:r>
              <a:rPr lang="it-IT" sz="1600" dirty="0" err="1"/>
              <a:t>Sextupole</a:t>
            </a:r>
            <a:endParaRPr lang="it-IT" sz="1600" dirty="0"/>
          </a:p>
          <a:p>
            <a:pPr defTabSz="1714500"/>
            <a:r>
              <a:rPr lang="it-IT" sz="1600" dirty="0" err="1"/>
              <a:t>Sol_Quad</a:t>
            </a:r>
            <a:endParaRPr lang="it-IT" sz="1600" dirty="0"/>
          </a:p>
          <a:p>
            <a:pPr defTabSz="1714500"/>
            <a:r>
              <a:rPr lang="it-IT" sz="1600" dirty="0" err="1"/>
              <a:t>Solenoid</a:t>
            </a:r>
            <a:endParaRPr lang="it-IT" sz="1600" dirty="0"/>
          </a:p>
          <a:p>
            <a:pPr defTabSz="1714500"/>
            <a:r>
              <a:rPr lang="it-IT" sz="1600" dirty="0"/>
              <a:t>Taylor</a:t>
            </a:r>
          </a:p>
          <a:p>
            <a:pPr defTabSz="1714500"/>
            <a:r>
              <a:rPr lang="it-IT" sz="1600" dirty="0" err="1"/>
              <a:t>Undulator</a:t>
            </a:r>
            <a:endParaRPr lang="it-IT" sz="1600" dirty="0"/>
          </a:p>
          <a:p>
            <a:pPr defTabSz="1714500"/>
            <a:r>
              <a:rPr lang="it-IT" sz="1600" dirty="0" err="1"/>
              <a:t>VKicker</a:t>
            </a:r>
            <a:endParaRPr lang="it-IT" sz="1600" dirty="0"/>
          </a:p>
          <a:p>
            <a:pPr defTabSz="1714500"/>
            <a:r>
              <a:rPr lang="it-IT" sz="1600" dirty="0" err="1"/>
              <a:t>Wiggler</a:t>
            </a:r>
            <a:endParaRPr lang="it-IT" sz="1600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4FAD3C9-B8B2-6F40-BCE4-9D327A55C2D2}"/>
              </a:ext>
            </a:extLst>
          </p:cNvPr>
          <p:cNvSpPr txBox="1">
            <a:spLocks/>
          </p:cNvSpPr>
          <p:nvPr/>
        </p:nvSpPr>
        <p:spPr>
          <a:xfrm>
            <a:off x="1512566" y="1538557"/>
            <a:ext cx="4968909" cy="43947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>
                <a:solidFill>
                  <a:srgbClr val="0000FF"/>
                </a:solidFill>
              </a:rPr>
              <a:t>For use with Charged-Particles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19BA39-DC23-C441-80CF-9C1A1BCAB873}"/>
              </a:ext>
            </a:extLst>
          </p:cNvPr>
          <p:cNvGrpSpPr/>
          <p:nvPr/>
        </p:nvGrpSpPr>
        <p:grpSpPr>
          <a:xfrm>
            <a:off x="7788648" y="1512384"/>
            <a:ext cx="4968909" cy="4712274"/>
            <a:chOff x="1676541" y="997751"/>
            <a:chExt cx="4968909" cy="47122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A2A4B3-1103-D145-A48D-CE7E6FBD0CDA}"/>
                </a:ext>
              </a:extLst>
            </p:cNvPr>
            <p:cNvSpPr txBox="1"/>
            <p:nvPr/>
          </p:nvSpPr>
          <p:spPr>
            <a:xfrm>
              <a:off x="1703043" y="1444737"/>
              <a:ext cx="38100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30338">
                <a:tabLst>
                  <a:tab pos="1652588" algn="l"/>
                </a:tabLst>
              </a:pPr>
              <a:r>
                <a:rPr lang="en-US" sz="1600" dirty="0"/>
                <a:t>Capillary	Mask </a:t>
              </a:r>
            </a:p>
            <a:p>
              <a:pPr defTabSz="1430338">
                <a:tabLst>
                  <a:tab pos="1652588" algn="l"/>
                </a:tabLst>
              </a:pPr>
              <a:r>
                <a:rPr lang="en-US" sz="1600" dirty="0"/>
                <a:t>Crystal	Monitor</a:t>
              </a:r>
            </a:p>
            <a:p>
              <a:pPr defTabSz="1430338">
                <a:tabLst>
                  <a:tab pos="1652588" algn="l"/>
                </a:tabLst>
              </a:pPr>
              <a:r>
                <a:rPr lang="en-US" sz="1600" dirty="0"/>
                <a:t>Custom	Mirror</a:t>
              </a:r>
            </a:p>
            <a:p>
              <a:pPr defTabSz="1430338">
                <a:tabLst>
                  <a:tab pos="1652588" algn="l"/>
                </a:tabLst>
              </a:pPr>
              <a:r>
                <a:rPr lang="en-US" sz="1600" dirty="0"/>
                <a:t>Detector	</a:t>
              </a:r>
              <a:r>
                <a:rPr lang="en-US" sz="1600" dirty="0" err="1"/>
                <a:t>Multilayer_Mirror</a:t>
              </a:r>
              <a:endParaRPr lang="en-US" sz="1600" dirty="0"/>
            </a:p>
            <a:p>
              <a:pPr defTabSz="1430338">
                <a:tabLst>
                  <a:tab pos="1652588" algn="l"/>
                </a:tabLst>
              </a:pPr>
              <a:r>
                <a:rPr lang="en-US" sz="1600" dirty="0" err="1"/>
                <a:t>Diffraction_Plate</a:t>
              </a:r>
              <a:r>
                <a:rPr lang="en-US" sz="1600" dirty="0"/>
                <a:t>	Patch</a:t>
              </a:r>
            </a:p>
            <a:p>
              <a:pPr defTabSz="1430338">
                <a:tabLst>
                  <a:tab pos="1652588" algn="l"/>
                </a:tabLst>
              </a:pPr>
              <a:r>
                <a:rPr lang="en-US" sz="1600" dirty="0"/>
                <a:t>Drift	</a:t>
              </a:r>
              <a:r>
                <a:rPr lang="en-US" sz="1600" dirty="0" err="1"/>
                <a:t>Photon_Fork</a:t>
              </a:r>
              <a:endParaRPr lang="en-US" sz="1600" dirty="0"/>
            </a:p>
            <a:p>
              <a:pPr defTabSz="1430338">
                <a:tabLst>
                  <a:tab pos="1652588" algn="l"/>
                </a:tabLst>
              </a:pPr>
              <a:r>
                <a:rPr lang="en-US" sz="1600" dirty="0" err="1"/>
                <a:t>Ecollimator</a:t>
              </a:r>
              <a:r>
                <a:rPr lang="en-US" sz="1600" dirty="0"/>
                <a:t>	</a:t>
              </a:r>
              <a:r>
                <a:rPr lang="en-US" sz="1600" dirty="0" err="1"/>
                <a:t>Photon_Init</a:t>
              </a:r>
              <a:endParaRPr lang="en-US" sz="1600" dirty="0"/>
            </a:p>
            <a:p>
              <a:pPr defTabSz="1430338">
                <a:tabLst>
                  <a:tab pos="1652588" algn="l"/>
                </a:tabLst>
              </a:pPr>
              <a:r>
                <a:rPr lang="en-US" sz="1600" dirty="0" err="1"/>
                <a:t>Fiducial</a:t>
              </a:r>
              <a:r>
                <a:rPr lang="en-US" sz="1600" dirty="0"/>
                <a:t>	Pipe</a:t>
              </a:r>
            </a:p>
            <a:p>
              <a:pPr defTabSz="1430338">
                <a:tabLst>
                  <a:tab pos="1652588" algn="l"/>
                </a:tabLst>
              </a:pPr>
              <a:r>
                <a:rPr lang="en-US" sz="1600" dirty="0" err="1"/>
                <a:t>Floor_Shift</a:t>
              </a:r>
              <a:r>
                <a:rPr lang="en-US" sz="1600" dirty="0"/>
                <a:t>	</a:t>
              </a:r>
              <a:r>
                <a:rPr lang="en-US" sz="1600" dirty="0" err="1"/>
                <a:t>Rcollimator</a:t>
              </a:r>
              <a:endParaRPr lang="en-US" sz="1600" dirty="0"/>
            </a:p>
            <a:p>
              <a:pPr defTabSz="1430338">
                <a:tabLst>
                  <a:tab pos="1652588" algn="l"/>
                </a:tabLst>
              </a:pPr>
              <a:r>
                <a:rPr lang="en-US" sz="1600" dirty="0"/>
                <a:t>Fork	Sample</a:t>
              </a:r>
            </a:p>
            <a:p>
              <a:pPr defTabSz="1430338">
                <a:tabLst>
                  <a:tab pos="1652588" algn="l"/>
                </a:tabLst>
              </a:pPr>
              <a:r>
                <a:rPr lang="en-US" sz="1600" dirty="0"/>
                <a:t>Instrument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11429-D48C-3B4A-9BD4-C4DCD1CB9B0E}"/>
                </a:ext>
              </a:extLst>
            </p:cNvPr>
            <p:cNvSpPr txBox="1"/>
            <p:nvPr/>
          </p:nvSpPr>
          <p:spPr>
            <a:xfrm>
              <a:off x="1703043" y="5125249"/>
              <a:ext cx="319674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68425"/>
              <a:r>
                <a:rPr lang="en-US" sz="1600" dirty="0"/>
                <a:t>Group	Overlay</a:t>
              </a:r>
            </a:p>
            <a:p>
              <a:pPr defTabSz="1368425"/>
              <a:r>
                <a:rPr lang="en-US" sz="1600" dirty="0"/>
                <a:t>Girder</a:t>
              </a:r>
            </a:p>
          </p:txBody>
        </p:sp>
        <p:sp>
          <p:nvSpPr>
            <p:cNvPr id="14" name="Content Placeholder 5">
              <a:extLst>
                <a:ext uri="{FF2B5EF4-FFF2-40B4-BE49-F238E27FC236}">
                  <a16:creationId xmlns:a16="http://schemas.microsoft.com/office/drawing/2014/main" id="{8804A46E-27B1-3B49-A493-CC1CB7CC9EF2}"/>
                </a:ext>
              </a:extLst>
            </p:cNvPr>
            <p:cNvSpPr txBox="1">
              <a:spLocks/>
            </p:cNvSpPr>
            <p:nvPr/>
          </p:nvSpPr>
          <p:spPr>
            <a:xfrm>
              <a:off x="1703043" y="4633906"/>
              <a:ext cx="3387968" cy="43947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20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u="sng" dirty="0">
                  <a:solidFill>
                    <a:srgbClr val="0000FF"/>
                  </a:solidFill>
                </a:rPr>
                <a:t>Controller Elements</a:t>
              </a:r>
            </a:p>
          </p:txBody>
        </p:sp>
        <p:sp>
          <p:nvSpPr>
            <p:cNvPr id="12" name="Content Placeholder 5">
              <a:extLst>
                <a:ext uri="{FF2B5EF4-FFF2-40B4-BE49-F238E27FC236}">
                  <a16:creationId xmlns:a16="http://schemas.microsoft.com/office/drawing/2014/main" id="{B15F9D65-9EB8-C64D-85CD-0658BB6F71F9}"/>
                </a:ext>
              </a:extLst>
            </p:cNvPr>
            <p:cNvSpPr txBox="1">
              <a:spLocks/>
            </p:cNvSpPr>
            <p:nvPr/>
          </p:nvSpPr>
          <p:spPr>
            <a:xfrm>
              <a:off x="1676541" y="997751"/>
              <a:ext cx="4968909" cy="43947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20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u="sng" dirty="0">
                  <a:solidFill>
                    <a:srgbClr val="0000FF"/>
                  </a:solidFill>
                </a:rPr>
                <a:t>For use with X-rays</a:t>
              </a:r>
            </a:p>
          </p:txBody>
        </p: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0EF9FBF-3373-6E45-B954-2A27F1A7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785931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FEF11-4E4C-B242-9C26-180576B9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288" y="1183004"/>
            <a:ext cx="2543175" cy="15644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Tracking Method Selection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E97E2921-3F52-4562-88DC-4311A791DF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37501"/>
              </p:ext>
            </p:extLst>
          </p:nvPr>
        </p:nvGraphicFramePr>
        <p:xfrm>
          <a:off x="3531463" y="999305"/>
          <a:ext cx="8376758" cy="4310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333CA-3330-3745-B330-4A24F6919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0024" y="6467674"/>
            <a:ext cx="603434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EDA2421-54CA-DE48-88FC-881C1301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156211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A129E-24F1-4F49-A21F-14F13F90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495" y="645606"/>
            <a:ext cx="3916925" cy="761163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Multipass</a:t>
            </a:r>
            <a:r>
              <a:rPr lang="en-US" dirty="0">
                <a:solidFill>
                  <a:srgbClr val="C00000"/>
                </a:solidFill>
              </a:rPr>
              <a:t>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9B4B3-5C9C-7141-852F-3D6D4EBC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424890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 dirty="0"/>
          </a:p>
        </p:txBody>
      </p:sp>
      <p:pic>
        <p:nvPicPr>
          <p:cNvPr id="13" name="Picture 12" descr="erl2.pdf">
            <a:extLst>
              <a:ext uri="{FF2B5EF4-FFF2-40B4-BE49-F238E27FC236}">
                <a16:creationId xmlns:a16="http://schemas.microsoft.com/office/drawing/2014/main" id="{CDFA8FE0-0D93-BC4F-A9F2-B927D8AF3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190" y="4116266"/>
            <a:ext cx="4241800" cy="20823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BF5DC8-B588-4E4C-BD15-101CA030B1BB}"/>
              </a:ext>
            </a:extLst>
          </p:cNvPr>
          <p:cNvSpPr txBox="1"/>
          <p:nvPr/>
        </p:nvSpPr>
        <p:spPr>
          <a:xfrm>
            <a:off x="7849819" y="6213708"/>
            <a:ext cx="389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Cornell-BNL FFAG-ERL CBETA Machine</a:t>
            </a:r>
            <a:endParaRPr lang="en-US" sz="1800" dirty="0">
              <a:latin typeface="Symbol" charset="2"/>
              <a:cs typeface="Symbol" charset="2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83DCC6-3412-C54B-A5E8-A9B1EC8F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444" y="2043012"/>
            <a:ext cx="5591908" cy="3581400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Consider the following situation: </a:t>
            </a:r>
            <a:r>
              <a:rPr lang="en-US" sz="1800" dirty="0"/>
              <a:t>In a dual ring colliding beam machine, the colliding beams go through a common set of </a:t>
            </a:r>
            <a:r>
              <a:rPr lang="en-US" sz="1800" b="1" dirty="0"/>
              <a:t>Interaction Region magnets</a:t>
            </a:r>
            <a:r>
              <a:rPr lang="en-US" sz="1800" dirty="0"/>
              <a:t>. And in </a:t>
            </a:r>
            <a:r>
              <a:rPr lang="en-US" sz="1800" b="1" dirty="0"/>
              <a:t>opposite directions</a:t>
            </a:r>
            <a:r>
              <a:rPr lang="en-US" sz="1800" dirty="0"/>
              <a:t>!</a:t>
            </a:r>
          </a:p>
          <a:p>
            <a:pPr>
              <a:defRPr/>
            </a:pPr>
            <a:r>
              <a:rPr lang="en-US" sz="1800" b="1" dirty="0"/>
              <a:t>Problem:</a:t>
            </a:r>
            <a:r>
              <a:rPr lang="en-US" sz="1800" dirty="0"/>
              <a:t> If the machine is represented in a simulation program as two separate rings, misaligning an IR magnet in one ring will </a:t>
            </a:r>
            <a:r>
              <a:rPr lang="en-US" sz="1800" b="1" dirty="0"/>
              <a:t>not</a:t>
            </a:r>
            <a:r>
              <a:rPr lang="en-US" sz="1800" dirty="0"/>
              <a:t> affect the corresponding magnet in the other ring.</a:t>
            </a:r>
          </a:p>
          <a:p>
            <a:pPr>
              <a:defRPr/>
            </a:pPr>
            <a:r>
              <a:rPr lang="en-US" sz="1800" b="1" dirty="0"/>
              <a:t>Note</a:t>
            </a:r>
            <a:r>
              <a:rPr lang="en-US" sz="1800" dirty="0"/>
              <a:t>: Also have the same problem in an ERL machine.</a:t>
            </a:r>
          </a:p>
          <a:p>
            <a:pPr>
              <a:defRPr/>
            </a:pPr>
            <a:r>
              <a:rPr lang="en-US" sz="1800" b="1" dirty="0"/>
              <a:t>Solution</a:t>
            </a:r>
            <a:r>
              <a:rPr lang="en-US" sz="1800" dirty="0"/>
              <a:t>: With Bmad this is solved using </a:t>
            </a:r>
            <a:r>
              <a:rPr lang="en-US" sz="1800" b="1" dirty="0" err="1"/>
              <a:t>multipass</a:t>
            </a:r>
            <a:r>
              <a:rPr lang="en-US" sz="1800" b="1" dirty="0"/>
              <a:t> lines</a:t>
            </a:r>
            <a:r>
              <a:rPr lang="en-US" sz="1800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8B5A91-E9EF-8247-A21A-559D78B82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636" y="463860"/>
            <a:ext cx="4008760" cy="2958847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F4C786B-80F7-9A44-93B8-33F6818F5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4202499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556C3-AC3F-EF41-B228-824DA00C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254" y="216613"/>
            <a:ext cx="6489957" cy="14859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Multipass</a:t>
            </a:r>
            <a:r>
              <a:rPr lang="en-US" dirty="0">
                <a:solidFill>
                  <a:srgbClr val="C00000"/>
                </a:solidFill>
              </a:rPr>
              <a:t>: Simulating Electron/Au Colliding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A6C41-9CC8-2B4E-B617-1FD1FC0B6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522" y="1588417"/>
            <a:ext cx="5769348" cy="3610600"/>
          </a:xfrm>
          <a:prstGeom prst="roundRect">
            <a:avLst>
              <a:gd name="adj" fmla="val 9824"/>
            </a:avLst>
          </a:prstGeom>
          <a:solidFill>
            <a:schemeClr val="bg2">
              <a:lumMod val="75000"/>
            </a:schemeClr>
          </a:solidFill>
        </p:spPr>
        <p:txBody>
          <a:bodyPr tIns="9144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q1: quadrupole, ...      ! IR magnet</a:t>
            </a: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/>
              <a:t>IR_line</a:t>
            </a:r>
            <a:r>
              <a:rPr lang="en-US" sz="1800" dirty="0"/>
              <a:t>: line[</a:t>
            </a:r>
            <a:r>
              <a:rPr lang="en-US" sz="1800" b="1" dirty="0" err="1"/>
              <a:t>multipass</a:t>
            </a:r>
            <a:r>
              <a:rPr lang="en-US" sz="1800" dirty="0"/>
              <a:t>] = (..., q1, ...)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/>
              <a:t>pa_in</a:t>
            </a:r>
            <a:r>
              <a:rPr lang="en-US" sz="1800" dirty="0"/>
              <a:t>; patch, ... ;  </a:t>
            </a:r>
            <a:r>
              <a:rPr lang="en-US" sz="1800" dirty="0" err="1"/>
              <a:t>pa_out</a:t>
            </a:r>
            <a:r>
              <a:rPr lang="en-US" sz="1800" dirty="0"/>
              <a:t>; patch, ...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/>
              <a:t>pb_in</a:t>
            </a:r>
            <a:r>
              <a:rPr lang="en-US" sz="1800" dirty="0"/>
              <a:t>; patch, ... ;  </a:t>
            </a:r>
            <a:r>
              <a:rPr lang="en-US" sz="1800" dirty="0" err="1"/>
              <a:t>pb_out</a:t>
            </a:r>
            <a:r>
              <a:rPr lang="en-US" sz="1800" dirty="0"/>
              <a:t>; patch, ...</a:t>
            </a:r>
          </a:p>
          <a:p>
            <a:pPr marL="0" indent="0">
              <a:lnSpc>
                <a:spcPts val="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800" dirty="0"/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...</a:t>
            </a:r>
          </a:p>
          <a:p>
            <a:pPr marL="0" indent="0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A: line = (</a:t>
            </a:r>
            <a:r>
              <a:rPr lang="en-US" sz="1800" dirty="0" err="1"/>
              <a:t>arc_a</a:t>
            </a:r>
            <a:r>
              <a:rPr lang="en-US" sz="1800" dirty="0"/>
              <a:t>, </a:t>
            </a:r>
            <a:r>
              <a:rPr lang="en-US" sz="1800" dirty="0" err="1"/>
              <a:t>pa_in</a:t>
            </a:r>
            <a:r>
              <a:rPr lang="en-US" sz="1800" dirty="0"/>
              <a:t>,</a:t>
            </a:r>
            <a:r>
              <a:rPr lang="en-US" sz="1800" b="1" dirty="0"/>
              <a:t> </a:t>
            </a:r>
            <a:r>
              <a:rPr lang="en-US" sz="1800" b="1" dirty="0" err="1"/>
              <a:t>IR_line</a:t>
            </a:r>
            <a:r>
              <a:rPr lang="en-US" sz="1800" dirty="0"/>
              <a:t>, </a:t>
            </a:r>
            <a:r>
              <a:rPr lang="en-US" sz="1800" dirty="0" err="1"/>
              <a:t>pa_out</a:t>
            </a:r>
            <a:r>
              <a:rPr lang="en-US" sz="18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A[particle] = </a:t>
            </a:r>
            <a:r>
              <a:rPr lang="en-US" sz="1800" dirty="0">
                <a:solidFill>
                  <a:srgbClr val="0070C0"/>
                </a:solidFill>
              </a:rPr>
              <a:t>electron</a:t>
            </a:r>
            <a:r>
              <a:rPr lang="en-US" sz="1800" dirty="0"/>
              <a:t> </a:t>
            </a:r>
          </a:p>
          <a:p>
            <a:pPr marL="0" indent="0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/>
              <a:t>B_rev</a:t>
            </a:r>
            <a:r>
              <a:rPr lang="en-US" sz="1800" dirty="0"/>
              <a:t>: line = (</a:t>
            </a:r>
            <a:r>
              <a:rPr lang="en-US" sz="1800" dirty="0" err="1"/>
              <a:t>arc_b_rev</a:t>
            </a:r>
            <a:r>
              <a:rPr lang="en-US" sz="1800" dirty="0"/>
              <a:t>, </a:t>
            </a:r>
            <a:r>
              <a:rPr lang="en-US" sz="1800" dirty="0" err="1"/>
              <a:t>pb_in</a:t>
            </a:r>
            <a:r>
              <a:rPr lang="en-US" sz="1800" dirty="0"/>
              <a:t>, </a:t>
            </a:r>
            <a:r>
              <a:rPr lang="en-US" sz="1800" b="1"/>
              <a:t>IR_</a:t>
            </a:r>
            <a:r>
              <a:rPr lang="en-US" sz="1800" b="1" dirty="0" err="1"/>
              <a:t>line</a:t>
            </a:r>
            <a:r>
              <a:rPr lang="en-US" sz="1800" dirty="0"/>
              <a:t>, </a:t>
            </a:r>
            <a:r>
              <a:rPr lang="en-US" sz="1800" dirty="0" err="1"/>
              <a:t>pb_out</a:t>
            </a:r>
            <a:r>
              <a:rPr lang="en-US" sz="18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B: line = (- -</a:t>
            </a:r>
            <a:r>
              <a:rPr lang="en-US" sz="1800" dirty="0" err="1"/>
              <a:t>B_rev</a:t>
            </a:r>
            <a:r>
              <a:rPr lang="en-US" sz="18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B[particle] = </a:t>
            </a:r>
            <a:r>
              <a:rPr lang="en-US" sz="1800" dirty="0">
                <a:solidFill>
                  <a:srgbClr val="0070C0"/>
                </a:solidFill>
              </a:rPr>
              <a:t>Au+79</a:t>
            </a:r>
          </a:p>
          <a:p>
            <a:pPr marL="0" indent="0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use, A, 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A6AD5-9FD5-044C-A327-5D4EAC38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8281" y="6462813"/>
            <a:ext cx="435593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2EE7044-AE2D-5C49-89A5-8D141616D5DA}"/>
              </a:ext>
            </a:extLst>
          </p:cNvPr>
          <p:cNvSpPr txBox="1">
            <a:spLocks/>
          </p:cNvSpPr>
          <p:nvPr/>
        </p:nvSpPr>
        <p:spPr>
          <a:xfrm>
            <a:off x="5451444" y="5287729"/>
            <a:ext cx="6435755" cy="1076984"/>
          </a:xfrm>
          <a:prstGeom prst="rect">
            <a:avLst/>
          </a:prstGeom>
        </p:spPr>
        <p:txBody>
          <a:bodyPr vert="horz" lIns="91440" tIns="9144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With </a:t>
            </a:r>
            <a:r>
              <a:rPr lang="en-US" sz="1800" b="1" dirty="0" err="1"/>
              <a:t>multipass</a:t>
            </a:r>
            <a:r>
              <a:rPr lang="en-US" sz="1800" dirty="0"/>
              <a:t> a single element  is created in a simulation for each physical element.</a:t>
            </a:r>
          </a:p>
          <a:p>
            <a:pPr marL="0" indent="0">
              <a:buNone/>
              <a:tabLst>
                <a:tab pos="387350" algn="l"/>
              </a:tabLst>
            </a:pPr>
            <a:r>
              <a:rPr lang="en-US" sz="18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	</a:t>
            </a:r>
            <a:r>
              <a:rPr lang="en-US" sz="1800" dirty="0">
                <a:solidFill>
                  <a:srgbClr val="008000"/>
                </a:solidFill>
                <a:ea typeface="Wingdings"/>
                <a:cs typeface="Wingdings"/>
                <a:sym typeface="Wingdings"/>
              </a:rPr>
              <a:t>Can easily vary the parameters of a single physical element.</a:t>
            </a: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E68667-E158-AB44-8A58-191AB1AC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68" y="732609"/>
            <a:ext cx="3558043" cy="5210992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01D2800-47AC-6E47-8E35-2070534C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2895319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9DF980-36F5-5C42-97C2-F5E935648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357" y="645106"/>
            <a:ext cx="2086161" cy="5247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8C72DE-274A-064D-9C9A-D730EDD97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4" y="543326"/>
            <a:ext cx="2408154" cy="7760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6CCD9-2D5A-8245-A296-D306D7206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989" y="1230202"/>
            <a:ext cx="6562905" cy="22765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tabLst>
                <a:tab pos="455613" algn="l"/>
              </a:tabLst>
            </a:pPr>
            <a:r>
              <a:rPr lang="en-US" dirty="0"/>
              <a:t>Bmad can connect together various parts of a machine. Can join </a:t>
            </a:r>
            <a:r>
              <a:rPr lang="en-US" dirty="0" err="1"/>
              <a:t>Linacs</a:t>
            </a:r>
            <a:r>
              <a:rPr lang="en-US" dirty="0"/>
              <a:t> to injection lines to storage rings to X-ray beam lines, etc.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One lattice can hold the description of the entire accelerator complex.</a:t>
            </a:r>
          </a:p>
          <a:p>
            <a:pPr>
              <a:spcAft>
                <a:spcPts val="600"/>
              </a:spcAft>
              <a:tabLst>
                <a:tab pos="455613" algn="l"/>
              </a:tabLst>
            </a:pPr>
            <a:r>
              <a:rPr lang="en-US" dirty="0"/>
              <a:t>Example: Injection into the BNL </a:t>
            </a:r>
            <a:r>
              <a:rPr lang="en-US" dirty="0" err="1"/>
              <a:t>eRHIC</a:t>
            </a:r>
            <a:r>
              <a:rPr lang="en-US" dirty="0"/>
              <a:t> RCS (Rapid Cycling Synchrotron). [Thanks: Nick </a:t>
            </a:r>
            <a:r>
              <a:rPr lang="en-US" dirty="0" err="1"/>
              <a:t>Tsoupas</a:t>
            </a:r>
            <a:r>
              <a:rPr lang="en-US" dirty="0"/>
              <a:t>]</a:t>
            </a:r>
          </a:p>
          <a:p>
            <a:pPr>
              <a:spcAft>
                <a:spcPts val="600"/>
              </a:spcAft>
              <a:tabLst>
                <a:tab pos="455613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EED90-703F-8449-B016-7C93E457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65989" y="6443959"/>
            <a:ext cx="46387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C0F7589-552F-FF47-A13D-D787095A2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0029" y="3839607"/>
            <a:ext cx="6172200" cy="2417501"/>
          </a:xfrm>
          <a:prstGeom prst="roundRect">
            <a:avLst>
              <a:gd name="adj" fmla="val 16667"/>
            </a:avLst>
          </a:prstGeom>
          <a:solidFill>
            <a:srgbClr val="C5BC9B"/>
          </a:solidFill>
          <a:ln>
            <a:noFill/>
          </a:ln>
          <a:extLst/>
        </p:spPr>
        <p:txBody>
          <a:bodyPr wrap="none" tIns="0" rIns="0" bIns="0" anchor="ctr" anchorCtr="0"/>
          <a:lstStyle/>
          <a:p>
            <a:pPr indent="61913">
              <a:tabLst>
                <a:tab pos="455613" algn="l"/>
                <a:tab pos="3427413" algn="l"/>
              </a:tabLst>
            </a:pPr>
            <a:r>
              <a:rPr lang="en-US" sz="2000" b="1" i="1" dirty="0" err="1">
                <a:solidFill>
                  <a:srgbClr val="0000FF"/>
                </a:solidFill>
              </a:rPr>
              <a:t>to_rcs</a:t>
            </a:r>
            <a:r>
              <a:rPr lang="en-US" sz="2000" dirty="0">
                <a:solidFill>
                  <a:srgbClr val="660066"/>
                </a:solidFill>
              </a:rPr>
              <a:t>: </a:t>
            </a:r>
            <a:r>
              <a:rPr lang="en-US" sz="2000" b="1" dirty="0">
                <a:solidFill>
                  <a:srgbClr val="0E0266"/>
                </a:solidFill>
              </a:rPr>
              <a:t>fork</a:t>
            </a:r>
            <a:r>
              <a:rPr lang="en-US" sz="2000" dirty="0"/>
              <a:t>, </a:t>
            </a:r>
            <a:r>
              <a:rPr lang="en-US" sz="2000" dirty="0" err="1"/>
              <a:t>to_line</a:t>
            </a:r>
            <a:r>
              <a:rPr lang="en-US" sz="2000" dirty="0"/>
              <a:t> = </a:t>
            </a:r>
            <a:r>
              <a:rPr lang="en-US" sz="2000" dirty="0" err="1"/>
              <a:t>rcs</a:t>
            </a:r>
            <a:r>
              <a:rPr lang="en-US" sz="2000" dirty="0"/>
              <a:t>, </a:t>
            </a:r>
            <a:r>
              <a:rPr lang="en-US" sz="2000" dirty="0" err="1"/>
              <a:t>to_element</a:t>
            </a:r>
            <a:r>
              <a:rPr lang="en-US" sz="2000" dirty="0">
                <a:solidFill>
                  <a:srgbClr val="660066"/>
                </a:solidFill>
              </a:rPr>
              <a:t> = </a:t>
            </a:r>
            <a:r>
              <a:rPr lang="en-US" sz="2000" b="1" i="1" dirty="0" err="1">
                <a:solidFill>
                  <a:srgbClr val="155817"/>
                </a:solidFill>
              </a:rPr>
              <a:t>from_inj</a:t>
            </a:r>
            <a:endParaRPr lang="en-US" sz="2000" b="1" i="1" dirty="0">
              <a:solidFill>
                <a:srgbClr val="155817"/>
              </a:solidFill>
            </a:endParaRPr>
          </a:p>
          <a:p>
            <a:pPr indent="61913">
              <a:tabLst>
                <a:tab pos="455613" algn="l"/>
                <a:tab pos="3427413" algn="l"/>
              </a:tabLst>
            </a:pPr>
            <a:r>
              <a:rPr lang="en-US" sz="2000" b="1" i="1" dirty="0" err="1">
                <a:solidFill>
                  <a:srgbClr val="155817"/>
                </a:solidFill>
              </a:rPr>
              <a:t>from_inj</a:t>
            </a:r>
            <a:r>
              <a:rPr lang="en-US" sz="2000" dirty="0">
                <a:solidFill>
                  <a:srgbClr val="155817"/>
                </a:solidFill>
              </a:rPr>
              <a:t>: </a:t>
            </a:r>
            <a:r>
              <a:rPr lang="en-US" sz="2000" dirty="0"/>
              <a:t>marker</a:t>
            </a:r>
          </a:p>
          <a:p>
            <a:pPr indent="61913">
              <a:tabLst>
                <a:tab pos="455613" algn="l"/>
                <a:tab pos="3427413" algn="l"/>
              </a:tabLst>
            </a:pPr>
            <a:r>
              <a:rPr lang="en-US" sz="2000" dirty="0" err="1"/>
              <a:t>hqtoes</a:t>
            </a:r>
            <a:r>
              <a:rPr lang="en-US" sz="2000" dirty="0"/>
              <a:t>: </a:t>
            </a:r>
            <a:r>
              <a:rPr lang="en-US" sz="2000" b="1" dirty="0"/>
              <a:t>patch</a:t>
            </a:r>
            <a:r>
              <a:rPr lang="en-US" sz="2000" dirty="0"/>
              <a:t>, ...</a:t>
            </a:r>
          </a:p>
          <a:p>
            <a:pPr indent="61913">
              <a:tabLst>
                <a:tab pos="455613" algn="l"/>
                <a:tab pos="3427413" algn="l"/>
              </a:tabLst>
            </a:pPr>
            <a:r>
              <a:rPr lang="en-US" sz="2000" dirty="0"/>
              <a:t>hqf4_inj: quadrupole, ...</a:t>
            </a:r>
          </a:p>
          <a:p>
            <a:pPr indent="61913">
              <a:tabLst>
                <a:tab pos="455613" algn="l"/>
                <a:tab pos="3427413" algn="l"/>
              </a:tabLst>
            </a:pPr>
            <a:r>
              <a:rPr lang="en-US" sz="2000" dirty="0"/>
              <a:t>hqf4_line: line[</a:t>
            </a:r>
            <a:r>
              <a:rPr lang="en-US" sz="2000" b="1" dirty="0" err="1"/>
              <a:t>multipass</a:t>
            </a:r>
            <a:r>
              <a:rPr lang="en-US" sz="2000" dirty="0"/>
              <a:t>] = (hqf4_inj)</a:t>
            </a:r>
          </a:p>
          <a:p>
            <a:pPr indent="61913" eaLnBrk="1" hangingPunct="1">
              <a:tabLst>
                <a:tab pos="455613" algn="l"/>
                <a:tab pos="3427413" algn="l"/>
              </a:tabLst>
            </a:pPr>
            <a:r>
              <a:rPr lang="en-US" sz="2000" b="1" dirty="0" err="1"/>
              <a:t>lin_to_rcs</a:t>
            </a:r>
            <a:r>
              <a:rPr lang="en-US" sz="2000" dirty="0"/>
              <a:t>: line = (..., </a:t>
            </a:r>
            <a:r>
              <a:rPr lang="en-US" sz="2000" dirty="0" err="1"/>
              <a:t>hqtoes</a:t>
            </a:r>
            <a:r>
              <a:rPr lang="en-US" sz="2000" dirty="0"/>
              <a:t>, hqf4_line, ...,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to_rcs</a:t>
            </a:r>
            <a:r>
              <a:rPr lang="en-US" sz="2000" dirty="0">
                <a:solidFill>
                  <a:srgbClr val="660066"/>
                </a:solidFill>
              </a:rPr>
              <a:t>)	</a:t>
            </a:r>
          </a:p>
          <a:p>
            <a:pPr indent="61913" eaLnBrk="1" hangingPunct="1">
              <a:tabLst>
                <a:tab pos="455613" algn="l"/>
                <a:tab pos="3427413" algn="l"/>
              </a:tabLst>
            </a:pPr>
            <a:r>
              <a:rPr lang="en-US" sz="2000" b="1" dirty="0" err="1"/>
              <a:t>rcs</a:t>
            </a:r>
            <a:r>
              <a:rPr lang="en-US" sz="2000" dirty="0"/>
              <a:t>: line = (...,hqf4_line, ..., </a:t>
            </a:r>
            <a:r>
              <a:rPr lang="en-US" sz="2000" b="1" i="1" dirty="0" err="1">
                <a:solidFill>
                  <a:srgbClr val="155817"/>
                </a:solidFill>
              </a:rPr>
              <a:t>from_inj</a:t>
            </a:r>
            <a:r>
              <a:rPr lang="en-US" sz="2000" dirty="0"/>
              <a:t>, ...)</a:t>
            </a:r>
          </a:p>
          <a:p>
            <a:pPr indent="61913" eaLnBrk="1" hangingPunct="1">
              <a:tabLst>
                <a:tab pos="455613" algn="l"/>
                <a:tab pos="3427413" algn="l"/>
              </a:tabLst>
            </a:pPr>
            <a:r>
              <a:rPr lang="en-US" sz="2000" dirty="0"/>
              <a:t>use, </a:t>
            </a:r>
            <a:r>
              <a:rPr lang="en-US" sz="2000" b="1" dirty="0" err="1"/>
              <a:t>lin_to_rcs</a:t>
            </a:r>
            <a:endParaRPr lang="en-US" sz="2000" b="1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922C545-9761-7143-B5C3-628E1041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2818766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901611-BD47-8847-9007-4B8D28D3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277" y="1714907"/>
            <a:ext cx="7158673" cy="3745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5BAEEF-9CAD-5143-891A-BD2FB1581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935" y="1429782"/>
            <a:ext cx="2635752" cy="16916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EE9B9-AE52-AF4B-9AB5-DF3B7616C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850" y="2636085"/>
            <a:ext cx="3291834" cy="2296758"/>
          </a:xfrm>
        </p:spPr>
        <p:txBody>
          <a:bodyPr>
            <a:normAutofit/>
          </a:bodyPr>
          <a:lstStyle/>
          <a:p>
            <a:r>
              <a:rPr lang="en-US" b="1" dirty="0"/>
              <a:t>A more complicated example</a:t>
            </a:r>
            <a:r>
              <a:rPr lang="en-US" dirty="0"/>
              <a:t>: Closeup of the CBETA merger region.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CED85-59DD-D948-BDAA-2A0FFE34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29092" y="6453386"/>
            <a:ext cx="580321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CCEEEB3-CD4F-9C4F-9DBD-549CC94C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2286134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8CE87-9F15-D040-8AB6-1C997A5E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37" y="599739"/>
            <a:ext cx="4147071" cy="11967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Etienne Forest’s FPP/PTC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8DA75-378A-9B44-9DB7-E14A3DE27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935" y="2011679"/>
            <a:ext cx="6843860" cy="4164747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  <a:tabLst>
                <a:tab pos="455613" algn="l"/>
              </a:tabLst>
            </a:pPr>
            <a:r>
              <a:rPr lang="en-US" sz="1800" dirty="0"/>
              <a:t>Etienne Forest’s </a:t>
            </a:r>
            <a:r>
              <a:rPr lang="en-US" sz="1800" b="1" dirty="0"/>
              <a:t>FPP/PTC</a:t>
            </a:r>
            <a:r>
              <a:rPr lang="en-US" sz="1800" dirty="0"/>
              <a:t> simulation toolkit:</a:t>
            </a:r>
          </a:p>
          <a:p>
            <a:pPr marL="455613" lvl="1" indent="-220663">
              <a:spcAft>
                <a:spcPts val="400"/>
              </a:spcAft>
              <a:buFont typeface="Arial"/>
              <a:buChar char="•"/>
              <a:tabLst>
                <a:tab pos="455613" algn="l"/>
              </a:tabLst>
            </a:pPr>
            <a:r>
              <a:rPr lang="en-US" sz="1800" dirty="0"/>
              <a:t>Can construct </a:t>
            </a:r>
            <a:r>
              <a:rPr lang="en-US" sz="1800" b="1" dirty="0"/>
              <a:t>Taylor series maps</a:t>
            </a:r>
            <a:r>
              <a:rPr lang="en-US" sz="1800" dirty="0"/>
              <a:t>, including spin, to arbitrary order via symplectic integration through elements.</a:t>
            </a:r>
          </a:p>
          <a:p>
            <a:pPr marL="455613" lvl="1" indent="-220663">
              <a:spcAft>
                <a:spcPts val="400"/>
              </a:spcAft>
              <a:buFont typeface="Arial"/>
              <a:buChar char="•"/>
              <a:tabLst>
                <a:tab pos="455613" algn="l"/>
              </a:tabLst>
            </a:pPr>
            <a:r>
              <a:rPr lang="en-US" sz="1800" dirty="0"/>
              <a:t>The maps can be analyzed using </a:t>
            </a:r>
            <a:r>
              <a:rPr lang="en-US" sz="1800" b="1" dirty="0"/>
              <a:t>Normal form analysis</a:t>
            </a:r>
            <a:r>
              <a:rPr lang="en-US" sz="1800" dirty="0"/>
              <a:t> to extract such things such as resonance strengths, the amplitude dependent spin tune and the invariant spin field. </a:t>
            </a:r>
          </a:p>
          <a:p>
            <a:pPr marL="455613" lvl="1" indent="-220663">
              <a:spcAft>
                <a:spcPts val="400"/>
              </a:spcAft>
              <a:buFont typeface="Arial"/>
              <a:buChar char="•"/>
              <a:tabLst>
                <a:tab pos="455613" algn="l"/>
              </a:tabLst>
            </a:pPr>
            <a:r>
              <a:rPr lang="en-US" sz="1800" dirty="0"/>
              <a:t>Besides Bmad, PTC Is used in MAD-X &amp; PTC_ORBIT.</a:t>
            </a:r>
          </a:p>
          <a:p>
            <a:pPr>
              <a:spcAft>
                <a:spcPts val="400"/>
              </a:spcAft>
              <a:tabLst>
                <a:tab pos="455613" algn="l"/>
              </a:tabLst>
            </a:pPr>
            <a:r>
              <a:rPr lang="en-US" sz="1800" dirty="0"/>
              <a:t>Integration of PTC with Bmad:</a:t>
            </a:r>
          </a:p>
          <a:p>
            <a:pPr marL="455613" lvl="1" indent="-220663">
              <a:spcAft>
                <a:spcPts val="400"/>
              </a:spcAft>
              <a:buFont typeface="Arial"/>
              <a:buChar char="•"/>
              <a:tabLst>
                <a:tab pos="455613" algn="l"/>
              </a:tabLst>
            </a:pPr>
            <a:r>
              <a:rPr lang="en-US" sz="1800" dirty="0"/>
              <a:t>Interface routines between Bmad and PTC to allow tracking of individual elements.</a:t>
            </a:r>
          </a:p>
          <a:p>
            <a:pPr marL="455613" lvl="1" indent="-220663">
              <a:spcAft>
                <a:spcPts val="400"/>
              </a:spcAft>
              <a:buFont typeface="Arial"/>
              <a:buChar char="•"/>
              <a:tabLst>
                <a:tab pos="455613" algn="l"/>
              </a:tabLst>
            </a:pPr>
            <a:r>
              <a:rPr lang="en-US" sz="1800" dirty="0"/>
              <a:t>PTC lattices can be constructed for analysis.</a:t>
            </a:r>
          </a:p>
          <a:p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65473-5EDA-594A-BDB3-499E8E5C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388458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0AACD5-B5B0-B347-864B-2BE038A2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743" y="1332410"/>
            <a:ext cx="2709479" cy="40723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B1F255E-97E6-9841-BCBB-86BEF5F3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4171983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44166-0B56-CA42-959D-41CED326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31" y="2719883"/>
            <a:ext cx="2660218" cy="14859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Controller Elements</a:t>
            </a:r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E7920A45-E8EF-4A97-B613-3D525A042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026533"/>
              </p:ext>
            </p:extLst>
          </p:nvPr>
        </p:nvGraphicFramePr>
        <p:xfrm>
          <a:off x="4340083" y="962866"/>
          <a:ext cx="7295423" cy="4784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ED90E-E6DD-C646-8AAD-E397267FC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17" name="Picture 16" descr="overlay.pdf">
            <a:extLst>
              <a:ext uri="{FF2B5EF4-FFF2-40B4-BE49-F238E27FC236}">
                <a16:creationId xmlns:a16="http://schemas.microsoft.com/office/drawing/2014/main" id="{47C7B0F8-FF09-6D4C-9AE7-4A39629CFC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82" y="2854116"/>
            <a:ext cx="3827733" cy="658383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2FAA7A5-4D84-6A49-A1E6-9A1BA35346E4}"/>
              </a:ext>
            </a:extLst>
          </p:cNvPr>
          <p:cNvSpPr/>
          <p:nvPr/>
        </p:nvSpPr>
        <p:spPr bwMode="auto">
          <a:xfrm>
            <a:off x="4537937" y="2409297"/>
            <a:ext cx="6200779" cy="357545"/>
          </a:xfrm>
          <a:prstGeom prst="roundRect">
            <a:avLst/>
          </a:prstGeom>
          <a:solidFill>
            <a:srgbClr val="FFCC66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tr-TR" sz="1500" dirty="0">
                <a:cs typeface="Arial" charset="0"/>
              </a:rPr>
              <a:t>H38W</a:t>
            </a:r>
            <a:r>
              <a:rPr lang="tr-TR" sz="15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tr-TR" sz="1500" b="1" dirty="0" err="1">
                <a:solidFill>
                  <a:srgbClr val="000000"/>
                </a:solidFill>
                <a:cs typeface="Arial" charset="0"/>
              </a:rPr>
              <a:t>overlay</a:t>
            </a:r>
            <a:r>
              <a:rPr lang="tr-TR" sz="1500" dirty="0">
                <a:solidFill>
                  <a:srgbClr val="000000"/>
                </a:solidFill>
                <a:cs typeface="Arial" charset="0"/>
              </a:rPr>
              <a:t> = {B38W[</a:t>
            </a:r>
            <a:r>
              <a:rPr lang="tr-TR" sz="1500" dirty="0" err="1">
                <a:solidFill>
                  <a:srgbClr val="000000"/>
                </a:solidFill>
                <a:cs typeface="Arial" charset="0"/>
              </a:rPr>
              <a:t>hkick</a:t>
            </a:r>
            <a:r>
              <a:rPr lang="tr-TR" sz="1500" dirty="0">
                <a:solidFill>
                  <a:srgbClr val="000000"/>
                </a:solidFill>
                <a:cs typeface="Arial" charset="0"/>
              </a:rPr>
              <a:t>]: 0.7*v+0.1*v^2, B39W[</a:t>
            </a:r>
            <a:r>
              <a:rPr lang="tr-TR" sz="1500" dirty="0" err="1">
                <a:solidFill>
                  <a:srgbClr val="000000"/>
                </a:solidFill>
                <a:cs typeface="Arial" charset="0"/>
              </a:rPr>
              <a:t>hkick</a:t>
            </a:r>
            <a:r>
              <a:rPr lang="tr-TR" sz="1500" dirty="0">
                <a:solidFill>
                  <a:srgbClr val="000000"/>
                </a:solidFill>
                <a:cs typeface="Arial" charset="0"/>
              </a:rPr>
              <a:t>]: 1.3*v)}, v</a:t>
            </a:r>
            <a:endParaRPr lang="en-US" sz="15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3F3CEC3-F353-E941-8284-EAFE48061B04}"/>
              </a:ext>
            </a:extLst>
          </p:cNvPr>
          <p:cNvSpPr/>
          <p:nvPr/>
        </p:nvSpPr>
        <p:spPr bwMode="auto">
          <a:xfrm>
            <a:off x="4556225" y="4106773"/>
            <a:ext cx="6475099" cy="374571"/>
          </a:xfrm>
          <a:prstGeom prst="roundRect">
            <a:avLst/>
          </a:prstGeom>
          <a:solidFill>
            <a:srgbClr val="FFCC66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1600" dirty="0"/>
              <a:t>ramp: </a:t>
            </a:r>
            <a:r>
              <a:rPr lang="en-US" sz="1600" b="1" dirty="0"/>
              <a:t>overlay</a:t>
            </a:r>
            <a:r>
              <a:rPr lang="en-US" sz="1600" dirty="0"/>
              <a:t> = {beginning[</a:t>
            </a:r>
            <a:r>
              <a:rPr lang="en-US" sz="1600" dirty="0" err="1"/>
              <a:t>E_tot</a:t>
            </a:r>
            <a:r>
              <a:rPr lang="en-US" sz="1600" dirty="0"/>
              <a:t>]}, </a:t>
            </a:r>
            <a:r>
              <a:rPr lang="en-US" sz="1600" dirty="0" err="1"/>
              <a:t>var</a:t>
            </a:r>
            <a:r>
              <a:rPr lang="en-US" sz="1600" dirty="0"/>
              <a:t> = {t}, </a:t>
            </a:r>
            <a:r>
              <a:rPr lang="en-US" sz="1600" dirty="0" err="1"/>
              <a:t>x_knots</a:t>
            </a:r>
            <a:r>
              <a:rPr lang="en-US" sz="1600" dirty="0"/>
              <a:t> = {...}, </a:t>
            </a:r>
            <a:r>
              <a:rPr lang="en-US" sz="1600" dirty="0" err="1"/>
              <a:t>y_knots</a:t>
            </a:r>
            <a:r>
              <a:rPr lang="en-US" sz="1600" dirty="0"/>
              <a:t> = {...}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7489A13-4E0C-484B-AB53-C1F8BE98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759715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B15B0-F202-0545-8B6F-B2158395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4878AED-2BA1-6443-B282-EF1B9B2F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527509"/>
            <a:ext cx="4678040" cy="1035423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Low Energy Simulations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5AA1F93B-39B3-8144-B8DE-0701C3DE7E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014691"/>
              </p:ext>
            </p:extLst>
          </p:nvPr>
        </p:nvGraphicFramePr>
        <p:xfrm>
          <a:off x="1118798" y="1914859"/>
          <a:ext cx="5543259" cy="4172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DCE8D289-437E-7C4A-B017-B7F97D764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298" y="1364644"/>
            <a:ext cx="4723025" cy="387356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0A24A9-428C-DB49-B085-B235F9F3C801}"/>
              </a:ext>
            </a:extLst>
          </p:cNvPr>
          <p:cNvSpPr txBox="1">
            <a:spLocks/>
          </p:cNvSpPr>
          <p:nvPr/>
        </p:nvSpPr>
        <p:spPr>
          <a:xfrm>
            <a:off x="7821101" y="5434477"/>
            <a:ext cx="3667296" cy="735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Example:</a:t>
            </a:r>
            <a:r>
              <a:rPr lang="en-US" sz="1800" dirty="0"/>
              <a:t> Coherent Synchrotron Radiation (CSR) simulation.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CE0090D-417C-4649-995B-7D15F28B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2360485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1B095-F728-4F4A-933E-BE0B63C2F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943" y="666621"/>
            <a:ext cx="4145719" cy="5247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36071-F223-574C-BA70-4C771A69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820" y="675042"/>
            <a:ext cx="5127172" cy="1485900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C00000"/>
                </a:solidFill>
              </a:rPr>
              <a:t>Low Energy Simulations: In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FDED2-E5BC-D04F-A766-EFADF5E3E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820" y="2275242"/>
            <a:ext cx="5127172" cy="35814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dirty="0"/>
              <a:t>With Chris Mayes (SLAC) and Robert Ryne (LBNL) there is a collaboration to add low energy space charge effects directly into Bmad so that tracking, including spin, can be simulated starting at an electron gun.</a:t>
            </a:r>
          </a:p>
          <a:p>
            <a:pPr lvl="0">
              <a:defRPr/>
            </a:pPr>
            <a:r>
              <a:rPr lang="en-US" dirty="0"/>
              <a:t>Status: </a:t>
            </a:r>
          </a:p>
          <a:p>
            <a:pPr marL="766890" lvl="1" indent="-236538">
              <a:buFont typeface="Arial" panose="020B0604020202020204" pitchFamily="34" charset="0"/>
              <a:buChar char="•"/>
              <a:defRPr/>
            </a:pPr>
            <a:r>
              <a:rPr lang="en-US" dirty="0"/>
              <a:t>Initial tests show good agreement with Astra and ImpactZ.</a:t>
            </a:r>
          </a:p>
          <a:p>
            <a:pPr marL="766890" lvl="1" indent="-236538">
              <a:buFont typeface="Arial" panose="020B0604020202020204" pitchFamily="34" charset="0"/>
              <a:buChar char="•"/>
              <a:defRPr/>
            </a:pPr>
            <a:r>
              <a:rPr lang="en-US" dirty="0"/>
              <a:t>Work is ongoing to include the effect of image charges due to the cathode.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7FF92-3CE4-154B-8FE6-DE4E8D52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451230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D6AFAC8-B253-1844-AA2E-6BE919F2B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3111586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A0D68-DD5A-C24E-BF0C-3AF2872BA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6" b="6"/>
          <a:stretch/>
        </p:blipFill>
        <p:spPr>
          <a:xfrm>
            <a:off x="2128883" y="2230735"/>
            <a:ext cx="3057450" cy="30446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ED1139-F61D-9745-AB02-A35DA09E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685800"/>
            <a:ext cx="5127172" cy="1485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 the Beginning…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8F58133-7C5D-3D47-A0A5-7518833D153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500445" y="2034791"/>
            <a:ext cx="5127172" cy="3581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35000" indent="-1651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Brief History</a:t>
            </a:r>
            <a:r>
              <a:rPr lang="en-US" sz="2000" dirty="0"/>
              <a:t>:</a:t>
            </a:r>
          </a:p>
          <a:p>
            <a:pPr marL="461963" lvl="1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Bmad is a </a:t>
            </a:r>
            <a:r>
              <a:rPr lang="en-US" sz="2000" b="1" dirty="0"/>
              <a:t>software toolkit</a:t>
            </a:r>
            <a:r>
              <a:rPr lang="en-US" sz="2000" dirty="0"/>
              <a:t> for the simulation of charged particles and X-rays.</a:t>
            </a:r>
          </a:p>
          <a:p>
            <a:pPr marL="461963" lvl="1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Born at Cornell in mid 1990’s</a:t>
            </a:r>
          </a:p>
          <a:p>
            <a:pPr marL="461963" lvl="1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Started life as modest project: Just wanted to calculate Twiss functions and closed orbits.</a:t>
            </a:r>
          </a:p>
          <a:p>
            <a:pPr marL="461963" lvl="1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Initially Bmad used a subset of the MAD lattice syntax. Hence the name: “</a:t>
            </a:r>
            <a:r>
              <a:rPr lang="en-US" altLang="ja-JP" sz="2000" dirty="0"/>
              <a:t>Baby MAD</a:t>
            </a:r>
            <a:r>
              <a:rPr lang="en-US" sz="2000" dirty="0"/>
              <a:t>”</a:t>
            </a:r>
            <a:r>
              <a:rPr lang="en-US" altLang="ja-JP" sz="2000" dirty="0"/>
              <a:t> or </a:t>
            </a:r>
            <a:r>
              <a:rPr lang="en-US" sz="2000" dirty="0"/>
              <a:t>“</a:t>
            </a:r>
            <a:r>
              <a:rPr lang="en-US" altLang="ja-JP" sz="2000" dirty="0"/>
              <a:t>Bmad</a:t>
            </a:r>
            <a:r>
              <a:rPr lang="en-US" sz="2000" dirty="0"/>
              <a:t>”</a:t>
            </a:r>
            <a:r>
              <a:rPr lang="en-US" altLang="ja-JP" sz="2000" dirty="0"/>
              <a:t> for short.</a:t>
            </a:r>
          </a:p>
          <a:p>
            <a:pPr marL="461963" lvl="1" eaLnBrk="1" hangingPunct="1">
              <a:buFont typeface="Arial" charset="0"/>
              <a:buChar char="•"/>
            </a:pPr>
            <a:endParaRPr lang="en-US" sz="2000" dirty="0"/>
          </a:p>
          <a:p>
            <a:pPr marL="461963" indent="-165100" eaLnBrk="1" hangingPunct="1"/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B09D0-A982-3341-8335-D82F95DA6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3383" y="6453386"/>
            <a:ext cx="2806110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9B4C1-3334-544D-8641-141D74C8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389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C4078-0F68-7A43-A1EB-709920BEF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793377"/>
            <a:ext cx="3512372" cy="863301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Spin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B8DCF-A82D-684B-B495-A37162D22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147" y="2221454"/>
            <a:ext cx="4050254" cy="3581400"/>
          </a:xfrm>
        </p:spPr>
        <p:txBody>
          <a:bodyPr/>
          <a:lstStyle/>
          <a:p>
            <a:pPr marL="173038" indent="-173038">
              <a:buFont typeface="Arial"/>
              <a:buChar char="•"/>
            </a:pPr>
            <a:r>
              <a:rPr lang="en-US" dirty="0">
                <a:latin typeface="Arial" charset="0"/>
              </a:rPr>
              <a:t>Bmad and PTC can </a:t>
            </a:r>
            <a:r>
              <a:rPr lang="en-US" b="1" dirty="0">
                <a:latin typeface="Arial" charset="0"/>
              </a:rPr>
              <a:t>track a particle’s spin</a:t>
            </a:r>
            <a:r>
              <a:rPr lang="en-US" dirty="0">
                <a:latin typeface="Arial" charset="0"/>
              </a:rPr>
              <a:t> including  EDM and including fringe fields.</a:t>
            </a:r>
          </a:p>
          <a:p>
            <a:pPr marL="173038" indent="-173038">
              <a:buFont typeface="Arial"/>
              <a:buChar char="•"/>
            </a:pPr>
            <a:r>
              <a:rPr lang="en-US" dirty="0">
                <a:latin typeface="Arial" charset="0"/>
              </a:rPr>
              <a:t>Bmad can track through </a:t>
            </a:r>
            <a:r>
              <a:rPr lang="en-US" b="1" dirty="0">
                <a:latin typeface="Arial" charset="0"/>
              </a:rPr>
              <a:t>arbitrary fields</a:t>
            </a:r>
            <a:r>
              <a:rPr lang="en-US" dirty="0">
                <a:latin typeface="Arial" charset="0"/>
              </a:rPr>
              <a:t>.</a:t>
            </a:r>
          </a:p>
          <a:p>
            <a:pPr marL="173038" indent="-173038">
              <a:buFont typeface="Arial"/>
              <a:buChar char="•"/>
            </a:pPr>
            <a:r>
              <a:rPr lang="en-US" dirty="0">
                <a:latin typeface="Arial" charset="0"/>
              </a:rPr>
              <a:t>PTC Can produce </a:t>
            </a:r>
            <a:r>
              <a:rPr lang="en-US" b="1" dirty="0">
                <a:latin typeface="Arial" charset="0"/>
              </a:rPr>
              <a:t>transfer maps</a:t>
            </a:r>
            <a:r>
              <a:rPr lang="en-US" dirty="0">
                <a:latin typeface="Arial" charset="0"/>
              </a:rPr>
              <a:t> which include spin.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3E3FD-9978-574E-A11C-9D9A1C38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384463" cy="404614"/>
          </a:xfrm>
        </p:spPr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B41369-DF6A-7D41-AFB1-80E524E0D63B}"/>
              </a:ext>
            </a:extLst>
          </p:cNvPr>
          <p:cNvGrpSpPr/>
          <p:nvPr/>
        </p:nvGrpSpPr>
        <p:grpSpPr>
          <a:xfrm>
            <a:off x="6336256" y="204395"/>
            <a:ext cx="3945771" cy="3139321"/>
            <a:chOff x="-796064" y="2338894"/>
            <a:chExt cx="3945771" cy="31393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9C4299-7C30-E84F-9A59-642B52308535}"/>
                </a:ext>
              </a:extLst>
            </p:cNvPr>
            <p:cNvSpPr txBox="1"/>
            <p:nvPr/>
          </p:nvSpPr>
          <p:spPr>
            <a:xfrm>
              <a:off x="381000" y="2338894"/>
              <a:ext cx="2768707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charset="0"/>
                </a:rPr>
                <a:t> Out      </a:t>
              </a:r>
              <a:r>
                <a:rPr lang="en-US" sz="900" dirty="0" err="1">
                  <a:latin typeface="Arial" charset="0"/>
                </a:rPr>
                <a:t>Coef</a:t>
              </a:r>
              <a:r>
                <a:rPr lang="en-US" sz="900" dirty="0">
                  <a:latin typeface="Arial" charset="0"/>
                </a:rPr>
                <a:t>                     Exponents       Order      </a:t>
              </a:r>
            </a:p>
            <a:p>
              <a:r>
                <a:rPr lang="en-US" sz="900" dirty="0">
                  <a:latin typeface="Arial" charset="0"/>
                </a:rPr>
                <a:t>   -----------------------------------------------------</a:t>
              </a:r>
            </a:p>
            <a:p>
              <a:r>
                <a:rPr lang="en-US" sz="900" dirty="0">
                  <a:latin typeface="Arial" charset="0"/>
                </a:rPr>
                <a:t>    1:     -0.600000000000   0  0  0  0  0  0       0    </a:t>
              </a:r>
            </a:p>
            <a:p>
              <a:r>
                <a:rPr lang="en-US" sz="900" dirty="0">
                  <a:latin typeface="Arial" charset="0"/>
                </a:rPr>
                <a:t>    1:      1.000000000000   1  0  0  0  0  0       1</a:t>
              </a:r>
            </a:p>
            <a:p>
              <a:r>
                <a:rPr lang="en-US" sz="900" dirty="0">
                  <a:latin typeface="Arial" charset="0"/>
                </a:rPr>
                <a:t>    1:      0.145000000000   2  0  0  0  0  0       2</a:t>
              </a:r>
            </a:p>
            <a:p>
              <a:r>
                <a:rPr lang="en-US" sz="900" dirty="0">
                  <a:latin typeface="Arial" charset="0"/>
                </a:rPr>
                <a:t>   -----------------------------------------------------</a:t>
              </a:r>
            </a:p>
            <a:p>
              <a:r>
                <a:rPr lang="en-US" sz="900" dirty="0">
                  <a:latin typeface="Arial" charset="0"/>
                </a:rPr>
                <a:t>    2:     -0.185000000000   0  0  0  0  0  0       0     </a:t>
              </a:r>
            </a:p>
            <a:p>
              <a:r>
                <a:rPr lang="en-US" sz="900" dirty="0">
                  <a:latin typeface="Arial" charset="0"/>
                </a:rPr>
                <a:t>    2:      1.300000000000   0  1  0  0  0  0       1</a:t>
              </a:r>
            </a:p>
            <a:p>
              <a:r>
                <a:rPr lang="en-US" sz="900" dirty="0">
                  <a:latin typeface="Arial" charset="0"/>
                </a:rPr>
                <a:t>    2:      3.800000000000   2  0  0  0  0  1       3</a:t>
              </a:r>
            </a:p>
            <a:p>
              <a:r>
                <a:rPr lang="en-US" sz="900" dirty="0">
                  <a:latin typeface="Arial" charset="0"/>
                </a:rPr>
                <a:t>   -----------------------------------------------------</a:t>
              </a:r>
            </a:p>
            <a:p>
              <a:r>
                <a:rPr lang="en-US" sz="900" dirty="0">
                  <a:latin typeface="Arial" charset="0"/>
                </a:rPr>
                <a:t>    3:      1.000000000000   0  0  1  0  0  0       1</a:t>
              </a:r>
            </a:p>
            <a:p>
              <a:r>
                <a:rPr lang="en-US" sz="900" dirty="0">
                  <a:latin typeface="Arial" charset="0"/>
                </a:rPr>
                <a:t>    3:      1.600000000000   0  0  0  1  0  0       1</a:t>
              </a:r>
            </a:p>
            <a:p>
              <a:r>
                <a:rPr lang="en-US" sz="900" dirty="0">
                  <a:latin typeface="Arial" charset="0"/>
                </a:rPr>
                <a:t>    3:    -11.138187077310  1  0  1  0  0  0       2</a:t>
              </a:r>
            </a:p>
            <a:p>
              <a:r>
                <a:rPr lang="en-US" sz="900" dirty="0">
                  <a:latin typeface="Arial" charset="0"/>
                </a:rPr>
                <a:t>   -----------------------------------------------------</a:t>
              </a:r>
            </a:p>
            <a:p>
              <a:r>
                <a:rPr lang="en-US" sz="900" dirty="0">
                  <a:latin typeface="Arial" charset="0"/>
                </a:rPr>
                <a:t>    4:      1.000000000000   0  0  0  1  0  0       1</a:t>
              </a:r>
            </a:p>
            <a:p>
              <a:r>
                <a:rPr lang="en-US" sz="900" dirty="0">
                  <a:latin typeface="Arial" charset="0"/>
                </a:rPr>
                <a:t>   -----------------------------------------------------</a:t>
              </a:r>
            </a:p>
            <a:p>
              <a:r>
                <a:rPr lang="en-US" sz="900" dirty="0">
                  <a:latin typeface="Arial" charset="0"/>
                </a:rPr>
                <a:t>    5:      0.000000000000   0  0  0  0  0  0       0</a:t>
              </a:r>
            </a:p>
            <a:p>
              <a:r>
                <a:rPr lang="en-US" sz="900" dirty="0">
                  <a:latin typeface="Arial" charset="0"/>
                </a:rPr>
                <a:t>    5:      0.000001480008   0  1  0  0  0  0       1</a:t>
              </a:r>
            </a:p>
            <a:p>
              <a:r>
                <a:rPr lang="en-US" sz="900" dirty="0">
                  <a:latin typeface="Arial" charset="0"/>
                </a:rPr>
                <a:t>    5:      1.000000000000   0  0  0  0  1  0       1</a:t>
              </a:r>
            </a:p>
            <a:p>
              <a:r>
                <a:rPr lang="en-US" sz="900" dirty="0">
                  <a:latin typeface="Arial" charset="0"/>
                </a:rPr>
                <a:t>    5:      0.000000000003   0  0  0  0  0  1       1</a:t>
              </a:r>
            </a:p>
            <a:p>
              <a:r>
                <a:rPr lang="en-US" sz="900" dirty="0">
                  <a:latin typeface="Arial" charset="0"/>
                </a:rPr>
                <a:t>   -----------------------------------------------------</a:t>
              </a:r>
            </a:p>
            <a:p>
              <a:r>
                <a:rPr lang="en-US" sz="900" dirty="0">
                  <a:latin typeface="Arial" charset="0"/>
                </a:rPr>
                <a:t>    6:      1.000000000000   0  0  0  0  0  1      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D5E377-D578-6B48-84B1-C760789021B2}"/>
                </a:ext>
              </a:extLst>
            </p:cNvPr>
            <p:cNvSpPr txBox="1"/>
            <p:nvPr/>
          </p:nvSpPr>
          <p:spPr>
            <a:xfrm>
              <a:off x="-796064" y="3833920"/>
              <a:ext cx="1043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charset="0"/>
                </a:rPr>
                <a:t>Phase Space Map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973843-4275-954E-B3F6-A0A60FB58197}"/>
                </a:ext>
              </a:extLst>
            </p:cNvPr>
            <p:cNvSpPr txBox="1"/>
            <p:nvPr/>
          </p:nvSpPr>
          <p:spPr>
            <a:xfrm>
              <a:off x="88646" y="2711820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charset="0"/>
                </a:rPr>
                <a:t>x: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57412-CE46-6D4D-94BB-8CFB61C4BB59}"/>
                </a:ext>
              </a:extLst>
            </p:cNvPr>
            <p:cNvSpPr txBox="1"/>
            <p:nvPr/>
          </p:nvSpPr>
          <p:spPr>
            <a:xfrm>
              <a:off x="88646" y="3260276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Arial" charset="0"/>
                </a:rPr>
                <a:t>p</a:t>
              </a:r>
              <a:r>
                <a:rPr lang="en-US" sz="1600" baseline="-25000" dirty="0" err="1">
                  <a:latin typeface="Arial" charset="0"/>
                </a:rPr>
                <a:t>x</a:t>
              </a:r>
              <a:r>
                <a:rPr lang="en-US" sz="1600" dirty="0">
                  <a:latin typeface="Arial" charset="0"/>
                </a:rPr>
                <a:t>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426B3C-9BA6-0B44-9AEA-52ECA1B5A370}"/>
                </a:ext>
              </a:extLst>
            </p:cNvPr>
            <p:cNvSpPr txBox="1"/>
            <p:nvPr/>
          </p:nvSpPr>
          <p:spPr>
            <a:xfrm>
              <a:off x="88646" y="3772952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charset="0"/>
                </a:rPr>
                <a:t>y: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A02CEE-A55D-1145-999F-D128D037A10F}"/>
                </a:ext>
              </a:extLst>
            </p:cNvPr>
            <p:cNvSpPr txBox="1"/>
            <p:nvPr/>
          </p:nvSpPr>
          <p:spPr>
            <a:xfrm>
              <a:off x="88646" y="419887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Arial" charset="0"/>
                </a:rPr>
                <a:t>p</a:t>
              </a:r>
              <a:r>
                <a:rPr lang="en-US" sz="1600" baseline="-25000" dirty="0" err="1">
                  <a:latin typeface="Arial" charset="0"/>
                </a:rPr>
                <a:t>y</a:t>
              </a:r>
              <a:r>
                <a:rPr lang="en-US" sz="1600" dirty="0">
                  <a:latin typeface="Arial" charset="0"/>
                </a:rPr>
                <a:t>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3382CF-B3D8-D049-89A1-CA818982D214}"/>
                </a:ext>
              </a:extLst>
            </p:cNvPr>
            <p:cNvSpPr txBox="1"/>
            <p:nvPr/>
          </p:nvSpPr>
          <p:spPr>
            <a:xfrm>
              <a:off x="88646" y="4719915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charset="0"/>
                </a:rPr>
                <a:t>z: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51EA6E-79C5-A346-B426-351939C918CF}"/>
                </a:ext>
              </a:extLst>
            </p:cNvPr>
            <p:cNvSpPr txBox="1"/>
            <p:nvPr/>
          </p:nvSpPr>
          <p:spPr>
            <a:xfrm>
              <a:off x="88646" y="5107896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Arial" charset="0"/>
                </a:rPr>
                <a:t>p</a:t>
              </a:r>
              <a:r>
                <a:rPr lang="en-US" sz="1600" baseline="-25000" dirty="0" err="1">
                  <a:latin typeface="Arial" charset="0"/>
                </a:rPr>
                <a:t>z</a:t>
              </a:r>
              <a:r>
                <a:rPr lang="en-US" sz="1600" dirty="0">
                  <a:latin typeface="Arial" charset="0"/>
                </a:rPr>
                <a:t>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FF3A7B-E7FA-DF48-B623-E9C99F0EB81E}"/>
              </a:ext>
            </a:extLst>
          </p:cNvPr>
          <p:cNvGrpSpPr/>
          <p:nvPr/>
        </p:nvGrpSpPr>
        <p:grpSpPr>
          <a:xfrm>
            <a:off x="6304300" y="3724370"/>
            <a:ext cx="4574071" cy="2723823"/>
            <a:chOff x="3571858" y="2209800"/>
            <a:chExt cx="4574071" cy="27238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50F6E7-D6A6-0041-BE56-1EDFF15F0A7A}"/>
                </a:ext>
              </a:extLst>
            </p:cNvPr>
            <p:cNvSpPr txBox="1"/>
            <p:nvPr/>
          </p:nvSpPr>
          <p:spPr>
            <a:xfrm>
              <a:off x="4191000" y="2209800"/>
              <a:ext cx="3954929" cy="2723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charset="0"/>
                </a:rPr>
                <a:t> Out      </a:t>
              </a:r>
              <a:r>
                <a:rPr lang="en-US" sz="900" dirty="0" err="1">
                  <a:latin typeface="Arial" charset="0"/>
                </a:rPr>
                <a:t>Coef_Sx</a:t>
              </a:r>
              <a:r>
                <a:rPr lang="en-US" sz="900" dirty="0">
                  <a:latin typeface="Arial" charset="0"/>
                </a:rPr>
                <a:t>         </a:t>
              </a:r>
              <a:r>
                <a:rPr lang="en-US" sz="900" dirty="0" err="1">
                  <a:latin typeface="Arial" charset="0"/>
                </a:rPr>
                <a:t>Coef_Sy</a:t>
              </a:r>
              <a:r>
                <a:rPr lang="en-US" sz="900" dirty="0">
                  <a:latin typeface="Arial" charset="0"/>
                </a:rPr>
                <a:t>         </a:t>
              </a:r>
              <a:r>
                <a:rPr lang="en-US" sz="900" dirty="0" err="1">
                  <a:latin typeface="Arial" charset="0"/>
                </a:rPr>
                <a:t>Coef_Sz</a:t>
              </a:r>
              <a:r>
                <a:rPr lang="en-US" sz="900" dirty="0">
                  <a:latin typeface="Arial" charset="0"/>
                </a:rPr>
                <a:t>      Exponents           Order</a:t>
              </a:r>
            </a:p>
            <a:p>
              <a:r>
                <a:rPr lang="en-US" sz="900" dirty="0">
                  <a:latin typeface="Arial" charset="0"/>
                </a:rPr>
                <a:t>  -------------------------------------------------------------------------------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Sx</a:t>
              </a:r>
              <a:r>
                <a:rPr lang="en-US" sz="900" dirty="0">
                  <a:latin typeface="Arial" charset="0"/>
                </a:rPr>
                <a:t>:      0.99757886     -0.02372254     -0.06537314   0  0  0  0  0  0        0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Sx</a:t>
              </a:r>
              <a:r>
                <a:rPr lang="en-US" sz="900" dirty="0">
                  <a:latin typeface="Arial" charset="0"/>
                </a:rPr>
                <a:t>:      0.04802411      0.22401654      0.65154583   1  0  0  0  0  0        1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Sx</a:t>
              </a:r>
              <a:r>
                <a:rPr lang="en-US" sz="900" dirty="0">
                  <a:latin typeface="Arial" charset="0"/>
                </a:rPr>
                <a:t>:      0.07391383      3.77338795     -0.24137562   0  1  0  0  0  0        1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Sx</a:t>
              </a:r>
              <a:r>
                <a:rPr lang="en-US" sz="900" dirty="0">
                  <a:latin typeface="Arial" charset="0"/>
                </a:rPr>
                <a:t>:      0.00008802     -0.17584738      0.06515458   0  0  1  0  0  0        1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Sx</a:t>
              </a:r>
              <a:r>
                <a:rPr lang="en-US" sz="900" dirty="0">
                  <a:latin typeface="Arial" charset="0"/>
                </a:rPr>
                <a:t>:      0.01148244     -0.20322945      0.24896717   0  0  0  1  0  0        1</a:t>
              </a:r>
            </a:p>
            <a:p>
              <a:r>
                <a:rPr lang="en-US" sz="900" dirty="0">
                  <a:latin typeface="Arial" charset="0"/>
                </a:rPr>
                <a:t>-------------------------------------------------------------------------------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Sy</a:t>
              </a:r>
              <a:r>
                <a:rPr lang="en-US" sz="900" dirty="0">
                  <a:latin typeface="Arial" charset="0"/>
                </a:rPr>
                <a:t>:     -0.02460178      0.75885811     -0.65079114   0  0  0  0  0  0        0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Sy</a:t>
              </a:r>
              <a:r>
                <a:rPr lang="en-US" sz="900" dirty="0">
                  <a:latin typeface="Arial" charset="0"/>
                </a:rPr>
                <a:t>:      0.25039365     -0.04801091     -0.06544895   1  0  0  0  0  0        1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Sy</a:t>
              </a:r>
              <a:r>
                <a:rPr lang="en-US" sz="900" dirty="0">
                  <a:latin typeface="Arial" charset="0"/>
                </a:rPr>
                <a:t>:     -3.02631629     -0.07739091      0.02416143   0  1  0  0  0  0        1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Sy</a:t>
              </a:r>
              <a:r>
                <a:rPr lang="en-US" sz="900" dirty="0">
                  <a:latin typeface="Arial" charset="0"/>
                </a:rPr>
                <a:t>:      0.17584738      0.00008802     -0.00654489   0  0  1  0  0  0        1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Sy</a:t>
              </a:r>
              <a:r>
                <a:rPr lang="en-US" sz="900" dirty="0">
                  <a:latin typeface="Arial" charset="0"/>
                </a:rPr>
                <a:t>:      0.47579058      1.59361755      1.84025908   0  0  0  1  0  0        1</a:t>
              </a:r>
            </a:p>
            <a:p>
              <a:r>
                <a:rPr lang="en-US" sz="900" dirty="0">
                  <a:latin typeface="Arial" charset="0"/>
                </a:rPr>
                <a:t>  -------------------------------------------------------------------------------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Sz</a:t>
              </a:r>
              <a:r>
                <a:rPr lang="en-US" sz="900" dirty="0">
                  <a:latin typeface="Arial" charset="0"/>
                </a:rPr>
                <a:t>:      0.06504736      0.65082378      0.75643719   0  0  0  0  0  0        0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Sz</a:t>
              </a:r>
              <a:r>
                <a:rPr lang="en-US" sz="900" dirty="0">
                  <a:latin typeface="Arial" charset="0"/>
                </a:rPr>
                <a:t>:     -0.64180483      0.06414595      0.00000000   1  0  0  0  0  0        1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Sz</a:t>
              </a:r>
              <a:r>
                <a:rPr lang="en-US" sz="900" dirty="0">
                  <a:latin typeface="Arial" charset="0"/>
                </a:rPr>
                <a:t>:     -2.27815007      0.22777762     -0.00007328   0  1  0  0  0  0        1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Sz</a:t>
              </a:r>
              <a:r>
                <a:rPr lang="en-US" sz="900" dirty="0">
                  <a:latin typeface="Arial" charset="0"/>
                </a:rPr>
                <a:t>:      0.06515785     -0.00651227      0.00000000   0  0  1  0  0  0        1</a:t>
              </a:r>
            </a:p>
            <a:p>
              <a:r>
                <a:rPr lang="en-US" sz="900" dirty="0">
                  <a:latin typeface="Arial" charset="0"/>
                </a:rPr>
                <a:t>  </a:t>
              </a:r>
              <a:r>
                <a:rPr lang="en-US" sz="900" dirty="0" err="1">
                  <a:latin typeface="Arial" charset="0"/>
                </a:rPr>
                <a:t>Sz</a:t>
              </a:r>
              <a:r>
                <a:rPr lang="en-US" sz="900" dirty="0">
                  <a:latin typeface="Arial" charset="0"/>
                </a:rPr>
                <a:t>:      0.00385332     -1.86555986      1.60475990   0  0  0  1  0  0        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0F7225-5A18-974F-A2E3-70F88D96A102}"/>
                </a:ext>
              </a:extLst>
            </p:cNvPr>
            <p:cNvSpPr txBox="1"/>
            <p:nvPr/>
          </p:nvSpPr>
          <p:spPr>
            <a:xfrm>
              <a:off x="3571858" y="3602916"/>
              <a:ext cx="795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charset="0"/>
                </a:rPr>
                <a:t>Spin Map</a:t>
              </a:r>
            </a:p>
          </p:txBody>
        </p: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F60A94DC-3CFB-D144-81A8-55BA5430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796433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EFEFA6-A825-7B41-A5F3-000C13DF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200" y="2931612"/>
            <a:ext cx="5105445" cy="3242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2AA74-7180-F74C-936D-1ACCC1920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4989963" cy="115375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G-2 Simulation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16830-76E7-4D40-A9F0-5F43B8456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659" y="2135393"/>
            <a:ext cx="5140570" cy="4221864"/>
          </a:xfrm>
        </p:spPr>
        <p:txBody>
          <a:bodyPr>
            <a:normAutofit/>
          </a:bodyPr>
          <a:lstStyle/>
          <a:p>
            <a:r>
              <a:rPr lang="en-US" sz="1800" dirty="0"/>
              <a:t>Dave Rubin at Cornell has been developing a simulation program to simulate the </a:t>
            </a:r>
            <a:r>
              <a:rPr lang="en-US" sz="1800" b="1" dirty="0"/>
              <a:t>Muon g-2 experiment</a:t>
            </a:r>
            <a:r>
              <a:rPr lang="en-US" sz="1800" dirty="0"/>
              <a:t> at </a:t>
            </a:r>
            <a:r>
              <a:rPr lang="en-US" sz="1800" dirty="0" err="1"/>
              <a:t>Fermilab</a:t>
            </a:r>
            <a:r>
              <a:rPr lang="en-US" sz="1800" dirty="0"/>
              <a:t>.</a:t>
            </a:r>
          </a:p>
          <a:p>
            <a:r>
              <a:rPr lang="en-US" sz="1800" dirty="0"/>
              <a:t>Need to track the polarized muons with: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/>
              <a:t>Injection line into a storage ring.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/>
              <a:t>Three dimensional field of the injection line.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/>
              <a:t>Scattering of muons as they cross the inflector wall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/>
              <a:t>Electrostatic quadrupoles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/>
              <a:t>Muon decay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/>
              <a:t>Tracking of electron decay product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EC5D5-C237-FC45-8051-6A509798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61364" y="6453386"/>
            <a:ext cx="569564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154C7E-ADC3-6D43-9239-FCEAA4EA1571}"/>
              </a:ext>
            </a:extLst>
          </p:cNvPr>
          <p:cNvCxnSpPr>
            <a:cxnSpLocks/>
          </p:cNvCxnSpPr>
          <p:nvPr/>
        </p:nvCxnSpPr>
        <p:spPr bwMode="auto">
          <a:xfrm>
            <a:off x="7061499" y="2271810"/>
            <a:ext cx="2060986" cy="37457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C61053B-3598-AE45-8EBB-DCBA0394DD01}"/>
              </a:ext>
            </a:extLst>
          </p:cNvPr>
          <p:cNvSpPr txBox="1"/>
          <p:nvPr/>
        </p:nvSpPr>
        <p:spPr>
          <a:xfrm>
            <a:off x="7015945" y="1586469"/>
            <a:ext cx="1929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Polarized </a:t>
            </a:r>
            <a:r>
              <a:rPr lang="en-US" sz="2000" dirty="0" err="1">
                <a:solidFill>
                  <a:srgbClr val="008000"/>
                </a:solidFill>
              </a:rPr>
              <a:t>Muons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3CA055C-330F-C844-8BE1-92D04BF1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3119867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lost_muons_18mm_inf.png">
            <a:extLst>
              <a:ext uri="{FF2B5EF4-FFF2-40B4-BE49-F238E27FC236}">
                <a16:creationId xmlns:a16="http://schemas.microsoft.com/office/drawing/2014/main" id="{9A11987C-E005-EA49-BFA0-6F16FD56D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54" y="3811550"/>
            <a:ext cx="3712363" cy="2784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B57D2E-461B-5744-A79D-4D654814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67" y="313892"/>
            <a:ext cx="5127172" cy="1485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G-2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B7C12-BAA5-604E-B82C-2732C41F5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303" y="1104195"/>
            <a:ext cx="5127172" cy="4656525"/>
          </a:xfrm>
        </p:spPr>
        <p:txBody>
          <a:bodyPr>
            <a:noAutofit/>
          </a:bodyPr>
          <a:lstStyle/>
          <a:p>
            <a:r>
              <a:rPr lang="en-US" sz="1600" dirty="0"/>
              <a:t>At the start of program development </a:t>
            </a:r>
            <a:br>
              <a:rPr lang="en-US" sz="1600" dirty="0"/>
            </a:br>
            <a:r>
              <a:rPr lang="en-US" sz="1600" b="1" dirty="0"/>
              <a:t>Bmad provided</a:t>
            </a:r>
            <a:r>
              <a:rPr lang="en-US" sz="1600" dirty="0"/>
              <a:t>:</a:t>
            </a:r>
          </a:p>
          <a:p>
            <a:pPr lvl="1"/>
            <a:r>
              <a:rPr lang="en-US" sz="1600" dirty="0"/>
              <a:t>Ability to define the geometry of the injection line and storage ring.</a:t>
            </a:r>
          </a:p>
          <a:p>
            <a:pPr lvl="1"/>
            <a:r>
              <a:rPr lang="en-US" sz="1600" dirty="0"/>
              <a:t>Ability to define the geometry of the inflector wall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Ability to define custom fields for the injection line and the ability to simulate electrostatic quadrupoles</a:t>
            </a:r>
          </a:p>
          <a:p>
            <a:pPr>
              <a:spcAft>
                <a:spcPts val="0"/>
              </a:spcAft>
            </a:pPr>
            <a:r>
              <a:rPr lang="en-US" sz="1600" b="1" dirty="0"/>
              <a:t>Needed to develop for the program:</a:t>
            </a:r>
          </a:p>
          <a:p>
            <a:pPr lvl="1"/>
            <a:r>
              <a:rPr lang="en-US" sz="1600" dirty="0"/>
              <a:t>Scattering of muons through the inflector wall</a:t>
            </a:r>
          </a:p>
          <a:p>
            <a:pPr lvl="1"/>
            <a:r>
              <a:rPr lang="en-US" sz="1600" dirty="0"/>
              <a:t>muon decay.</a:t>
            </a:r>
          </a:p>
          <a:p>
            <a:pPr lvl="1"/>
            <a:r>
              <a:rPr lang="en-US" sz="1600" dirty="0"/>
              <a:t>etc.</a:t>
            </a:r>
          </a:p>
          <a:p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A4777-7416-2A41-877E-5543A047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29093" y="6474902"/>
            <a:ext cx="537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 dirty="0"/>
          </a:p>
        </p:txBody>
      </p:sp>
      <p:pic>
        <p:nvPicPr>
          <p:cNvPr id="9" name="muon_2000steps.gif">
            <a:hlinkClick r:id="" action="ppaction://media"/>
            <a:extLst>
              <a:ext uri="{FF2B5EF4-FFF2-40B4-BE49-F238E27FC236}">
                <a16:creationId xmlns:a16="http://schemas.microsoft.com/office/drawing/2014/main" id="{AF469090-EFEC-094B-93F0-FE9B710C5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6323" y="300445"/>
            <a:ext cx="4267477" cy="3194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213F7-59CD-5144-9933-AF7FDF8CF06A}"/>
              </a:ext>
            </a:extLst>
          </p:cNvPr>
          <p:cNvSpPr txBox="1"/>
          <p:nvPr/>
        </p:nvSpPr>
        <p:spPr>
          <a:xfrm>
            <a:off x="897367" y="5092337"/>
            <a:ext cx="5447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>
                <a:solidFill>
                  <a:srgbClr val="008000"/>
                </a:solidFill>
                <a:ea typeface="Wingdings"/>
                <a:cs typeface="Wingdings"/>
                <a:sym typeface="Wingdings"/>
              </a:rPr>
              <a:t>Bmad reduced the development time for creating the program and provides a flexible framework for future program modifications.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E737B71-E878-0542-AD5B-8061E7BD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120" y="6447887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148397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2B4A13-0632-456F-A66A-2D0CDB9D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68A552-34C4-41D2-A36B-9E86EC569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8BE655E-142C-41C9-895E-54D55EDD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8CC593-9FF4-46EF-81AE-2D26922F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4D92C-099F-C646-87A7-C69952AF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1086143"/>
            <a:ext cx="9969910" cy="2422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 dirty="0">
                <a:solidFill>
                  <a:schemeClr val="tx1"/>
                </a:solidFill>
              </a:rPr>
              <a:t>ON-LINE MODELING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11B75-4492-5246-A25A-DA53CC79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50858" y="6453386"/>
            <a:ext cx="800404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33</a:t>
            </a:fld>
            <a:endParaRPr lang="en-US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32BD1C23-B79A-0F48-994E-AC89D3796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1281" y="6453386"/>
            <a:ext cx="2849034" cy="40461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1825169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807" y="408007"/>
            <a:ext cx="9601200" cy="14859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Cornell CESR Ring 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6696" y="1337918"/>
            <a:ext cx="79659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Bmad has been used for CESR on-line and off-line modeling for over 20 years.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Offline modeling includes: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Lattice design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Injection studies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Control room knob (EG orbit bumps) design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Misalignment studies.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Etc., etc.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Online modeling includes: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Orbit Correction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Twiss/Coupling Correction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Dispersion Correction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Steering/Quadrupole/Sextupole Calibration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Identifying Steering/Quadrupole/Skew Quadrupole errors.</a:t>
            </a:r>
          </a:p>
          <a:p>
            <a:pPr marL="630238" lvl="1" indent="-173038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AA220B-E7F7-0E4F-9B57-D5DEC75A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803" y="511629"/>
            <a:ext cx="2537359" cy="5207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65C4DE-A8BD-5243-95EF-4BA0CCE8C92C}"/>
              </a:ext>
            </a:extLst>
          </p:cNvPr>
          <p:cNvSpPr txBox="1"/>
          <p:nvPr/>
        </p:nvSpPr>
        <p:spPr>
          <a:xfrm>
            <a:off x="9217307" y="595117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CESR ring section with one X-ray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2A4B7-78CC-114F-9D03-1082905A5DF5}"/>
              </a:ext>
            </a:extLst>
          </p:cNvPr>
          <p:cNvSpPr txBox="1"/>
          <p:nvPr/>
        </p:nvSpPr>
        <p:spPr>
          <a:xfrm>
            <a:off x="1390063" y="5363488"/>
            <a:ext cx="6934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The standard CESR lattice file includes both control room knobs and x-ray lines simplifying online and offline analysis. 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5F8453A-BB5E-634C-A60E-C637A585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29093" y="6474902"/>
            <a:ext cx="537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3EB8B09-6D90-0E4F-8D24-D13AABF9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5270" y="6482611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3820657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086" y="686841"/>
            <a:ext cx="9601200" cy="14859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Cam Mover Controller Example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5689" y="1811379"/>
            <a:ext cx="579119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Controllers can control other controllers ad infinitum. </a:t>
            </a:r>
          </a:p>
          <a:p>
            <a:pPr>
              <a:spcAft>
                <a:spcPts val="600"/>
              </a:spcAft>
            </a:pPr>
            <a:r>
              <a:rPr lang="en-US" dirty="0"/>
              <a:t>Example: Cam movers supporting a superconducting cryostat which contains 4 spatially overlapping superconducting quadrupoles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00FF"/>
                </a:solidFill>
              </a:rPr>
              <a:t>cam_1w</a:t>
            </a:r>
            <a:r>
              <a:rPr lang="en-US" dirty="0"/>
              <a:t>: overlay = {</a:t>
            </a:r>
            <a:r>
              <a:rPr lang="en-US" dirty="0">
                <a:solidFill>
                  <a:srgbClr val="0000FF"/>
                </a:solidFill>
              </a:rPr>
              <a:t>tee_1w_x</a:t>
            </a:r>
            <a:r>
              <a:rPr lang="en-US" dirty="0"/>
              <a:t>[</a:t>
            </a:r>
            <a:r>
              <a:rPr lang="en-US" dirty="0" err="1"/>
              <a:t>x_offset</a:t>
            </a:r>
            <a:r>
              <a:rPr lang="en-US" dirty="0"/>
              <a:t>]:</a:t>
            </a:r>
            <a:r>
              <a:rPr lang="en-US" dirty="0" err="1"/>
              <a:t>cc_x</a:t>
            </a:r>
            <a:r>
              <a:rPr lang="en-US" dirty="0"/>
              <a:t>, 	</a:t>
            </a:r>
            <a:r>
              <a:rPr lang="en-US" dirty="0">
                <a:solidFill>
                  <a:srgbClr val="0000FF"/>
                </a:solidFill>
              </a:rPr>
              <a:t>tee_1w_y</a:t>
            </a:r>
            <a:r>
              <a:rPr lang="en-US" dirty="0"/>
              <a:t>[</a:t>
            </a:r>
            <a:r>
              <a:rPr lang="en-US" dirty="0" err="1"/>
              <a:t>y_offset</a:t>
            </a:r>
            <a:r>
              <a:rPr lang="en-US" dirty="0"/>
              <a:t>]:</a:t>
            </a:r>
            <a:r>
              <a:rPr lang="en-US" dirty="0" err="1"/>
              <a:t>cc_y</a:t>
            </a:r>
            <a:r>
              <a:rPr lang="en-US" dirty="0"/>
              <a:t>}, rho</a:t>
            </a:r>
          </a:p>
          <a:p>
            <a:r>
              <a:rPr lang="en-US" dirty="0">
                <a:solidFill>
                  <a:srgbClr val="0000FF"/>
                </a:solidFill>
              </a:rPr>
              <a:t>tee_1w_x</a:t>
            </a:r>
            <a:r>
              <a:rPr lang="en-US" dirty="0"/>
              <a:t>: overlay = {q01w[x_pitch]:ds1,     	q01w[x_offset]:dq1, q01w[tilt]:dt1, </a:t>
            </a:r>
          </a:p>
          <a:p>
            <a:pPr>
              <a:spcAft>
                <a:spcPts val="1200"/>
              </a:spcAft>
            </a:pPr>
            <a:r>
              <a:rPr lang="en-US" dirty="0"/>
              <a:t>        	q02w[x_pitch]:ds1, q02w[x_offset]:dq2,    	q02w[tilt]:dt1, ...}, x_offset</a:t>
            </a:r>
          </a:p>
          <a:p>
            <a:r>
              <a:rPr lang="en-US" dirty="0">
                <a:solidFill>
                  <a:srgbClr val="0000FF"/>
                </a:solidFill>
              </a:rPr>
              <a:t>tee_1w_y</a:t>
            </a:r>
            <a:r>
              <a:rPr lang="en-US" dirty="0"/>
              <a:t>: overlay = {q01w[y_pitch]:ds1,    	q01w[y_offset]:dq1_t1, q02w[y_pitch]:ds1, </a:t>
            </a:r>
          </a:p>
          <a:p>
            <a:pPr>
              <a:spcAft>
                <a:spcPts val="600"/>
              </a:spcAft>
            </a:pPr>
            <a:r>
              <a:rPr lang="en-US" dirty="0"/>
              <a:t>        	q02w[y_offset]:dq2_t1, ...}, </a:t>
            </a:r>
            <a:r>
              <a:rPr lang="en-US" dirty="0" err="1"/>
              <a:t>y_offset</a:t>
            </a:r>
            <a:endParaRPr lang="en-US" dirty="0"/>
          </a:p>
        </p:txBody>
      </p:sp>
      <p:pic>
        <p:nvPicPr>
          <p:cNvPr id="5" name="Picture 4" descr="sc-qua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566" y="995797"/>
            <a:ext cx="2918109" cy="1516397"/>
          </a:xfrm>
          <a:prstGeom prst="rect">
            <a:avLst/>
          </a:prstGeom>
        </p:spPr>
      </p:pic>
      <p:pic>
        <p:nvPicPr>
          <p:cNvPr id="6" name="Picture 5" descr="sc-orb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844" y="4222284"/>
            <a:ext cx="3312676" cy="2332521"/>
          </a:xfrm>
          <a:prstGeom prst="rect">
            <a:avLst/>
          </a:prstGeom>
        </p:spPr>
      </p:pic>
      <p:pic>
        <p:nvPicPr>
          <p:cNvPr id="7" name="Picture 6" descr="sc-cam.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487" y="2646217"/>
            <a:ext cx="3247855" cy="1232763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45A7D23-7DD0-0C46-85FC-2C0C471DB98B}"/>
              </a:ext>
            </a:extLst>
          </p:cNvPr>
          <p:cNvSpPr txBox="1">
            <a:spLocks/>
          </p:cNvSpPr>
          <p:nvPr/>
        </p:nvSpPr>
        <p:spPr>
          <a:xfrm>
            <a:off x="56102" y="6532777"/>
            <a:ext cx="537292" cy="40461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57F1E4F-1CFF-5643-939E-02111984F565}" type="slidenum">
              <a:rPr lang="en-US" sz="1200" smtClean="0"/>
              <a:pPr>
                <a:spcAft>
                  <a:spcPts val="600"/>
                </a:spcAft>
              </a:pPr>
              <a:t>35</a:t>
            </a:fld>
            <a:endParaRPr lang="en-US" sz="1200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1D64795-35F0-F645-B18E-0B50F90B0E18}"/>
              </a:ext>
            </a:extLst>
          </p:cNvPr>
          <p:cNvSpPr txBox="1">
            <a:spLocks/>
          </p:cNvSpPr>
          <p:nvPr/>
        </p:nvSpPr>
        <p:spPr>
          <a:xfrm>
            <a:off x="823695" y="6528907"/>
            <a:ext cx="2849034" cy="4046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David Sagan   LBL   February 22,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3761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33" y="984652"/>
            <a:ext cx="7163261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Twiss and Coupling Measurement</a:t>
            </a:r>
          </a:p>
        </p:txBody>
      </p:sp>
      <p:pic>
        <p:nvPicPr>
          <p:cNvPr id="4" name="Picture 3" descr="CesrV-shak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14" y="788786"/>
            <a:ext cx="3886200" cy="2601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6918" y="3332887"/>
            <a:ext cx="611143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Shake simultaneously both “a”-mode (horizontal like) and “b”-mode (vertical like) </a:t>
            </a:r>
            <a:r>
              <a:rPr lang="en-US" sz="2000" dirty="0" err="1"/>
              <a:t>betatron</a:t>
            </a:r>
            <a:r>
              <a:rPr lang="en-US" sz="2000" dirty="0"/>
              <a:t> resonance frequencies.</a:t>
            </a:r>
          </a:p>
          <a:p>
            <a:pPr marL="173038" indent="-173038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About 100 detectors in CESR</a:t>
            </a:r>
          </a:p>
          <a:p>
            <a:pPr marL="173038" indent="-173038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Average over 40K turns </a:t>
            </a:r>
          </a:p>
          <a:p>
            <a:pPr marL="173038" indent="-173038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Each detector has its own signal processor.</a:t>
            </a:r>
            <a:br>
              <a:rPr lang="en-US" sz="2000" dirty="0"/>
            </a:br>
            <a:r>
              <a:rPr lang="en-US" sz="2000" dirty="0"/>
              <a:t>Parallel measurement =&gt; Takes about </a:t>
            </a:r>
            <a:r>
              <a:rPr lang="en-US" sz="2000" dirty="0">
                <a:solidFill>
                  <a:srgbClr val="C00000"/>
                </a:solidFill>
              </a:rPr>
              <a:t>10 seconds.</a:t>
            </a:r>
            <a:endParaRPr lang="en-US" sz="2000" dirty="0"/>
          </a:p>
        </p:txBody>
      </p:sp>
      <p:pic>
        <p:nvPicPr>
          <p:cNvPr id="7" name="Picture 6" descr="CesrV-b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31" y="4241874"/>
            <a:ext cx="2590800" cy="1369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54039" y="5707284"/>
            <a:ext cx="4012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Beam response at a detector due to “A”-mode (Horizontal like) shaking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1317" y="3377749"/>
            <a:ext cx="2366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Measurement setup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F7B7ACE-A82D-754B-A322-00685306A8B7}"/>
              </a:ext>
            </a:extLst>
          </p:cNvPr>
          <p:cNvSpPr txBox="1">
            <a:spLocks/>
          </p:cNvSpPr>
          <p:nvPr/>
        </p:nvSpPr>
        <p:spPr>
          <a:xfrm>
            <a:off x="56106" y="6544348"/>
            <a:ext cx="537292" cy="40461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57F1E4F-1CFF-5643-939E-02111984F565}" type="slidenum">
              <a:rPr lang="en-US" sz="1200" smtClean="0"/>
              <a:pPr>
                <a:spcAft>
                  <a:spcPts val="600"/>
                </a:spcAft>
              </a:pPr>
              <a:t>36</a:t>
            </a:fld>
            <a:endParaRPr lang="en-US" sz="1200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AE7988F-1098-D047-BD15-8780581B2D6D}"/>
              </a:ext>
            </a:extLst>
          </p:cNvPr>
          <p:cNvSpPr txBox="1">
            <a:spLocks/>
          </p:cNvSpPr>
          <p:nvPr/>
        </p:nvSpPr>
        <p:spPr>
          <a:xfrm>
            <a:off x="858419" y="6540483"/>
            <a:ext cx="2849034" cy="4046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David Sagan   LBL   February 22,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66700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251" y="677737"/>
            <a:ext cx="8294687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Twiss and Coupling Correction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1235" y="2403988"/>
            <a:ext cx="446417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Can measure: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solidFill>
                  <a:srgbClr val="C00000"/>
                </a:solidFill>
                <a:latin typeface="Symbol" charset="2"/>
                <a:cs typeface="Symbol" charset="2"/>
              </a:rPr>
              <a:t>β</a:t>
            </a:r>
            <a:r>
              <a:rPr lang="en-US" sz="2000" baseline="-25000" dirty="0">
                <a:solidFill>
                  <a:srgbClr val="C0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>
                <a:solidFill>
                  <a:srgbClr val="C00000"/>
                </a:solidFill>
                <a:latin typeface="Symbol" charset="2"/>
                <a:cs typeface="Symbol" charset="2"/>
              </a:rPr>
              <a:t>β</a:t>
            </a:r>
            <a:r>
              <a:rPr lang="en-US" sz="2000" baseline="-25000" dirty="0">
                <a:solidFill>
                  <a:srgbClr val="C00000"/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>
                <a:solidFill>
                  <a:srgbClr val="C00000"/>
                </a:solidFill>
                <a:latin typeface="Symbol" charset="2"/>
                <a:cs typeface="Symbol" charset="2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Symbol" charset="2"/>
                <a:cs typeface="Symbol" charset="2"/>
              </a:rPr>
              <a:t>ϕ</a:t>
            </a:r>
            <a:r>
              <a:rPr lang="en-US" sz="2000" baseline="-25000" dirty="0" err="1">
                <a:solidFill>
                  <a:srgbClr val="C00000"/>
                </a:solidFill>
                <a:cs typeface="Symbol" charset="2"/>
              </a:rPr>
              <a:t>A</a:t>
            </a:r>
            <a:r>
              <a:rPr lang="en-US" sz="2000" baseline="-25000" dirty="0">
                <a:solidFill>
                  <a:srgbClr val="C00000"/>
                </a:solidFill>
                <a:cs typeface="Symbol" charset="2"/>
              </a:rPr>
              <a:t>,</a:t>
            </a:r>
            <a:r>
              <a:rPr lang="en-US" sz="2000" dirty="0">
                <a:solidFill>
                  <a:srgbClr val="C00000"/>
                </a:solidFill>
                <a:cs typeface="Symbol" charset="2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Symbol" charset="2"/>
                <a:cs typeface="Symbol" charset="2"/>
              </a:rPr>
              <a:t>ϕ</a:t>
            </a:r>
            <a:r>
              <a:rPr lang="en-US" sz="2000" baseline="-25000" dirty="0" err="1">
                <a:solidFill>
                  <a:srgbClr val="C00000"/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>
                <a:solidFill>
                  <a:srgbClr val="C00000"/>
                </a:solidFill>
              </a:rPr>
              <a:t>, C</a:t>
            </a:r>
            <a:r>
              <a:rPr lang="en-US" sz="2000" baseline="-25000" dirty="0">
                <a:solidFill>
                  <a:srgbClr val="C00000"/>
                </a:solidFill>
              </a:rPr>
              <a:t>11</a:t>
            </a:r>
            <a:r>
              <a:rPr lang="en-US" sz="2000" dirty="0">
                <a:solidFill>
                  <a:srgbClr val="C00000"/>
                </a:solidFill>
              </a:rPr>
              <a:t>, C</a:t>
            </a:r>
            <a:r>
              <a:rPr lang="en-US" sz="2000" baseline="-25000" dirty="0">
                <a:solidFill>
                  <a:srgbClr val="C00000"/>
                </a:solidFill>
              </a:rPr>
              <a:t>12</a:t>
            </a:r>
            <a:r>
              <a:rPr lang="en-US" sz="2000" dirty="0">
                <a:solidFill>
                  <a:srgbClr val="C00000"/>
                </a:solidFill>
              </a:rPr>
              <a:t>, and C</a:t>
            </a:r>
            <a:r>
              <a:rPr lang="en-US" sz="2000" baseline="-25000" dirty="0">
                <a:solidFill>
                  <a:srgbClr val="C00000"/>
                </a:solidFill>
              </a:rPr>
              <a:t>22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Measurement time</a:t>
            </a:r>
            <a:br>
              <a:rPr lang="en-US" sz="2000" dirty="0"/>
            </a:br>
            <a:r>
              <a:rPr lang="en-US" sz="2000" dirty="0">
                <a:solidFill>
                  <a:srgbClr val="C00000"/>
                </a:solidFill>
              </a:rPr>
              <a:t>	~ 10 seconds</a:t>
            </a:r>
            <a:r>
              <a:rPr lang="en-US" sz="2000" dirty="0"/>
              <a:t>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In practice, cleanest is to use: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	</a:t>
            </a:r>
            <a:r>
              <a:rPr lang="en-US" sz="2000" dirty="0" err="1">
                <a:solidFill>
                  <a:srgbClr val="C00000"/>
                </a:solidFill>
                <a:latin typeface="Symbol" charset="2"/>
                <a:cs typeface="Symbol" charset="2"/>
              </a:rPr>
              <a:t>ϕ</a:t>
            </a:r>
            <a:r>
              <a:rPr lang="en-US" sz="2000" baseline="-25000" dirty="0" err="1">
                <a:solidFill>
                  <a:srgbClr val="C00000"/>
                </a:solidFill>
                <a:cs typeface="Symbol" charset="2"/>
              </a:rPr>
              <a:t>A</a:t>
            </a:r>
            <a:r>
              <a:rPr lang="en-US" sz="2000" baseline="-25000" dirty="0">
                <a:solidFill>
                  <a:srgbClr val="C00000"/>
                </a:solidFill>
                <a:cs typeface="Symbol" charset="2"/>
              </a:rPr>
              <a:t>,</a:t>
            </a:r>
            <a:r>
              <a:rPr lang="en-US" sz="2000" dirty="0">
                <a:solidFill>
                  <a:srgbClr val="C00000"/>
                </a:solidFill>
                <a:cs typeface="Symbol" charset="2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Symbol" charset="2"/>
                <a:cs typeface="Symbol" charset="2"/>
              </a:rPr>
              <a:t>ϕ</a:t>
            </a:r>
            <a:r>
              <a:rPr lang="en-US" sz="2000" baseline="-25000" dirty="0" err="1">
                <a:solidFill>
                  <a:srgbClr val="C00000"/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>
                <a:solidFill>
                  <a:srgbClr val="C00000"/>
                </a:solidFill>
              </a:rPr>
              <a:t>, C</a:t>
            </a:r>
            <a:r>
              <a:rPr lang="en-US" sz="2000" baseline="-25000" dirty="0">
                <a:solidFill>
                  <a:srgbClr val="C00000"/>
                </a:solidFill>
              </a:rPr>
              <a:t>12</a:t>
            </a:r>
            <a:endParaRPr lang="en-US" sz="2000" dirty="0">
              <a:solidFill>
                <a:srgbClr val="C00000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Correction calculation takes</a:t>
            </a:r>
            <a:r>
              <a:rPr lang="en-US" sz="2000" dirty="0">
                <a:solidFill>
                  <a:srgbClr val="00B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seconds</a:t>
            </a:r>
            <a:r>
              <a:rPr lang="en-US" sz="2000" dirty="0"/>
              <a:t>.</a:t>
            </a:r>
            <a:endParaRPr lang="en-US" sz="2000" dirty="0">
              <a:solidFill>
                <a:srgbClr val="008000"/>
              </a:solidFill>
            </a:endParaRPr>
          </a:p>
        </p:txBody>
      </p:sp>
      <p:pic>
        <p:nvPicPr>
          <p:cNvPr id="4" name="Picture 3" descr="CesrV-corr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97" y="1747833"/>
            <a:ext cx="5952932" cy="4134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0248" y="5973155"/>
            <a:ext cx="2090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Before correction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34917" y="5973155"/>
            <a:ext cx="1849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After correction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FC75A23-A1E8-F54D-928C-565E41ED36E8}"/>
              </a:ext>
            </a:extLst>
          </p:cNvPr>
          <p:cNvSpPr txBox="1">
            <a:spLocks/>
          </p:cNvSpPr>
          <p:nvPr/>
        </p:nvSpPr>
        <p:spPr>
          <a:xfrm>
            <a:off x="67682" y="6579076"/>
            <a:ext cx="537292" cy="40461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57F1E4F-1CFF-5643-939E-02111984F565}" type="slidenum">
              <a:rPr lang="en-US" sz="1200" smtClean="0"/>
              <a:pPr>
                <a:spcAft>
                  <a:spcPts val="600"/>
                </a:spcAft>
              </a:pPr>
              <a:t>37</a:t>
            </a:fld>
            <a:endParaRPr lang="en-US" sz="1200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C12D31A-6C48-8D4E-99F7-31CB6E47B282}"/>
              </a:ext>
            </a:extLst>
          </p:cNvPr>
          <p:cNvSpPr txBox="1">
            <a:spLocks/>
          </p:cNvSpPr>
          <p:nvPr/>
        </p:nvSpPr>
        <p:spPr>
          <a:xfrm>
            <a:off x="904720" y="6563635"/>
            <a:ext cx="2849034" cy="4046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David Sagan   LBL   February 22,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1901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314" y="139700"/>
            <a:ext cx="8447087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Locating a Skew Quadrupole Error</a:t>
            </a:r>
          </a:p>
        </p:txBody>
      </p:sp>
      <p:pic>
        <p:nvPicPr>
          <p:cNvPr id="3" name="Picture 2" descr="IMG_6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31" y="1839685"/>
            <a:ext cx="4981430" cy="3320143"/>
          </a:xfrm>
          <a:prstGeom prst="rect">
            <a:avLst/>
          </a:prstGeom>
        </p:spPr>
      </p:pic>
      <p:pic>
        <p:nvPicPr>
          <p:cNvPr id="5" name="Picture 4" descr="skew-detec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9" y="1143000"/>
            <a:ext cx="4416552" cy="48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3439" y="1103787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8099" y="2672548"/>
            <a:ext cx="2129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Data – A-region fit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5770" y="4274974"/>
            <a:ext cx="2157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Data – B-region fit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3C7088-4BA6-564A-8D78-805F53774056}"/>
              </a:ext>
            </a:extLst>
          </p:cNvPr>
          <p:cNvSpPr txBox="1">
            <a:spLocks/>
          </p:cNvSpPr>
          <p:nvPr/>
        </p:nvSpPr>
        <p:spPr>
          <a:xfrm>
            <a:off x="44532" y="6567502"/>
            <a:ext cx="537292" cy="40461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57F1E4F-1CFF-5643-939E-02111984F565}" type="slidenum">
              <a:rPr lang="en-US" sz="1200" smtClean="0"/>
              <a:pPr>
                <a:spcAft>
                  <a:spcPts val="600"/>
                </a:spcAft>
              </a:pPr>
              <a:t>38</a:t>
            </a:fld>
            <a:endParaRPr lang="en-US" sz="1200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06EC350-B844-8E4F-84B7-11E6044D834C}"/>
              </a:ext>
            </a:extLst>
          </p:cNvPr>
          <p:cNvSpPr txBox="1">
            <a:spLocks/>
          </p:cNvSpPr>
          <p:nvPr/>
        </p:nvSpPr>
        <p:spPr>
          <a:xfrm>
            <a:off x="893145" y="6528912"/>
            <a:ext cx="2849034" cy="4046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David Sagan   LBL   February 22,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8106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9947C-7DAD-704C-B4F2-0F6A4113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263" y="521535"/>
            <a:ext cx="4999055" cy="14859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CBETA Control System Flow Chart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2B92F-DD2C-A04D-97D7-7C6505F1B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025" y="2002377"/>
            <a:ext cx="4667071" cy="2914481"/>
          </a:xfrm>
        </p:spPr>
        <p:txBody>
          <a:bodyPr>
            <a:normAutofit/>
          </a:bodyPr>
          <a:lstStyle/>
          <a:p>
            <a:r>
              <a:rPr lang="en-US" sz="1800" b="1" dirty="0"/>
              <a:t>CBETA:</a:t>
            </a:r>
            <a:r>
              <a:rPr lang="en-US" sz="1800" dirty="0"/>
              <a:t> Cornell – Brookhaven ERL under development at Cornell. </a:t>
            </a:r>
            <a:endParaRPr lang="en-US" sz="1800" b="1" dirty="0"/>
          </a:p>
          <a:p>
            <a:r>
              <a:rPr lang="en-US" sz="1800" b="1" dirty="0"/>
              <a:t>CBETA-V</a:t>
            </a:r>
            <a:r>
              <a:rPr lang="en-US" sz="1800" dirty="0"/>
              <a:t>: Customized version of Tao for online modeling of CBETA.</a:t>
            </a:r>
          </a:p>
          <a:p>
            <a:r>
              <a:rPr lang="en-US" sz="1800" b="1" dirty="0"/>
              <a:t>CBETA-V/Tao</a:t>
            </a:r>
            <a:r>
              <a:rPr lang="en-US" sz="1800" dirty="0"/>
              <a:t> is used for:</a:t>
            </a:r>
          </a:p>
          <a:p>
            <a:pPr marL="801688" lvl="1" indent="-269875"/>
            <a:r>
              <a:rPr lang="en-US" sz="1800" i="0" dirty="0"/>
              <a:t>Online modeling.</a:t>
            </a:r>
          </a:p>
          <a:p>
            <a:pPr marL="801688" lvl="1" indent="-269875"/>
            <a:r>
              <a:rPr lang="en-US" sz="1800" i="0" dirty="0"/>
              <a:t>Offline modeling of online system.</a:t>
            </a:r>
          </a:p>
          <a:p>
            <a:pPr marL="801688" lvl="1" indent="-269875"/>
            <a:r>
              <a:rPr lang="en-US" sz="1800" i="0" dirty="0"/>
              <a:t>Lattice design.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F40C6-5CEB-7A44-BEF0-869F39C1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453385"/>
            <a:ext cx="384463" cy="404614"/>
          </a:xfrm>
        </p:spPr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E8294D8-F002-F24E-B418-F5DE714AF380}"/>
              </a:ext>
            </a:extLst>
          </p:cNvPr>
          <p:cNvGrpSpPr/>
          <p:nvPr/>
        </p:nvGrpSpPr>
        <p:grpSpPr>
          <a:xfrm>
            <a:off x="6221896" y="422031"/>
            <a:ext cx="5566974" cy="5180620"/>
            <a:chOff x="2829407" y="577805"/>
            <a:chExt cx="6135312" cy="567192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2ECAC9-AA15-5047-B4F8-0A1D8E40294B}"/>
                </a:ext>
              </a:extLst>
            </p:cNvPr>
            <p:cNvSpPr/>
            <p:nvPr/>
          </p:nvSpPr>
          <p:spPr>
            <a:xfrm>
              <a:off x="4450868" y="3085328"/>
              <a:ext cx="1820643" cy="75522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CBETA-V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88F94A3-173B-6E4B-8D27-F409D58D12F5}"/>
                </a:ext>
              </a:extLst>
            </p:cNvPr>
            <p:cNvSpPr/>
            <p:nvPr/>
          </p:nvSpPr>
          <p:spPr>
            <a:xfrm>
              <a:off x="5602856" y="1821426"/>
              <a:ext cx="1821180" cy="5486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EPICS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controls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0761947-32FC-374C-9D5D-F33423F95D57}"/>
                </a:ext>
              </a:extLst>
            </p:cNvPr>
            <p:cNvCxnSpPr/>
            <p:nvPr/>
          </p:nvCxnSpPr>
          <p:spPr>
            <a:xfrm>
              <a:off x="4505296" y="2370066"/>
              <a:ext cx="518702" cy="748971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E4C00F-35D6-0C41-8D11-D3A5797A2E82}"/>
                </a:ext>
              </a:extLst>
            </p:cNvPr>
            <p:cNvCxnSpPr/>
            <p:nvPr/>
          </p:nvCxnSpPr>
          <p:spPr>
            <a:xfrm>
              <a:off x="5452352" y="3851436"/>
              <a:ext cx="6539" cy="534734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A59BDF-0345-D344-B972-85F4401FDB1B}"/>
                </a:ext>
              </a:extLst>
            </p:cNvPr>
            <p:cNvSpPr/>
            <p:nvPr/>
          </p:nvSpPr>
          <p:spPr>
            <a:xfrm>
              <a:off x="4604636" y="4386170"/>
              <a:ext cx="1821180" cy="5486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EPICS beam properties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50ED878-4045-7B49-88B1-FE27AF8B907A}"/>
                </a:ext>
              </a:extLst>
            </p:cNvPr>
            <p:cNvCxnSpPr/>
            <p:nvPr/>
          </p:nvCxnSpPr>
          <p:spPr>
            <a:xfrm flipH="1">
              <a:off x="4744782" y="4934810"/>
              <a:ext cx="768539" cy="549484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1A7F370-BBBA-0B4B-897E-A32BC4052BD9}"/>
                </a:ext>
              </a:extLst>
            </p:cNvPr>
            <p:cNvCxnSpPr/>
            <p:nvPr/>
          </p:nvCxnSpPr>
          <p:spPr>
            <a:xfrm>
              <a:off x="5515226" y="4934810"/>
              <a:ext cx="760095" cy="464819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DBA943-68AB-7641-AFFE-55A5C7B15846}"/>
                </a:ext>
              </a:extLst>
            </p:cNvPr>
            <p:cNvSpPr txBox="1"/>
            <p:nvPr/>
          </p:nvSpPr>
          <p:spPr>
            <a:xfrm>
              <a:off x="4095606" y="5437729"/>
              <a:ext cx="2666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Franklin Gothic Book" panose="020B0503020102020204" pitchFamily="34" charset="0"/>
                </a:rPr>
                <a:t>Matlab</a:t>
              </a:r>
              <a:r>
                <a:rPr lang="en-US" sz="1600" dirty="0">
                  <a:latin typeface="Franklin Gothic Book" panose="020B0503020102020204" pitchFamily="34" charset="0"/>
                </a:rPr>
                <a:t>, python, EDM, etc.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BE7BFA3-C0CD-8048-9C4F-BBFBD3994434}"/>
                </a:ext>
              </a:extLst>
            </p:cNvPr>
            <p:cNvCxnSpPr>
              <a:endCxn id="37" idx="0"/>
            </p:cNvCxnSpPr>
            <p:nvPr/>
          </p:nvCxnSpPr>
          <p:spPr>
            <a:xfrm flipH="1">
              <a:off x="5428663" y="4934810"/>
              <a:ext cx="86563" cy="502919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AE4C7D-3261-F748-9A3B-C17D7F4B3091}"/>
                </a:ext>
              </a:extLst>
            </p:cNvPr>
            <p:cNvSpPr/>
            <p:nvPr/>
          </p:nvSpPr>
          <p:spPr>
            <a:xfrm>
              <a:off x="3718811" y="1821426"/>
              <a:ext cx="1821180" cy="5486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EPICS measurements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B3A86A7-58B5-7B47-B64E-50DFFC45A19B}"/>
                </a:ext>
              </a:extLst>
            </p:cNvPr>
            <p:cNvCxnSpPr/>
            <p:nvPr/>
          </p:nvCxnSpPr>
          <p:spPr>
            <a:xfrm flipH="1">
              <a:off x="4394955" y="1391718"/>
              <a:ext cx="853939" cy="40593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88FFFFB-5801-C942-B76B-97F54C23B08D}"/>
                </a:ext>
              </a:extLst>
            </p:cNvPr>
            <p:cNvCxnSpPr/>
            <p:nvPr/>
          </p:nvCxnSpPr>
          <p:spPr>
            <a:xfrm flipV="1">
              <a:off x="5944849" y="1415105"/>
              <a:ext cx="1131640" cy="4022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7D2375B-DF4D-C344-AB0A-7E8F91BEA1E6}"/>
                </a:ext>
              </a:extLst>
            </p:cNvPr>
            <p:cNvCxnSpPr/>
            <p:nvPr/>
          </p:nvCxnSpPr>
          <p:spPr>
            <a:xfrm flipV="1">
              <a:off x="6214354" y="3089436"/>
              <a:ext cx="1175656" cy="174172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Snip Diagonal Corner Rectangle 42">
              <a:extLst>
                <a:ext uri="{FF2B5EF4-FFF2-40B4-BE49-F238E27FC236}">
                  <a16:creationId xmlns:a16="http://schemas.microsoft.com/office/drawing/2014/main" id="{C8EBFEA4-E07F-6347-BEFF-4C86FE3A2F73}"/>
                </a:ext>
              </a:extLst>
            </p:cNvPr>
            <p:cNvSpPr/>
            <p:nvPr/>
          </p:nvSpPr>
          <p:spPr>
            <a:xfrm>
              <a:off x="7400895" y="2741093"/>
              <a:ext cx="1491344" cy="77288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Lattice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File Storage</a:t>
              </a:r>
            </a:p>
          </p:txBody>
        </p:sp>
        <p:sp>
          <p:nvSpPr>
            <p:cNvPr id="44" name="Snip Diagonal Corner Rectangle 43">
              <a:extLst>
                <a:ext uri="{FF2B5EF4-FFF2-40B4-BE49-F238E27FC236}">
                  <a16:creationId xmlns:a16="http://schemas.microsoft.com/office/drawing/2014/main" id="{81843821-F2BE-1545-8505-40AE388FA883}"/>
                </a:ext>
              </a:extLst>
            </p:cNvPr>
            <p:cNvSpPr/>
            <p:nvPr/>
          </p:nvSpPr>
          <p:spPr>
            <a:xfrm>
              <a:off x="7390009" y="3720811"/>
              <a:ext cx="1491344" cy="77288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Calibration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Constants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3BF1732-E483-DA4A-8D85-A7CFFA0A710A}"/>
                </a:ext>
              </a:extLst>
            </p:cNvPr>
            <p:cNvCxnSpPr>
              <a:endCxn id="44" idx="2"/>
            </p:cNvCxnSpPr>
            <p:nvPr/>
          </p:nvCxnSpPr>
          <p:spPr>
            <a:xfrm>
              <a:off x="6197933" y="3613286"/>
              <a:ext cx="1192076" cy="493968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00591D4-5462-5743-81F7-E70F97D2862C}"/>
                </a:ext>
              </a:extLst>
            </p:cNvPr>
            <p:cNvSpPr/>
            <p:nvPr/>
          </p:nvSpPr>
          <p:spPr>
            <a:xfrm>
              <a:off x="2829407" y="3970651"/>
              <a:ext cx="1512570" cy="6705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GPT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84FE3BB-573C-444B-AAB7-1CE9C79CD191}"/>
                </a:ext>
              </a:extLst>
            </p:cNvPr>
            <p:cNvCxnSpPr>
              <a:cxnSpLocks/>
              <a:stCxn id="46" idx="5"/>
            </p:cNvCxnSpPr>
            <p:nvPr/>
          </p:nvCxnSpPr>
          <p:spPr>
            <a:xfrm>
              <a:off x="4120466" y="4543010"/>
              <a:ext cx="350761" cy="995890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C7528E0-D278-774E-90B0-0602D43436E9}"/>
                </a:ext>
              </a:extLst>
            </p:cNvPr>
            <p:cNvSpPr txBox="1"/>
            <p:nvPr/>
          </p:nvSpPr>
          <p:spPr>
            <a:xfrm>
              <a:off x="2971800" y="5879068"/>
              <a:ext cx="5992919" cy="370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ranklin Gothic Book" panose="020B0503020102020204" pitchFamily="34" charset="0"/>
                </a:rPr>
                <a:t>[*For illustrative purposes only. Don’t take this too seriously!]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261FED-9B39-E94E-921A-EB52AFEA4770}"/>
                </a:ext>
              </a:extLst>
            </p:cNvPr>
            <p:cNvCxnSpPr>
              <a:cxnSpLocks/>
              <a:stCxn id="46" idx="7"/>
            </p:cNvCxnSpPr>
            <p:nvPr/>
          </p:nvCxnSpPr>
          <p:spPr>
            <a:xfrm flipV="1">
              <a:off x="4120466" y="3635759"/>
              <a:ext cx="373063" cy="433093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Snip Diagonal Corner Rectangle 49">
              <a:extLst>
                <a:ext uri="{FF2B5EF4-FFF2-40B4-BE49-F238E27FC236}">
                  <a16:creationId xmlns:a16="http://schemas.microsoft.com/office/drawing/2014/main" id="{47E12C1E-1854-EF44-9D3B-68A7819061FF}"/>
                </a:ext>
              </a:extLst>
            </p:cNvPr>
            <p:cNvSpPr/>
            <p:nvPr/>
          </p:nvSpPr>
          <p:spPr>
            <a:xfrm>
              <a:off x="7248847" y="4711415"/>
              <a:ext cx="1709063" cy="77288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Data Storage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[Orbits, etc.]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E01EB33-5D2F-BE42-9467-3170936B4EC2}"/>
                </a:ext>
              </a:extLst>
            </p:cNvPr>
            <p:cNvCxnSpPr>
              <a:cxnSpLocks/>
            </p:cNvCxnSpPr>
            <p:nvPr/>
          </p:nvCxnSpPr>
          <p:spPr>
            <a:xfrm>
              <a:off x="5911627" y="3767569"/>
              <a:ext cx="1327373" cy="956831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922BD64-E0B3-1542-A9F4-DDA46A536DD1}"/>
                </a:ext>
              </a:extLst>
            </p:cNvPr>
            <p:cNvSpPr/>
            <p:nvPr/>
          </p:nvSpPr>
          <p:spPr>
            <a:xfrm>
              <a:off x="3581400" y="577805"/>
              <a:ext cx="4953000" cy="78641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CBETA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A711573-D3A8-644C-A10F-6757FEF044CD}"/>
                </a:ext>
              </a:extLst>
            </p:cNvPr>
            <p:cNvCxnSpPr/>
            <p:nvPr/>
          </p:nvCxnSpPr>
          <p:spPr>
            <a:xfrm flipH="1">
              <a:off x="5788642" y="2423372"/>
              <a:ext cx="1152256" cy="695598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4C78091-0E5D-7448-B685-327E58179B9F}"/>
              </a:ext>
            </a:extLst>
          </p:cNvPr>
          <p:cNvSpPr txBox="1"/>
          <p:nvPr/>
        </p:nvSpPr>
        <p:spPr>
          <a:xfrm>
            <a:off x="6689036" y="5695122"/>
            <a:ext cx="4800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Implementors: Colwyn </a:t>
            </a:r>
            <a:r>
              <a:rPr lang="en-US" sz="1200" dirty="0" err="1">
                <a:latin typeface="Franklin Gothic Book" panose="020B0503020102020204" pitchFamily="34" charset="0"/>
              </a:rPr>
              <a:t>Gulliford</a:t>
            </a:r>
            <a:r>
              <a:rPr lang="en-US" sz="1200" dirty="0">
                <a:latin typeface="Franklin Gothic Book" panose="020B0503020102020204" pitchFamily="34" charset="0"/>
              </a:rPr>
              <a:t>, Adam </a:t>
            </a:r>
            <a:r>
              <a:rPr lang="en-US" sz="1200" dirty="0" err="1">
                <a:latin typeface="Franklin Gothic Book" panose="020B0503020102020204" pitchFamily="34" charset="0"/>
              </a:rPr>
              <a:t>Bartnik</a:t>
            </a:r>
            <a:r>
              <a:rPr lang="en-US" sz="1200" dirty="0">
                <a:latin typeface="Franklin Gothic Book" panose="020B0503020102020204" pitchFamily="34" charset="0"/>
              </a:rPr>
              <a:t>, Scott Berg, David Sagan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76500-3101-B04B-90D8-9BCB2D6A2C0A}"/>
              </a:ext>
            </a:extLst>
          </p:cNvPr>
          <p:cNvSpPr txBox="1"/>
          <p:nvPr/>
        </p:nvSpPr>
        <p:spPr>
          <a:xfrm>
            <a:off x="993912" y="4949688"/>
            <a:ext cx="4949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Bottom Line</a:t>
            </a:r>
            <a:r>
              <a:rPr lang="en-US" dirty="0"/>
              <a:t>: Using Tao as a starting point for CBETA-V enabled the development of a flexible online modeling program in less time and with fewer bugs.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F5B16-FFE2-5940-962C-77BB7A61974D}"/>
              </a:ext>
            </a:extLst>
          </p:cNvPr>
          <p:cNvSpPr txBox="1"/>
          <p:nvPr/>
        </p:nvSpPr>
        <p:spPr>
          <a:xfrm>
            <a:off x="7598497" y="2242002"/>
            <a:ext cx="705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Python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7F483C4-63CF-8246-9EB7-F129B8B487BA}"/>
              </a:ext>
            </a:extLst>
          </p:cNvPr>
          <p:cNvSpPr txBox="1"/>
          <p:nvPr/>
        </p:nvSpPr>
        <p:spPr>
          <a:xfrm>
            <a:off x="9109710" y="2257408"/>
            <a:ext cx="705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Python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FE34C-ECFF-EF45-9E7E-1EF48B47C459}"/>
              </a:ext>
            </a:extLst>
          </p:cNvPr>
          <p:cNvSpPr txBox="1"/>
          <p:nvPr/>
        </p:nvSpPr>
        <p:spPr>
          <a:xfrm>
            <a:off x="10018644" y="6858000"/>
            <a:ext cx="284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EPICS = Experimental Physics and Industrial Control System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B3600B-099B-C547-B5DE-77CD63478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590" y="466791"/>
            <a:ext cx="4308320" cy="607469"/>
          </a:xfrm>
          <a:prstGeom prst="rect">
            <a:avLst/>
          </a:prstGeom>
        </p:spPr>
      </p:pic>
      <p:sp>
        <p:nvSpPr>
          <p:cNvPr id="56" name="Footer Placeholder 3">
            <a:extLst>
              <a:ext uri="{FF2B5EF4-FFF2-40B4-BE49-F238E27FC236}">
                <a16:creationId xmlns:a16="http://schemas.microsoft.com/office/drawing/2014/main" id="{65650A96-CCB0-B346-912E-670F92DE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247998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939BE9-289D-F649-BD56-3ADA51CEE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2" r="6165"/>
          <a:stretch/>
        </p:blipFill>
        <p:spPr>
          <a:xfrm>
            <a:off x="8249697" y="1001509"/>
            <a:ext cx="3175279" cy="475488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2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2D2120-2CD1-A943-B3B3-AE7B2CA2A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678" y="786281"/>
            <a:ext cx="6562905" cy="1485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And Baby Grows Up...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AB5DF-E1D6-F344-A6A9-288435B7F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451" y="2466870"/>
            <a:ext cx="6562905" cy="3581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/>
              <a:t>Currently:</a:t>
            </a:r>
          </a:p>
          <a:p>
            <a:pPr marL="1258888" lvl="2" indent="-269875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&gt;100,000 lines of code</a:t>
            </a:r>
          </a:p>
          <a:p>
            <a:pPr marL="1258888" lvl="2" indent="-269875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~1,000 routines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07D51-00B8-1B48-ACC8-DB429ACA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505681-4AE9-CC43-B1E0-291637D6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2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3325-3FE1-AD4E-AEA1-E8D186F2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EPICS/CBETA-V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0E393-789B-B048-B672-17B3C70C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Sagan   LBL   February 22,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CA956-CEB4-5141-A062-94420B0E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2E686A6F-A264-4E41-8047-8735B1F30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2" y="2816668"/>
            <a:ext cx="9170506" cy="346876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B231E2-1F81-E54E-A9B4-A11D059C5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59258" y="642730"/>
            <a:ext cx="2700219" cy="4832248"/>
          </a:xfrm>
        </p:spPr>
      </p:pic>
    </p:spTree>
    <p:extLst>
      <p:ext uri="{BB962C8B-B14F-4D97-AF65-F5344CB8AC3E}">
        <p14:creationId xmlns:p14="http://schemas.microsoft.com/office/powerpoint/2010/main" val="1310308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2B4A13-0632-456F-A66A-2D0CDB9D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68A552-34C4-41D2-A36B-9E86EC569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8BE655E-142C-41C9-895E-54D55EDD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8CC593-9FF4-46EF-81AE-2D26922F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4D92C-099F-C646-87A7-C69952AF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1086143"/>
            <a:ext cx="9969910" cy="2422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11B75-4492-5246-A25A-DA53CC79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23286" y="6453386"/>
            <a:ext cx="800404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41</a:t>
            </a:fld>
            <a:endParaRPr lang="en-US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3444D83E-F3AB-9F42-9749-E8A8FBE52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228" y="6453386"/>
            <a:ext cx="2849034" cy="40461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3785903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F31E-73DC-A648-A8F9-2088683C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453" y="1379402"/>
            <a:ext cx="3243431" cy="15195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Some Highlights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9C5A1-F21E-DE48-8A02-F05F897C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461988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9C6C01-DCBC-5042-B33A-4DEEC1256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823" y="804962"/>
            <a:ext cx="7121562" cy="6349645"/>
          </a:xfrm>
        </p:spPr>
        <p:txBody>
          <a:bodyPr>
            <a:normAutofit/>
          </a:bodyPr>
          <a:lstStyle/>
          <a:p>
            <a:pPr lvl="0"/>
            <a:r>
              <a:rPr lang="en-US" sz="1600" dirty="0"/>
              <a:t>Bmad is an open </a:t>
            </a:r>
            <a:r>
              <a:rPr lang="en-US" sz="1600" b="1" dirty="0"/>
              <a:t>source software library</a:t>
            </a:r>
            <a:r>
              <a:rPr lang="en-US" sz="1600" dirty="0"/>
              <a:t> for simulating both charged particle beams and X-rays. </a:t>
            </a:r>
          </a:p>
          <a:p>
            <a:pPr lvl="0"/>
            <a:r>
              <a:rPr lang="en-US" sz="1600" dirty="0"/>
              <a:t>Has been used at Cornell, CERN, KEK, DESY, ANL, BNL, Cockcroft Institute, for simulating CESR, ILC, ATF2, SuperKEK-B, Cornell ERL, </a:t>
            </a:r>
            <a:r>
              <a:rPr lang="en-US" sz="1600" dirty="0" err="1"/>
              <a:t>Fermilab</a:t>
            </a:r>
            <a:r>
              <a:rPr lang="en-US" sz="1600" dirty="0"/>
              <a:t> g-2 muon project, etc. </a:t>
            </a:r>
          </a:p>
          <a:p>
            <a:r>
              <a:rPr lang="en-US" sz="1600" dirty="0"/>
              <a:t>Bmad has been successful due to it’s modular, object-oriented design which allows it to be adapted to ever changing simulation needs.</a:t>
            </a:r>
          </a:p>
          <a:p>
            <a:pPr lvl="0"/>
            <a:r>
              <a:rPr lang="en-US" sz="1600" dirty="0"/>
              <a:t>Bmad is always in continual development</a:t>
            </a:r>
            <a:r>
              <a:rPr lang="en-US" sz="1600" b="1" dirty="0"/>
              <a:t> </a:t>
            </a:r>
            <a:r>
              <a:rPr lang="en-US" sz="1600" dirty="0"/>
              <a:t>with about 1.5 FTEs. Supported by Cornell Laboratory for Accelerator-based Sciences and Education (CLASSE).</a:t>
            </a:r>
          </a:p>
          <a:p>
            <a:pPr lvl="0"/>
            <a:r>
              <a:rPr lang="en-US" sz="1600" dirty="0"/>
              <a:t>With </a:t>
            </a:r>
            <a:r>
              <a:rPr lang="en-US" sz="1600" dirty="0" err="1"/>
              <a:t>multipass</a:t>
            </a:r>
            <a:r>
              <a:rPr lang="en-US" sz="1600" dirty="0"/>
              <a:t> lines, and fork and patch elements, Bmad is able to model an entire accelerator complex including X-ray lines.</a:t>
            </a:r>
          </a:p>
          <a:p>
            <a:pPr lvl="0"/>
            <a:r>
              <a:rPr lang="en-US" sz="1600" dirty="0"/>
              <a:t>Bmad is evolving towards being able to do “complete” start-to-end simulations.</a:t>
            </a:r>
          </a:p>
          <a:p>
            <a:pPr lvl="0"/>
            <a:r>
              <a:rPr lang="en-US" sz="1600" dirty="0"/>
              <a:t>Ongoing work involves</a:t>
            </a:r>
          </a:p>
          <a:p>
            <a:pPr lvl="1"/>
            <a:r>
              <a:rPr lang="en-US" sz="1600" b="1" dirty="0"/>
              <a:t>Spin simulations.</a:t>
            </a:r>
            <a:endParaRPr lang="en-US" sz="1600" dirty="0"/>
          </a:p>
          <a:p>
            <a:pPr lvl="1"/>
            <a:r>
              <a:rPr lang="en-US" sz="1600" b="1" dirty="0"/>
              <a:t>Low energy space charge tracking.</a:t>
            </a:r>
          </a:p>
          <a:p>
            <a:pPr lvl="1"/>
            <a:r>
              <a:rPr lang="en-US" sz="1600" b="1" dirty="0"/>
              <a:t>Light/Beam interactions </a:t>
            </a:r>
            <a:r>
              <a:rPr lang="en-US" sz="1600" dirty="0"/>
              <a:t>(optical stochastic cooling).</a:t>
            </a:r>
            <a:endParaRPr lang="en-US" sz="1600" b="1" dirty="0"/>
          </a:p>
          <a:p>
            <a:pPr lvl="0"/>
            <a:r>
              <a:rPr lang="en-US" sz="1600" dirty="0"/>
              <a:t>Collaborations welcome.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0CB4CC0-C8A9-8343-A2F8-E516F43C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1320700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27B02-B556-1A45-BD11-743EEBAB3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359229"/>
            <a:ext cx="2547258" cy="764177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DCEF9-D541-1945-8FAB-D2356D87C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491" y="1306285"/>
            <a:ext cx="9601200" cy="4728755"/>
          </a:xfrm>
        </p:spPr>
        <p:txBody>
          <a:bodyPr numCol="3" spcCol="457200">
            <a:normAutofit/>
          </a:bodyPr>
          <a:lstStyle/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Dan Abell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Ivan </a:t>
            </a:r>
            <a:r>
              <a:rPr lang="en-US" dirty="0" err="1"/>
              <a:t>Bazarov</a:t>
            </a:r>
            <a:endParaRPr lang="en-US" dirty="0"/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Moritz Beckmann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Martin </a:t>
            </a:r>
            <a:r>
              <a:rPr lang="en-US" dirty="0" err="1"/>
              <a:t>Berz</a:t>
            </a:r>
            <a:endParaRPr lang="en-US" dirty="0"/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Joel Brock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Desmond Barber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Sarah Buchan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 err="1"/>
              <a:t>Avishek</a:t>
            </a:r>
            <a:r>
              <a:rPr lang="en-US" dirty="0"/>
              <a:t> Chatterjee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Jing Yee Chee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Christie Chiu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Joseph Choi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Robert Cope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Jim Crittenden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Attilio De Falco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Gerry Dugan 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Michael Ehrlichman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Ken Finkelstein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</a:rPr>
              <a:t>Etienne Forest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Mike Forster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Hans Grote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Richard Helms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Georg </a:t>
            </a:r>
            <a:r>
              <a:rPr lang="en-US" dirty="0" err="1"/>
              <a:t>Hoffstaetter</a:t>
            </a:r>
            <a:endParaRPr lang="en-US" dirty="0"/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Chris Mayes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Karthik Narayan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 err="1"/>
              <a:t>Katsunobu</a:t>
            </a:r>
            <a:r>
              <a:rPr lang="en-US" dirty="0"/>
              <a:t> </a:t>
            </a:r>
            <a:r>
              <a:rPr lang="en-US" dirty="0" err="1"/>
              <a:t>Oide</a:t>
            </a:r>
            <a:endParaRPr lang="en-US" dirty="0"/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Mark Palmer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Tia </a:t>
            </a:r>
            <a:r>
              <a:rPr lang="en-US" dirty="0" err="1"/>
              <a:t>Plautz</a:t>
            </a:r>
            <a:endParaRPr lang="en-US" dirty="0"/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Matt Randazzo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Matt </a:t>
            </a:r>
            <a:r>
              <a:rPr lang="en-US" dirty="0" err="1"/>
              <a:t>Rendina</a:t>
            </a:r>
            <a:endParaRPr lang="en-US" dirty="0"/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Dave Rubin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Michael </a:t>
            </a:r>
            <a:r>
              <a:rPr lang="en-US" dirty="0" err="1"/>
              <a:t>Saelim</a:t>
            </a:r>
            <a:endParaRPr lang="en-US" dirty="0"/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Frank Schmidt 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Jim Shanks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Jeff Smith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Jeremy Urban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Mark Woodley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Demin Zhou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7235F-BF10-684A-9F5A-3D782D12F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2D66414-981C-8F46-B9E1-30EE7F91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3024368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2B4A13-0632-456F-A66A-2D0CDB9D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68A552-34C4-41D2-A36B-9E86EC569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8BE655E-142C-41C9-895E-54D55EDD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8CC593-9FF4-46EF-81AE-2D26922F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4D92C-099F-C646-87A7-C69952AF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1086143"/>
            <a:ext cx="9969910" cy="2422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 dirty="0">
                <a:solidFill>
                  <a:schemeClr val="tx1"/>
                </a:solidFill>
              </a:rPr>
              <a:t>END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11B75-4492-5246-A25A-DA53CC79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68960" y="6453386"/>
            <a:ext cx="800404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44</a:t>
            </a:fld>
            <a:endParaRPr lang="en-US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B6D67B3C-B827-4847-A580-F4CD824D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228" y="6453386"/>
            <a:ext cx="2849034" cy="40461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2148758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6433AC8-8A78-46AB-B013-07DC9D752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37E10E69-B2A5-4F8D-A7C0-F958BB7B4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42142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2E4B17F2-7877-4CC5-B6F6-F4147FE7B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C18DA7E-9FB8-4C9B-A87D-898E8D689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1403" y="2169078"/>
            <a:ext cx="2719859" cy="271985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31E0419-790D-6442-A20B-BCE44B64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91" y="1540564"/>
            <a:ext cx="6221689" cy="14014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Talk Outline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BA156E-A58E-C941-A7FE-1EB827AC1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3530" y="3296740"/>
            <a:ext cx="4502014" cy="2566089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02000"/>
              </a:lnSpc>
              <a:spcAft>
                <a:spcPts val="600"/>
              </a:spcAft>
            </a:pPr>
            <a:r>
              <a:rPr lang="en-US" sz="2800" dirty="0"/>
              <a:t>History &amp; Introduction</a:t>
            </a:r>
          </a:p>
          <a:p>
            <a:pPr algn="ctr">
              <a:lnSpc>
                <a:spcPct val="102000"/>
              </a:lnSpc>
              <a:spcAft>
                <a:spcPts val="600"/>
              </a:spcAft>
            </a:pPr>
            <a:r>
              <a:rPr lang="en-US" sz="2800" dirty="0" err="1"/>
              <a:t>Bmad</a:t>
            </a:r>
            <a:r>
              <a:rPr lang="en-US" sz="2800" dirty="0"/>
              <a:t> Based Programs</a:t>
            </a:r>
          </a:p>
          <a:p>
            <a:pPr algn="ctr">
              <a:lnSpc>
                <a:spcPct val="102000"/>
              </a:lnSpc>
              <a:spcAft>
                <a:spcPts val="600"/>
              </a:spcAft>
            </a:pPr>
            <a:r>
              <a:rPr lang="en-US" sz="2800" dirty="0"/>
              <a:t>General Features</a:t>
            </a:r>
          </a:p>
          <a:p>
            <a:pPr algn="ctr">
              <a:lnSpc>
                <a:spcPct val="102000"/>
              </a:lnSpc>
              <a:spcAft>
                <a:spcPts val="600"/>
              </a:spcAft>
            </a:pPr>
            <a:r>
              <a:rPr lang="en-US" sz="2800" dirty="0"/>
              <a:t>Online Modeling</a:t>
            </a:r>
          </a:p>
          <a:p>
            <a:pPr algn="ctr">
              <a:lnSpc>
                <a:spcPct val="102000"/>
              </a:lnSpc>
              <a:spcAft>
                <a:spcPts val="600"/>
              </a:spcAft>
            </a:pPr>
            <a:r>
              <a:rPr lang="en-US" sz="2800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03571-C53C-A241-871D-91E469D2A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David Sagan   BNL    June 5,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C8F55-6D94-E44D-A06C-E06F1B5C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432141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55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D1FE-BA9A-C447-B942-57435579B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543" y="2246811"/>
            <a:ext cx="3907425" cy="25770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And Bmad can do Much More: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348CC-9F58-324F-8507-DF3F503A2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469" y="924818"/>
            <a:ext cx="6114847" cy="5571065"/>
          </a:xfrm>
        </p:spPr>
        <p:txBody>
          <a:bodyPr>
            <a:normAutofit/>
          </a:bodyPr>
          <a:lstStyle/>
          <a:p>
            <a:pPr marL="520700" lvl="2">
              <a:buFont typeface="Arial" charset="0"/>
              <a:buChar char="•"/>
              <a:defRPr/>
            </a:pPr>
            <a:r>
              <a:rPr lang="en-US" sz="2000" dirty="0"/>
              <a:t>Lattice design </a:t>
            </a:r>
          </a:p>
          <a:p>
            <a:pPr marL="520700" lvl="2">
              <a:buFont typeface="Arial" charset="0"/>
              <a:buChar char="•"/>
              <a:defRPr/>
            </a:pPr>
            <a:r>
              <a:rPr lang="en-US" sz="2000" dirty="0"/>
              <a:t>X-ray simulations</a:t>
            </a:r>
          </a:p>
          <a:p>
            <a:pPr marL="520700" lvl="2">
              <a:buFont typeface="Arial" charset="0"/>
              <a:buChar char="•"/>
              <a:defRPr/>
            </a:pPr>
            <a:r>
              <a:rPr lang="en-US" sz="2000" dirty="0"/>
              <a:t>Spin tracking</a:t>
            </a:r>
          </a:p>
          <a:p>
            <a:pPr marL="520700" lvl="2">
              <a:buFont typeface="Arial" charset="0"/>
              <a:buChar char="•"/>
              <a:defRPr/>
            </a:pPr>
            <a:r>
              <a:rPr lang="en-US" sz="2000" dirty="0"/>
              <a:t>Wakefields and HOMs</a:t>
            </a:r>
          </a:p>
          <a:p>
            <a:pPr marL="520700" lvl="2">
              <a:buFont typeface="Arial" charset="0"/>
              <a:buChar char="•"/>
              <a:defRPr/>
            </a:pPr>
            <a:r>
              <a:rPr lang="en-US" sz="2000" dirty="0"/>
              <a:t>Beam breakup (BBU) simulations in ERLs</a:t>
            </a:r>
          </a:p>
          <a:p>
            <a:pPr marL="520700" lvl="2">
              <a:buFont typeface="Arial" charset="0"/>
              <a:buChar char="•"/>
              <a:defRPr/>
            </a:pPr>
            <a:r>
              <a:rPr lang="en-US" sz="2000" dirty="0"/>
              <a:t>Intra-beam scattering (IBS) simulations</a:t>
            </a:r>
          </a:p>
          <a:p>
            <a:pPr marL="520700" lvl="2">
              <a:buFont typeface="Arial" charset="0"/>
              <a:buChar char="•"/>
              <a:defRPr/>
            </a:pPr>
            <a:r>
              <a:rPr lang="en-US" sz="2000" dirty="0"/>
              <a:t>Coherent Synchrotron Radiation (CSR)</a:t>
            </a:r>
          </a:p>
          <a:p>
            <a:pPr marL="520700" lvl="2">
              <a:buFont typeface="Arial" charset="0"/>
              <a:buChar char="•"/>
              <a:defRPr/>
            </a:pPr>
            <a:r>
              <a:rPr lang="en-US" sz="2000" dirty="0"/>
              <a:t>Touschek Simulations</a:t>
            </a:r>
          </a:p>
          <a:p>
            <a:pPr marL="520700" lvl="2">
              <a:buFont typeface="Arial" charset="0"/>
              <a:buChar char="•"/>
              <a:defRPr/>
            </a:pPr>
            <a:r>
              <a:rPr lang="en-US" sz="2000" dirty="0"/>
              <a:t>Frequency map analysis</a:t>
            </a:r>
          </a:p>
          <a:p>
            <a:pPr marL="520700" lvl="2">
              <a:buFont typeface="Arial" charset="0"/>
              <a:buChar char="•"/>
              <a:defRPr/>
            </a:pPr>
            <a:r>
              <a:rPr lang="en-US" sz="2000" dirty="0"/>
              <a:t>Dark current tracking</a:t>
            </a:r>
          </a:p>
          <a:p>
            <a:pPr marL="520700" lvl="2">
              <a:buFont typeface="Arial" charset="0"/>
              <a:buChar char="•"/>
              <a:defRPr/>
            </a:pPr>
            <a:r>
              <a:rPr lang="en-US" sz="2000" dirty="0"/>
              <a:t>Etc., etc.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80AFCD-A694-2646-9478-4CCCC5A4D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A474A81-306D-E74C-B66F-C4DBB9060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9065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3385058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13CC45-8841-8449-853E-9CD58E9DA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89" y="922388"/>
            <a:ext cx="3613752" cy="4693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B9FE2-444A-E742-8ACF-807B19FD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063" y="1017395"/>
            <a:ext cx="6562905" cy="1485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0429C-FE4D-2549-9EE1-93EF8DE9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578" y="2145328"/>
            <a:ext cx="6562905" cy="3581400"/>
          </a:xfrm>
        </p:spPr>
        <p:txBody>
          <a:bodyPr>
            <a:normAutofit/>
          </a:bodyPr>
          <a:lstStyle/>
          <a:p>
            <a:pPr marL="173038" indent="-173038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dirty="0"/>
              <a:t>Written in Fortran 2008. </a:t>
            </a:r>
          </a:p>
          <a:p>
            <a:pPr marL="173038" indent="-173038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dirty="0"/>
              <a:t>Object oriented from the ground up.</a:t>
            </a:r>
          </a:p>
          <a:p>
            <a:pPr marL="173038" indent="-173038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dirty="0"/>
              <a:t>Has structure translation code for interfacing with C++.</a:t>
            </a:r>
          </a:p>
          <a:p>
            <a:pPr marL="173038" indent="-173038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dirty="0">
                <a:cs typeface="Optima"/>
              </a:rPr>
              <a:t>With certain restrictions, Bmad can be run multi-threaded.</a:t>
            </a:r>
            <a:endParaRPr lang="en-US" dirty="0"/>
          </a:p>
          <a:p>
            <a:pPr marL="173038" indent="-173038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dirty="0"/>
              <a:t>Lattice files use a MAD like syntax.</a:t>
            </a:r>
          </a:p>
          <a:p>
            <a:pPr marL="173038" indent="-173038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dirty="0"/>
              <a:t>Well documented (Manual is &gt;500 pages).</a:t>
            </a:r>
          </a:p>
          <a:p>
            <a:pPr marL="173038" lvl="1" indent="-173038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dirty="0"/>
              <a:t>Open Source: </a:t>
            </a:r>
            <a:br>
              <a:rPr lang="en-US" dirty="0"/>
            </a:br>
            <a:r>
              <a:rPr lang="en-US" dirty="0"/>
              <a:t>	http://</a:t>
            </a:r>
            <a:r>
              <a:rPr lang="en-US" dirty="0" err="1"/>
              <a:t>www.classe.cornell.edu</a:t>
            </a:r>
            <a:r>
              <a:rPr lang="en-US" dirty="0"/>
              <a:t>/</a:t>
            </a:r>
            <a:r>
              <a:rPr lang="en-US" dirty="0" err="1"/>
              <a:t>bmad</a:t>
            </a:r>
            <a:r>
              <a:rPr lang="en-US" dirty="0"/>
              <a:t>/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B0B273-705B-2D41-BE4C-5EE8DAE2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2B96C03-C543-9F42-AE2B-099CF675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120565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537FA-4EAA-CA4B-A03D-79705015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671" y="1035353"/>
            <a:ext cx="3523938" cy="55710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Bmad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2A1D-4B92-924A-893D-62BEEEE63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69" y="2773717"/>
            <a:ext cx="6651666" cy="2692805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rgbClr val="C00000"/>
                </a:solidFill>
              </a:rPr>
              <a:t>Advantages of a toolkit:</a:t>
            </a:r>
          </a:p>
          <a:p>
            <a:pPr marL="344488" lvl="1" indent="-171450"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 sz="2100" dirty="0"/>
              <a:t>Cuts down on the time needed to develop programs.</a:t>
            </a:r>
          </a:p>
          <a:p>
            <a:pPr marL="344488" lvl="1" indent="-171450"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 sz="2100" dirty="0"/>
              <a:t>Cuts down on programming errors (via code reuse).</a:t>
            </a:r>
          </a:p>
          <a:p>
            <a:pPr marL="344488" lvl="1" indent="-171450"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 sz="2100" dirty="0">
                <a:cs typeface="Optima"/>
              </a:rPr>
              <a:t>Provides a simple mechanism for lattice function calculations from within control system programs.</a:t>
            </a:r>
            <a:endParaRPr lang="en-US" sz="2100" dirty="0"/>
          </a:p>
          <a:p>
            <a:pPr marL="344488" lvl="1" indent="-171450"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 sz="2100" dirty="0"/>
              <a:t>Standardizes sharing of lattice information between programs. </a:t>
            </a:r>
          </a:p>
          <a:p>
            <a:endParaRPr lang="en-US" sz="21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C195A-E519-BD4B-A126-1C081AAF4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367533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FF024C-2189-DB45-90A1-74610304E191}"/>
              </a:ext>
            </a:extLst>
          </p:cNvPr>
          <p:cNvGrpSpPr/>
          <p:nvPr/>
        </p:nvGrpSpPr>
        <p:grpSpPr>
          <a:xfrm>
            <a:off x="7038033" y="506269"/>
            <a:ext cx="4761390" cy="5187797"/>
            <a:chOff x="4495800" y="908203"/>
            <a:chExt cx="4761390" cy="51877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79801B-A279-9D44-9BDD-45B145B5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7129" y="1261341"/>
              <a:ext cx="896945" cy="8428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6EE40-CCFA-1246-97FB-B29526F9B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0693" y="3810000"/>
              <a:ext cx="969817" cy="726427"/>
            </a:xfrm>
            <a:prstGeom prst="rect">
              <a:avLst/>
            </a:prstGeom>
          </p:spPr>
        </p:pic>
        <p:pic>
          <p:nvPicPr>
            <p:cNvPr id="9" name="Picture 8" descr="m2.png">
              <a:extLst>
                <a:ext uri="{FF2B5EF4-FFF2-40B4-BE49-F238E27FC236}">
                  <a16:creationId xmlns:a16="http://schemas.microsoft.com/office/drawing/2014/main" id="{38D55AEA-2D47-5548-9D90-FF67DB63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109" y="2514600"/>
              <a:ext cx="834984" cy="83127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AABEFF-F034-9145-BE85-CAC2CE51DACE}"/>
                </a:ext>
              </a:extLst>
            </p:cNvPr>
            <p:cNvGrpSpPr/>
            <p:nvPr/>
          </p:nvGrpSpPr>
          <p:grpSpPr>
            <a:xfrm>
              <a:off x="4495800" y="1143000"/>
              <a:ext cx="1676400" cy="1600200"/>
              <a:chOff x="4953000" y="4724400"/>
              <a:chExt cx="1524000" cy="1447800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480BCC6F-4EB3-DE48-8069-8F0BEEA62349}"/>
                  </a:ext>
                </a:extLst>
              </p:cNvPr>
              <p:cNvSpPr/>
              <p:nvPr/>
            </p:nvSpPr>
            <p:spPr bwMode="auto">
              <a:xfrm>
                <a:off x="4953000" y="4800600"/>
                <a:ext cx="1524000" cy="13716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467CDBA-0385-B449-B0F3-60C676F44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41530" y="5158605"/>
                <a:ext cx="1371600" cy="912737"/>
              </a:xfrm>
              <a:prstGeom prst="round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39C959-6E15-9744-B0D1-121FF4DB3F78}"/>
                  </a:ext>
                </a:extLst>
              </p:cNvPr>
              <p:cNvSpPr txBox="1"/>
              <p:nvPr/>
            </p:nvSpPr>
            <p:spPr>
              <a:xfrm>
                <a:off x="5344110" y="4724400"/>
                <a:ext cx="736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00FF"/>
                    </a:solidFill>
                  </a:rPr>
                  <a:t>Bmad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F7F5A4-526C-6643-8D0B-52EE1D721960}"/>
                </a:ext>
              </a:extLst>
            </p:cNvPr>
            <p:cNvSpPr txBox="1"/>
            <p:nvPr/>
          </p:nvSpPr>
          <p:spPr>
            <a:xfrm>
              <a:off x="6418628" y="2197471"/>
              <a:ext cx="2838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Dynamic Aperture Program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A2F73D-114A-1E47-9D56-F55D3C8617A4}"/>
                </a:ext>
              </a:extLst>
            </p:cNvPr>
            <p:cNvSpPr txBox="1"/>
            <p:nvPr/>
          </p:nvSpPr>
          <p:spPr>
            <a:xfrm>
              <a:off x="6555518" y="3492871"/>
              <a:ext cx="2569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Control System Programs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FC85EB-F01C-D349-A347-5B6E07E669CB}"/>
                </a:ext>
              </a:extLst>
            </p:cNvPr>
            <p:cNvSpPr txBox="1"/>
            <p:nvPr/>
          </p:nvSpPr>
          <p:spPr>
            <a:xfrm>
              <a:off x="6600402" y="908203"/>
              <a:ext cx="2479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Lattice Design Program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0929B2A-C894-BC49-A7F6-E584D71EF0F4}"/>
                </a:ext>
              </a:extLst>
            </p:cNvPr>
            <p:cNvCxnSpPr/>
            <p:nvPr/>
          </p:nvCxnSpPr>
          <p:spPr bwMode="auto">
            <a:xfrm flipV="1">
              <a:off x="6248400" y="1676400"/>
              <a:ext cx="990600" cy="152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36DB29-727E-7949-A22E-2BB0FBCFD3FB}"/>
                </a:ext>
              </a:extLst>
            </p:cNvPr>
            <p:cNvCxnSpPr/>
            <p:nvPr/>
          </p:nvCxnSpPr>
          <p:spPr bwMode="auto">
            <a:xfrm>
              <a:off x="6273060" y="2590800"/>
              <a:ext cx="99060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0992C01-F604-7B4C-98A3-2BCA36B11D86}"/>
                </a:ext>
              </a:extLst>
            </p:cNvPr>
            <p:cNvCxnSpPr/>
            <p:nvPr/>
          </p:nvCxnSpPr>
          <p:spPr bwMode="auto">
            <a:xfrm>
              <a:off x="6019800" y="2895600"/>
              <a:ext cx="1138493" cy="6680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EA65241-1FF0-C740-8CC6-34CCB9224EE1}"/>
                </a:ext>
              </a:extLst>
            </p:cNvPr>
            <p:cNvCxnSpPr/>
            <p:nvPr/>
          </p:nvCxnSpPr>
          <p:spPr bwMode="auto">
            <a:xfrm>
              <a:off x="5334000" y="2895600"/>
              <a:ext cx="1143000" cy="2743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75E643-158D-5549-BACC-B3D972D6BE4B}"/>
                </a:ext>
              </a:extLst>
            </p:cNvPr>
            <p:cNvSpPr txBox="1"/>
            <p:nvPr/>
          </p:nvSpPr>
          <p:spPr>
            <a:xfrm>
              <a:off x="6400800" y="5572780"/>
              <a:ext cx="7529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Etc.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EBF31C1-F8CD-BD41-B526-F86A04F63CCF}"/>
                </a:ext>
              </a:extLst>
            </p:cNvPr>
            <p:cNvCxnSpPr/>
            <p:nvPr/>
          </p:nvCxnSpPr>
          <p:spPr bwMode="auto">
            <a:xfrm>
              <a:off x="5791200" y="3048000"/>
              <a:ext cx="1447800" cy="1981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0" name="Picture 19" descr="m1.png">
              <a:extLst>
                <a:ext uri="{FF2B5EF4-FFF2-40B4-BE49-F238E27FC236}">
                  <a16:creationId xmlns:a16="http://schemas.microsoft.com/office/drawing/2014/main" id="{C300CB70-A7E4-E446-964F-3F707E5F6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183" y="5333512"/>
              <a:ext cx="969817" cy="72496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B68A2A-6702-5D48-9C51-F6DE3E5678C7}"/>
                </a:ext>
              </a:extLst>
            </p:cNvPr>
            <p:cNvSpPr txBox="1"/>
            <p:nvPr/>
          </p:nvSpPr>
          <p:spPr>
            <a:xfrm>
              <a:off x="6489330" y="4989326"/>
              <a:ext cx="2619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kern="1200" dirty="0">
                  <a:latin typeface="Optima"/>
                  <a:cs typeface="Optima"/>
                </a:rPr>
                <a:t>IBS Simulation Programs</a:t>
              </a:r>
            </a:p>
          </p:txBody>
        </p:sp>
      </p:grp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1CC1B8DA-1E0C-9A4F-9BDA-5B3C52D3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3492307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2F6F2-505D-2448-A178-939F0C25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02" y="2257115"/>
            <a:ext cx="3497138" cy="1879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Programming with Bmad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F2FF-A2E7-B34F-A9BE-3D91CD39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639" y="1256654"/>
            <a:ext cx="6114847" cy="3702622"/>
          </a:xfrm>
        </p:spPr>
        <p:txBody>
          <a:bodyPr>
            <a:normAutofit/>
          </a:bodyPr>
          <a:lstStyle/>
          <a:p>
            <a:r>
              <a:rPr lang="en-US" dirty="0"/>
              <a:t>There are </a:t>
            </a:r>
            <a:r>
              <a:rPr lang="en-US" b="1" dirty="0"/>
              <a:t>two types </a:t>
            </a:r>
            <a:r>
              <a:rPr lang="en-US" dirty="0"/>
              <a:t>of </a:t>
            </a:r>
            <a:r>
              <a:rPr lang="en-US" dirty="0" err="1"/>
              <a:t>Bmad</a:t>
            </a:r>
            <a:r>
              <a:rPr lang="en-US" dirty="0"/>
              <a:t> users: </a:t>
            </a:r>
          </a:p>
          <a:p>
            <a:pPr lvl="1"/>
            <a:r>
              <a:rPr lang="en-US" dirty="0"/>
              <a:t>The majority are </a:t>
            </a:r>
            <a:r>
              <a:rPr lang="en-US" b="1" dirty="0"/>
              <a:t>non-programmers</a:t>
            </a:r>
            <a:r>
              <a:rPr lang="en-US" dirty="0"/>
              <a:t> who use </a:t>
            </a:r>
            <a:r>
              <a:rPr lang="en-US" dirty="0" err="1"/>
              <a:t>Bmad</a:t>
            </a:r>
            <a:r>
              <a:rPr lang="en-US" dirty="0"/>
              <a:t> based programs.</a:t>
            </a:r>
          </a:p>
          <a:p>
            <a:pPr lvl="1"/>
            <a:r>
              <a:rPr lang="en-US" dirty="0"/>
              <a:t>A minority are </a:t>
            </a:r>
            <a:r>
              <a:rPr lang="en-US" b="1" dirty="0"/>
              <a:t>programmers</a:t>
            </a:r>
            <a:r>
              <a:rPr lang="en-US" dirty="0"/>
              <a:t> who develop </a:t>
            </a:r>
            <a:r>
              <a:rPr lang="en-US" dirty="0" err="1"/>
              <a:t>Bmad</a:t>
            </a:r>
            <a:r>
              <a:rPr lang="en-US" dirty="0"/>
              <a:t> based programs.</a:t>
            </a:r>
          </a:p>
          <a:p>
            <a:r>
              <a:rPr lang="en-US" dirty="0"/>
              <a:t>For programmers, to maximize </a:t>
            </a:r>
            <a:r>
              <a:rPr lang="en-US" dirty="0" err="1"/>
              <a:t>Bmad’s</a:t>
            </a:r>
            <a:r>
              <a:rPr lang="en-US" dirty="0"/>
              <a:t> usefulness, </a:t>
            </a:r>
            <a:r>
              <a:rPr lang="en-US" dirty="0" err="1"/>
              <a:t>Bmad</a:t>
            </a:r>
            <a:r>
              <a:rPr lang="en-US" dirty="0"/>
              <a:t> is designed to be modular and object oriented from the ground up: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9AB70-413C-F445-B63D-315666F4B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064" y="6474899"/>
            <a:ext cx="505019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42A0DF-DCA9-7B47-99FE-7676382F8068}"/>
              </a:ext>
            </a:extLst>
          </p:cNvPr>
          <p:cNvSpPr/>
          <p:nvPr/>
        </p:nvSpPr>
        <p:spPr bwMode="auto">
          <a:xfrm>
            <a:off x="6299567" y="4105929"/>
            <a:ext cx="3622766" cy="838200"/>
          </a:xfrm>
          <a:prstGeom prst="roundRect">
            <a:avLst/>
          </a:prstGeom>
          <a:solidFill>
            <a:schemeClr val="accent1">
              <a:alpha val="2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/>
              <a:t>type (</a:t>
            </a:r>
            <a:r>
              <a:rPr lang="en-US" sz="1800" dirty="0" err="1"/>
              <a:t>lat_struct</a:t>
            </a:r>
            <a:r>
              <a:rPr lang="en-US" sz="1800" dirty="0"/>
              <a:t>) </a:t>
            </a:r>
            <a:r>
              <a:rPr lang="en-US" sz="1800" dirty="0" err="1"/>
              <a:t>lat</a:t>
            </a:r>
            <a:endParaRPr lang="en-US" sz="1800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/>
              <a:t>call </a:t>
            </a:r>
            <a:r>
              <a:rPr lang="en-US" sz="1800" dirty="0" err="1"/>
              <a:t>bmad_parser</a:t>
            </a:r>
            <a:r>
              <a:rPr lang="en-US" sz="1800" dirty="0"/>
              <a:t> (‘</a:t>
            </a:r>
            <a:r>
              <a:rPr lang="en-US" sz="1800" dirty="0" err="1"/>
              <a:t>lat.bmad</a:t>
            </a:r>
            <a:r>
              <a:rPr lang="en-US" sz="1800" dirty="0"/>
              <a:t>’, </a:t>
            </a:r>
            <a:r>
              <a:rPr lang="en-US" sz="1800" dirty="0" err="1"/>
              <a:t>lat</a:t>
            </a:r>
            <a:r>
              <a:rPr lang="en-US" sz="1800" dirty="0"/>
              <a:t>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6ADACDC-39EC-8A44-8F4B-B515A8A7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245" y="6390012"/>
            <a:ext cx="2849034" cy="404614"/>
          </a:xfrm>
        </p:spPr>
        <p:txBody>
          <a:bodyPr/>
          <a:lstStyle/>
          <a:p>
            <a:r>
              <a:rPr lang="en-US" dirty="0"/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1007219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C2B4A13-0632-456F-A66A-2D0CDB9D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68A552-34C4-41D2-A36B-9E86EC569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8BE655E-142C-41C9-895E-54D55EDD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8CC593-9FF4-46EF-81AE-2D26922F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F8826-70A4-394F-97FD-B658271E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1653305"/>
            <a:ext cx="9969910" cy="2422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 dirty="0" err="1"/>
              <a:t>Bmad</a:t>
            </a:r>
            <a:r>
              <a:rPr lang="en-US" sz="7200" cap="all" dirty="0"/>
              <a:t> Based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8BFDA-6653-5340-BCBE-3DDCB77F0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3386"/>
            <a:ext cx="542310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</a:t>
            </a:fld>
            <a:endParaRPr lang="en-US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31B3DF9-FADA-DA4B-8A0D-8E37423E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228" y="6453386"/>
            <a:ext cx="2849034" cy="40461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David Sagan   LBL   February 22, 2019</a:t>
            </a:r>
          </a:p>
        </p:txBody>
      </p:sp>
    </p:spTree>
    <p:extLst>
      <p:ext uri="{BB962C8B-B14F-4D97-AF65-F5344CB8AC3E}">
        <p14:creationId xmlns:p14="http://schemas.microsoft.com/office/powerpoint/2010/main" val="133463485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{1F867AED-9B12-A544-BEA2-6AE1CD6974EC}tf10001072</Template>
  <TotalTime>10539</TotalTime>
  <Words>3625</Words>
  <Application>Microsoft Macintosh PowerPoint</Application>
  <PresentationFormat>Widescreen</PresentationFormat>
  <Paragraphs>613</Paragraphs>
  <Slides>45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Calibri</vt:lpstr>
      <vt:lpstr>Courier New</vt:lpstr>
      <vt:lpstr>Franklin Gothic Book</vt:lpstr>
      <vt:lpstr>Futura Medium</vt:lpstr>
      <vt:lpstr>Optima</vt:lpstr>
      <vt:lpstr>Symbol</vt:lpstr>
      <vt:lpstr>Times New Roman</vt:lpstr>
      <vt:lpstr>Wingdings</vt:lpstr>
      <vt:lpstr>Crop</vt:lpstr>
      <vt:lpstr>The Bmad Toolkit:  From Lattice Design to Online Modeling of Charged Particles &amp; X-rays</vt:lpstr>
      <vt:lpstr>History &amp; Introduction</vt:lpstr>
      <vt:lpstr>In the Beginning…</vt:lpstr>
      <vt:lpstr>And Baby Grows Up...</vt:lpstr>
      <vt:lpstr>And Bmad can do Much More:</vt:lpstr>
      <vt:lpstr>Overview</vt:lpstr>
      <vt:lpstr>Bmad Philosophy</vt:lpstr>
      <vt:lpstr>Programming with Bmad</vt:lpstr>
      <vt:lpstr>Bmad Based Programs</vt:lpstr>
      <vt:lpstr>Bmad Ecosystem</vt:lpstr>
      <vt:lpstr>Tao: Tool for Accelerator Optics</vt:lpstr>
      <vt:lpstr>Tao Examples</vt:lpstr>
      <vt:lpstr>Dark Current Tracker Program</vt:lpstr>
      <vt:lpstr>Lux: X-Ray Simulation Program</vt:lpstr>
      <vt:lpstr>Synrad3D</vt:lpstr>
      <vt:lpstr>Synrad3d: SuperKEKB Simulation</vt:lpstr>
      <vt:lpstr>Intra Beam Scattering</vt:lpstr>
      <vt:lpstr>BMAD Features</vt:lpstr>
      <vt:lpstr>Bmad Features</vt:lpstr>
      <vt:lpstr>Bmad Lattice Elements</vt:lpstr>
      <vt:lpstr>Tracking Method Selection</vt:lpstr>
      <vt:lpstr>Multipass Lines</vt:lpstr>
      <vt:lpstr>Multipass: Simulating Electron/Au Colliding Beams</vt:lpstr>
      <vt:lpstr>Forking</vt:lpstr>
      <vt:lpstr>Forking</vt:lpstr>
      <vt:lpstr>Etienne Forest’s FPP/PTC</vt:lpstr>
      <vt:lpstr>Controller Elements</vt:lpstr>
      <vt:lpstr>Low Energy Simulations</vt:lpstr>
      <vt:lpstr>Low Energy Simulations: In Development</vt:lpstr>
      <vt:lpstr>Spin Tracking</vt:lpstr>
      <vt:lpstr>G-2 Simulation Program</vt:lpstr>
      <vt:lpstr>G-2 Simulation</vt:lpstr>
      <vt:lpstr>ON-LINE MODELING</vt:lpstr>
      <vt:lpstr>Cornell CESR Ring Modeling</vt:lpstr>
      <vt:lpstr>Cam Mover Controller Example </vt:lpstr>
      <vt:lpstr>Twiss and Coupling Measurement</vt:lpstr>
      <vt:lpstr>Twiss and Coupling Correction</vt:lpstr>
      <vt:lpstr>Locating a Skew Quadrupole Error</vt:lpstr>
      <vt:lpstr>CBETA Control System Flow Chart </vt:lpstr>
      <vt:lpstr>EPICS/CBETA-V</vt:lpstr>
      <vt:lpstr>Conclusions</vt:lpstr>
      <vt:lpstr>Some Highlights</vt:lpstr>
      <vt:lpstr>Thanks</vt:lpstr>
      <vt:lpstr>END</vt:lpstr>
      <vt:lpstr>Talk Outline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Electron-Ion Collider Simulations, Including Spin, Using the Bmad Toolkit</dc:title>
  <dc:subject/>
  <dc:creator>David Carl Sagan</dc:creator>
  <cp:keywords/>
  <dc:description/>
  <cp:lastModifiedBy>David Carl Sagan</cp:lastModifiedBy>
  <cp:revision>291</cp:revision>
  <cp:lastPrinted>2019-01-16T15:03:29Z</cp:lastPrinted>
  <dcterms:created xsi:type="dcterms:W3CDTF">2018-05-28T05:46:03Z</dcterms:created>
  <dcterms:modified xsi:type="dcterms:W3CDTF">2019-02-23T00:17:54Z</dcterms:modified>
  <cp:category/>
</cp:coreProperties>
</file>