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405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378"/>
    <p:restoredTop sz="94010"/>
  </p:normalViewPr>
  <p:slideViewPr>
    <p:cSldViewPr snapToGrid="0" snapToObjects="1">
      <p:cViewPr>
        <p:scale>
          <a:sx n="165" d="100"/>
          <a:sy n="165" d="100"/>
        </p:scale>
        <p:origin x="3176" y="1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770F18-8EFD-E249-811C-B069876EA142}" type="datetimeFigureOut">
              <a:rPr lang="en-US" smtClean="0"/>
              <a:t>5/1/20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DAFAF8-AA5D-464A-8817-EECEE2A2DD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93218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710317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sv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phic 3">
            <a:extLst>
              <a:ext uri="{FF2B5EF4-FFF2-40B4-BE49-F238E27FC236}">
                <a16:creationId xmlns:a16="http://schemas.microsoft.com/office/drawing/2014/main" id="{23201657-2F8F-134C-8FE1-CFAAAAAC5C23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0" y="6032500"/>
            <a:ext cx="9144000" cy="825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48789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59" r:id="rId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wiki.classe.cornell.edu/www/Home/Internal/Communications/Branding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B3A7865F-8C0A-624D-B337-35EE4E9987A9}"/>
              </a:ext>
            </a:extLst>
          </p:cNvPr>
          <p:cNvSpPr txBox="1"/>
          <p:nvPr/>
        </p:nvSpPr>
        <p:spPr>
          <a:xfrm>
            <a:off x="274005" y="1843283"/>
            <a:ext cx="1952898" cy="20005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700" i="1" dirty="0">
                <a:latin typeface="Arial" panose="020B0604020202020204" pitchFamily="34" charset="0"/>
                <a:cs typeface="Arial" panose="020B0604020202020204" pitchFamily="34" charset="0"/>
              </a:rPr>
              <a:t>fig 1: example caption font, weight, and size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3B1BF8D-4695-6E4D-AD1B-263EBC4BB2A2}"/>
              </a:ext>
            </a:extLst>
          </p:cNvPr>
          <p:cNvSpPr txBox="1"/>
          <p:nvPr/>
        </p:nvSpPr>
        <p:spPr>
          <a:xfrm>
            <a:off x="284630" y="359179"/>
            <a:ext cx="6360320" cy="8540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+mj-lt"/>
                <a:ea typeface="Palatino" pitchFamily="2" charset="77"/>
              </a:rPr>
              <a:t>Recommended Title Font, Weight, and Size</a:t>
            </a:r>
          </a:p>
          <a:p>
            <a:pPr algn="just"/>
            <a:r>
              <a:rPr lang="en-US" sz="1050" dirty="0"/>
              <a:t>Recommended Text Font, Weight, and Size</a:t>
            </a:r>
          </a:p>
          <a:p>
            <a:endParaRPr lang="en-US" sz="2100" dirty="0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B775832D-8A2D-8841-9056-AAF0CF85243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9123794"/>
              </p:ext>
            </p:extLst>
          </p:nvPr>
        </p:nvGraphicFramePr>
        <p:xfrm>
          <a:off x="342583" y="1016241"/>
          <a:ext cx="3175524" cy="822469"/>
        </p:xfrm>
        <a:graphic>
          <a:graphicData uri="http://schemas.openxmlformats.org/drawingml/2006/table">
            <a:tbl>
              <a:tblPr firstRow="1" bandRow="1">
                <a:tableStyleId>{35758FB7-9AC5-4552-8A53-C91805E547FA}</a:tableStyleId>
              </a:tblPr>
              <a:tblGrid>
                <a:gridCol w="1054861">
                  <a:extLst>
                    <a:ext uri="{9D8B030D-6E8A-4147-A177-3AD203B41FA5}">
                      <a16:colId xmlns:a16="http://schemas.microsoft.com/office/drawing/2014/main" val="1677697200"/>
                    </a:ext>
                  </a:extLst>
                </a:gridCol>
                <a:gridCol w="695452">
                  <a:extLst>
                    <a:ext uri="{9D8B030D-6E8A-4147-A177-3AD203B41FA5}">
                      <a16:colId xmlns:a16="http://schemas.microsoft.com/office/drawing/2014/main" val="626433259"/>
                    </a:ext>
                  </a:extLst>
                </a:gridCol>
                <a:gridCol w="712629">
                  <a:extLst>
                    <a:ext uri="{9D8B030D-6E8A-4147-A177-3AD203B41FA5}">
                      <a16:colId xmlns:a16="http://schemas.microsoft.com/office/drawing/2014/main" val="1654862430"/>
                    </a:ext>
                  </a:extLst>
                </a:gridCol>
                <a:gridCol w="712582">
                  <a:extLst>
                    <a:ext uri="{9D8B030D-6E8A-4147-A177-3AD203B41FA5}">
                      <a16:colId xmlns:a16="http://schemas.microsoft.com/office/drawing/2014/main" val="282454499"/>
                    </a:ext>
                  </a:extLst>
                </a:gridCol>
              </a:tblGrid>
              <a:tr h="336976">
                <a:tc>
                  <a:txBody>
                    <a:bodyPr/>
                    <a:lstStyle/>
                    <a:p>
                      <a:pPr algn="ctr"/>
                      <a:r>
                        <a:rPr lang="en-US" sz="800" b="1" i="0" dirty="0">
                          <a:ln>
                            <a:noFill/>
                          </a:ln>
                          <a:latin typeface="+mj-lt"/>
                        </a:rPr>
                        <a:t>Example Table</a:t>
                      </a:r>
                      <a:endParaRPr lang="en-US" sz="800" b="1" i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68580" marR="68580" marT="34290" marB="34290" anchor="ctr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1" i="0" dirty="0">
                          <a:ln>
                            <a:noFill/>
                          </a:ln>
                          <a:latin typeface="+mj-lt"/>
                        </a:rPr>
                        <a:t>Column 1</a:t>
                      </a:r>
                      <a:endParaRPr lang="en-US" sz="800" b="1" i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68580" marR="68580" marT="34290" marB="34290" anchor="ctr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1" i="0" dirty="0">
                          <a:ln>
                            <a:noFill/>
                          </a:ln>
                          <a:latin typeface="+mj-lt"/>
                        </a:rPr>
                        <a:t>Column 1</a:t>
                      </a:r>
                      <a:endParaRPr lang="en-US" sz="800" b="1" i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68580" marR="68580" marT="34290" marB="34290" anchor="ctr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1" i="0" dirty="0">
                          <a:ln>
                            <a:noFill/>
                          </a:ln>
                          <a:latin typeface="+mj-lt"/>
                        </a:rPr>
                        <a:t>Column 1</a:t>
                      </a:r>
                      <a:endParaRPr lang="en-US" sz="800" b="1" i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68580" marR="68580" marT="34290" marB="34290" anchor="ctr"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3152455"/>
                  </a:ext>
                </a:extLst>
              </a:tr>
              <a:tr h="236245">
                <a:tc>
                  <a:txBody>
                    <a:bodyPr/>
                    <a:lstStyle/>
                    <a:p>
                      <a:pPr algn="ctr"/>
                      <a:r>
                        <a:rPr lang="en-US" sz="700" b="0" i="0" dirty="0">
                          <a:ln>
                            <a:noFill/>
                          </a:ln>
                          <a:latin typeface="+mn-lt"/>
                        </a:rPr>
                        <a:t>Row 1</a:t>
                      </a:r>
                    </a:p>
                  </a:txBody>
                  <a:tcPr marL="68580" marR="68580" marT="34290" marB="3429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0" i="0" dirty="0">
                          <a:ln>
                            <a:noFill/>
                          </a:ln>
                          <a:latin typeface="+mn-lt"/>
                        </a:rPr>
                        <a:t>Cell</a:t>
                      </a:r>
                    </a:p>
                  </a:txBody>
                  <a:tcPr marL="68580" marR="68580" marT="34290" marB="3429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0" i="0" dirty="0">
                          <a:ln>
                            <a:noFill/>
                          </a:ln>
                          <a:latin typeface="+mn-lt"/>
                        </a:rPr>
                        <a:t>Cell</a:t>
                      </a:r>
                    </a:p>
                  </a:txBody>
                  <a:tcPr marL="68580" marR="68580" marT="34290" marB="3429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0" i="0" dirty="0">
                          <a:ln>
                            <a:noFill/>
                          </a:ln>
                          <a:latin typeface="+mn-lt"/>
                        </a:rPr>
                        <a:t>Cell</a:t>
                      </a:r>
                    </a:p>
                  </a:txBody>
                  <a:tcPr marL="68580" marR="68580" marT="34290" marB="3429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7838113"/>
                  </a:ext>
                </a:extLst>
              </a:tr>
              <a:tr h="249248">
                <a:tc>
                  <a:txBody>
                    <a:bodyPr/>
                    <a:lstStyle/>
                    <a:p>
                      <a:pPr algn="ctr"/>
                      <a:r>
                        <a:rPr lang="en-US" sz="700" b="0" i="0" dirty="0">
                          <a:ln>
                            <a:noFill/>
                          </a:ln>
                          <a:latin typeface="+mn-lt"/>
                        </a:rPr>
                        <a:t>Row 2</a:t>
                      </a:r>
                    </a:p>
                  </a:txBody>
                  <a:tcPr marL="68580" marR="68580" marT="34290" marB="3429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0" i="0" dirty="0">
                          <a:ln>
                            <a:noFill/>
                          </a:ln>
                          <a:latin typeface="+mn-lt"/>
                        </a:rPr>
                        <a:t>Cell</a:t>
                      </a:r>
                    </a:p>
                  </a:txBody>
                  <a:tcPr marL="68580" marR="68580" marT="34290" marB="3429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0" i="0" dirty="0">
                          <a:ln>
                            <a:noFill/>
                          </a:ln>
                          <a:latin typeface="+mn-lt"/>
                        </a:rPr>
                        <a:t>Cell</a:t>
                      </a:r>
                    </a:p>
                  </a:txBody>
                  <a:tcPr marL="68580" marR="68580" marT="34290" marB="3429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0" i="0" dirty="0">
                          <a:ln>
                            <a:noFill/>
                          </a:ln>
                          <a:latin typeface="+mn-lt"/>
                        </a:rPr>
                        <a:t>Cell</a:t>
                      </a:r>
                    </a:p>
                  </a:txBody>
                  <a:tcPr marL="68580" marR="68580" marT="34290" marB="3429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6538680"/>
                  </a:ext>
                </a:extLst>
              </a:tr>
            </a:tbl>
          </a:graphicData>
        </a:graphic>
      </p:graphicFrame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29D088FB-7862-2843-80BA-4933863F3E5E}"/>
              </a:ext>
            </a:extLst>
          </p:cNvPr>
          <p:cNvCxnSpPr>
            <a:cxnSpLocks/>
          </p:cNvCxnSpPr>
          <p:nvPr/>
        </p:nvCxnSpPr>
        <p:spPr>
          <a:xfrm>
            <a:off x="252949" y="2231131"/>
            <a:ext cx="516881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FE857B1D-A445-6544-8400-90FF258C77AE}"/>
              </a:ext>
            </a:extLst>
          </p:cNvPr>
          <p:cNvCxnSpPr>
            <a:cxnSpLocks/>
          </p:cNvCxnSpPr>
          <p:nvPr/>
        </p:nvCxnSpPr>
        <p:spPr>
          <a:xfrm>
            <a:off x="5421763" y="514557"/>
            <a:ext cx="0" cy="171671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4E6A3A2F-FE6A-924C-A1A1-9A3B9BCEC8F1}"/>
              </a:ext>
            </a:extLst>
          </p:cNvPr>
          <p:cNvSpPr txBox="1"/>
          <p:nvPr/>
        </p:nvSpPr>
        <p:spPr>
          <a:xfrm>
            <a:off x="3291330" y="2069304"/>
            <a:ext cx="2009759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 dirty="0"/>
              <a:t>Consider separating slide sections with this line style. </a:t>
            </a:r>
          </a:p>
        </p:txBody>
      </p:sp>
      <p:sp>
        <p:nvSpPr>
          <p:cNvPr id="9" name="Down Arrow 8">
            <a:extLst>
              <a:ext uri="{FF2B5EF4-FFF2-40B4-BE49-F238E27FC236}">
                <a16:creationId xmlns:a16="http://schemas.microsoft.com/office/drawing/2014/main" id="{F2276808-65F4-5747-B9D5-8D3D0E3E0329}"/>
              </a:ext>
            </a:extLst>
          </p:cNvPr>
          <p:cNvSpPr/>
          <p:nvPr/>
        </p:nvSpPr>
        <p:spPr>
          <a:xfrm>
            <a:off x="5169358" y="2115458"/>
            <a:ext cx="51955" cy="7291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C74DAFF-90AA-1345-A4C4-CDC4D2E9593A}"/>
              </a:ext>
            </a:extLst>
          </p:cNvPr>
          <p:cNvSpPr txBox="1"/>
          <p:nvPr/>
        </p:nvSpPr>
        <p:spPr>
          <a:xfrm>
            <a:off x="297379" y="2443619"/>
            <a:ext cx="4719971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>
                <a:latin typeface="+mj-lt"/>
              </a:rPr>
              <a:t>Visit our </a:t>
            </a:r>
            <a:r>
              <a:rPr lang="en-US" sz="1350" dirty="0">
                <a:latin typeface="+mj-lt"/>
                <a:hlinkClick r:id="rId2"/>
              </a:rPr>
              <a:t>Style Guide </a:t>
            </a:r>
            <a:r>
              <a:rPr lang="en-US" sz="1350" dirty="0">
                <a:latin typeface="+mj-lt"/>
              </a:rPr>
              <a:t>for more information.</a:t>
            </a:r>
          </a:p>
        </p:txBody>
      </p:sp>
    </p:spTree>
    <p:extLst>
      <p:ext uri="{BB962C8B-B14F-4D97-AF65-F5344CB8AC3E}">
        <p14:creationId xmlns:p14="http://schemas.microsoft.com/office/powerpoint/2010/main" val="1681692777"/>
      </p:ext>
    </p:extLst>
  </p:cSld>
  <p:clrMapOvr>
    <a:masterClrMapping/>
  </p:clrMapOvr>
</p:sld>
</file>

<file path=ppt/theme/theme1.xml><?xml version="1.0" encoding="utf-8"?>
<a:theme xmlns:a="http://schemas.openxmlformats.org/drawingml/2006/main" name="CLASSE">
  <a:themeElements>
    <a:clrScheme name="CLASSE">
      <a:dk1>
        <a:srgbClr val="000000"/>
      </a:dk1>
      <a:lt1>
        <a:srgbClr val="FFFFFF"/>
      </a:lt1>
      <a:dk2>
        <a:srgbClr val="222222"/>
      </a:dk2>
      <a:lt2>
        <a:srgbClr val="F7F7F7"/>
      </a:lt2>
      <a:accent1>
        <a:srgbClr val="B31B1B"/>
      </a:accent1>
      <a:accent2>
        <a:srgbClr val="6EB33F"/>
      </a:accent2>
      <a:accent3>
        <a:srgbClr val="F8981D"/>
      </a:accent3>
      <a:accent4>
        <a:srgbClr val="073849"/>
      </a:accent4>
      <a:accent5>
        <a:srgbClr val="A2998B"/>
      </a:accent5>
      <a:accent6>
        <a:srgbClr val="9FAD9F"/>
      </a:accent6>
      <a:hlink>
        <a:srgbClr val="006699"/>
      </a:hlink>
      <a:folHlink>
        <a:srgbClr val="954F72"/>
      </a:folHlink>
    </a:clrScheme>
    <a:fontScheme name="Arial-Times New Roman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Times New Roman" panose="02020603050405020304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LASSE" id="{E32ED5E2-A058-4A46-99D2-7BD322924DB3}" vid="{23F94C58-8053-BE49-BC4C-CAEE7D1AB7F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1652</TotalTime>
  <Words>62</Words>
  <Application>Microsoft Macintosh PowerPoint</Application>
  <PresentationFormat>On-screen Show (4:3)</PresentationFormat>
  <Paragraphs>17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CLASSE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Rick Ryan</dc:creator>
  <cp:lastModifiedBy>Andrew Bryan Noyes</cp:lastModifiedBy>
  <cp:revision>40</cp:revision>
  <dcterms:created xsi:type="dcterms:W3CDTF">2016-12-13T21:34:58Z</dcterms:created>
  <dcterms:modified xsi:type="dcterms:W3CDTF">2020-05-01T15:32:42Z</dcterms:modified>
</cp:coreProperties>
</file>