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2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8"/>
    <p:restoredTop sz="94010"/>
  </p:normalViewPr>
  <p:slideViewPr>
    <p:cSldViewPr snapToGrid="0" snapToObjects="1">
      <p:cViewPr>
        <p:scale>
          <a:sx n="30" d="100"/>
          <a:sy n="30" d="100"/>
        </p:scale>
        <p:origin x="487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70F18-8EFD-E249-811C-B069876EA142}" type="datetimeFigureOut">
              <a:rPr lang="en-US" smtClean="0"/>
              <a:t>5/1/20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AFAF8-AA5D-464A-8817-EECEE2A2D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21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751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8FFDF724-16B4-E545-BC09-2A80584CD6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40919400"/>
            <a:ext cx="32918400" cy="29718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3926D7-7BC5-E14D-AC07-F68327435F55}"/>
              </a:ext>
            </a:extLst>
          </p:cNvPr>
          <p:cNvSpPr/>
          <p:nvPr userDrawn="1"/>
        </p:nvSpPr>
        <p:spPr>
          <a:xfrm>
            <a:off x="0" y="0"/>
            <a:ext cx="32918400" cy="2307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6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</p:sldLayoutIdLst>
  <p:txStyles>
    <p:titleStyle>
      <a:lvl1pPr algn="l" defTabSz="2468880" rtl="0" eaLnBrk="1" latinLnBrk="0" hangingPunct="1">
        <a:lnSpc>
          <a:spcPct val="90000"/>
        </a:lnSpc>
        <a:spcBef>
          <a:spcPct val="0"/>
        </a:spcBef>
        <a:buNone/>
        <a:defRPr sz="11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0" hangingPunct="1">
        <a:lnSpc>
          <a:spcPct val="90000"/>
        </a:lnSpc>
        <a:spcBef>
          <a:spcPts val="2700"/>
        </a:spcBef>
        <a:buFont typeface="Arial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classe.cornell.edu/www/Home/Internal/Communications/Brandin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A7865F-8C0A-624D-B337-35EE4E9987A9}"/>
              </a:ext>
            </a:extLst>
          </p:cNvPr>
          <p:cNvSpPr txBox="1"/>
          <p:nvPr/>
        </p:nvSpPr>
        <p:spPr>
          <a:xfrm>
            <a:off x="1701209" y="8829045"/>
            <a:ext cx="1065382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fig 1: example caption font, weight, and size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B1BF8D-4695-6E4D-AD1B-263EBC4BB2A2}"/>
              </a:ext>
            </a:extLst>
          </p:cNvPr>
          <p:cNvSpPr txBox="1"/>
          <p:nvPr/>
        </p:nvSpPr>
        <p:spPr>
          <a:xfrm>
            <a:off x="1562949" y="3934468"/>
            <a:ext cx="11557192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+mj-lt"/>
                <a:ea typeface="Palatino" pitchFamily="2" charset="77"/>
              </a:rPr>
              <a:t>Recommended Title Font, Weight, and Size</a:t>
            </a:r>
          </a:p>
          <a:p>
            <a:pPr algn="just"/>
            <a:r>
              <a:rPr lang="en-US" sz="4000" dirty="0"/>
              <a:t>Recommended Text Font, Weight, and Size</a:t>
            </a:r>
          </a:p>
          <a:p>
            <a:endParaRPr lang="en-US" sz="21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775832D-8A2D-8841-9056-AAF0CF852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37299"/>
              </p:ext>
            </p:extLst>
          </p:nvPr>
        </p:nvGraphicFramePr>
        <p:xfrm>
          <a:off x="1701209" y="5665918"/>
          <a:ext cx="11492804" cy="2976665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817736">
                  <a:extLst>
                    <a:ext uri="{9D8B030D-6E8A-4147-A177-3AD203B41FA5}">
                      <a16:colId xmlns:a16="http://schemas.microsoft.com/office/drawing/2014/main" val="1677697200"/>
                    </a:ext>
                  </a:extLst>
                </a:gridCol>
                <a:gridCol w="2516969">
                  <a:extLst>
                    <a:ext uri="{9D8B030D-6E8A-4147-A177-3AD203B41FA5}">
                      <a16:colId xmlns:a16="http://schemas.microsoft.com/office/drawing/2014/main" val="626433259"/>
                    </a:ext>
                  </a:extLst>
                </a:gridCol>
                <a:gridCol w="2579135">
                  <a:extLst>
                    <a:ext uri="{9D8B030D-6E8A-4147-A177-3AD203B41FA5}">
                      <a16:colId xmlns:a16="http://schemas.microsoft.com/office/drawing/2014/main" val="1654862430"/>
                    </a:ext>
                  </a:extLst>
                </a:gridCol>
                <a:gridCol w="2578964">
                  <a:extLst>
                    <a:ext uri="{9D8B030D-6E8A-4147-A177-3AD203B41FA5}">
                      <a16:colId xmlns:a16="http://schemas.microsoft.com/office/drawing/2014/main" val="282454499"/>
                    </a:ext>
                  </a:extLst>
                </a:gridCol>
              </a:tblGrid>
              <a:tr h="1219577"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ln>
                            <a:noFill/>
                          </a:ln>
                          <a:latin typeface="+mj-lt"/>
                        </a:rPr>
                        <a:t>Example Table</a:t>
                      </a:r>
                      <a:endParaRPr lang="en-US" sz="36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248203" marR="248203" marT="124103" marB="124103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ln>
                            <a:noFill/>
                          </a:ln>
                          <a:latin typeface="+mj-lt"/>
                        </a:rPr>
                        <a:t>Column 1</a:t>
                      </a:r>
                      <a:endParaRPr lang="en-US" sz="36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248203" marR="248203" marT="124103" marB="124103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ln>
                            <a:noFill/>
                          </a:ln>
                          <a:latin typeface="+mj-lt"/>
                        </a:rPr>
                        <a:t>Column 1</a:t>
                      </a:r>
                      <a:endParaRPr lang="en-US" sz="36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248203" marR="248203" marT="124103" marB="124103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ln>
                            <a:noFill/>
                          </a:ln>
                          <a:latin typeface="+mj-lt"/>
                        </a:rPr>
                        <a:t>Column 1</a:t>
                      </a:r>
                      <a:endParaRPr lang="en-US" sz="36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248203" marR="248203" marT="124103" marB="124103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152455"/>
                  </a:ext>
                </a:extLst>
              </a:tr>
              <a:tr h="855013">
                <a:tc>
                  <a:txBody>
                    <a:bodyPr/>
                    <a:lstStyle/>
                    <a:p>
                      <a:pPr algn="ctr"/>
                      <a:r>
                        <a:rPr lang="en-US" sz="2600" b="0" i="0" dirty="0">
                          <a:ln>
                            <a:noFill/>
                          </a:ln>
                          <a:latin typeface="+mn-lt"/>
                        </a:rPr>
                        <a:t>Row 1</a:t>
                      </a:r>
                    </a:p>
                  </a:txBody>
                  <a:tcPr marL="248203" marR="248203" marT="124103" marB="124103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marL="248203" marR="248203" marT="124103" marB="124103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marL="248203" marR="248203" marT="124103" marB="124103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marL="248203" marR="248203" marT="124103" marB="124103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838113"/>
                  </a:ext>
                </a:extLst>
              </a:tr>
              <a:tr h="902075">
                <a:tc>
                  <a:txBody>
                    <a:bodyPr/>
                    <a:lstStyle/>
                    <a:p>
                      <a:pPr algn="ctr"/>
                      <a:r>
                        <a:rPr lang="en-US" sz="2600" b="0" i="0" dirty="0">
                          <a:ln>
                            <a:noFill/>
                          </a:ln>
                          <a:latin typeface="+mn-lt"/>
                        </a:rPr>
                        <a:t>Row 2</a:t>
                      </a:r>
                    </a:p>
                  </a:txBody>
                  <a:tcPr marL="248203" marR="248203" marT="124103" marB="124103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marL="248203" marR="248203" marT="124103" marB="124103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marL="248203" marR="248203" marT="124103" marB="124103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marL="248203" marR="248203" marT="124103" marB="124103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538680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9D088FB-7862-2843-80BA-4933863F3E5E}"/>
              </a:ext>
            </a:extLst>
          </p:cNvPr>
          <p:cNvCxnSpPr>
            <a:cxnSpLocks/>
          </p:cNvCxnSpPr>
          <p:nvPr/>
        </p:nvCxnSpPr>
        <p:spPr>
          <a:xfrm>
            <a:off x="1562949" y="12044608"/>
            <a:ext cx="1362641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857B1D-A445-6544-8400-90FF258C77AE}"/>
              </a:ext>
            </a:extLst>
          </p:cNvPr>
          <p:cNvCxnSpPr>
            <a:cxnSpLocks/>
          </p:cNvCxnSpPr>
          <p:nvPr/>
        </p:nvCxnSpPr>
        <p:spPr>
          <a:xfrm>
            <a:off x="15189360" y="2898165"/>
            <a:ext cx="0" cy="914610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own Arrow 8">
            <a:extLst>
              <a:ext uri="{FF2B5EF4-FFF2-40B4-BE49-F238E27FC236}">
                <a16:creationId xmlns:a16="http://schemas.microsoft.com/office/drawing/2014/main" id="{F2276808-65F4-5747-B9D5-8D3D0E3E0329}"/>
              </a:ext>
            </a:extLst>
          </p:cNvPr>
          <p:cNvSpPr/>
          <p:nvPr/>
        </p:nvSpPr>
        <p:spPr>
          <a:xfrm flipH="1">
            <a:off x="13023787" y="11396135"/>
            <a:ext cx="479333" cy="4737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74DAFF-90AA-1345-A4C4-CDC4D2E9593A}"/>
              </a:ext>
            </a:extLst>
          </p:cNvPr>
          <p:cNvSpPr txBox="1"/>
          <p:nvPr/>
        </p:nvSpPr>
        <p:spPr>
          <a:xfrm>
            <a:off x="1499704" y="12996401"/>
            <a:ext cx="130871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+mj-lt"/>
              </a:rPr>
              <a:t>Visit our </a:t>
            </a:r>
            <a:r>
              <a:rPr lang="en-US" sz="4800" dirty="0">
                <a:latin typeface="+mj-lt"/>
                <a:hlinkClick r:id="rId2"/>
              </a:rPr>
              <a:t>Style Guide </a:t>
            </a:r>
            <a:r>
              <a:rPr lang="en-US" sz="4800" dirty="0">
                <a:latin typeface="+mj-lt"/>
              </a:rPr>
              <a:t>for more information.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DDFD46-1FEB-F84A-99D0-09D065BB3940}"/>
              </a:ext>
            </a:extLst>
          </p:cNvPr>
          <p:cNvSpPr/>
          <p:nvPr/>
        </p:nvSpPr>
        <p:spPr>
          <a:xfrm>
            <a:off x="1562949" y="11297444"/>
            <a:ext cx="113640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Consider separating  sections with this line style.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BA4F29-8C06-EB4D-84DE-67F7F8C6AE40}"/>
              </a:ext>
            </a:extLst>
          </p:cNvPr>
          <p:cNvSpPr txBox="1"/>
          <p:nvPr/>
        </p:nvSpPr>
        <p:spPr>
          <a:xfrm>
            <a:off x="10022820" y="568265"/>
            <a:ext cx="12872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bg2"/>
                </a:solidFill>
                <a:latin typeface="+mj-lt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sld>
</file>

<file path=ppt/theme/theme1.xml><?xml version="1.0" encoding="utf-8"?>
<a:theme xmlns:a="http://schemas.openxmlformats.org/drawingml/2006/main" name="CLASSE">
  <a:themeElements>
    <a:clrScheme name="CLASSE">
      <a:dk1>
        <a:srgbClr val="000000"/>
      </a:dk1>
      <a:lt1>
        <a:srgbClr val="FFFFFF"/>
      </a:lt1>
      <a:dk2>
        <a:srgbClr val="222222"/>
      </a:dk2>
      <a:lt2>
        <a:srgbClr val="F7F7F7"/>
      </a:lt2>
      <a:accent1>
        <a:srgbClr val="B31B1B"/>
      </a:accent1>
      <a:accent2>
        <a:srgbClr val="6EB33F"/>
      </a:accent2>
      <a:accent3>
        <a:srgbClr val="F8981D"/>
      </a:accent3>
      <a:accent4>
        <a:srgbClr val="073849"/>
      </a:accent4>
      <a:accent5>
        <a:srgbClr val="A2998B"/>
      </a:accent5>
      <a:accent6>
        <a:srgbClr val="9FAD9F"/>
      </a:accent6>
      <a:hlink>
        <a:srgbClr val="006699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E" id="{E32ED5E2-A058-4A46-99D2-7BD322924DB3}" vid="{23F94C58-8053-BE49-BC4C-CAEE7D1AB7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1773</TotalTime>
  <Words>62</Words>
  <Application>Microsoft Macintosh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CLASSE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 Ryan</dc:creator>
  <cp:lastModifiedBy>Andrew Bryan Noyes</cp:lastModifiedBy>
  <cp:revision>43</cp:revision>
  <dcterms:created xsi:type="dcterms:W3CDTF">2016-12-13T21:34:58Z</dcterms:created>
  <dcterms:modified xsi:type="dcterms:W3CDTF">2020-05-01T17:33:41Z</dcterms:modified>
</cp:coreProperties>
</file>