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85" r:id="rId4"/>
    <p:sldId id="286" r:id="rId5"/>
    <p:sldId id="265" r:id="rId6"/>
    <p:sldId id="266" r:id="rId7"/>
    <p:sldId id="269" r:id="rId8"/>
    <p:sldId id="272" r:id="rId9"/>
    <p:sldId id="273" r:id="rId10"/>
    <p:sldId id="274" r:id="rId11"/>
    <p:sldId id="276" r:id="rId12"/>
    <p:sldId id="267" r:id="rId13"/>
    <p:sldId id="277" r:id="rId14"/>
    <p:sldId id="278" r:id="rId15"/>
    <p:sldId id="279" r:id="rId16"/>
    <p:sldId id="264" r:id="rId17"/>
    <p:sldId id="281" r:id="rId18"/>
    <p:sldId id="268" r:id="rId19"/>
    <p:sldId id="270" r:id="rId20"/>
    <p:sldId id="271" r:id="rId21"/>
    <p:sldId id="280" r:id="rId22"/>
    <p:sldId id="282" r:id="rId23"/>
    <p:sldId id="283" r:id="rId24"/>
    <p:sldId id="284" r:id="rId25"/>
    <p:sldId id="289" r:id="rId26"/>
    <p:sldId id="287" r:id="rId27"/>
    <p:sldId id="259" r:id="rId28"/>
    <p:sldId id="262" r:id="rId29"/>
    <p:sldId id="263" r:id="rId30"/>
    <p:sldId id="261" r:id="rId31"/>
    <p:sldId id="257" r:id="rId32"/>
    <p:sldId id="258"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1176-BBB5-A547-C686-AA9297877E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73648-F435-A7A1-6B63-2FFFAE42A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DCDAD7-F040-270D-1E87-EB6E235B03DD}"/>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73FC0BF6-D8EC-A0B1-9207-4C298A79A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9A167-1203-F929-2EAE-87F74D4F6E7A}"/>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113112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1A90-819C-D8BA-63EC-6BB2B6971D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7BA48-E20F-3D0A-B5D1-8AA7ED53B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5F258-D121-C6B8-6E4D-361B75564A3B}"/>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3DF0347B-6624-ACDA-7E41-D4815DC8F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C0777-30BE-C0B8-E2DF-C676FD33F11B}"/>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347803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9ED2C-6E8E-7169-3D5B-0C8A4D35C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0D0BA-73BB-A77B-30CA-B50F7BCC9B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C2D6D-DBDF-22F1-CAF4-2AC3E84F862A}"/>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11012604-85EF-48C8-31C2-1BE029F49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7C58C-263F-4BA1-93E4-D074C891E43C}"/>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193295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C906-68B4-E293-6A46-65E354119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FB699-BDF3-01B9-E40D-FBFE4A0AF5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03572-2750-73AE-B9EB-9298A4BD1705}"/>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4BA371D1-9B28-8266-C9B4-E91755610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CA3B2-DCFB-B22C-E46B-757D3ACFC57E}"/>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390639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7523-B7F5-44F3-6285-BA5715E13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7C0B29-E812-866A-ABFB-A01D277F6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E9480-8D06-9CBE-ED13-BE5692DB45D9}"/>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4EF08F88-3717-5656-BDBA-A4B90EC46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8BDFA-C4AB-EA65-A5E7-38A4863B4FA8}"/>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161952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05EA-900E-53CD-FD3C-46D2269B4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82A9A-30BE-761C-16BB-86F6B5177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B9A504-DC18-297F-4DC5-040ACAC945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9FC46-4A10-2FBA-A8DF-745676089127}"/>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6" name="Footer Placeholder 5">
            <a:extLst>
              <a:ext uri="{FF2B5EF4-FFF2-40B4-BE49-F238E27FC236}">
                <a16:creationId xmlns:a16="http://schemas.microsoft.com/office/drawing/2014/main" id="{9EE95520-18FA-F2D5-68EB-745F8975B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16F59-1F99-4841-D4B1-E1AB1B92CA1D}"/>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84881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5ACE-DD98-28A3-DDF3-E169BDD7D0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B2106-DF73-B24F-9B3F-8E6914671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CD327-57DA-EFB7-016A-4D8AF6821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E3D06F-BD72-809D-9A9C-733FD8008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3812BD-B9AB-8724-8EAB-C7973B226A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A15C44-B3CE-10CB-C539-1F4A1FF695CB}"/>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8" name="Footer Placeholder 7">
            <a:extLst>
              <a:ext uri="{FF2B5EF4-FFF2-40B4-BE49-F238E27FC236}">
                <a16:creationId xmlns:a16="http://schemas.microsoft.com/office/drawing/2014/main" id="{8FEF92CA-A398-4CAB-B8C3-C443D458C6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C3EE4-B9EB-CB90-E229-8A2DA8D04449}"/>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811693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0F35-A00E-743B-94F1-F29F312775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6676E5-76FD-10CC-EF07-392795A1488A}"/>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4" name="Footer Placeholder 3">
            <a:extLst>
              <a:ext uri="{FF2B5EF4-FFF2-40B4-BE49-F238E27FC236}">
                <a16:creationId xmlns:a16="http://schemas.microsoft.com/office/drawing/2014/main" id="{5B0C6319-31C5-E454-7008-D355EF7FC1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98A823-3746-2BA9-BE73-A78D0C4D0ACA}"/>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338023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3DA040-F52A-235E-1F68-349071D98C81}"/>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3" name="Footer Placeholder 2">
            <a:extLst>
              <a:ext uri="{FF2B5EF4-FFF2-40B4-BE49-F238E27FC236}">
                <a16:creationId xmlns:a16="http://schemas.microsoft.com/office/drawing/2014/main" id="{F7412DE2-E353-79E8-F63B-9056EBDEC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407FC-8143-E4A6-E423-4BBB6431D313}"/>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190454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A312-787A-79C7-A219-102FF39CF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9FFAA5-68FE-D1AB-5459-E66B4B32B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26EC5-2B13-20A6-EC76-AE14756DB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8C42C-28FE-4BF7-A9AF-6F27265DA923}"/>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6" name="Footer Placeholder 5">
            <a:extLst>
              <a:ext uri="{FF2B5EF4-FFF2-40B4-BE49-F238E27FC236}">
                <a16:creationId xmlns:a16="http://schemas.microsoft.com/office/drawing/2014/main" id="{6DF5C385-531C-A51E-D04F-FC943E44B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F55B8-1745-87D4-5A65-4FA4C3C50EC9}"/>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339605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D488-B52C-6538-00D8-506616C33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0B7B49-5661-E1BB-72E2-8C5AC742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243AB7-8E78-BAEE-0AFF-210ADC246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0482B-D512-B84C-59F0-51ED97DF854C}"/>
              </a:ext>
            </a:extLst>
          </p:cNvPr>
          <p:cNvSpPr>
            <a:spLocks noGrp="1"/>
          </p:cNvSpPr>
          <p:nvPr>
            <p:ph type="dt" sz="half" idx="10"/>
          </p:nvPr>
        </p:nvSpPr>
        <p:spPr/>
        <p:txBody>
          <a:bodyPr/>
          <a:lstStyle/>
          <a:p>
            <a:fld id="{6B6F0426-12B2-40C6-A27D-0830345C555F}" type="datetimeFigureOut">
              <a:rPr lang="en-US" smtClean="0"/>
              <a:t>3/28/2023</a:t>
            </a:fld>
            <a:endParaRPr lang="en-US"/>
          </a:p>
        </p:txBody>
      </p:sp>
      <p:sp>
        <p:nvSpPr>
          <p:cNvPr id="6" name="Footer Placeholder 5">
            <a:extLst>
              <a:ext uri="{FF2B5EF4-FFF2-40B4-BE49-F238E27FC236}">
                <a16:creationId xmlns:a16="http://schemas.microsoft.com/office/drawing/2014/main" id="{CE58A9ED-10B6-064B-6925-DA8D5D371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A7F2D-E6F8-5CEC-D262-A2A310C5F0D6}"/>
              </a:ext>
            </a:extLst>
          </p:cNvPr>
          <p:cNvSpPr>
            <a:spLocks noGrp="1"/>
          </p:cNvSpPr>
          <p:nvPr>
            <p:ph type="sldNum" sz="quarter" idx="12"/>
          </p:nvPr>
        </p:nvSpPr>
        <p:spPr/>
        <p:txBody>
          <a:bodyPr/>
          <a:lstStyle/>
          <a:p>
            <a:fld id="{D439EBA4-7FD5-455B-B894-BF01D0BC8CAA}" type="slidenum">
              <a:rPr lang="en-US" smtClean="0"/>
              <a:t>‹#›</a:t>
            </a:fld>
            <a:endParaRPr lang="en-US"/>
          </a:p>
        </p:txBody>
      </p:sp>
    </p:spTree>
    <p:extLst>
      <p:ext uri="{BB962C8B-B14F-4D97-AF65-F5344CB8AC3E}">
        <p14:creationId xmlns:p14="http://schemas.microsoft.com/office/powerpoint/2010/main" val="104918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7924C-3432-1612-87D7-E8077CDE8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2888A2-0394-4A74-8B71-9E071673A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CE3E9-5258-1F1E-BB05-C038A24F3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F0426-12B2-40C6-A27D-0830345C555F}" type="datetimeFigureOut">
              <a:rPr lang="en-US" smtClean="0"/>
              <a:t>3/28/2023</a:t>
            </a:fld>
            <a:endParaRPr lang="en-US"/>
          </a:p>
        </p:txBody>
      </p:sp>
      <p:sp>
        <p:nvSpPr>
          <p:cNvPr id="5" name="Footer Placeholder 4">
            <a:extLst>
              <a:ext uri="{FF2B5EF4-FFF2-40B4-BE49-F238E27FC236}">
                <a16:creationId xmlns:a16="http://schemas.microsoft.com/office/drawing/2014/main" id="{540FB5A1-8108-E52F-FFD3-9F209A52D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054526-4831-60CF-2764-633CE67C3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9EBA4-7FD5-455B-B894-BF01D0BC8CAA}" type="slidenum">
              <a:rPr lang="en-US" smtClean="0"/>
              <a:t>‹#›</a:t>
            </a:fld>
            <a:endParaRPr lang="en-US"/>
          </a:p>
        </p:txBody>
      </p:sp>
    </p:spTree>
    <p:extLst>
      <p:ext uri="{BB962C8B-B14F-4D97-AF65-F5344CB8AC3E}">
        <p14:creationId xmlns:p14="http://schemas.microsoft.com/office/powerpoint/2010/main" val="198740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9604C7-097F-86C2-C38A-B91DA1A88E0C}"/>
              </a:ext>
            </a:extLst>
          </p:cNvPr>
          <p:cNvSpPr txBox="1"/>
          <p:nvPr/>
        </p:nvSpPr>
        <p:spPr>
          <a:xfrm>
            <a:off x="5790875" y="1377964"/>
            <a:ext cx="5248856" cy="2123658"/>
          </a:xfrm>
          <a:prstGeom prst="rect">
            <a:avLst/>
          </a:prstGeom>
          <a:noFill/>
        </p:spPr>
        <p:txBody>
          <a:bodyPr wrap="square" rtlCol="0">
            <a:spAutoFit/>
          </a:bodyPr>
          <a:lstStyle/>
          <a:p>
            <a:r>
              <a:rPr lang="en-US" sz="3600" b="1" dirty="0">
                <a:solidFill>
                  <a:srgbClr val="002060"/>
                </a:solidFill>
              </a:rPr>
              <a:t>Electron beam generation and cathode R&amp;D at the HERACLES facility</a:t>
            </a:r>
          </a:p>
          <a:p>
            <a:r>
              <a:rPr lang="en-US" sz="2400" b="1" dirty="0">
                <a:solidFill>
                  <a:schemeClr val="accent1">
                    <a:lumMod val="75000"/>
                  </a:schemeClr>
                </a:solidFill>
              </a:rPr>
              <a:t>Matthew Andorf, CLASSE</a:t>
            </a:r>
          </a:p>
        </p:txBody>
      </p:sp>
      <p:pic>
        <p:nvPicPr>
          <p:cNvPr id="2" name="Picture 1" descr="Diagram&#10;&#10;Description automatically generated with medium confidence">
            <a:extLst>
              <a:ext uri="{FF2B5EF4-FFF2-40B4-BE49-F238E27FC236}">
                <a16:creationId xmlns:a16="http://schemas.microsoft.com/office/drawing/2014/main" id="{55EEE752-C270-0675-6C71-7B65E520E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1552"/>
            <a:ext cx="5130205" cy="4016963"/>
          </a:xfrm>
          <a:prstGeom prst="rect">
            <a:avLst/>
          </a:prstGeom>
        </p:spPr>
      </p:pic>
      <p:pic>
        <p:nvPicPr>
          <p:cNvPr id="5" name="Picture 4">
            <a:extLst>
              <a:ext uri="{FF2B5EF4-FFF2-40B4-BE49-F238E27FC236}">
                <a16:creationId xmlns:a16="http://schemas.microsoft.com/office/drawing/2014/main" id="{5E58299E-29BC-95E3-3963-2FF12BAFE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55" y="4971495"/>
            <a:ext cx="1766657" cy="1766657"/>
          </a:xfrm>
          <a:prstGeom prst="rect">
            <a:avLst/>
          </a:prstGeom>
        </p:spPr>
      </p:pic>
      <p:pic>
        <p:nvPicPr>
          <p:cNvPr id="7" name="Picture 6">
            <a:extLst>
              <a:ext uri="{FF2B5EF4-FFF2-40B4-BE49-F238E27FC236}">
                <a16:creationId xmlns:a16="http://schemas.microsoft.com/office/drawing/2014/main" id="{055A5352-0B43-ED04-8ADE-BC583BF74B44}"/>
              </a:ext>
            </a:extLst>
          </p:cNvPr>
          <p:cNvPicPr>
            <a:picLocks noChangeAspect="1"/>
          </p:cNvPicPr>
          <p:nvPr/>
        </p:nvPicPr>
        <p:blipFill>
          <a:blip r:embed="rId4"/>
          <a:stretch>
            <a:fillRect/>
          </a:stretch>
        </p:blipFill>
        <p:spPr>
          <a:xfrm>
            <a:off x="8078884" y="5353464"/>
            <a:ext cx="3511261" cy="1304789"/>
          </a:xfrm>
          <a:prstGeom prst="rect">
            <a:avLst/>
          </a:prstGeom>
        </p:spPr>
      </p:pic>
      <p:pic>
        <p:nvPicPr>
          <p:cNvPr id="9" name="Picture 8">
            <a:extLst>
              <a:ext uri="{FF2B5EF4-FFF2-40B4-BE49-F238E27FC236}">
                <a16:creationId xmlns:a16="http://schemas.microsoft.com/office/drawing/2014/main" id="{0B2D44E2-BEF2-E1C5-BC0A-EC226EDD9FAA}"/>
              </a:ext>
            </a:extLst>
          </p:cNvPr>
          <p:cNvPicPr>
            <a:picLocks noChangeAspect="1"/>
          </p:cNvPicPr>
          <p:nvPr/>
        </p:nvPicPr>
        <p:blipFill>
          <a:blip r:embed="rId5"/>
          <a:stretch>
            <a:fillRect/>
          </a:stretch>
        </p:blipFill>
        <p:spPr>
          <a:xfrm>
            <a:off x="3525540" y="5484802"/>
            <a:ext cx="3735495" cy="1042112"/>
          </a:xfrm>
          <a:prstGeom prst="rect">
            <a:avLst/>
          </a:prstGeom>
        </p:spPr>
      </p:pic>
    </p:spTree>
    <p:extLst>
      <p:ext uri="{BB962C8B-B14F-4D97-AF65-F5344CB8AC3E}">
        <p14:creationId xmlns:p14="http://schemas.microsoft.com/office/powerpoint/2010/main" val="344093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2484-009E-633B-CB8A-51553B12FD7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40768"/>
            <a:ext cx="12192000" cy="6794220"/>
          </a:xfrm>
          <a:prstGeom prst="rect">
            <a:avLst/>
          </a:prstGeom>
        </p:spPr>
      </p:pic>
      <p:cxnSp>
        <p:nvCxnSpPr>
          <p:cNvPr id="4" name="Straight Arrow Connector 3">
            <a:extLst>
              <a:ext uri="{FF2B5EF4-FFF2-40B4-BE49-F238E27FC236}">
                <a16:creationId xmlns:a16="http://schemas.microsoft.com/office/drawing/2014/main" id="{97F8B18B-4CB5-948E-B4C0-ADEF3A6E958B}"/>
              </a:ext>
            </a:extLst>
          </p:cNvPr>
          <p:cNvCxnSpPr>
            <a:cxnSpLocks/>
          </p:cNvCxnSpPr>
          <p:nvPr/>
        </p:nvCxnSpPr>
        <p:spPr>
          <a:xfrm flipV="1">
            <a:off x="4412202" y="1411550"/>
            <a:ext cx="1296140" cy="4793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2C90FDC-A114-9AC2-B6CB-24769F541AC3}"/>
              </a:ext>
            </a:extLst>
          </p:cNvPr>
          <p:cNvPicPr>
            <a:picLocks noChangeAspect="1"/>
          </p:cNvPicPr>
          <p:nvPr/>
        </p:nvPicPr>
        <p:blipFill>
          <a:blip r:embed="rId4"/>
          <a:stretch>
            <a:fillRect/>
          </a:stretch>
        </p:blipFill>
        <p:spPr>
          <a:xfrm>
            <a:off x="5728275" y="750111"/>
            <a:ext cx="3514161" cy="2678889"/>
          </a:xfrm>
          <a:prstGeom prst="rect">
            <a:avLst/>
          </a:prstGeom>
          <a:ln>
            <a:noFill/>
          </a:ln>
          <a:effectLst>
            <a:softEdge rad="112500"/>
          </a:effectLst>
        </p:spPr>
      </p:pic>
      <p:sp>
        <p:nvSpPr>
          <p:cNvPr id="11" name="TextBox 10">
            <a:extLst>
              <a:ext uri="{FF2B5EF4-FFF2-40B4-BE49-F238E27FC236}">
                <a16:creationId xmlns:a16="http://schemas.microsoft.com/office/drawing/2014/main" id="{85742F0E-5A5B-AC14-F65B-E00D293AE33B}"/>
              </a:ext>
            </a:extLst>
          </p:cNvPr>
          <p:cNvSpPr txBox="1"/>
          <p:nvPr/>
        </p:nvSpPr>
        <p:spPr>
          <a:xfrm>
            <a:off x="248575" y="2166151"/>
            <a:ext cx="3266982" cy="523220"/>
          </a:xfrm>
          <a:prstGeom prst="rect">
            <a:avLst/>
          </a:prstGeom>
          <a:noFill/>
        </p:spPr>
        <p:txBody>
          <a:bodyPr wrap="square" rtlCol="0">
            <a:spAutoFit/>
          </a:bodyPr>
          <a:lstStyle/>
          <a:p>
            <a:r>
              <a:rPr lang="en-US" sz="2800" b="1" dirty="0">
                <a:solidFill>
                  <a:srgbClr val="FF0000"/>
                </a:solidFill>
              </a:rPr>
              <a:t>The TE meter</a:t>
            </a:r>
          </a:p>
        </p:txBody>
      </p:sp>
      <p:sp>
        <p:nvSpPr>
          <p:cNvPr id="12" name="TextBox 11">
            <a:extLst>
              <a:ext uri="{FF2B5EF4-FFF2-40B4-BE49-F238E27FC236}">
                <a16:creationId xmlns:a16="http://schemas.microsoft.com/office/drawing/2014/main" id="{D88EE04A-9E90-8C48-6712-45CF511B26C8}"/>
              </a:ext>
            </a:extLst>
          </p:cNvPr>
          <p:cNvSpPr txBox="1"/>
          <p:nvPr/>
        </p:nvSpPr>
        <p:spPr>
          <a:xfrm>
            <a:off x="5983550" y="5202315"/>
            <a:ext cx="4477305"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10 kV electron gun</a:t>
            </a:r>
          </a:p>
          <a:p>
            <a:pPr marL="285750" indent="-285750">
              <a:buFont typeface="Arial" panose="020B0604020202020204" pitchFamily="34" charset="0"/>
              <a:buChar char="•"/>
            </a:pPr>
            <a:r>
              <a:rPr lang="en-US" b="1" dirty="0">
                <a:solidFill>
                  <a:srgbClr val="FF0000"/>
                </a:solidFill>
              </a:rPr>
              <a:t>Microchannel plate for beam imaging</a:t>
            </a:r>
          </a:p>
          <a:p>
            <a:pPr marL="285750" indent="-285750">
              <a:buFont typeface="Arial" panose="020B0604020202020204" pitchFamily="34" charset="0"/>
              <a:buChar char="•"/>
            </a:pPr>
            <a:r>
              <a:rPr lang="en-US" b="1" dirty="0">
                <a:solidFill>
                  <a:srgbClr val="FF0000"/>
                </a:solidFill>
              </a:rPr>
              <a:t>Measure Mean Transverse Energy (MTE) </a:t>
            </a:r>
          </a:p>
        </p:txBody>
      </p:sp>
      <p:pic>
        <p:nvPicPr>
          <p:cNvPr id="13" name="Picture 12">
            <a:extLst>
              <a:ext uri="{FF2B5EF4-FFF2-40B4-BE49-F238E27FC236}">
                <a16:creationId xmlns:a16="http://schemas.microsoft.com/office/drawing/2014/main" id="{BE0C245E-87E7-58A5-5AFA-CD94BA8725EA}"/>
              </a:ext>
            </a:extLst>
          </p:cNvPr>
          <p:cNvPicPr>
            <a:picLocks noChangeAspect="1"/>
          </p:cNvPicPr>
          <p:nvPr/>
        </p:nvPicPr>
        <p:blipFill>
          <a:blip r:embed="rId5"/>
          <a:stretch>
            <a:fillRect/>
          </a:stretch>
        </p:blipFill>
        <p:spPr>
          <a:xfrm>
            <a:off x="695320" y="4087871"/>
            <a:ext cx="4520592" cy="2357663"/>
          </a:xfrm>
          <a:prstGeom prst="rect">
            <a:avLst/>
          </a:prstGeom>
        </p:spPr>
      </p:pic>
      <p:cxnSp>
        <p:nvCxnSpPr>
          <p:cNvPr id="2" name="Straight Arrow Connector 1">
            <a:extLst>
              <a:ext uri="{FF2B5EF4-FFF2-40B4-BE49-F238E27FC236}">
                <a16:creationId xmlns:a16="http://schemas.microsoft.com/office/drawing/2014/main" id="{1A52C676-9068-6CE6-1774-80738C42FEF4}"/>
              </a:ext>
            </a:extLst>
          </p:cNvPr>
          <p:cNvCxnSpPr>
            <a:cxnSpLocks/>
          </p:cNvCxnSpPr>
          <p:nvPr/>
        </p:nvCxnSpPr>
        <p:spPr>
          <a:xfrm flipV="1">
            <a:off x="1731145" y="3554688"/>
            <a:ext cx="3977197" cy="23955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00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2484-009E-633B-CB8A-51553B12FD7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3315"/>
            <a:ext cx="12192000" cy="6794220"/>
          </a:xfrm>
          <a:prstGeom prst="rect">
            <a:avLst/>
          </a:prstGeom>
        </p:spPr>
      </p:pic>
      <p:pic>
        <p:nvPicPr>
          <p:cNvPr id="3" name="Picture 2">
            <a:extLst>
              <a:ext uri="{FF2B5EF4-FFF2-40B4-BE49-F238E27FC236}">
                <a16:creationId xmlns:a16="http://schemas.microsoft.com/office/drawing/2014/main" id="{3595A13F-569E-225D-8BCB-705CDFD6E954}"/>
              </a:ext>
            </a:extLst>
          </p:cNvPr>
          <p:cNvPicPr>
            <a:picLocks noChangeAspect="1"/>
          </p:cNvPicPr>
          <p:nvPr/>
        </p:nvPicPr>
        <p:blipFill>
          <a:blip r:embed="rId4"/>
          <a:stretch>
            <a:fillRect/>
          </a:stretch>
        </p:blipFill>
        <p:spPr>
          <a:xfrm>
            <a:off x="7043376" y="2667000"/>
            <a:ext cx="4463528" cy="1847850"/>
          </a:xfrm>
          <a:prstGeom prst="rect">
            <a:avLst/>
          </a:prstGeom>
          <a:ln>
            <a:noFill/>
          </a:ln>
          <a:effectLst>
            <a:softEdge rad="112500"/>
          </a:effectLst>
        </p:spPr>
      </p:pic>
      <p:cxnSp>
        <p:nvCxnSpPr>
          <p:cNvPr id="4" name="Straight Arrow Connector 3">
            <a:extLst>
              <a:ext uri="{FF2B5EF4-FFF2-40B4-BE49-F238E27FC236}">
                <a16:creationId xmlns:a16="http://schemas.microsoft.com/office/drawing/2014/main" id="{A0436A4A-D7C4-E23A-E889-F669022E717D}"/>
              </a:ext>
            </a:extLst>
          </p:cNvPr>
          <p:cNvCxnSpPr>
            <a:cxnSpLocks/>
          </p:cNvCxnSpPr>
          <p:nvPr/>
        </p:nvCxnSpPr>
        <p:spPr>
          <a:xfrm flipH="1">
            <a:off x="7962900" y="1455938"/>
            <a:ext cx="151290" cy="12110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092E114-4663-823F-9183-6692CE500E1C}"/>
              </a:ext>
            </a:extLst>
          </p:cNvPr>
          <p:cNvSpPr txBox="1"/>
          <p:nvPr/>
        </p:nvSpPr>
        <p:spPr>
          <a:xfrm>
            <a:off x="594805" y="2361461"/>
            <a:ext cx="2672178" cy="954107"/>
          </a:xfrm>
          <a:prstGeom prst="rect">
            <a:avLst/>
          </a:prstGeom>
          <a:noFill/>
        </p:spPr>
        <p:txBody>
          <a:bodyPr wrap="square" rtlCol="0">
            <a:spAutoFit/>
          </a:bodyPr>
          <a:lstStyle/>
          <a:p>
            <a:r>
              <a:rPr lang="en-US" sz="2800" b="1" dirty="0">
                <a:solidFill>
                  <a:srgbClr val="FF0000"/>
                </a:solidFill>
              </a:rPr>
              <a:t>Mott polarimeter </a:t>
            </a:r>
          </a:p>
        </p:txBody>
      </p:sp>
      <p:sp>
        <p:nvSpPr>
          <p:cNvPr id="13" name="TextBox 12">
            <a:extLst>
              <a:ext uri="{FF2B5EF4-FFF2-40B4-BE49-F238E27FC236}">
                <a16:creationId xmlns:a16="http://schemas.microsoft.com/office/drawing/2014/main" id="{3A140303-B4B9-A6EC-5FAA-CA54A7974F2B}"/>
              </a:ext>
            </a:extLst>
          </p:cNvPr>
          <p:cNvSpPr txBox="1"/>
          <p:nvPr/>
        </p:nvSpPr>
        <p:spPr>
          <a:xfrm>
            <a:off x="7043376" y="5220070"/>
            <a:ext cx="4142488"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20 keV gun + </a:t>
            </a:r>
            <a:r>
              <a:rPr lang="en-US" b="1" dirty="0" err="1">
                <a:solidFill>
                  <a:srgbClr val="FF0000"/>
                </a:solidFill>
              </a:rPr>
              <a:t>einzel</a:t>
            </a:r>
            <a:r>
              <a:rPr lang="en-US" b="1" dirty="0">
                <a:solidFill>
                  <a:srgbClr val="FF0000"/>
                </a:solidFill>
              </a:rPr>
              <a:t> lens beamline</a:t>
            </a:r>
          </a:p>
          <a:p>
            <a:pPr marL="285750" indent="-285750">
              <a:buFont typeface="Arial" panose="020B0604020202020204" pitchFamily="34" charset="0"/>
              <a:buChar char="•"/>
            </a:pPr>
            <a:r>
              <a:rPr lang="en-US" b="1" dirty="0">
                <a:solidFill>
                  <a:srgbClr val="FF0000"/>
                </a:solidFill>
              </a:rPr>
              <a:t>Tungsten scattering target</a:t>
            </a:r>
          </a:p>
          <a:p>
            <a:pPr marL="285750" indent="-285750">
              <a:buFont typeface="Arial" panose="020B0604020202020204" pitchFamily="34" charset="0"/>
              <a:buChar char="•"/>
            </a:pPr>
            <a:r>
              <a:rPr lang="en-US" b="1" dirty="0">
                <a:solidFill>
                  <a:srgbClr val="FF0000"/>
                </a:solidFill>
              </a:rPr>
              <a:t>Measure spin-polarization </a:t>
            </a:r>
          </a:p>
        </p:txBody>
      </p:sp>
      <p:pic>
        <p:nvPicPr>
          <p:cNvPr id="15" name="Picture 14">
            <a:extLst>
              <a:ext uri="{FF2B5EF4-FFF2-40B4-BE49-F238E27FC236}">
                <a16:creationId xmlns:a16="http://schemas.microsoft.com/office/drawing/2014/main" id="{8ED369F9-FB32-4678-EF03-9C32E82A4970}"/>
              </a:ext>
            </a:extLst>
          </p:cNvPr>
          <p:cNvPicPr>
            <a:picLocks noChangeAspect="1"/>
          </p:cNvPicPr>
          <p:nvPr/>
        </p:nvPicPr>
        <p:blipFill>
          <a:blip r:embed="rId5"/>
          <a:stretch>
            <a:fillRect/>
          </a:stretch>
        </p:blipFill>
        <p:spPr>
          <a:xfrm>
            <a:off x="695320" y="4087871"/>
            <a:ext cx="4520592" cy="2357663"/>
          </a:xfrm>
          <a:prstGeom prst="rect">
            <a:avLst/>
          </a:prstGeom>
        </p:spPr>
      </p:pic>
      <p:cxnSp>
        <p:nvCxnSpPr>
          <p:cNvPr id="9" name="Straight Arrow Connector 8">
            <a:extLst>
              <a:ext uri="{FF2B5EF4-FFF2-40B4-BE49-F238E27FC236}">
                <a16:creationId xmlns:a16="http://schemas.microsoft.com/office/drawing/2014/main" id="{12C2BD6E-B657-D745-F4FA-B52F9D511593}"/>
              </a:ext>
            </a:extLst>
          </p:cNvPr>
          <p:cNvCxnSpPr>
            <a:cxnSpLocks/>
          </p:cNvCxnSpPr>
          <p:nvPr/>
        </p:nvCxnSpPr>
        <p:spPr>
          <a:xfrm flipV="1">
            <a:off x="2493145" y="4343400"/>
            <a:ext cx="4550231" cy="8162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58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DBD20D-8018-4F3D-82A9-6850D80BD0D6}"/>
              </a:ext>
            </a:extLst>
          </p:cNvPr>
          <p:cNvSpPr txBox="1"/>
          <p:nvPr/>
        </p:nvSpPr>
        <p:spPr>
          <a:xfrm>
            <a:off x="159797" y="133165"/>
            <a:ext cx="7945515" cy="461665"/>
          </a:xfrm>
          <a:prstGeom prst="rect">
            <a:avLst/>
          </a:prstGeom>
          <a:noFill/>
        </p:spPr>
        <p:txBody>
          <a:bodyPr wrap="square" rtlCol="0">
            <a:spAutoFit/>
          </a:bodyPr>
          <a:lstStyle/>
          <a:p>
            <a:r>
              <a:rPr lang="en-US" sz="2400" b="1" dirty="0">
                <a:solidFill>
                  <a:srgbClr val="002060"/>
                </a:solidFill>
              </a:rPr>
              <a:t>GaAs with Cs</a:t>
            </a:r>
            <a:r>
              <a:rPr lang="en-US" sz="2400" b="1" baseline="-25000" dirty="0">
                <a:solidFill>
                  <a:srgbClr val="002060"/>
                </a:solidFill>
              </a:rPr>
              <a:t>3</a:t>
            </a:r>
            <a:r>
              <a:rPr lang="en-US" sz="2400" b="1" dirty="0">
                <a:solidFill>
                  <a:srgbClr val="002060"/>
                </a:solidFill>
              </a:rPr>
              <a:t>Sb as a robust NEA activation layer </a:t>
            </a:r>
          </a:p>
        </p:txBody>
      </p:sp>
      <p:pic>
        <p:nvPicPr>
          <p:cNvPr id="6" name="Picture 5">
            <a:extLst>
              <a:ext uri="{FF2B5EF4-FFF2-40B4-BE49-F238E27FC236}">
                <a16:creationId xmlns:a16="http://schemas.microsoft.com/office/drawing/2014/main" id="{BBBBC1E1-5CE9-9216-7DBE-6E7009C3E752}"/>
              </a:ext>
            </a:extLst>
          </p:cNvPr>
          <p:cNvPicPr>
            <a:picLocks noChangeAspect="1"/>
          </p:cNvPicPr>
          <p:nvPr/>
        </p:nvPicPr>
        <p:blipFill>
          <a:blip r:embed="rId2"/>
          <a:stretch>
            <a:fillRect/>
          </a:stretch>
        </p:blipFill>
        <p:spPr>
          <a:xfrm>
            <a:off x="8357496" y="219075"/>
            <a:ext cx="3834504" cy="3429000"/>
          </a:xfrm>
          <a:prstGeom prst="rect">
            <a:avLst/>
          </a:prstGeom>
        </p:spPr>
      </p:pic>
      <p:pic>
        <p:nvPicPr>
          <p:cNvPr id="8" name="Picture 7">
            <a:extLst>
              <a:ext uri="{FF2B5EF4-FFF2-40B4-BE49-F238E27FC236}">
                <a16:creationId xmlns:a16="http://schemas.microsoft.com/office/drawing/2014/main" id="{6CACC45D-93BE-20FB-9209-CE828DAF2E25}"/>
              </a:ext>
            </a:extLst>
          </p:cNvPr>
          <p:cNvPicPr>
            <a:picLocks noChangeAspect="1"/>
          </p:cNvPicPr>
          <p:nvPr/>
        </p:nvPicPr>
        <p:blipFill>
          <a:blip r:embed="rId3"/>
          <a:stretch>
            <a:fillRect/>
          </a:stretch>
        </p:blipFill>
        <p:spPr>
          <a:xfrm>
            <a:off x="8541540" y="3947958"/>
            <a:ext cx="3466415" cy="1700368"/>
          </a:xfrm>
          <a:prstGeom prst="rect">
            <a:avLst/>
          </a:prstGeom>
        </p:spPr>
      </p:pic>
      <p:sp>
        <p:nvSpPr>
          <p:cNvPr id="9" name="TextBox 8">
            <a:extLst>
              <a:ext uri="{FF2B5EF4-FFF2-40B4-BE49-F238E27FC236}">
                <a16:creationId xmlns:a16="http://schemas.microsoft.com/office/drawing/2014/main" id="{5ECD01FC-5617-6995-088C-9A2EC5C39AB0}"/>
              </a:ext>
            </a:extLst>
          </p:cNvPr>
          <p:cNvSpPr txBox="1"/>
          <p:nvPr/>
        </p:nvSpPr>
        <p:spPr>
          <a:xfrm>
            <a:off x="184045" y="766732"/>
            <a:ext cx="7038256"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NEA GaAs can be generated by forming a heterojunction at the surface with another semiconductor (activation layer) subject to two criteria:</a:t>
            </a:r>
          </a:p>
          <a:p>
            <a:pPr marL="800100" lvl="1" indent="-342900">
              <a:buFont typeface="+mj-lt"/>
              <a:buAutoNum type="arabicPeriod"/>
            </a:pPr>
            <a:r>
              <a:rPr lang="en-US" sz="2000" dirty="0"/>
              <a:t>In the activation layer, the gap from the fermi level to vacuum should be </a:t>
            </a:r>
            <a:r>
              <a:rPr lang="en-US" sz="2000" b="1" dirty="0"/>
              <a:t>smaller</a:t>
            </a:r>
            <a:r>
              <a:rPr lang="en-US" sz="2000" dirty="0"/>
              <a:t> than GaAs’s bandgap (~1.4 eV). </a:t>
            </a:r>
          </a:p>
          <a:p>
            <a:pPr marL="800100" lvl="1" indent="-342900">
              <a:buFont typeface="+mj-lt"/>
              <a:buAutoNum type="arabicPeriod"/>
            </a:pPr>
            <a:r>
              <a:rPr lang="en-US" sz="2000" dirty="0"/>
              <a:t>So that photoemission does not occur from activation layer, its bandgap should be </a:t>
            </a:r>
            <a:r>
              <a:rPr lang="en-US" sz="2000" b="1" dirty="0"/>
              <a:t>larger</a:t>
            </a:r>
            <a:r>
              <a:rPr lang="en-US" sz="2000" dirty="0"/>
              <a:t> than GaAs’s. </a:t>
            </a:r>
          </a:p>
          <a:p>
            <a:pPr marL="1257300" lvl="2" indent="-342900">
              <a:buFont typeface="Arial" panose="020B0604020202020204" pitchFamily="34" charset="0"/>
              <a:buChar char="•"/>
            </a:pPr>
            <a:r>
              <a:rPr lang="en-US" sz="2000" dirty="0"/>
              <a:t>This criteria can be violated if the activation layer is sufficiently thin</a:t>
            </a:r>
          </a:p>
          <a:p>
            <a:pPr marL="342900" indent="-342900">
              <a:buFont typeface="Arial" panose="020B0604020202020204" pitchFamily="34" charset="0"/>
              <a:buChar char="•"/>
            </a:pPr>
            <a:r>
              <a:rPr lang="en-US" sz="2000" dirty="0"/>
              <a:t>The above suggest using p-doped GaAs with an intrinsic semiconductor with a small electron affinity for the activation layer </a:t>
            </a:r>
          </a:p>
          <a:p>
            <a:pPr marL="342900" indent="-342900">
              <a:buFont typeface="Arial" panose="020B0604020202020204" pitchFamily="34" charset="0"/>
              <a:buChar char="•"/>
            </a:pPr>
            <a:r>
              <a:rPr lang="en-US" sz="2000" dirty="0"/>
              <a:t>Cs</a:t>
            </a:r>
            <a:r>
              <a:rPr lang="en-US" sz="2000" baseline="-25000" dirty="0"/>
              <a:t>3</a:t>
            </a:r>
            <a:r>
              <a:rPr lang="en-US" sz="2000" dirty="0"/>
              <a:t>Sb fits this description</a:t>
            </a:r>
          </a:p>
          <a:p>
            <a:pPr marL="800100" lvl="1" indent="-342900">
              <a:buFont typeface="Arial" panose="020B0604020202020204" pitchFamily="34" charset="0"/>
              <a:buChar char="•"/>
            </a:pPr>
            <a:r>
              <a:rPr lang="en-US" sz="2000" dirty="0"/>
              <a:t>Known to be less sensitive to chemical poisoning </a:t>
            </a:r>
          </a:p>
          <a:p>
            <a:pPr marL="800100" lvl="1" indent="-342900">
              <a:buFont typeface="Arial" panose="020B0604020202020204" pitchFamily="34" charset="0"/>
              <a:buChar char="•"/>
            </a:pPr>
            <a:r>
              <a:rPr lang="en-US" sz="2000" dirty="0"/>
              <a:t>As a photoemitter, it can sustain 10’s of mA beam current for weeks (alkali-antimonide!) </a:t>
            </a:r>
          </a:p>
          <a:p>
            <a:pPr marL="800100" lvl="1" indent="-342900">
              <a:buFont typeface="Arial" panose="020B0604020202020204" pitchFamily="34" charset="0"/>
              <a:buChar char="•"/>
            </a:pPr>
            <a:r>
              <a:rPr lang="en-US" sz="2000" b="1" dirty="0">
                <a:solidFill>
                  <a:srgbClr val="FF0000"/>
                </a:solidFill>
              </a:rPr>
              <a:t>This indicates Cs</a:t>
            </a:r>
            <a:r>
              <a:rPr lang="en-US" sz="2000" b="1" baseline="-25000" dirty="0">
                <a:solidFill>
                  <a:srgbClr val="FF0000"/>
                </a:solidFill>
              </a:rPr>
              <a:t>3</a:t>
            </a:r>
            <a:r>
              <a:rPr lang="en-US" sz="2000" b="1" dirty="0">
                <a:solidFill>
                  <a:srgbClr val="FF0000"/>
                </a:solidFill>
              </a:rPr>
              <a:t>Sb</a:t>
            </a:r>
            <a:r>
              <a:rPr lang="en-US" sz="2000" dirty="0"/>
              <a:t> </a:t>
            </a:r>
            <a:r>
              <a:rPr lang="en-US" sz="2000" b="1" dirty="0">
                <a:solidFill>
                  <a:srgbClr val="FF0000"/>
                </a:solidFill>
              </a:rPr>
              <a:t>may be a very robust activation layer!</a:t>
            </a:r>
          </a:p>
        </p:txBody>
      </p:sp>
      <p:sp>
        <p:nvSpPr>
          <p:cNvPr id="10" name="TextBox 9">
            <a:extLst>
              <a:ext uri="{FF2B5EF4-FFF2-40B4-BE49-F238E27FC236}">
                <a16:creationId xmlns:a16="http://schemas.microsoft.com/office/drawing/2014/main" id="{7ADAE4F3-9BC3-8523-F64E-7A513F9AE736}"/>
              </a:ext>
            </a:extLst>
          </p:cNvPr>
          <p:cNvSpPr txBox="1"/>
          <p:nvPr/>
        </p:nvSpPr>
        <p:spPr>
          <a:xfrm>
            <a:off x="8939813" y="3070012"/>
            <a:ext cx="1908700" cy="338554"/>
          </a:xfrm>
          <a:prstGeom prst="rect">
            <a:avLst/>
          </a:prstGeom>
          <a:noFill/>
        </p:spPr>
        <p:txBody>
          <a:bodyPr wrap="square" rtlCol="0">
            <a:spAutoFit/>
          </a:bodyPr>
          <a:lstStyle/>
          <a:p>
            <a:r>
              <a:rPr lang="en-US" sz="1600" b="1" dirty="0">
                <a:solidFill>
                  <a:srgbClr val="FF0000"/>
                </a:solidFill>
              </a:rPr>
              <a:t>p-type </a:t>
            </a:r>
          </a:p>
        </p:txBody>
      </p:sp>
      <p:sp>
        <p:nvSpPr>
          <p:cNvPr id="11" name="TextBox 10">
            <a:extLst>
              <a:ext uri="{FF2B5EF4-FFF2-40B4-BE49-F238E27FC236}">
                <a16:creationId xmlns:a16="http://schemas.microsoft.com/office/drawing/2014/main" id="{325EE044-8B56-ABCB-2A3B-A39D0B66E261}"/>
              </a:ext>
            </a:extLst>
          </p:cNvPr>
          <p:cNvSpPr txBox="1"/>
          <p:nvPr/>
        </p:nvSpPr>
        <p:spPr>
          <a:xfrm>
            <a:off x="10283300" y="3050677"/>
            <a:ext cx="1908700" cy="338554"/>
          </a:xfrm>
          <a:prstGeom prst="rect">
            <a:avLst/>
          </a:prstGeom>
          <a:noFill/>
        </p:spPr>
        <p:txBody>
          <a:bodyPr wrap="square" rtlCol="0">
            <a:spAutoFit/>
          </a:bodyPr>
          <a:lstStyle/>
          <a:p>
            <a:r>
              <a:rPr lang="en-US" sz="1600" b="1" dirty="0">
                <a:solidFill>
                  <a:srgbClr val="FF0000"/>
                </a:solidFill>
              </a:rPr>
              <a:t>intrinsic? </a:t>
            </a:r>
          </a:p>
        </p:txBody>
      </p:sp>
    </p:spTree>
    <p:extLst>
      <p:ext uri="{BB962C8B-B14F-4D97-AF65-F5344CB8AC3E}">
        <p14:creationId xmlns:p14="http://schemas.microsoft.com/office/powerpoint/2010/main" val="307915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8EAE8C-32D3-7688-8EC8-F0CE7B0FBFCF}"/>
              </a:ext>
            </a:extLst>
          </p:cNvPr>
          <p:cNvPicPr>
            <a:picLocks noChangeAspect="1"/>
          </p:cNvPicPr>
          <p:nvPr/>
        </p:nvPicPr>
        <p:blipFill>
          <a:blip r:embed="rId2"/>
          <a:stretch>
            <a:fillRect/>
          </a:stretch>
        </p:blipFill>
        <p:spPr>
          <a:xfrm>
            <a:off x="5046697" y="649252"/>
            <a:ext cx="2762808" cy="2370173"/>
          </a:xfrm>
          <a:prstGeom prst="rect">
            <a:avLst/>
          </a:prstGeom>
        </p:spPr>
      </p:pic>
      <p:sp>
        <p:nvSpPr>
          <p:cNvPr id="5" name="TextBox 4">
            <a:extLst>
              <a:ext uri="{FF2B5EF4-FFF2-40B4-BE49-F238E27FC236}">
                <a16:creationId xmlns:a16="http://schemas.microsoft.com/office/drawing/2014/main" id="{D03D7324-1030-884D-21D3-8FC424397B8F}"/>
              </a:ext>
            </a:extLst>
          </p:cNvPr>
          <p:cNvSpPr txBox="1"/>
          <p:nvPr/>
        </p:nvSpPr>
        <p:spPr>
          <a:xfrm>
            <a:off x="170895" y="139368"/>
            <a:ext cx="7011140" cy="830997"/>
          </a:xfrm>
          <a:prstGeom prst="rect">
            <a:avLst/>
          </a:prstGeom>
          <a:noFill/>
        </p:spPr>
        <p:txBody>
          <a:bodyPr wrap="square">
            <a:spAutoFit/>
          </a:bodyPr>
          <a:lstStyle/>
          <a:p>
            <a:r>
              <a:rPr lang="en-US" sz="2400" b="1" dirty="0">
                <a:solidFill>
                  <a:srgbClr val="002060"/>
                </a:solidFill>
              </a:rPr>
              <a:t>GaAs with Cs</a:t>
            </a:r>
            <a:r>
              <a:rPr lang="en-US" sz="2400" b="1" baseline="-25000" dirty="0">
                <a:solidFill>
                  <a:srgbClr val="002060"/>
                </a:solidFill>
              </a:rPr>
              <a:t>3</a:t>
            </a:r>
            <a:r>
              <a:rPr lang="en-US" sz="2400" b="1" dirty="0">
                <a:solidFill>
                  <a:srgbClr val="002060"/>
                </a:solidFill>
              </a:rPr>
              <a:t>Sb as a robust NEA activation layer (recipes) </a:t>
            </a:r>
          </a:p>
        </p:txBody>
      </p:sp>
      <p:pic>
        <p:nvPicPr>
          <p:cNvPr id="7" name="Picture 6">
            <a:extLst>
              <a:ext uri="{FF2B5EF4-FFF2-40B4-BE49-F238E27FC236}">
                <a16:creationId xmlns:a16="http://schemas.microsoft.com/office/drawing/2014/main" id="{59527FE8-2FE5-D84E-1D7E-5C2654A8B29B}"/>
              </a:ext>
            </a:extLst>
          </p:cNvPr>
          <p:cNvPicPr>
            <a:picLocks noChangeAspect="1"/>
          </p:cNvPicPr>
          <p:nvPr/>
        </p:nvPicPr>
        <p:blipFill>
          <a:blip r:embed="rId3"/>
          <a:stretch>
            <a:fillRect/>
          </a:stretch>
        </p:blipFill>
        <p:spPr>
          <a:xfrm>
            <a:off x="8907393" y="206010"/>
            <a:ext cx="3284606" cy="3707082"/>
          </a:xfrm>
          <a:prstGeom prst="rect">
            <a:avLst/>
          </a:prstGeom>
        </p:spPr>
      </p:pic>
      <p:pic>
        <p:nvPicPr>
          <p:cNvPr id="11" name="Picture 10">
            <a:extLst>
              <a:ext uri="{FF2B5EF4-FFF2-40B4-BE49-F238E27FC236}">
                <a16:creationId xmlns:a16="http://schemas.microsoft.com/office/drawing/2014/main" id="{18DA68FB-678E-5644-C60C-16A1CB689B52}"/>
              </a:ext>
            </a:extLst>
          </p:cNvPr>
          <p:cNvPicPr>
            <a:picLocks noChangeAspect="1"/>
          </p:cNvPicPr>
          <p:nvPr/>
        </p:nvPicPr>
        <p:blipFill>
          <a:blip r:embed="rId4"/>
          <a:stretch>
            <a:fillRect/>
          </a:stretch>
        </p:blipFill>
        <p:spPr>
          <a:xfrm>
            <a:off x="4434584" y="3284387"/>
            <a:ext cx="3987034" cy="3191061"/>
          </a:xfrm>
          <a:prstGeom prst="rect">
            <a:avLst/>
          </a:prstGeom>
        </p:spPr>
      </p:pic>
      <p:pic>
        <p:nvPicPr>
          <p:cNvPr id="13" name="Picture 12">
            <a:extLst>
              <a:ext uri="{FF2B5EF4-FFF2-40B4-BE49-F238E27FC236}">
                <a16:creationId xmlns:a16="http://schemas.microsoft.com/office/drawing/2014/main" id="{BBBAF002-D275-083B-A38C-0B3741D3BE14}"/>
              </a:ext>
            </a:extLst>
          </p:cNvPr>
          <p:cNvPicPr>
            <a:picLocks noChangeAspect="1"/>
          </p:cNvPicPr>
          <p:nvPr/>
        </p:nvPicPr>
        <p:blipFill>
          <a:blip r:embed="rId5"/>
          <a:stretch>
            <a:fillRect/>
          </a:stretch>
        </p:blipFill>
        <p:spPr>
          <a:xfrm>
            <a:off x="8421618" y="3821226"/>
            <a:ext cx="3654835" cy="2491042"/>
          </a:xfrm>
          <a:prstGeom prst="rect">
            <a:avLst/>
          </a:prstGeom>
        </p:spPr>
      </p:pic>
      <p:sp>
        <p:nvSpPr>
          <p:cNvPr id="14" name="TextBox 13">
            <a:extLst>
              <a:ext uri="{FF2B5EF4-FFF2-40B4-BE49-F238E27FC236}">
                <a16:creationId xmlns:a16="http://schemas.microsoft.com/office/drawing/2014/main" id="{BA0F95DE-DADF-1E8C-7E1A-0F18728CD1B2}"/>
              </a:ext>
            </a:extLst>
          </p:cNvPr>
          <p:cNvSpPr txBox="1"/>
          <p:nvPr/>
        </p:nvSpPr>
        <p:spPr>
          <a:xfrm>
            <a:off x="170895" y="1055887"/>
            <a:ext cx="4263689" cy="6186309"/>
          </a:xfrm>
          <a:prstGeom prst="rect">
            <a:avLst/>
          </a:prstGeom>
          <a:noFill/>
        </p:spPr>
        <p:txBody>
          <a:bodyPr wrap="square" rtlCol="0">
            <a:spAutoFit/>
          </a:bodyPr>
          <a:lstStyle/>
          <a:p>
            <a:pPr marL="285750" indent="-285750">
              <a:buFont typeface="Arial" panose="020B0604020202020204" pitchFamily="34" charset="0"/>
              <a:buChar char="•"/>
            </a:pPr>
            <a:r>
              <a:rPr lang="en-US" dirty="0"/>
              <a:t>Various activation recipes were tried and compared with Cs-O</a:t>
            </a:r>
            <a:r>
              <a:rPr lang="en-US" baseline="-25000" dirty="0"/>
              <a:t>2</a:t>
            </a:r>
            <a:r>
              <a:rPr lang="en-US" dirty="0"/>
              <a:t> activation:</a:t>
            </a:r>
          </a:p>
          <a:p>
            <a:pPr marL="285750" indent="-285750">
              <a:buFont typeface="Arial" panose="020B0604020202020204" pitchFamily="34" charset="0"/>
              <a:buChar char="•"/>
            </a:pPr>
            <a:r>
              <a:rPr lang="en-US" dirty="0"/>
              <a:t>All methods achieved NEA</a:t>
            </a:r>
          </a:p>
          <a:p>
            <a:pPr marL="742950" lvl="1" indent="-285750">
              <a:buFont typeface="Arial" panose="020B0604020202020204" pitchFamily="34" charset="0"/>
              <a:buChar char="•"/>
            </a:pPr>
            <a:r>
              <a:rPr lang="en-US" dirty="0"/>
              <a:t>Overall, Cs-O</a:t>
            </a:r>
            <a:r>
              <a:rPr lang="en-US" baseline="-25000" dirty="0"/>
              <a:t>2</a:t>
            </a:r>
            <a:r>
              <a:rPr lang="en-US" dirty="0"/>
              <a:t> produced the highest QE while Cs-Sb had the worse</a:t>
            </a:r>
          </a:p>
          <a:p>
            <a:pPr marL="742950" lvl="1" indent="-285750">
              <a:buFont typeface="Arial" panose="020B0604020202020204" pitchFamily="34" charset="0"/>
              <a:buChar char="•"/>
            </a:pPr>
            <a:r>
              <a:rPr lang="en-US" dirty="0"/>
              <a:t>Including O</a:t>
            </a:r>
            <a:r>
              <a:rPr lang="en-US" baseline="-25000" dirty="0"/>
              <a:t>2</a:t>
            </a:r>
            <a:r>
              <a:rPr lang="en-US" dirty="0"/>
              <a:t> in the activation improved QE of Sb containing recipes</a:t>
            </a:r>
          </a:p>
          <a:p>
            <a:pPr marL="285750" indent="-285750">
              <a:buFont typeface="Arial" panose="020B0604020202020204" pitchFamily="34" charset="0"/>
              <a:buChar char="•"/>
            </a:pPr>
            <a:r>
              <a:rPr lang="en-US" dirty="0"/>
              <a:t>The QE was monitored over time to determine robustness</a:t>
            </a:r>
          </a:p>
          <a:p>
            <a:pPr marL="742950" lvl="1" indent="-285750">
              <a:buFont typeface="Arial" panose="020B0604020202020204" pitchFamily="34" charset="0"/>
              <a:buChar char="•"/>
            </a:pPr>
            <a:r>
              <a:rPr lang="en-US" dirty="0"/>
              <a:t>All Sb activations outperformed pure Cs-O</a:t>
            </a:r>
            <a:r>
              <a:rPr lang="en-US" baseline="-25000" dirty="0"/>
              <a:t>2</a:t>
            </a:r>
            <a:r>
              <a:rPr lang="en-US" dirty="0"/>
              <a:t> and pure Cs-Sb had the longest lifetime.</a:t>
            </a:r>
          </a:p>
          <a:p>
            <a:pPr marL="285750" indent="-285750">
              <a:buFont typeface="Arial" panose="020B0604020202020204" pitchFamily="34" charset="0"/>
              <a:buChar char="•"/>
            </a:pPr>
            <a:r>
              <a:rPr lang="en-US" b="1" dirty="0">
                <a:solidFill>
                  <a:srgbClr val="FF0000"/>
                </a:solidFill>
              </a:rPr>
              <a:t>Co-deposition of Cs-Sb-O finds a happy middle ground</a:t>
            </a:r>
          </a:p>
          <a:p>
            <a:pPr marL="742950" lvl="1" indent="-285750">
              <a:buFont typeface="Arial" panose="020B0604020202020204" pitchFamily="34" charset="0"/>
              <a:buChar char="•"/>
            </a:pPr>
            <a:r>
              <a:rPr lang="en-US" dirty="0"/>
              <a:t>10x Improved lifetime over Cs-O activation.</a:t>
            </a:r>
          </a:p>
          <a:p>
            <a:pPr marL="742950" lvl="1" indent="-285750">
              <a:buFont typeface="Arial" panose="020B0604020202020204" pitchFamily="34" charset="0"/>
              <a:buChar char="•"/>
            </a:pPr>
            <a:r>
              <a:rPr lang="en-US" dirty="0"/>
              <a:t>10x improved QE over Cs-Sb activation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BFA1473A-C650-3BD1-FCCF-E3D0200FDC8F}"/>
              </a:ext>
            </a:extLst>
          </p:cNvPr>
          <p:cNvSpPr txBox="1"/>
          <p:nvPr/>
        </p:nvSpPr>
        <p:spPr>
          <a:xfrm>
            <a:off x="2302739" y="6373031"/>
            <a:ext cx="8389398" cy="523220"/>
          </a:xfrm>
          <a:prstGeom prst="rect">
            <a:avLst/>
          </a:prstGeom>
          <a:noFill/>
        </p:spPr>
        <p:txBody>
          <a:bodyPr wrap="square" rtlCol="0">
            <a:spAutoFit/>
          </a:bodyPr>
          <a:lstStyle/>
          <a:p>
            <a:r>
              <a:rPr lang="en-US" sz="1400" dirty="0">
                <a:solidFill>
                  <a:schemeClr val="bg1">
                    <a:lumMod val="65000"/>
                  </a:schemeClr>
                </a:solidFill>
              </a:rPr>
              <a:t>Bae et al, “</a:t>
            </a:r>
            <a:r>
              <a:rPr lang="en-US" sz="1400" dirty="0">
                <a:solidFill>
                  <a:schemeClr val="bg1">
                    <a:lumMod val="65000"/>
                  </a:schemeClr>
                </a:solidFill>
                <a:effectLst/>
                <a:latin typeface="Courier New" panose="02070309020205020404" pitchFamily="49" charset="0"/>
              </a:rPr>
              <a:t>Improved lifetime of a high spin polarization</a:t>
            </a:r>
            <a:br>
              <a:rPr lang="en-US" sz="1400" dirty="0">
                <a:solidFill>
                  <a:schemeClr val="bg1">
                    <a:lumMod val="65000"/>
                  </a:schemeClr>
                </a:solidFill>
              </a:rPr>
            </a:br>
            <a:r>
              <a:rPr lang="en-US" sz="1400" dirty="0">
                <a:solidFill>
                  <a:schemeClr val="bg1">
                    <a:lumMod val="65000"/>
                  </a:schemeClr>
                </a:solidFill>
                <a:effectLst/>
                <a:latin typeface="Courier New" panose="02070309020205020404" pitchFamily="49" charset="0"/>
              </a:rPr>
              <a:t>superlattice photocathode (2020)”</a:t>
            </a:r>
            <a:endParaRPr lang="en-US" sz="1400" dirty="0">
              <a:solidFill>
                <a:schemeClr val="bg1">
                  <a:lumMod val="65000"/>
                </a:schemeClr>
              </a:solidFill>
            </a:endParaRPr>
          </a:p>
        </p:txBody>
      </p:sp>
    </p:spTree>
    <p:extLst>
      <p:ext uri="{BB962C8B-B14F-4D97-AF65-F5344CB8AC3E}">
        <p14:creationId xmlns:p14="http://schemas.microsoft.com/office/powerpoint/2010/main" val="424678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62C3CA-FDC0-0476-A2C5-DFB27C90108A}"/>
              </a:ext>
            </a:extLst>
          </p:cNvPr>
          <p:cNvSpPr txBox="1"/>
          <p:nvPr/>
        </p:nvSpPr>
        <p:spPr>
          <a:xfrm>
            <a:off x="126506" y="68347"/>
            <a:ext cx="8165237" cy="461665"/>
          </a:xfrm>
          <a:prstGeom prst="rect">
            <a:avLst/>
          </a:prstGeom>
          <a:noFill/>
        </p:spPr>
        <p:txBody>
          <a:bodyPr wrap="square">
            <a:spAutoFit/>
          </a:bodyPr>
          <a:lstStyle/>
          <a:p>
            <a:r>
              <a:rPr lang="en-US" sz="2400" b="1" dirty="0">
                <a:solidFill>
                  <a:srgbClr val="002060"/>
                </a:solidFill>
              </a:rPr>
              <a:t>GaAs with Cs</a:t>
            </a:r>
            <a:r>
              <a:rPr lang="en-US" sz="2400" b="1" baseline="-25000" dirty="0">
                <a:solidFill>
                  <a:srgbClr val="002060"/>
                </a:solidFill>
              </a:rPr>
              <a:t>3</a:t>
            </a:r>
            <a:r>
              <a:rPr lang="en-US" sz="2400" b="1" dirty="0">
                <a:solidFill>
                  <a:srgbClr val="002060"/>
                </a:solidFill>
              </a:rPr>
              <a:t>Sb as a robust NEA activation layer—Trade offs</a:t>
            </a:r>
            <a:endParaRPr lang="en-US" sz="2400" dirty="0"/>
          </a:p>
        </p:txBody>
      </p:sp>
      <p:pic>
        <p:nvPicPr>
          <p:cNvPr id="7" name="Picture 6">
            <a:extLst>
              <a:ext uri="{FF2B5EF4-FFF2-40B4-BE49-F238E27FC236}">
                <a16:creationId xmlns:a16="http://schemas.microsoft.com/office/drawing/2014/main" id="{3135D9F0-988F-24E9-4729-BA48346DEE35}"/>
              </a:ext>
            </a:extLst>
          </p:cNvPr>
          <p:cNvPicPr>
            <a:picLocks noChangeAspect="1"/>
          </p:cNvPicPr>
          <p:nvPr/>
        </p:nvPicPr>
        <p:blipFill>
          <a:blip r:embed="rId2"/>
          <a:stretch>
            <a:fillRect/>
          </a:stretch>
        </p:blipFill>
        <p:spPr>
          <a:xfrm>
            <a:off x="195416" y="2876236"/>
            <a:ext cx="3962481" cy="3295964"/>
          </a:xfrm>
          <a:prstGeom prst="rect">
            <a:avLst/>
          </a:prstGeom>
        </p:spPr>
      </p:pic>
      <p:pic>
        <p:nvPicPr>
          <p:cNvPr id="9" name="Picture 8">
            <a:extLst>
              <a:ext uri="{FF2B5EF4-FFF2-40B4-BE49-F238E27FC236}">
                <a16:creationId xmlns:a16="http://schemas.microsoft.com/office/drawing/2014/main" id="{F59A6169-6332-1816-E64F-403CD5CFE5CC}"/>
              </a:ext>
            </a:extLst>
          </p:cNvPr>
          <p:cNvPicPr>
            <a:picLocks noChangeAspect="1"/>
          </p:cNvPicPr>
          <p:nvPr/>
        </p:nvPicPr>
        <p:blipFill>
          <a:blip r:embed="rId3"/>
          <a:stretch>
            <a:fillRect/>
          </a:stretch>
        </p:blipFill>
        <p:spPr>
          <a:xfrm>
            <a:off x="8015401" y="2772073"/>
            <a:ext cx="3777789" cy="3295964"/>
          </a:xfrm>
          <a:prstGeom prst="rect">
            <a:avLst/>
          </a:prstGeom>
        </p:spPr>
      </p:pic>
      <p:pic>
        <p:nvPicPr>
          <p:cNvPr id="11" name="Picture 10">
            <a:extLst>
              <a:ext uri="{FF2B5EF4-FFF2-40B4-BE49-F238E27FC236}">
                <a16:creationId xmlns:a16="http://schemas.microsoft.com/office/drawing/2014/main" id="{6548EDFD-CFA5-9013-562A-0E78DD115D77}"/>
              </a:ext>
            </a:extLst>
          </p:cNvPr>
          <p:cNvPicPr>
            <a:picLocks noChangeAspect="1"/>
          </p:cNvPicPr>
          <p:nvPr/>
        </p:nvPicPr>
        <p:blipFill>
          <a:blip r:embed="rId4"/>
          <a:stretch>
            <a:fillRect/>
          </a:stretch>
        </p:blipFill>
        <p:spPr>
          <a:xfrm>
            <a:off x="4351674" y="2928909"/>
            <a:ext cx="3469949" cy="3011891"/>
          </a:xfrm>
          <a:prstGeom prst="rect">
            <a:avLst/>
          </a:prstGeom>
        </p:spPr>
      </p:pic>
      <p:pic>
        <p:nvPicPr>
          <p:cNvPr id="13" name="Picture 12">
            <a:extLst>
              <a:ext uri="{FF2B5EF4-FFF2-40B4-BE49-F238E27FC236}">
                <a16:creationId xmlns:a16="http://schemas.microsoft.com/office/drawing/2014/main" id="{5E85E37B-2E77-74D5-6441-47644E73BA3F}"/>
              </a:ext>
            </a:extLst>
          </p:cNvPr>
          <p:cNvPicPr>
            <a:picLocks noChangeAspect="1"/>
          </p:cNvPicPr>
          <p:nvPr/>
        </p:nvPicPr>
        <p:blipFill>
          <a:blip r:embed="rId5"/>
          <a:stretch>
            <a:fillRect/>
          </a:stretch>
        </p:blipFill>
        <p:spPr>
          <a:xfrm>
            <a:off x="7932308" y="376603"/>
            <a:ext cx="3943977" cy="2319542"/>
          </a:xfrm>
          <a:prstGeom prst="rect">
            <a:avLst/>
          </a:prstGeom>
        </p:spPr>
      </p:pic>
      <p:sp>
        <p:nvSpPr>
          <p:cNvPr id="14" name="TextBox 13">
            <a:extLst>
              <a:ext uri="{FF2B5EF4-FFF2-40B4-BE49-F238E27FC236}">
                <a16:creationId xmlns:a16="http://schemas.microsoft.com/office/drawing/2014/main" id="{E74B93AE-5EE3-F0C9-76AD-944518E97182}"/>
              </a:ext>
            </a:extLst>
          </p:cNvPr>
          <p:cNvSpPr txBox="1"/>
          <p:nvPr/>
        </p:nvSpPr>
        <p:spPr>
          <a:xfrm>
            <a:off x="195416" y="685800"/>
            <a:ext cx="6767359" cy="1754326"/>
          </a:xfrm>
          <a:prstGeom prst="rect">
            <a:avLst/>
          </a:prstGeom>
          <a:noFill/>
        </p:spPr>
        <p:txBody>
          <a:bodyPr wrap="square" rtlCol="0">
            <a:spAutoFit/>
          </a:bodyPr>
          <a:lstStyle/>
          <a:p>
            <a:r>
              <a:rPr lang="en-US" dirty="0"/>
              <a:t>Cs-O-Sb co-deposition recipe was further refined through scanning the Sb layer thickness:</a:t>
            </a:r>
          </a:p>
          <a:p>
            <a:pPr marL="742950" lvl="1" indent="-285750">
              <a:buFont typeface="Arial" panose="020B0604020202020204" pitchFamily="34" charset="0"/>
              <a:buChar char="•"/>
            </a:pPr>
            <a:r>
              <a:rPr lang="en-US" dirty="0"/>
              <a:t>QE and electron spin-polarization decrease with Sb layer thickness</a:t>
            </a:r>
          </a:p>
          <a:p>
            <a:pPr marL="742950" lvl="1" indent="-285750">
              <a:buFont typeface="Arial" panose="020B0604020202020204" pitchFamily="34" charset="0"/>
              <a:buChar char="•"/>
            </a:pPr>
            <a:r>
              <a:rPr lang="en-US" b="1" dirty="0">
                <a:solidFill>
                  <a:srgbClr val="FF0000"/>
                </a:solidFill>
              </a:rPr>
              <a:t>0.12 nm layer results in only a small QE decrease while preserving max spin-polarization!</a:t>
            </a:r>
          </a:p>
        </p:txBody>
      </p:sp>
      <p:sp>
        <p:nvSpPr>
          <p:cNvPr id="15" name="TextBox 14">
            <a:extLst>
              <a:ext uri="{FF2B5EF4-FFF2-40B4-BE49-F238E27FC236}">
                <a16:creationId xmlns:a16="http://schemas.microsoft.com/office/drawing/2014/main" id="{6A7FCF13-2929-AFEA-6DFA-82EE81903402}"/>
              </a:ext>
            </a:extLst>
          </p:cNvPr>
          <p:cNvSpPr txBox="1"/>
          <p:nvPr/>
        </p:nvSpPr>
        <p:spPr>
          <a:xfrm>
            <a:off x="435005" y="6248128"/>
            <a:ext cx="11043821" cy="492443"/>
          </a:xfrm>
          <a:prstGeom prst="rect">
            <a:avLst/>
          </a:prstGeom>
          <a:noFill/>
        </p:spPr>
        <p:txBody>
          <a:bodyPr wrap="square" rtlCol="0">
            <a:spAutoFit/>
          </a:bodyPr>
          <a:lstStyle/>
          <a:p>
            <a:r>
              <a:rPr lang="en-US" sz="1300" dirty="0" err="1">
                <a:solidFill>
                  <a:schemeClr val="bg1">
                    <a:lumMod val="50000"/>
                  </a:schemeClr>
                </a:solidFill>
              </a:rPr>
              <a:t>Cultrera</a:t>
            </a:r>
            <a:r>
              <a:rPr lang="en-US" sz="1300" dirty="0">
                <a:solidFill>
                  <a:schemeClr val="bg1">
                    <a:lumMod val="50000"/>
                  </a:schemeClr>
                </a:solidFill>
              </a:rPr>
              <a:t> et al, “</a:t>
            </a:r>
            <a:r>
              <a:rPr lang="en-US" sz="1300" dirty="0">
                <a:solidFill>
                  <a:schemeClr val="bg1">
                    <a:lumMod val="50000"/>
                  </a:schemeClr>
                </a:solidFill>
                <a:effectLst/>
                <a:latin typeface="Times New Roman" panose="02020603050405020304" pitchFamily="18" charset="0"/>
              </a:rPr>
              <a:t>Long lifetime polarized electron beam production from negative electron affinity GaAs activated with Sb-Cs-O: Trade-offs between efficiency,</a:t>
            </a:r>
            <a:br>
              <a:rPr lang="en-US" sz="1300" dirty="0">
                <a:solidFill>
                  <a:schemeClr val="bg1">
                    <a:lumMod val="50000"/>
                  </a:schemeClr>
                </a:solidFill>
              </a:rPr>
            </a:br>
            <a:r>
              <a:rPr lang="en-US" sz="1300" dirty="0">
                <a:solidFill>
                  <a:schemeClr val="bg1">
                    <a:lumMod val="50000"/>
                  </a:schemeClr>
                </a:solidFill>
                <a:effectLst/>
                <a:latin typeface="Times New Roman" panose="02020603050405020304" pitchFamily="18" charset="0"/>
              </a:rPr>
              <a:t>spin polarization, and lifetime (2020)”</a:t>
            </a:r>
            <a:endParaRPr lang="en-US" sz="1300" dirty="0">
              <a:solidFill>
                <a:schemeClr val="bg1">
                  <a:lumMod val="50000"/>
                </a:schemeClr>
              </a:solidFill>
            </a:endParaRPr>
          </a:p>
        </p:txBody>
      </p:sp>
    </p:spTree>
    <p:extLst>
      <p:ext uri="{BB962C8B-B14F-4D97-AF65-F5344CB8AC3E}">
        <p14:creationId xmlns:p14="http://schemas.microsoft.com/office/powerpoint/2010/main" val="10146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A06DB2-CF6D-A5B6-338D-59EE9ECE67F8}"/>
              </a:ext>
            </a:extLst>
          </p:cNvPr>
          <p:cNvSpPr txBox="1"/>
          <p:nvPr/>
        </p:nvSpPr>
        <p:spPr>
          <a:xfrm>
            <a:off x="344934" y="128563"/>
            <a:ext cx="5619566" cy="461665"/>
          </a:xfrm>
          <a:prstGeom prst="rect">
            <a:avLst/>
          </a:prstGeom>
          <a:noFill/>
        </p:spPr>
        <p:txBody>
          <a:bodyPr wrap="square" rtlCol="0">
            <a:spAutoFit/>
          </a:bodyPr>
          <a:lstStyle/>
          <a:p>
            <a:r>
              <a:rPr lang="en-US" sz="2400" b="1" dirty="0">
                <a:solidFill>
                  <a:srgbClr val="002060"/>
                </a:solidFill>
              </a:rPr>
              <a:t>Ion back bombardment</a:t>
            </a:r>
          </a:p>
        </p:txBody>
      </p:sp>
      <p:pic>
        <p:nvPicPr>
          <p:cNvPr id="6" name="Picture 5">
            <a:extLst>
              <a:ext uri="{FF2B5EF4-FFF2-40B4-BE49-F238E27FC236}">
                <a16:creationId xmlns:a16="http://schemas.microsoft.com/office/drawing/2014/main" id="{6191BC42-293C-7402-AA1D-F03ED63A8525}"/>
              </a:ext>
            </a:extLst>
          </p:cNvPr>
          <p:cNvPicPr>
            <a:picLocks noChangeAspect="1"/>
          </p:cNvPicPr>
          <p:nvPr/>
        </p:nvPicPr>
        <p:blipFill>
          <a:blip r:embed="rId2"/>
          <a:stretch>
            <a:fillRect/>
          </a:stretch>
        </p:blipFill>
        <p:spPr>
          <a:xfrm>
            <a:off x="8685273" y="1"/>
            <a:ext cx="3266567" cy="2645546"/>
          </a:xfrm>
          <a:prstGeom prst="rect">
            <a:avLst/>
          </a:prstGeom>
        </p:spPr>
      </p:pic>
      <p:pic>
        <p:nvPicPr>
          <p:cNvPr id="9" name="Picture 8">
            <a:extLst>
              <a:ext uri="{FF2B5EF4-FFF2-40B4-BE49-F238E27FC236}">
                <a16:creationId xmlns:a16="http://schemas.microsoft.com/office/drawing/2014/main" id="{4E8EC766-9E8C-3431-54DB-EE4FB781E7AF}"/>
              </a:ext>
            </a:extLst>
          </p:cNvPr>
          <p:cNvPicPr>
            <a:picLocks noChangeAspect="1"/>
          </p:cNvPicPr>
          <p:nvPr/>
        </p:nvPicPr>
        <p:blipFill>
          <a:blip r:embed="rId3"/>
          <a:stretch>
            <a:fillRect/>
          </a:stretch>
        </p:blipFill>
        <p:spPr>
          <a:xfrm>
            <a:off x="6015537" y="2645547"/>
            <a:ext cx="6176463" cy="4060354"/>
          </a:xfrm>
          <a:prstGeom prst="rect">
            <a:avLst/>
          </a:prstGeom>
        </p:spPr>
      </p:pic>
      <p:sp>
        <p:nvSpPr>
          <p:cNvPr id="11" name="TextBox 10">
            <a:extLst>
              <a:ext uri="{FF2B5EF4-FFF2-40B4-BE49-F238E27FC236}">
                <a16:creationId xmlns:a16="http://schemas.microsoft.com/office/drawing/2014/main" id="{F8CCF8D6-BD57-4F60-9B4F-FDF158A2FFFC}"/>
              </a:ext>
            </a:extLst>
          </p:cNvPr>
          <p:cNvSpPr txBox="1"/>
          <p:nvPr/>
        </p:nvSpPr>
        <p:spPr>
          <a:xfrm>
            <a:off x="344934" y="819150"/>
            <a:ext cx="5751066"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An electron beam can ionize residual gas which will be positively charged</a:t>
            </a:r>
          </a:p>
          <a:p>
            <a:pPr marL="285750" indent="-285750">
              <a:buFont typeface="Arial" panose="020B0604020202020204" pitchFamily="34" charset="0"/>
              <a:buChar char="•"/>
            </a:pPr>
            <a:r>
              <a:rPr lang="en-US" sz="2000" dirty="0"/>
              <a:t>Ions will be accelerated towards the cathode and cause damage</a:t>
            </a:r>
          </a:p>
          <a:p>
            <a:pPr marL="285750" indent="-285750">
              <a:buFont typeface="Arial" panose="020B0604020202020204" pitchFamily="34" charset="0"/>
              <a:buChar char="•"/>
            </a:pPr>
            <a:r>
              <a:rPr lang="en-US" sz="2000" dirty="0"/>
              <a:t>So far, results have been in growth chamber</a:t>
            </a:r>
          </a:p>
          <a:p>
            <a:pPr marL="742950" lvl="1" indent="-285750">
              <a:buFont typeface="Arial" panose="020B0604020202020204" pitchFamily="34" charset="0"/>
              <a:buChar char="•"/>
            </a:pPr>
            <a:r>
              <a:rPr lang="en-US" sz="2000" dirty="0"/>
              <a:t>Low current (1-100 </a:t>
            </a:r>
            <a:r>
              <a:rPr lang="en-US" sz="2000" dirty="0" err="1"/>
              <a:t>nA</a:t>
            </a:r>
            <a:r>
              <a:rPr lang="en-US" sz="2000" dirty="0"/>
              <a:t>) </a:t>
            </a:r>
          </a:p>
          <a:p>
            <a:pPr marL="742950" lvl="1" indent="-285750">
              <a:buFont typeface="Arial" panose="020B0604020202020204" pitchFamily="34" charset="0"/>
              <a:buChar char="•"/>
            </a:pPr>
            <a:r>
              <a:rPr lang="en-US" sz="2000" dirty="0"/>
              <a:t>Low voltage (-18 V)</a:t>
            </a:r>
          </a:p>
          <a:p>
            <a:pPr marL="742950" lvl="1" indent="-285750">
              <a:buFont typeface="Arial" panose="020B0604020202020204" pitchFamily="34" charset="0"/>
              <a:buChar char="•"/>
            </a:pPr>
            <a:r>
              <a:rPr lang="en-US" sz="2000" dirty="0"/>
              <a:t>Main source of degradation comes from vacuum poisoning</a:t>
            </a:r>
          </a:p>
          <a:p>
            <a:pPr marL="285750" indent="-285750">
              <a:buFont typeface="Arial" panose="020B0604020202020204" pitchFamily="34" charset="0"/>
              <a:buChar char="•"/>
            </a:pPr>
            <a:r>
              <a:rPr lang="en-US" sz="2000" dirty="0"/>
              <a:t>In a high voltage DC gun, induced damage from ion back bombardment is more severe</a:t>
            </a:r>
          </a:p>
          <a:p>
            <a:pPr marL="742950" lvl="1" indent="-285750">
              <a:buFont typeface="Arial" panose="020B0604020202020204" pitchFamily="34" charset="0"/>
              <a:buChar char="•"/>
            </a:pPr>
            <a:r>
              <a:rPr lang="en-US" sz="2000" dirty="0"/>
              <a:t>Lower energy ions can sputter off activation layer</a:t>
            </a:r>
          </a:p>
          <a:p>
            <a:pPr marL="742950" lvl="1" indent="-285750">
              <a:buFont typeface="Arial" panose="020B0604020202020204" pitchFamily="34" charset="0"/>
              <a:buChar char="•"/>
            </a:pPr>
            <a:r>
              <a:rPr lang="en-US" sz="2000" dirty="0"/>
              <a:t>High energy ions damage GaAs crystal structure  </a:t>
            </a:r>
          </a:p>
          <a:p>
            <a:pPr marL="285750" indent="-285750">
              <a:buFont typeface="Arial" panose="020B0604020202020204" pitchFamily="34" charset="0"/>
              <a:buChar char="•"/>
            </a:pPr>
            <a:r>
              <a:rPr lang="en-US" sz="2000" b="1" dirty="0">
                <a:solidFill>
                  <a:srgbClr val="FF0000"/>
                </a:solidFill>
              </a:rPr>
              <a:t>Operation at high voltage and current is critical to testing efficacy of alternative activation layers!</a:t>
            </a:r>
          </a:p>
        </p:txBody>
      </p:sp>
    </p:spTree>
    <p:extLst>
      <p:ext uri="{BB962C8B-B14F-4D97-AF65-F5344CB8AC3E}">
        <p14:creationId xmlns:p14="http://schemas.microsoft.com/office/powerpoint/2010/main" val="279717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DD83DF-CD41-0ED4-9D65-068A0ACB139E}"/>
              </a:ext>
            </a:extLst>
          </p:cNvPr>
          <p:cNvSpPr txBox="1"/>
          <p:nvPr/>
        </p:nvSpPr>
        <p:spPr>
          <a:xfrm>
            <a:off x="88777" y="168676"/>
            <a:ext cx="5424256" cy="461665"/>
          </a:xfrm>
          <a:prstGeom prst="rect">
            <a:avLst/>
          </a:prstGeom>
          <a:noFill/>
        </p:spPr>
        <p:txBody>
          <a:bodyPr wrap="square" rtlCol="0">
            <a:spAutoFit/>
          </a:bodyPr>
          <a:lstStyle/>
          <a:p>
            <a:r>
              <a:rPr lang="en-US" sz="2400" b="1" dirty="0"/>
              <a:t>Reducing beamline ions </a:t>
            </a:r>
          </a:p>
        </p:txBody>
      </p:sp>
      <p:sp>
        <p:nvSpPr>
          <p:cNvPr id="5" name="TextBox 4">
            <a:extLst>
              <a:ext uri="{FF2B5EF4-FFF2-40B4-BE49-F238E27FC236}">
                <a16:creationId xmlns:a16="http://schemas.microsoft.com/office/drawing/2014/main" id="{8DD81604-DB25-3110-8A8D-913EAD035732}"/>
              </a:ext>
            </a:extLst>
          </p:cNvPr>
          <p:cNvSpPr txBox="1"/>
          <p:nvPr/>
        </p:nvSpPr>
        <p:spPr>
          <a:xfrm>
            <a:off x="185242" y="671691"/>
            <a:ext cx="4485998" cy="6494085"/>
          </a:xfrm>
          <a:prstGeom prst="rect">
            <a:avLst/>
          </a:prstGeom>
          <a:noFill/>
        </p:spPr>
        <p:txBody>
          <a:bodyPr wrap="square" rtlCol="0">
            <a:spAutoFit/>
          </a:bodyPr>
          <a:lstStyle/>
          <a:p>
            <a:r>
              <a:rPr lang="en-US" sz="1900" dirty="0"/>
              <a:t>Although ionization cross-section at high energy (&gt;100 keV) is small, a significant number of ions are generated outside the gun:</a:t>
            </a:r>
          </a:p>
          <a:p>
            <a:pPr marL="742950" lvl="1" indent="-285750">
              <a:buFont typeface="Arial" panose="020B0604020202020204" pitchFamily="34" charset="0"/>
              <a:buChar char="•"/>
            </a:pPr>
            <a:r>
              <a:rPr lang="en-US" sz="1900" dirty="0"/>
              <a:t>Vacuum tends to be poorer in the beamlines </a:t>
            </a:r>
          </a:p>
          <a:p>
            <a:pPr marL="1200150" lvl="2" indent="-285750">
              <a:buFont typeface="Arial" panose="020B0604020202020204" pitchFamily="34" charset="0"/>
              <a:buChar char="•"/>
            </a:pPr>
            <a:r>
              <a:rPr lang="en-US" sz="1900" dirty="0"/>
              <a:t>Out gassing from beam loss</a:t>
            </a:r>
          </a:p>
          <a:p>
            <a:pPr marL="742950" lvl="1" indent="-285750">
              <a:buFont typeface="Arial" panose="020B0604020202020204" pitchFamily="34" charset="0"/>
              <a:buChar char="•"/>
            </a:pPr>
            <a:r>
              <a:rPr lang="en-US" sz="1900" dirty="0"/>
              <a:t>Beamline is much longer than cathode/anode gap</a:t>
            </a:r>
          </a:p>
          <a:p>
            <a:pPr marL="285750" indent="-285750">
              <a:buFont typeface="Arial" panose="020B0604020202020204" pitchFamily="34" charset="0"/>
              <a:buChar char="•"/>
            </a:pPr>
            <a:r>
              <a:rPr lang="en-US" sz="1900" dirty="0"/>
              <a:t>Ions can migrate from beamline into cathode/anode gap and be accelerated</a:t>
            </a:r>
          </a:p>
          <a:p>
            <a:pPr marL="285750" indent="-285750">
              <a:buFont typeface="Arial" panose="020B0604020202020204" pitchFamily="34" charset="0"/>
              <a:buChar char="•"/>
            </a:pPr>
            <a:r>
              <a:rPr lang="en-US" sz="1900" dirty="0"/>
              <a:t>Biased anode can reduce migration</a:t>
            </a:r>
          </a:p>
          <a:p>
            <a:pPr marL="742950" lvl="1" indent="-285750">
              <a:buFont typeface="Arial" panose="020B0604020202020204" pitchFamily="34" charset="0"/>
              <a:buChar char="•"/>
            </a:pPr>
            <a:r>
              <a:rPr lang="en-US" sz="1900" dirty="0"/>
              <a:t>JLAB, 2 kV bias, 22% increase in charge lifetime for GaAs</a:t>
            </a:r>
          </a:p>
          <a:p>
            <a:pPr marL="285750" indent="-285750">
              <a:buFont typeface="Arial" panose="020B0604020202020204" pitchFamily="34" charset="0"/>
              <a:buChar char="•"/>
            </a:pPr>
            <a:r>
              <a:rPr lang="en-US" sz="1900" dirty="0"/>
              <a:t>Cornell developed clearing electrodes for high current running</a:t>
            </a:r>
          </a:p>
          <a:p>
            <a:pPr marL="742950" lvl="1" indent="-285750">
              <a:buFont typeface="Arial" panose="020B0604020202020204" pitchFamily="34" charset="0"/>
              <a:buChar char="•"/>
            </a:pPr>
            <a:r>
              <a:rPr lang="en-US" sz="1900" dirty="0"/>
              <a:t>Required voltage predicted by electron beam size</a:t>
            </a:r>
          </a:p>
          <a:p>
            <a:pPr marL="742950" lvl="1" indent="-285750">
              <a:buFont typeface="Arial" panose="020B0604020202020204" pitchFamily="34" charset="0"/>
              <a:buChar char="•"/>
            </a:pPr>
            <a:r>
              <a:rPr lang="en-US" sz="1900" dirty="0"/>
              <a:t>No reported lifetime changes but substantial reduction in beam trips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AFF1B15-316A-BA08-FF9D-9003898D8DF2}"/>
              </a:ext>
            </a:extLst>
          </p:cNvPr>
          <p:cNvPicPr>
            <a:picLocks noChangeAspect="1"/>
          </p:cNvPicPr>
          <p:nvPr/>
        </p:nvPicPr>
        <p:blipFill>
          <a:blip r:embed="rId2"/>
          <a:stretch>
            <a:fillRect/>
          </a:stretch>
        </p:blipFill>
        <p:spPr>
          <a:xfrm>
            <a:off x="4671240" y="168676"/>
            <a:ext cx="3803462" cy="2698444"/>
          </a:xfrm>
          <a:prstGeom prst="rect">
            <a:avLst/>
          </a:prstGeom>
        </p:spPr>
      </p:pic>
      <p:pic>
        <p:nvPicPr>
          <p:cNvPr id="9" name="Picture 8">
            <a:extLst>
              <a:ext uri="{FF2B5EF4-FFF2-40B4-BE49-F238E27FC236}">
                <a16:creationId xmlns:a16="http://schemas.microsoft.com/office/drawing/2014/main" id="{741F1CB4-CA43-28B1-FC31-46DEE8326EE9}"/>
              </a:ext>
            </a:extLst>
          </p:cNvPr>
          <p:cNvPicPr>
            <a:picLocks noChangeAspect="1"/>
          </p:cNvPicPr>
          <p:nvPr/>
        </p:nvPicPr>
        <p:blipFill>
          <a:blip r:embed="rId3"/>
          <a:stretch>
            <a:fillRect/>
          </a:stretch>
        </p:blipFill>
        <p:spPr>
          <a:xfrm>
            <a:off x="8315427" y="272051"/>
            <a:ext cx="3876573" cy="2537693"/>
          </a:xfrm>
          <a:prstGeom prst="rect">
            <a:avLst/>
          </a:prstGeom>
        </p:spPr>
      </p:pic>
      <p:pic>
        <p:nvPicPr>
          <p:cNvPr id="11" name="Picture 10">
            <a:extLst>
              <a:ext uri="{FF2B5EF4-FFF2-40B4-BE49-F238E27FC236}">
                <a16:creationId xmlns:a16="http://schemas.microsoft.com/office/drawing/2014/main" id="{892BC97E-0813-C122-0D56-BE1847001452}"/>
              </a:ext>
            </a:extLst>
          </p:cNvPr>
          <p:cNvPicPr>
            <a:picLocks noChangeAspect="1"/>
          </p:cNvPicPr>
          <p:nvPr/>
        </p:nvPicPr>
        <p:blipFill>
          <a:blip r:embed="rId4"/>
          <a:stretch>
            <a:fillRect/>
          </a:stretch>
        </p:blipFill>
        <p:spPr>
          <a:xfrm>
            <a:off x="4517651" y="3245200"/>
            <a:ext cx="3397811" cy="2698444"/>
          </a:xfrm>
          <a:prstGeom prst="rect">
            <a:avLst/>
          </a:prstGeom>
        </p:spPr>
      </p:pic>
      <p:pic>
        <p:nvPicPr>
          <p:cNvPr id="13" name="Picture 12">
            <a:extLst>
              <a:ext uri="{FF2B5EF4-FFF2-40B4-BE49-F238E27FC236}">
                <a16:creationId xmlns:a16="http://schemas.microsoft.com/office/drawing/2014/main" id="{1930460A-E8AE-77AB-4682-FAF189CCF8B4}"/>
              </a:ext>
            </a:extLst>
          </p:cNvPr>
          <p:cNvPicPr>
            <a:picLocks noChangeAspect="1"/>
          </p:cNvPicPr>
          <p:nvPr/>
        </p:nvPicPr>
        <p:blipFill>
          <a:blip r:embed="rId5"/>
          <a:stretch>
            <a:fillRect/>
          </a:stretch>
        </p:blipFill>
        <p:spPr>
          <a:xfrm>
            <a:off x="7868103" y="3361173"/>
            <a:ext cx="4400735" cy="3253061"/>
          </a:xfrm>
          <a:prstGeom prst="rect">
            <a:avLst/>
          </a:prstGeom>
        </p:spPr>
      </p:pic>
    </p:spTree>
    <p:extLst>
      <p:ext uri="{BB962C8B-B14F-4D97-AF65-F5344CB8AC3E}">
        <p14:creationId xmlns:p14="http://schemas.microsoft.com/office/powerpoint/2010/main" val="300503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0ABD4-E787-6EC5-A9AC-5DF7DB6D4368}"/>
              </a:ext>
            </a:extLst>
          </p:cNvPr>
          <p:cNvSpPr txBox="1"/>
          <p:nvPr/>
        </p:nvSpPr>
        <p:spPr>
          <a:xfrm>
            <a:off x="230819" y="195309"/>
            <a:ext cx="4101483" cy="461665"/>
          </a:xfrm>
          <a:prstGeom prst="rect">
            <a:avLst/>
          </a:prstGeom>
          <a:noFill/>
        </p:spPr>
        <p:txBody>
          <a:bodyPr wrap="square" rtlCol="0">
            <a:spAutoFit/>
          </a:bodyPr>
          <a:lstStyle/>
          <a:p>
            <a:r>
              <a:rPr lang="en-US" sz="2400" b="1" dirty="0">
                <a:solidFill>
                  <a:srgbClr val="002060"/>
                </a:solidFill>
              </a:rPr>
              <a:t>Off centered cathode</a:t>
            </a:r>
          </a:p>
        </p:txBody>
      </p:sp>
      <p:pic>
        <p:nvPicPr>
          <p:cNvPr id="6" name="Picture 5">
            <a:extLst>
              <a:ext uri="{FF2B5EF4-FFF2-40B4-BE49-F238E27FC236}">
                <a16:creationId xmlns:a16="http://schemas.microsoft.com/office/drawing/2014/main" id="{9A208D29-C2EB-E733-963C-2E9263BE6C2D}"/>
              </a:ext>
            </a:extLst>
          </p:cNvPr>
          <p:cNvPicPr>
            <a:picLocks noChangeAspect="1"/>
          </p:cNvPicPr>
          <p:nvPr/>
        </p:nvPicPr>
        <p:blipFill>
          <a:blip r:embed="rId2"/>
          <a:stretch>
            <a:fillRect/>
          </a:stretch>
        </p:blipFill>
        <p:spPr>
          <a:xfrm>
            <a:off x="6671241" y="0"/>
            <a:ext cx="5363323" cy="3219899"/>
          </a:xfrm>
          <a:prstGeom prst="rect">
            <a:avLst/>
          </a:prstGeom>
        </p:spPr>
      </p:pic>
      <p:pic>
        <p:nvPicPr>
          <p:cNvPr id="8" name="Picture 7">
            <a:extLst>
              <a:ext uri="{FF2B5EF4-FFF2-40B4-BE49-F238E27FC236}">
                <a16:creationId xmlns:a16="http://schemas.microsoft.com/office/drawing/2014/main" id="{EFB83211-8390-D483-F0DD-85A1477D31EC}"/>
              </a:ext>
            </a:extLst>
          </p:cNvPr>
          <p:cNvPicPr>
            <a:picLocks noChangeAspect="1"/>
          </p:cNvPicPr>
          <p:nvPr/>
        </p:nvPicPr>
        <p:blipFill>
          <a:blip r:embed="rId3"/>
          <a:stretch>
            <a:fillRect/>
          </a:stretch>
        </p:blipFill>
        <p:spPr>
          <a:xfrm>
            <a:off x="4454251" y="195309"/>
            <a:ext cx="2600536" cy="2379215"/>
          </a:xfrm>
          <a:prstGeom prst="rect">
            <a:avLst/>
          </a:prstGeom>
        </p:spPr>
      </p:pic>
      <p:pic>
        <p:nvPicPr>
          <p:cNvPr id="13" name="Picture 12">
            <a:extLst>
              <a:ext uri="{FF2B5EF4-FFF2-40B4-BE49-F238E27FC236}">
                <a16:creationId xmlns:a16="http://schemas.microsoft.com/office/drawing/2014/main" id="{B4B372B2-51CC-B199-86CA-FF8242F43878}"/>
              </a:ext>
            </a:extLst>
          </p:cNvPr>
          <p:cNvPicPr>
            <a:picLocks noChangeAspect="1"/>
          </p:cNvPicPr>
          <p:nvPr/>
        </p:nvPicPr>
        <p:blipFill>
          <a:blip r:embed="rId4"/>
          <a:stretch>
            <a:fillRect/>
          </a:stretch>
        </p:blipFill>
        <p:spPr>
          <a:xfrm>
            <a:off x="6299712" y="3638102"/>
            <a:ext cx="2670168" cy="2462916"/>
          </a:xfrm>
          <a:prstGeom prst="rect">
            <a:avLst/>
          </a:prstGeom>
        </p:spPr>
      </p:pic>
      <p:sp>
        <p:nvSpPr>
          <p:cNvPr id="14" name="TextBox 13">
            <a:extLst>
              <a:ext uri="{FF2B5EF4-FFF2-40B4-BE49-F238E27FC236}">
                <a16:creationId xmlns:a16="http://schemas.microsoft.com/office/drawing/2014/main" id="{95DDBD86-F126-E56F-9A52-F5DA69620C2A}"/>
              </a:ext>
            </a:extLst>
          </p:cNvPr>
          <p:cNvSpPr txBox="1"/>
          <p:nvPr/>
        </p:nvSpPr>
        <p:spPr>
          <a:xfrm>
            <a:off x="361571" y="936010"/>
            <a:ext cx="4263695" cy="5216813"/>
          </a:xfrm>
          <a:prstGeom prst="rect">
            <a:avLst/>
          </a:prstGeom>
          <a:noFill/>
        </p:spPr>
        <p:txBody>
          <a:bodyPr wrap="square" rtlCol="0">
            <a:spAutoFit/>
          </a:bodyPr>
          <a:lstStyle/>
          <a:p>
            <a:pPr marL="285750" indent="-285750">
              <a:buFont typeface="Arial" panose="020B0604020202020204" pitchFamily="34" charset="0"/>
              <a:buChar char="•"/>
            </a:pPr>
            <a:r>
              <a:rPr lang="en-US" sz="2100" dirty="0"/>
              <a:t>Transverse electric field inside the gun provides focusing towards the electrostatic center (EC)</a:t>
            </a:r>
          </a:p>
          <a:p>
            <a:pPr marL="285750" indent="-285750">
              <a:buFont typeface="Arial" panose="020B0604020202020204" pitchFamily="34" charset="0"/>
              <a:buChar char="•"/>
            </a:pPr>
            <a:r>
              <a:rPr lang="en-US" sz="2100" dirty="0"/>
              <a:t>If the cathode active area is positioned off axis, away from the EC, the total number of ions striking the cathode is reduced, increasing operational lifetime.</a:t>
            </a:r>
          </a:p>
          <a:p>
            <a:pPr marL="285750" indent="-285750">
              <a:buFont typeface="Arial" panose="020B0604020202020204" pitchFamily="34" charset="0"/>
              <a:buChar char="•"/>
            </a:pPr>
            <a:r>
              <a:rPr lang="en-US" sz="2100" dirty="0"/>
              <a:t>Can not eliminate ion back bombardment completely</a:t>
            </a:r>
          </a:p>
          <a:p>
            <a:pPr marL="742950" lvl="1" indent="-285750">
              <a:buFont typeface="Arial" panose="020B0604020202020204" pitchFamily="34" charset="0"/>
              <a:buChar char="•"/>
            </a:pPr>
            <a:r>
              <a:rPr lang="en-US" sz="2100" dirty="0">
                <a:solidFill>
                  <a:srgbClr val="FF0000"/>
                </a:solidFill>
              </a:rPr>
              <a:t>Ions generated near the cathode will still strike the active area</a:t>
            </a:r>
            <a:r>
              <a:rPr lang="en-US" sz="2100" dirty="0"/>
              <a:t>.</a:t>
            </a:r>
          </a:p>
          <a:p>
            <a:pPr marL="285750" indent="-285750">
              <a:buFont typeface="Arial" panose="020B0604020202020204" pitchFamily="34" charset="0"/>
              <a:buChar char="•"/>
            </a:pPr>
            <a:r>
              <a:rPr lang="en-US" sz="2100" dirty="0"/>
              <a:t>Smaller active reduces stray beam, further increasing lifetime.</a:t>
            </a:r>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EC6B8430-A64E-A96B-7E4B-72CEE920F4A9}"/>
              </a:ext>
            </a:extLst>
          </p:cNvPr>
          <p:cNvSpPr txBox="1"/>
          <p:nvPr/>
        </p:nvSpPr>
        <p:spPr>
          <a:xfrm>
            <a:off x="7634796" y="241475"/>
            <a:ext cx="2600536" cy="830997"/>
          </a:xfrm>
          <a:prstGeom prst="rect">
            <a:avLst/>
          </a:prstGeom>
          <a:noFill/>
        </p:spPr>
        <p:txBody>
          <a:bodyPr wrap="square" rtlCol="0">
            <a:spAutoFit/>
          </a:bodyPr>
          <a:lstStyle/>
          <a:p>
            <a:r>
              <a:rPr lang="en-US" sz="1200" dirty="0" err="1">
                <a:solidFill>
                  <a:schemeClr val="bg1">
                    <a:lumMod val="65000"/>
                  </a:schemeClr>
                </a:solidFill>
              </a:rPr>
              <a:t>Grames</a:t>
            </a:r>
            <a:r>
              <a:rPr lang="en-US" sz="1200" dirty="0">
                <a:solidFill>
                  <a:schemeClr val="bg1">
                    <a:lumMod val="65000"/>
                  </a:schemeClr>
                </a:solidFill>
              </a:rPr>
              <a:t> et al. “</a:t>
            </a:r>
            <a:r>
              <a:rPr lang="en-US" sz="1200" dirty="0">
                <a:solidFill>
                  <a:schemeClr val="bg1">
                    <a:lumMod val="65000"/>
                  </a:schemeClr>
                </a:solidFill>
                <a:effectLst/>
                <a:latin typeface="Times New Roman" panose="02020603050405020304" pitchFamily="18" charset="0"/>
              </a:rPr>
              <a:t>Charge and fluence lifetime measurements of a dc high voltage GaAs </a:t>
            </a:r>
            <a:r>
              <a:rPr lang="en-US" sz="1200" dirty="0" err="1">
                <a:solidFill>
                  <a:schemeClr val="bg1">
                    <a:lumMod val="65000"/>
                  </a:schemeClr>
                </a:solidFill>
                <a:effectLst/>
                <a:latin typeface="Times New Roman" panose="02020603050405020304" pitchFamily="18" charset="0"/>
              </a:rPr>
              <a:t>photogun</a:t>
            </a:r>
            <a:r>
              <a:rPr lang="en-US" sz="1200" dirty="0">
                <a:solidFill>
                  <a:schemeClr val="bg1">
                    <a:lumMod val="65000"/>
                  </a:schemeClr>
                </a:solidFill>
                <a:effectLst/>
                <a:latin typeface="Times New Roman" panose="02020603050405020304" pitchFamily="18" charset="0"/>
              </a:rPr>
              <a:t> at high average current(2011)”</a:t>
            </a:r>
            <a:endParaRPr lang="en-US" sz="1200" dirty="0">
              <a:solidFill>
                <a:schemeClr val="bg1">
                  <a:lumMod val="65000"/>
                </a:schemeClr>
              </a:solidFill>
            </a:endParaRPr>
          </a:p>
        </p:txBody>
      </p:sp>
      <p:sp>
        <p:nvSpPr>
          <p:cNvPr id="3" name="TextBox 2">
            <a:extLst>
              <a:ext uri="{FF2B5EF4-FFF2-40B4-BE49-F238E27FC236}">
                <a16:creationId xmlns:a16="http://schemas.microsoft.com/office/drawing/2014/main" id="{AF09CC43-F8D4-6755-E54A-011FAA2706AC}"/>
              </a:ext>
            </a:extLst>
          </p:cNvPr>
          <p:cNvSpPr txBox="1"/>
          <p:nvPr/>
        </p:nvSpPr>
        <p:spPr>
          <a:xfrm>
            <a:off x="9068816" y="4300361"/>
            <a:ext cx="2477527" cy="646331"/>
          </a:xfrm>
          <a:prstGeom prst="rect">
            <a:avLst/>
          </a:prstGeom>
          <a:noFill/>
        </p:spPr>
        <p:txBody>
          <a:bodyPr wrap="square" rtlCol="0">
            <a:spAutoFit/>
          </a:bodyPr>
          <a:lstStyle/>
          <a:p>
            <a:r>
              <a:rPr lang="en-US" dirty="0"/>
              <a:t>Puck used in HERACLES for GaAs running</a:t>
            </a:r>
          </a:p>
        </p:txBody>
      </p:sp>
    </p:spTree>
    <p:extLst>
      <p:ext uri="{BB962C8B-B14F-4D97-AF65-F5344CB8AC3E}">
        <p14:creationId xmlns:p14="http://schemas.microsoft.com/office/powerpoint/2010/main" val="114485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FFC465-5F2D-47D4-540F-6018CB7CD313}"/>
              </a:ext>
            </a:extLst>
          </p:cNvPr>
          <p:cNvPicPr>
            <a:picLocks noChangeAspect="1"/>
          </p:cNvPicPr>
          <p:nvPr/>
        </p:nvPicPr>
        <p:blipFill>
          <a:blip r:embed="rId2"/>
          <a:stretch>
            <a:fillRect/>
          </a:stretch>
        </p:blipFill>
        <p:spPr>
          <a:xfrm>
            <a:off x="6981910" y="461664"/>
            <a:ext cx="2390966" cy="2590213"/>
          </a:xfrm>
          <a:prstGeom prst="rect">
            <a:avLst/>
          </a:prstGeom>
        </p:spPr>
      </p:pic>
      <p:sp>
        <p:nvSpPr>
          <p:cNvPr id="4" name="TextBox 3">
            <a:extLst>
              <a:ext uri="{FF2B5EF4-FFF2-40B4-BE49-F238E27FC236}">
                <a16:creationId xmlns:a16="http://schemas.microsoft.com/office/drawing/2014/main" id="{822A58E6-94E7-44C7-846E-9802364F6FDE}"/>
              </a:ext>
            </a:extLst>
          </p:cNvPr>
          <p:cNvSpPr txBox="1"/>
          <p:nvPr/>
        </p:nvSpPr>
        <p:spPr>
          <a:xfrm>
            <a:off x="85540" y="0"/>
            <a:ext cx="4421080" cy="461665"/>
          </a:xfrm>
          <a:prstGeom prst="rect">
            <a:avLst/>
          </a:prstGeom>
          <a:noFill/>
        </p:spPr>
        <p:txBody>
          <a:bodyPr wrap="square" rtlCol="0">
            <a:spAutoFit/>
          </a:bodyPr>
          <a:lstStyle/>
          <a:p>
            <a:r>
              <a:rPr lang="en-US" sz="2400" b="1" dirty="0">
                <a:solidFill>
                  <a:schemeClr val="tx2"/>
                </a:solidFill>
              </a:rPr>
              <a:t>The HERACLES beamline</a:t>
            </a:r>
          </a:p>
        </p:txBody>
      </p:sp>
      <p:pic>
        <p:nvPicPr>
          <p:cNvPr id="5" name="Picture 4" descr="Diagram&#10;&#10;Description automatically generated with medium confidence">
            <a:extLst>
              <a:ext uri="{FF2B5EF4-FFF2-40B4-BE49-F238E27FC236}">
                <a16:creationId xmlns:a16="http://schemas.microsoft.com/office/drawing/2014/main" id="{0464F7F7-BA37-B03D-7467-75B34195D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949" y="146665"/>
            <a:ext cx="2624511" cy="2054998"/>
          </a:xfrm>
          <a:prstGeom prst="rect">
            <a:avLst/>
          </a:prstGeom>
        </p:spPr>
      </p:pic>
      <p:pic>
        <p:nvPicPr>
          <p:cNvPr id="7" name="Picture 6">
            <a:extLst>
              <a:ext uri="{FF2B5EF4-FFF2-40B4-BE49-F238E27FC236}">
                <a16:creationId xmlns:a16="http://schemas.microsoft.com/office/drawing/2014/main" id="{9692DCEB-4EF3-1DAA-0189-D1689F81B844}"/>
              </a:ext>
            </a:extLst>
          </p:cNvPr>
          <p:cNvPicPr>
            <a:picLocks noChangeAspect="1"/>
          </p:cNvPicPr>
          <p:nvPr/>
        </p:nvPicPr>
        <p:blipFill>
          <a:blip r:embed="rId4"/>
          <a:stretch>
            <a:fillRect/>
          </a:stretch>
        </p:blipFill>
        <p:spPr>
          <a:xfrm>
            <a:off x="212327" y="461665"/>
            <a:ext cx="6794332" cy="3977170"/>
          </a:xfrm>
          <a:prstGeom prst="rect">
            <a:avLst/>
          </a:prstGeom>
        </p:spPr>
      </p:pic>
      <p:cxnSp>
        <p:nvCxnSpPr>
          <p:cNvPr id="12" name="Straight Arrow Connector 11">
            <a:extLst>
              <a:ext uri="{FF2B5EF4-FFF2-40B4-BE49-F238E27FC236}">
                <a16:creationId xmlns:a16="http://schemas.microsoft.com/office/drawing/2014/main" id="{EDDCE241-1D2B-5C89-7070-A367A6FA6F11}"/>
              </a:ext>
            </a:extLst>
          </p:cNvPr>
          <p:cNvCxnSpPr>
            <a:cxnSpLocks/>
          </p:cNvCxnSpPr>
          <p:nvPr/>
        </p:nvCxnSpPr>
        <p:spPr>
          <a:xfrm flipV="1">
            <a:off x="5273061" y="2007001"/>
            <a:ext cx="1933018" cy="1349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large room&#10;&#10;Description automatically generated">
            <a:extLst>
              <a:ext uri="{FF2B5EF4-FFF2-40B4-BE49-F238E27FC236}">
                <a16:creationId xmlns:a16="http://schemas.microsoft.com/office/drawing/2014/main" id="{6042180B-D1A9-0C73-3498-CE5AB523C2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flipH="1">
            <a:off x="6986567" y="3781847"/>
            <a:ext cx="4993105" cy="2614488"/>
          </a:xfrm>
          <a:prstGeom prst="rect">
            <a:avLst/>
          </a:prstGeom>
          <a:ln>
            <a:solidFill>
              <a:schemeClr val="tx1"/>
            </a:solidFill>
          </a:ln>
        </p:spPr>
      </p:pic>
      <p:sp>
        <p:nvSpPr>
          <p:cNvPr id="15" name="TextBox 14">
            <a:extLst>
              <a:ext uri="{FF2B5EF4-FFF2-40B4-BE49-F238E27FC236}">
                <a16:creationId xmlns:a16="http://schemas.microsoft.com/office/drawing/2014/main" id="{2747A6C7-81A1-D6A9-77DD-E0B344561A3E}"/>
              </a:ext>
            </a:extLst>
          </p:cNvPr>
          <p:cNvSpPr txBox="1"/>
          <p:nvPr/>
        </p:nvSpPr>
        <p:spPr>
          <a:xfrm>
            <a:off x="212328" y="4594194"/>
            <a:ext cx="6098958" cy="2031325"/>
          </a:xfrm>
          <a:prstGeom prst="rect">
            <a:avLst/>
          </a:prstGeom>
          <a:noFill/>
        </p:spPr>
        <p:txBody>
          <a:bodyPr wrap="square">
            <a:spAutoFit/>
          </a:bodyPr>
          <a:lstStyle/>
          <a:p>
            <a:r>
              <a:rPr lang="en-US" b="1" dirty="0">
                <a:solidFill>
                  <a:srgbClr val="002060"/>
                </a:solidFill>
              </a:rPr>
              <a:t>A beamline dedicated to the study of high current beam running</a:t>
            </a:r>
            <a:r>
              <a:rPr lang="en-US" dirty="0">
                <a:solidFill>
                  <a:srgbClr val="002060"/>
                </a:solidFill>
              </a:rPr>
              <a:t>:</a:t>
            </a:r>
          </a:p>
          <a:p>
            <a:pPr marL="285750" indent="-285750">
              <a:buFont typeface="Arial" charset="0"/>
              <a:buChar char="•"/>
            </a:pPr>
            <a:r>
              <a:rPr lang="en-US" dirty="0">
                <a:solidFill>
                  <a:srgbClr val="002060"/>
                </a:solidFill>
              </a:rPr>
              <a:t>Former CU-ERL gun 200kV @ 10 mA</a:t>
            </a:r>
          </a:p>
          <a:p>
            <a:pPr marL="285750" indent="-285750">
              <a:buFont typeface="Arial" charset="0"/>
              <a:buChar char="•"/>
            </a:pPr>
            <a:r>
              <a:rPr lang="en-US" dirty="0">
                <a:solidFill>
                  <a:srgbClr val="002060"/>
                </a:solidFill>
              </a:rPr>
              <a:t>Ion clearing electrodes</a:t>
            </a:r>
          </a:p>
          <a:p>
            <a:pPr marL="285750" indent="-285750">
              <a:buFont typeface="Arial" charset="0"/>
              <a:buChar char="•"/>
            </a:pPr>
            <a:r>
              <a:rPr lang="en-US" dirty="0">
                <a:solidFill>
                  <a:srgbClr val="002060"/>
                </a:solidFill>
              </a:rPr>
              <a:t>75 kW beam dump</a:t>
            </a:r>
          </a:p>
          <a:p>
            <a:pPr marL="285750" indent="-285750">
              <a:buFont typeface="Arial" charset="0"/>
              <a:buChar char="•"/>
            </a:pPr>
            <a:r>
              <a:rPr lang="en-US" dirty="0">
                <a:solidFill>
                  <a:srgbClr val="002060"/>
                </a:solidFill>
              </a:rPr>
              <a:t>EPICS based control system</a:t>
            </a:r>
          </a:p>
          <a:p>
            <a:pPr marL="285750" indent="-285750">
              <a:buFont typeface="Arial" charset="0"/>
              <a:buChar char="•"/>
            </a:pPr>
            <a:r>
              <a:rPr lang="en-US" dirty="0">
                <a:solidFill>
                  <a:srgbClr val="002060"/>
                </a:solidFill>
              </a:rPr>
              <a:t>Attached storage system: QE mapping, Cs-O activation</a:t>
            </a:r>
          </a:p>
        </p:txBody>
      </p:sp>
    </p:spTree>
    <p:extLst>
      <p:ext uri="{BB962C8B-B14F-4D97-AF65-F5344CB8AC3E}">
        <p14:creationId xmlns:p14="http://schemas.microsoft.com/office/powerpoint/2010/main" val="386668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DA8A0A-2D2C-65CF-1B64-BC754F6D801A}"/>
              </a:ext>
            </a:extLst>
          </p:cNvPr>
          <p:cNvSpPr txBox="1"/>
          <p:nvPr/>
        </p:nvSpPr>
        <p:spPr>
          <a:xfrm>
            <a:off x="115410" y="133165"/>
            <a:ext cx="5637320" cy="461665"/>
          </a:xfrm>
          <a:prstGeom prst="rect">
            <a:avLst/>
          </a:prstGeom>
          <a:noFill/>
        </p:spPr>
        <p:txBody>
          <a:bodyPr wrap="square" rtlCol="0">
            <a:spAutoFit/>
          </a:bodyPr>
          <a:lstStyle/>
          <a:p>
            <a:r>
              <a:rPr lang="en-US" sz="2400" b="1" dirty="0">
                <a:solidFill>
                  <a:schemeClr val="tx2"/>
                </a:solidFill>
              </a:rPr>
              <a:t>Beamline and Diagnostic details</a:t>
            </a:r>
          </a:p>
        </p:txBody>
      </p:sp>
      <p:pic>
        <p:nvPicPr>
          <p:cNvPr id="5" name="Picture 4">
            <a:extLst>
              <a:ext uri="{FF2B5EF4-FFF2-40B4-BE49-F238E27FC236}">
                <a16:creationId xmlns:a16="http://schemas.microsoft.com/office/drawing/2014/main" id="{4515DA0C-7B2B-E365-BB45-5BCD9AB71192}"/>
              </a:ext>
            </a:extLst>
          </p:cNvPr>
          <p:cNvPicPr>
            <a:picLocks noChangeAspect="1"/>
          </p:cNvPicPr>
          <p:nvPr/>
        </p:nvPicPr>
        <p:blipFill>
          <a:blip r:embed="rId2"/>
          <a:stretch>
            <a:fillRect/>
          </a:stretch>
        </p:blipFill>
        <p:spPr>
          <a:xfrm>
            <a:off x="115409" y="2205339"/>
            <a:ext cx="6566393" cy="2745321"/>
          </a:xfrm>
          <a:prstGeom prst="rect">
            <a:avLst/>
          </a:prstGeom>
        </p:spPr>
      </p:pic>
      <p:pic>
        <p:nvPicPr>
          <p:cNvPr id="6" name="Picture 5">
            <a:extLst>
              <a:ext uri="{FF2B5EF4-FFF2-40B4-BE49-F238E27FC236}">
                <a16:creationId xmlns:a16="http://schemas.microsoft.com/office/drawing/2014/main" id="{31DF5513-3695-D474-92A8-A11629BBE6D3}"/>
              </a:ext>
            </a:extLst>
          </p:cNvPr>
          <p:cNvPicPr>
            <a:picLocks noChangeAspect="1"/>
          </p:cNvPicPr>
          <p:nvPr/>
        </p:nvPicPr>
        <p:blipFill>
          <a:blip r:embed="rId3"/>
          <a:stretch>
            <a:fillRect/>
          </a:stretch>
        </p:blipFill>
        <p:spPr>
          <a:xfrm>
            <a:off x="7440990" y="133165"/>
            <a:ext cx="4260561" cy="3232001"/>
          </a:xfrm>
          <a:prstGeom prst="rect">
            <a:avLst/>
          </a:prstGeom>
        </p:spPr>
      </p:pic>
      <p:sp>
        <p:nvSpPr>
          <p:cNvPr id="8" name="TextBox 7">
            <a:extLst>
              <a:ext uri="{FF2B5EF4-FFF2-40B4-BE49-F238E27FC236}">
                <a16:creationId xmlns:a16="http://schemas.microsoft.com/office/drawing/2014/main" id="{1F5328D8-2DAA-8DD5-76E8-52E8CD44B673}"/>
              </a:ext>
            </a:extLst>
          </p:cNvPr>
          <p:cNvSpPr txBox="1"/>
          <p:nvPr/>
        </p:nvSpPr>
        <p:spPr>
          <a:xfrm>
            <a:off x="295922" y="4766884"/>
            <a:ext cx="6096000" cy="1815882"/>
          </a:xfrm>
          <a:prstGeom prst="rect">
            <a:avLst/>
          </a:prstGeom>
          <a:noFill/>
        </p:spPr>
        <p:txBody>
          <a:bodyPr wrap="square">
            <a:spAutoFit/>
          </a:bodyPr>
          <a:lstStyle/>
          <a:p>
            <a:r>
              <a:rPr lang="en-US" sz="2200" b="1" dirty="0">
                <a:solidFill>
                  <a:srgbClr val="002060"/>
                </a:solidFill>
              </a:rPr>
              <a:t>Beamline</a:t>
            </a:r>
          </a:p>
          <a:p>
            <a:pPr marL="285750" indent="-285750">
              <a:buFont typeface="Arial" panose="020B0604020202020204" pitchFamily="34" charset="0"/>
              <a:buChar char="•"/>
            </a:pPr>
            <a:r>
              <a:rPr lang="en-US" b="1" dirty="0">
                <a:solidFill>
                  <a:srgbClr val="002060"/>
                </a:solidFill>
              </a:rPr>
              <a:t>2 Solenoids, 3 corrector pairs (</a:t>
            </a:r>
            <a:r>
              <a:rPr lang="en-US" b="1" dirty="0" err="1">
                <a:solidFill>
                  <a:srgbClr val="002060"/>
                </a:solidFill>
              </a:rPr>
              <a:t>hor</a:t>
            </a:r>
            <a:r>
              <a:rPr lang="en-US" b="1" dirty="0">
                <a:solidFill>
                  <a:srgbClr val="002060"/>
                </a:solidFill>
              </a:rPr>
              <a:t>/vert)</a:t>
            </a:r>
          </a:p>
          <a:p>
            <a:pPr marL="285750" indent="-285750">
              <a:buFont typeface="Arial" panose="020B0604020202020204" pitchFamily="34" charset="0"/>
              <a:buChar char="•"/>
            </a:pPr>
            <a:r>
              <a:rPr lang="en-US" b="1" dirty="0">
                <a:solidFill>
                  <a:srgbClr val="002060"/>
                </a:solidFill>
              </a:rPr>
              <a:t>2 clearing electrodes</a:t>
            </a:r>
          </a:p>
          <a:p>
            <a:pPr marL="285750" indent="-285750">
              <a:buFont typeface="Arial" panose="020B0604020202020204" pitchFamily="34" charset="0"/>
              <a:buChar char="•"/>
            </a:pPr>
            <a:r>
              <a:rPr lang="en-US" b="1" dirty="0">
                <a:solidFill>
                  <a:srgbClr val="002060"/>
                </a:solidFill>
              </a:rPr>
              <a:t>3 screens, 1 quad detector</a:t>
            </a:r>
          </a:p>
          <a:p>
            <a:pPr marL="285750" indent="-285750">
              <a:buFont typeface="Arial" panose="020B0604020202020204" pitchFamily="34" charset="0"/>
              <a:buChar char="•"/>
            </a:pPr>
            <a:r>
              <a:rPr lang="en-US" b="1" dirty="0">
                <a:solidFill>
                  <a:srgbClr val="002060"/>
                </a:solidFill>
              </a:rPr>
              <a:t>1 Faraday cup</a:t>
            </a:r>
          </a:p>
          <a:p>
            <a:pPr marL="285750" indent="-285750">
              <a:buFont typeface="Arial" panose="020B0604020202020204" pitchFamily="34" charset="0"/>
              <a:buChar char="•"/>
            </a:pPr>
            <a:r>
              <a:rPr lang="en-US" b="1" dirty="0">
                <a:solidFill>
                  <a:srgbClr val="002060"/>
                </a:solidFill>
              </a:rPr>
              <a:t>EMS system not implemented</a:t>
            </a:r>
          </a:p>
        </p:txBody>
      </p:sp>
      <p:pic>
        <p:nvPicPr>
          <p:cNvPr id="9" name="Picture 8">
            <a:extLst>
              <a:ext uri="{FF2B5EF4-FFF2-40B4-BE49-F238E27FC236}">
                <a16:creationId xmlns:a16="http://schemas.microsoft.com/office/drawing/2014/main" id="{7FADEC65-BBE7-B473-0017-34AB2DF34E57}"/>
              </a:ext>
            </a:extLst>
          </p:cNvPr>
          <p:cNvPicPr>
            <a:picLocks noChangeAspect="1"/>
          </p:cNvPicPr>
          <p:nvPr/>
        </p:nvPicPr>
        <p:blipFill>
          <a:blip r:embed="rId4"/>
          <a:stretch>
            <a:fillRect/>
          </a:stretch>
        </p:blipFill>
        <p:spPr>
          <a:xfrm>
            <a:off x="6211713" y="4650092"/>
            <a:ext cx="2127367" cy="1815883"/>
          </a:xfrm>
          <a:prstGeom prst="rect">
            <a:avLst/>
          </a:prstGeom>
        </p:spPr>
      </p:pic>
      <p:sp>
        <p:nvSpPr>
          <p:cNvPr id="11" name="TextBox 10">
            <a:extLst>
              <a:ext uri="{FF2B5EF4-FFF2-40B4-BE49-F238E27FC236}">
                <a16:creationId xmlns:a16="http://schemas.microsoft.com/office/drawing/2014/main" id="{8F1F44F9-42C9-F5B6-80D9-75E28CAF69B5}"/>
              </a:ext>
            </a:extLst>
          </p:cNvPr>
          <p:cNvSpPr txBox="1"/>
          <p:nvPr/>
        </p:nvSpPr>
        <p:spPr>
          <a:xfrm>
            <a:off x="8841872" y="4893564"/>
            <a:ext cx="3423821" cy="923330"/>
          </a:xfrm>
          <a:prstGeom prst="rect">
            <a:avLst/>
          </a:prstGeom>
          <a:noFill/>
        </p:spPr>
        <p:txBody>
          <a:bodyPr wrap="square">
            <a:spAutoFit/>
          </a:bodyPr>
          <a:lstStyle/>
          <a:p>
            <a:r>
              <a:rPr lang="en-US" dirty="0">
                <a:solidFill>
                  <a:schemeClr val="accent1"/>
                </a:solidFill>
              </a:rPr>
              <a:t>3 Beam screens ensure clean beam transport from cathode to dump</a:t>
            </a:r>
          </a:p>
        </p:txBody>
      </p:sp>
      <p:pic>
        <p:nvPicPr>
          <p:cNvPr id="15" name="Picture 14">
            <a:extLst>
              <a:ext uri="{FF2B5EF4-FFF2-40B4-BE49-F238E27FC236}">
                <a16:creationId xmlns:a16="http://schemas.microsoft.com/office/drawing/2014/main" id="{4A91DD51-624A-AF44-6F31-C309AF2B44B4}"/>
              </a:ext>
            </a:extLst>
          </p:cNvPr>
          <p:cNvPicPr>
            <a:picLocks noChangeAspect="1"/>
          </p:cNvPicPr>
          <p:nvPr/>
        </p:nvPicPr>
        <p:blipFill>
          <a:blip r:embed="rId5"/>
          <a:stretch>
            <a:fillRect/>
          </a:stretch>
        </p:blipFill>
        <p:spPr>
          <a:xfrm>
            <a:off x="2038349" y="618167"/>
            <a:ext cx="5037433" cy="1627951"/>
          </a:xfrm>
          <a:prstGeom prst="rect">
            <a:avLst/>
          </a:prstGeom>
        </p:spPr>
      </p:pic>
      <p:sp>
        <p:nvSpPr>
          <p:cNvPr id="17" name="TextBox 16">
            <a:extLst>
              <a:ext uri="{FF2B5EF4-FFF2-40B4-BE49-F238E27FC236}">
                <a16:creationId xmlns:a16="http://schemas.microsoft.com/office/drawing/2014/main" id="{27B9AEDC-A205-AFCC-16B2-35AAE45AC1B7}"/>
              </a:ext>
            </a:extLst>
          </p:cNvPr>
          <p:cNvSpPr txBox="1"/>
          <p:nvPr/>
        </p:nvSpPr>
        <p:spPr>
          <a:xfrm>
            <a:off x="764449" y="707011"/>
            <a:ext cx="1451453" cy="1200329"/>
          </a:xfrm>
          <a:prstGeom prst="rect">
            <a:avLst/>
          </a:prstGeom>
          <a:noFill/>
        </p:spPr>
        <p:txBody>
          <a:bodyPr wrap="square">
            <a:spAutoFit/>
          </a:bodyPr>
          <a:lstStyle/>
          <a:p>
            <a:r>
              <a:rPr lang="en-US" dirty="0">
                <a:solidFill>
                  <a:schemeClr val="accent1"/>
                </a:solidFill>
              </a:rPr>
              <a:t>Solenoid scan characterizes cathode MTE</a:t>
            </a:r>
          </a:p>
        </p:txBody>
      </p:sp>
      <p:sp>
        <p:nvSpPr>
          <p:cNvPr id="19" name="TextBox 18">
            <a:extLst>
              <a:ext uri="{FF2B5EF4-FFF2-40B4-BE49-F238E27FC236}">
                <a16:creationId xmlns:a16="http://schemas.microsoft.com/office/drawing/2014/main" id="{761EF6ED-F3B9-0787-50C8-93529C249EFB}"/>
              </a:ext>
            </a:extLst>
          </p:cNvPr>
          <p:cNvSpPr txBox="1"/>
          <p:nvPr/>
        </p:nvSpPr>
        <p:spPr>
          <a:xfrm>
            <a:off x="7748726" y="3429000"/>
            <a:ext cx="4443274" cy="646331"/>
          </a:xfrm>
          <a:prstGeom prst="rect">
            <a:avLst/>
          </a:prstGeom>
          <a:noFill/>
        </p:spPr>
        <p:txBody>
          <a:bodyPr wrap="square">
            <a:spAutoFit/>
          </a:bodyPr>
          <a:lstStyle/>
          <a:p>
            <a:r>
              <a:rPr lang="en-US" sz="1800" dirty="0">
                <a:solidFill>
                  <a:schemeClr val="accent1"/>
                </a:solidFill>
              </a:rPr>
              <a:t>Thermal couples register beam induced temperature rise at the dump</a:t>
            </a:r>
          </a:p>
        </p:txBody>
      </p:sp>
    </p:spTree>
    <p:extLst>
      <p:ext uri="{BB962C8B-B14F-4D97-AF65-F5344CB8AC3E}">
        <p14:creationId xmlns:p14="http://schemas.microsoft.com/office/powerpoint/2010/main" val="180088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038824-FE4A-8865-7AEE-C21375E3152E}"/>
              </a:ext>
            </a:extLst>
          </p:cNvPr>
          <p:cNvSpPr txBox="1"/>
          <p:nvPr/>
        </p:nvSpPr>
        <p:spPr>
          <a:xfrm>
            <a:off x="319596" y="292963"/>
            <a:ext cx="5228948" cy="461665"/>
          </a:xfrm>
          <a:prstGeom prst="rect">
            <a:avLst/>
          </a:prstGeom>
          <a:noFill/>
        </p:spPr>
        <p:txBody>
          <a:bodyPr wrap="square" rtlCol="0">
            <a:spAutoFit/>
          </a:bodyPr>
          <a:lstStyle/>
          <a:p>
            <a:r>
              <a:rPr lang="en-US" sz="2400" b="1" dirty="0">
                <a:solidFill>
                  <a:schemeClr val="accent1">
                    <a:lumMod val="75000"/>
                  </a:schemeClr>
                </a:solidFill>
              </a:rPr>
              <a:t>HERACLES TEAM</a:t>
            </a:r>
            <a:r>
              <a:rPr lang="en-US" dirty="0">
                <a:solidFill>
                  <a:schemeClr val="accent1">
                    <a:lumMod val="75000"/>
                  </a:schemeClr>
                </a:solidFill>
              </a:rPr>
              <a:t> </a:t>
            </a:r>
          </a:p>
        </p:txBody>
      </p:sp>
      <p:sp>
        <p:nvSpPr>
          <p:cNvPr id="9" name="TextBox 8">
            <a:extLst>
              <a:ext uri="{FF2B5EF4-FFF2-40B4-BE49-F238E27FC236}">
                <a16:creationId xmlns:a16="http://schemas.microsoft.com/office/drawing/2014/main" id="{4B9EA350-79D0-50E3-0CCC-ECF22146B86C}"/>
              </a:ext>
            </a:extLst>
          </p:cNvPr>
          <p:cNvSpPr txBox="1"/>
          <p:nvPr/>
        </p:nvSpPr>
        <p:spPr>
          <a:xfrm>
            <a:off x="523783" y="1641259"/>
            <a:ext cx="4029076" cy="2554545"/>
          </a:xfrm>
          <a:prstGeom prst="rect">
            <a:avLst/>
          </a:prstGeom>
          <a:noFill/>
        </p:spPr>
        <p:txBody>
          <a:bodyPr wrap="square" rtlCol="0">
            <a:spAutoFit/>
          </a:bodyPr>
          <a:lstStyle/>
          <a:p>
            <a:r>
              <a:rPr lang="en-US" sz="2000" dirty="0">
                <a:solidFill>
                  <a:srgbClr val="002060"/>
                </a:solidFill>
              </a:rPr>
              <a:t>In collaboration with</a:t>
            </a:r>
          </a:p>
          <a:p>
            <a:pPr marL="285750" indent="-285750">
              <a:buFont typeface="Arial" panose="020B0604020202020204" pitchFamily="34" charset="0"/>
              <a:buChar char="•"/>
            </a:pPr>
            <a:r>
              <a:rPr lang="en-US" sz="2000" dirty="0">
                <a:solidFill>
                  <a:srgbClr val="002060"/>
                </a:solidFill>
              </a:rPr>
              <a:t>Jai Kwan Bae (Former student)</a:t>
            </a:r>
          </a:p>
          <a:p>
            <a:pPr marL="285750" indent="-285750">
              <a:buFont typeface="Arial" panose="020B0604020202020204" pitchFamily="34" charset="0"/>
              <a:buChar char="•"/>
            </a:pPr>
            <a:r>
              <a:rPr lang="en-US" sz="2000" dirty="0">
                <a:solidFill>
                  <a:srgbClr val="002060"/>
                </a:solidFill>
              </a:rPr>
              <a:t>Luca </a:t>
            </a:r>
            <a:r>
              <a:rPr lang="en-US" sz="2000" dirty="0" err="1">
                <a:solidFill>
                  <a:srgbClr val="002060"/>
                </a:solidFill>
              </a:rPr>
              <a:t>Cultrera</a:t>
            </a:r>
            <a:r>
              <a:rPr lang="en-US" sz="2000" dirty="0">
                <a:solidFill>
                  <a:srgbClr val="002060"/>
                </a:solidFill>
              </a:rPr>
              <a:t> (now @ BNL)</a:t>
            </a:r>
          </a:p>
          <a:p>
            <a:pPr marL="285750" indent="-285750">
              <a:buFont typeface="Arial" panose="020B0604020202020204" pitchFamily="34" charset="0"/>
              <a:buChar char="•"/>
            </a:pPr>
            <a:r>
              <a:rPr lang="en-US" sz="2000" dirty="0">
                <a:solidFill>
                  <a:srgbClr val="002060"/>
                </a:solidFill>
              </a:rPr>
              <a:t>Jared Maxson</a:t>
            </a:r>
          </a:p>
          <a:p>
            <a:pPr marL="285750" indent="-285750">
              <a:buFont typeface="Arial" panose="020B0604020202020204" pitchFamily="34" charset="0"/>
              <a:buChar char="•"/>
            </a:pPr>
            <a:r>
              <a:rPr lang="en-US" sz="2000" dirty="0">
                <a:solidFill>
                  <a:srgbClr val="002060"/>
                </a:solidFill>
              </a:rPr>
              <a:t>Ivan </a:t>
            </a:r>
            <a:r>
              <a:rPr lang="en-US" sz="2000" dirty="0" err="1">
                <a:solidFill>
                  <a:srgbClr val="002060"/>
                </a:solidFill>
              </a:rPr>
              <a:t>Bazarov</a:t>
            </a: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Adam </a:t>
            </a:r>
            <a:r>
              <a:rPr lang="en-US" sz="2000" dirty="0" err="1">
                <a:solidFill>
                  <a:srgbClr val="002060"/>
                </a:solidFill>
              </a:rPr>
              <a:t>Bartnik</a:t>
            </a:r>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Alice </a:t>
            </a:r>
            <a:r>
              <a:rPr lang="en-US" sz="2000" dirty="0" err="1">
                <a:solidFill>
                  <a:srgbClr val="002060"/>
                </a:solidFill>
              </a:rPr>
              <a:t>Galdi</a:t>
            </a:r>
            <a:r>
              <a:rPr lang="en-US" sz="2000" dirty="0">
                <a:solidFill>
                  <a:srgbClr val="002060"/>
                </a:solidFill>
              </a:rPr>
              <a:t> (now @U. of Salerno)</a:t>
            </a:r>
          </a:p>
          <a:p>
            <a:pPr marL="285750" indent="-285750">
              <a:buFont typeface="Arial" panose="020B0604020202020204" pitchFamily="34" charset="0"/>
              <a:buChar char="•"/>
            </a:pPr>
            <a:r>
              <a:rPr lang="en-US" sz="2000" dirty="0">
                <a:solidFill>
                  <a:srgbClr val="002060"/>
                </a:solidFill>
              </a:rPr>
              <a:t>Sam Levenson (Graduate student)</a:t>
            </a:r>
          </a:p>
        </p:txBody>
      </p:sp>
      <p:pic>
        <p:nvPicPr>
          <p:cNvPr id="11" name="Picture 10">
            <a:extLst>
              <a:ext uri="{FF2B5EF4-FFF2-40B4-BE49-F238E27FC236}">
                <a16:creationId xmlns:a16="http://schemas.microsoft.com/office/drawing/2014/main" id="{BDD3C281-EBC1-3CBC-13D4-582A8967BDED}"/>
              </a:ext>
            </a:extLst>
          </p:cNvPr>
          <p:cNvPicPr>
            <a:picLocks noChangeAspect="1"/>
          </p:cNvPicPr>
          <p:nvPr/>
        </p:nvPicPr>
        <p:blipFill>
          <a:blip r:embed="rId2"/>
          <a:stretch>
            <a:fillRect/>
          </a:stretch>
        </p:blipFill>
        <p:spPr>
          <a:xfrm>
            <a:off x="5561769" y="1752804"/>
            <a:ext cx="6004840" cy="2554545"/>
          </a:xfrm>
          <a:prstGeom prst="rect">
            <a:avLst/>
          </a:prstGeom>
        </p:spPr>
      </p:pic>
      <p:pic>
        <p:nvPicPr>
          <p:cNvPr id="2" name="Picture 1">
            <a:extLst>
              <a:ext uri="{FF2B5EF4-FFF2-40B4-BE49-F238E27FC236}">
                <a16:creationId xmlns:a16="http://schemas.microsoft.com/office/drawing/2014/main" id="{CE0D3941-1668-7D9C-06D9-892E70B0F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258" y="847725"/>
            <a:ext cx="905079" cy="905079"/>
          </a:xfrm>
          <a:prstGeom prst="rect">
            <a:avLst/>
          </a:prstGeom>
        </p:spPr>
      </p:pic>
      <p:pic>
        <p:nvPicPr>
          <p:cNvPr id="3" name="Picture 2">
            <a:extLst>
              <a:ext uri="{FF2B5EF4-FFF2-40B4-BE49-F238E27FC236}">
                <a16:creationId xmlns:a16="http://schemas.microsoft.com/office/drawing/2014/main" id="{D8D776C6-51B6-D32A-4403-ADF778C95894}"/>
              </a:ext>
            </a:extLst>
          </p:cNvPr>
          <p:cNvPicPr>
            <a:picLocks noChangeAspect="1"/>
          </p:cNvPicPr>
          <p:nvPr/>
        </p:nvPicPr>
        <p:blipFill>
          <a:blip r:embed="rId4"/>
          <a:stretch>
            <a:fillRect/>
          </a:stretch>
        </p:blipFill>
        <p:spPr>
          <a:xfrm>
            <a:off x="6899826" y="1064777"/>
            <a:ext cx="2303732" cy="642685"/>
          </a:xfrm>
          <a:prstGeom prst="rect">
            <a:avLst/>
          </a:prstGeom>
        </p:spPr>
      </p:pic>
      <p:pic>
        <p:nvPicPr>
          <p:cNvPr id="5" name="Picture 4">
            <a:extLst>
              <a:ext uri="{FF2B5EF4-FFF2-40B4-BE49-F238E27FC236}">
                <a16:creationId xmlns:a16="http://schemas.microsoft.com/office/drawing/2014/main" id="{EF6D0262-9D44-2B21-C1BB-20EC03EF8CB8}"/>
              </a:ext>
            </a:extLst>
          </p:cNvPr>
          <p:cNvPicPr>
            <a:picLocks noChangeAspect="1"/>
          </p:cNvPicPr>
          <p:nvPr/>
        </p:nvPicPr>
        <p:blipFill>
          <a:blip r:embed="rId5"/>
          <a:stretch>
            <a:fillRect/>
          </a:stretch>
        </p:blipFill>
        <p:spPr>
          <a:xfrm>
            <a:off x="9286874" y="981177"/>
            <a:ext cx="2179445" cy="809884"/>
          </a:xfrm>
          <a:prstGeom prst="rect">
            <a:avLst/>
          </a:prstGeom>
        </p:spPr>
      </p:pic>
    </p:spTree>
    <p:extLst>
      <p:ext uri="{BB962C8B-B14F-4D97-AF65-F5344CB8AC3E}">
        <p14:creationId xmlns:p14="http://schemas.microsoft.com/office/powerpoint/2010/main" val="111470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B4955-92BA-C7C6-03BD-5A3AADDD772F}"/>
              </a:ext>
            </a:extLst>
          </p:cNvPr>
          <p:cNvSpPr txBox="1"/>
          <p:nvPr/>
        </p:nvSpPr>
        <p:spPr>
          <a:xfrm>
            <a:off x="106532" y="106532"/>
            <a:ext cx="5734975" cy="461665"/>
          </a:xfrm>
          <a:prstGeom prst="rect">
            <a:avLst/>
          </a:prstGeom>
          <a:noFill/>
        </p:spPr>
        <p:txBody>
          <a:bodyPr wrap="square" rtlCol="0">
            <a:spAutoFit/>
          </a:bodyPr>
          <a:lstStyle/>
          <a:p>
            <a:r>
              <a:rPr lang="en-US" sz="2400" b="1" dirty="0">
                <a:solidFill>
                  <a:schemeClr val="tx2"/>
                </a:solidFill>
              </a:rPr>
              <a:t>Laser Setup</a:t>
            </a:r>
          </a:p>
        </p:txBody>
      </p:sp>
      <p:grpSp>
        <p:nvGrpSpPr>
          <p:cNvPr id="5" name="Group 4">
            <a:extLst>
              <a:ext uri="{FF2B5EF4-FFF2-40B4-BE49-F238E27FC236}">
                <a16:creationId xmlns:a16="http://schemas.microsoft.com/office/drawing/2014/main" id="{64614453-C5F5-0BE7-E39B-EFF39AA98A71}"/>
              </a:ext>
            </a:extLst>
          </p:cNvPr>
          <p:cNvGrpSpPr/>
          <p:nvPr/>
        </p:nvGrpSpPr>
        <p:grpSpPr>
          <a:xfrm>
            <a:off x="7279689" y="3329948"/>
            <a:ext cx="3595457" cy="3450026"/>
            <a:chOff x="4826908" y="1153851"/>
            <a:chExt cx="3616778" cy="4822371"/>
          </a:xfrm>
        </p:grpSpPr>
        <p:pic>
          <p:nvPicPr>
            <p:cNvPr id="6" name="Picture 5">
              <a:extLst>
                <a:ext uri="{FF2B5EF4-FFF2-40B4-BE49-F238E27FC236}">
                  <a16:creationId xmlns:a16="http://schemas.microsoft.com/office/drawing/2014/main" id="{C940C774-FD72-D670-B665-6D9E21231F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6908" y="1153851"/>
              <a:ext cx="3616778" cy="4822371"/>
            </a:xfrm>
            <a:prstGeom prst="rect">
              <a:avLst/>
            </a:prstGeom>
          </p:spPr>
        </p:pic>
        <p:cxnSp>
          <p:nvCxnSpPr>
            <p:cNvPr id="7" name="Straight Connector 6">
              <a:extLst>
                <a:ext uri="{FF2B5EF4-FFF2-40B4-BE49-F238E27FC236}">
                  <a16:creationId xmlns:a16="http://schemas.microsoft.com/office/drawing/2014/main" id="{E20826E6-A60D-B38E-83FD-DE3C754B52F4}"/>
                </a:ext>
              </a:extLst>
            </p:cNvPr>
            <p:cNvCxnSpPr/>
            <p:nvPr/>
          </p:nvCxnSpPr>
          <p:spPr>
            <a:xfrm flipH="1" flipV="1">
              <a:off x="5943600" y="2444262"/>
              <a:ext cx="369277" cy="589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C88245F-6B9F-FE99-7A26-FFFA7AFEEDB2}"/>
                </a:ext>
              </a:extLst>
            </p:cNvPr>
            <p:cNvCxnSpPr/>
            <p:nvPr/>
          </p:nvCxnSpPr>
          <p:spPr>
            <a:xfrm flipH="1" flipV="1">
              <a:off x="5650524" y="2517531"/>
              <a:ext cx="565638" cy="209843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63D714F-7E8A-77AC-BCB8-721EAFC2C86C}"/>
                </a:ext>
              </a:extLst>
            </p:cNvPr>
            <p:cNvCxnSpPr/>
            <p:nvPr/>
          </p:nvCxnSpPr>
          <p:spPr>
            <a:xfrm flipH="1">
              <a:off x="5650525" y="2444262"/>
              <a:ext cx="293075" cy="68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47359AC-8C2A-F9DB-2C4C-60E335E84D55}"/>
                </a:ext>
              </a:extLst>
            </p:cNvPr>
            <p:cNvCxnSpPr/>
            <p:nvPr/>
          </p:nvCxnSpPr>
          <p:spPr>
            <a:xfrm flipH="1">
              <a:off x="6216163" y="4106008"/>
              <a:ext cx="1696914" cy="5099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CE3571-3014-A9AB-76FA-DBDE19369C7D}"/>
                </a:ext>
              </a:extLst>
            </p:cNvPr>
            <p:cNvCxnSpPr/>
            <p:nvPr/>
          </p:nvCxnSpPr>
          <p:spPr>
            <a:xfrm flipH="1" flipV="1">
              <a:off x="6494584" y="2329961"/>
              <a:ext cx="1418495" cy="1776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378D1B9-15AA-D7C8-7AB0-CD8BDC6EAA23}"/>
                </a:ext>
              </a:extLst>
            </p:cNvPr>
            <p:cNvCxnSpPr/>
            <p:nvPr/>
          </p:nvCxnSpPr>
          <p:spPr>
            <a:xfrm>
              <a:off x="6479931" y="2329961"/>
              <a:ext cx="5932" cy="148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30E9975-FFFC-F231-B285-494B516A88E0}"/>
                </a:ext>
              </a:extLst>
            </p:cNvPr>
            <p:cNvCxnSpPr/>
            <p:nvPr/>
          </p:nvCxnSpPr>
          <p:spPr>
            <a:xfrm flipV="1">
              <a:off x="6494584" y="2329961"/>
              <a:ext cx="545194" cy="1486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41CB729-A70D-2A76-2123-6C89BC177EB8}"/>
                </a:ext>
              </a:extLst>
            </p:cNvPr>
            <p:cNvCxnSpPr/>
            <p:nvPr/>
          </p:nvCxnSpPr>
          <p:spPr>
            <a:xfrm>
              <a:off x="6778937" y="2127738"/>
              <a:ext cx="253548" cy="202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73141E0-0C9D-B3E2-D8F7-AFF9286CE3CC}"/>
                </a:ext>
              </a:extLst>
            </p:cNvPr>
            <p:cNvCxnSpPr/>
            <p:nvPr/>
          </p:nvCxnSpPr>
          <p:spPr>
            <a:xfrm flipV="1">
              <a:off x="6652917" y="2228849"/>
              <a:ext cx="252370" cy="1011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F32081-B464-4ADD-2D8C-30C24E46078B}"/>
                </a:ext>
              </a:extLst>
            </p:cNvPr>
            <p:cNvCxnSpPr/>
            <p:nvPr/>
          </p:nvCxnSpPr>
          <p:spPr>
            <a:xfrm flipH="1" flipV="1">
              <a:off x="6667571" y="2353737"/>
              <a:ext cx="650628" cy="7999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7D38B76-06FE-E589-7872-A1A502FEF8B8}"/>
                </a:ext>
              </a:extLst>
            </p:cNvPr>
            <p:cNvCxnSpPr/>
            <p:nvPr/>
          </p:nvCxnSpPr>
          <p:spPr>
            <a:xfrm flipH="1" flipV="1">
              <a:off x="7760752" y="2925946"/>
              <a:ext cx="622924" cy="5900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650742C-1F8F-C017-85DD-E0ACEBDC8092}"/>
                </a:ext>
              </a:extLst>
            </p:cNvPr>
            <p:cNvCxnSpPr/>
            <p:nvPr/>
          </p:nvCxnSpPr>
          <p:spPr>
            <a:xfrm flipH="1">
              <a:off x="7318200" y="2943289"/>
              <a:ext cx="442552" cy="210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ACC6A2-72C7-82A6-E078-ED390B14693E}"/>
                </a:ext>
              </a:extLst>
            </p:cNvPr>
            <p:cNvCxnSpPr/>
            <p:nvPr/>
          </p:nvCxnSpPr>
          <p:spPr>
            <a:xfrm flipH="1">
              <a:off x="7096924" y="3515977"/>
              <a:ext cx="1264697" cy="2615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ABF35E2-7A6D-4048-E224-B4C76F299868}"/>
                </a:ext>
              </a:extLst>
            </p:cNvPr>
            <p:cNvCxnSpPr/>
            <p:nvPr/>
          </p:nvCxnSpPr>
          <p:spPr>
            <a:xfrm>
              <a:off x="6818502" y="3220961"/>
              <a:ext cx="278422" cy="5565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4" name="Picture 23">
            <a:extLst>
              <a:ext uri="{FF2B5EF4-FFF2-40B4-BE49-F238E27FC236}">
                <a16:creationId xmlns:a16="http://schemas.microsoft.com/office/drawing/2014/main" id="{81043D0D-1BE2-219C-C2FE-441D6D669742}"/>
              </a:ext>
            </a:extLst>
          </p:cNvPr>
          <p:cNvPicPr>
            <a:picLocks noChangeAspect="1"/>
          </p:cNvPicPr>
          <p:nvPr/>
        </p:nvPicPr>
        <p:blipFill>
          <a:blip r:embed="rId3"/>
          <a:stretch>
            <a:fillRect/>
          </a:stretch>
        </p:blipFill>
        <p:spPr>
          <a:xfrm>
            <a:off x="5560335" y="43966"/>
            <a:ext cx="6335009" cy="3134162"/>
          </a:xfrm>
          <a:prstGeom prst="rect">
            <a:avLst/>
          </a:prstGeom>
        </p:spPr>
      </p:pic>
      <p:sp>
        <p:nvSpPr>
          <p:cNvPr id="26" name="TextBox 25">
            <a:extLst>
              <a:ext uri="{FF2B5EF4-FFF2-40B4-BE49-F238E27FC236}">
                <a16:creationId xmlns:a16="http://schemas.microsoft.com/office/drawing/2014/main" id="{797AA62B-8FB0-2EF1-B546-1F0EFDB15967}"/>
              </a:ext>
            </a:extLst>
          </p:cNvPr>
          <p:cNvSpPr txBox="1"/>
          <p:nvPr/>
        </p:nvSpPr>
        <p:spPr>
          <a:xfrm>
            <a:off x="296656" y="935458"/>
            <a:ext cx="5354726" cy="2031325"/>
          </a:xfrm>
          <a:prstGeom prst="rect">
            <a:avLst/>
          </a:prstGeom>
          <a:noFill/>
        </p:spPr>
        <p:txBody>
          <a:bodyPr wrap="square">
            <a:spAutoFit/>
          </a:bodyPr>
          <a:lstStyle/>
          <a:p>
            <a:pPr algn="just"/>
            <a:r>
              <a:rPr lang="en-US" sz="1800" b="1" dirty="0">
                <a:solidFill>
                  <a:srgbClr val="002060"/>
                </a:solidFill>
              </a:rPr>
              <a:t>The Ar ion laser has been refurbished and now can operated with tunable wavelength in the visible and UV.</a:t>
            </a:r>
          </a:p>
          <a:p>
            <a:pPr algn="just"/>
            <a:endParaRPr lang="en-US" sz="1800" b="1" dirty="0">
              <a:solidFill>
                <a:srgbClr val="002060"/>
              </a:solidFill>
            </a:endParaRPr>
          </a:p>
          <a:p>
            <a:pPr algn="just"/>
            <a:r>
              <a:rPr lang="en-US" sz="1800" b="1" dirty="0">
                <a:solidFill>
                  <a:srgbClr val="002060"/>
                </a:solidFill>
              </a:rPr>
              <a:t>5 W in the visible (ML)</a:t>
            </a:r>
          </a:p>
          <a:p>
            <a:pPr algn="just"/>
            <a:endParaRPr lang="en-US" sz="1800" b="1" dirty="0">
              <a:solidFill>
                <a:srgbClr val="002060"/>
              </a:solidFill>
            </a:endParaRPr>
          </a:p>
          <a:p>
            <a:pPr algn="just"/>
            <a:r>
              <a:rPr lang="en-US" sz="1800" b="1" dirty="0">
                <a:solidFill>
                  <a:srgbClr val="002060"/>
                </a:solidFill>
              </a:rPr>
              <a:t>2 W in the UV (ML)</a:t>
            </a:r>
          </a:p>
        </p:txBody>
      </p:sp>
      <p:pic>
        <p:nvPicPr>
          <p:cNvPr id="28" name="Picture 27">
            <a:extLst>
              <a:ext uri="{FF2B5EF4-FFF2-40B4-BE49-F238E27FC236}">
                <a16:creationId xmlns:a16="http://schemas.microsoft.com/office/drawing/2014/main" id="{691E4C1E-AAEA-D666-9183-FB98C6ACF622}"/>
              </a:ext>
            </a:extLst>
          </p:cNvPr>
          <p:cNvPicPr>
            <a:picLocks noChangeAspect="1"/>
          </p:cNvPicPr>
          <p:nvPr/>
        </p:nvPicPr>
        <p:blipFill>
          <a:blip r:embed="rId4"/>
          <a:stretch>
            <a:fillRect/>
          </a:stretch>
        </p:blipFill>
        <p:spPr>
          <a:xfrm>
            <a:off x="190124" y="3074906"/>
            <a:ext cx="4946822" cy="3705068"/>
          </a:xfrm>
          <a:prstGeom prst="rect">
            <a:avLst/>
          </a:prstGeom>
        </p:spPr>
      </p:pic>
      <p:cxnSp>
        <p:nvCxnSpPr>
          <p:cNvPr id="30" name="Straight Arrow Connector 29">
            <a:extLst>
              <a:ext uri="{FF2B5EF4-FFF2-40B4-BE49-F238E27FC236}">
                <a16:creationId xmlns:a16="http://schemas.microsoft.com/office/drawing/2014/main" id="{93890CCE-97B6-0D3F-C332-4757C756AA9E}"/>
              </a:ext>
            </a:extLst>
          </p:cNvPr>
          <p:cNvCxnSpPr/>
          <p:nvPr/>
        </p:nvCxnSpPr>
        <p:spPr>
          <a:xfrm>
            <a:off x="4305670" y="4543674"/>
            <a:ext cx="269881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0AB40DB-8644-8196-6AB6-268A4FE9189A}"/>
              </a:ext>
            </a:extLst>
          </p:cNvPr>
          <p:cNvSpPr/>
          <p:nvPr/>
        </p:nvSpPr>
        <p:spPr>
          <a:xfrm>
            <a:off x="5655076" y="160038"/>
            <a:ext cx="6441541" cy="3053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87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2976AE-5352-5875-54CA-99CB3240B3DC}"/>
              </a:ext>
            </a:extLst>
          </p:cNvPr>
          <p:cNvSpPr txBox="1"/>
          <p:nvPr/>
        </p:nvSpPr>
        <p:spPr>
          <a:xfrm>
            <a:off x="159798" y="266330"/>
            <a:ext cx="5936201" cy="461665"/>
          </a:xfrm>
          <a:prstGeom prst="rect">
            <a:avLst/>
          </a:prstGeom>
          <a:noFill/>
        </p:spPr>
        <p:txBody>
          <a:bodyPr wrap="square" rtlCol="0">
            <a:spAutoFit/>
          </a:bodyPr>
          <a:lstStyle/>
          <a:p>
            <a:r>
              <a:rPr lang="en-US" sz="2400" b="1" dirty="0">
                <a:solidFill>
                  <a:srgbClr val="002060"/>
                </a:solidFill>
              </a:rPr>
              <a:t>HERACLES commissioning low current </a:t>
            </a:r>
          </a:p>
        </p:txBody>
      </p:sp>
      <p:pic>
        <p:nvPicPr>
          <p:cNvPr id="9" name="Picture 8">
            <a:extLst>
              <a:ext uri="{FF2B5EF4-FFF2-40B4-BE49-F238E27FC236}">
                <a16:creationId xmlns:a16="http://schemas.microsoft.com/office/drawing/2014/main" id="{B12B7AA4-1D3F-529F-C197-00E2B4BF6E2F}"/>
              </a:ext>
            </a:extLst>
          </p:cNvPr>
          <p:cNvPicPr>
            <a:picLocks noChangeAspect="1"/>
          </p:cNvPicPr>
          <p:nvPr/>
        </p:nvPicPr>
        <p:blipFill>
          <a:blip r:embed="rId2"/>
          <a:stretch>
            <a:fillRect/>
          </a:stretch>
        </p:blipFill>
        <p:spPr>
          <a:xfrm>
            <a:off x="5491193" y="3586999"/>
            <a:ext cx="3098849" cy="2915019"/>
          </a:xfrm>
          <a:prstGeom prst="rect">
            <a:avLst/>
          </a:prstGeom>
        </p:spPr>
      </p:pic>
      <p:pic>
        <p:nvPicPr>
          <p:cNvPr id="10" name="Picture 9">
            <a:extLst>
              <a:ext uri="{FF2B5EF4-FFF2-40B4-BE49-F238E27FC236}">
                <a16:creationId xmlns:a16="http://schemas.microsoft.com/office/drawing/2014/main" id="{C34E3365-C36B-03A8-F720-FA3C845E7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9015" y="339251"/>
            <a:ext cx="5052621" cy="2842099"/>
          </a:xfrm>
          <a:prstGeom prst="rect">
            <a:avLst/>
          </a:prstGeom>
        </p:spPr>
      </p:pic>
      <p:sp>
        <p:nvSpPr>
          <p:cNvPr id="11" name="TextBox 10">
            <a:extLst>
              <a:ext uri="{FF2B5EF4-FFF2-40B4-BE49-F238E27FC236}">
                <a16:creationId xmlns:a16="http://schemas.microsoft.com/office/drawing/2014/main" id="{E312667C-4760-F253-00AB-A85B1C875C75}"/>
              </a:ext>
            </a:extLst>
          </p:cNvPr>
          <p:cNvSpPr txBox="1"/>
          <p:nvPr/>
        </p:nvSpPr>
        <p:spPr>
          <a:xfrm>
            <a:off x="7721349" y="266330"/>
            <a:ext cx="1553630" cy="369332"/>
          </a:xfrm>
          <a:prstGeom prst="rect">
            <a:avLst/>
          </a:prstGeom>
          <a:solidFill>
            <a:schemeClr val="bg1"/>
          </a:solidFill>
        </p:spPr>
        <p:txBody>
          <a:bodyPr wrap="none" rtlCol="0">
            <a:spAutoFit/>
          </a:bodyPr>
          <a:lstStyle/>
          <a:p>
            <a:r>
              <a:rPr lang="en-US" b="1" dirty="0">
                <a:solidFill>
                  <a:srgbClr val="FF0000"/>
                </a:solidFill>
              </a:rPr>
              <a:t>July 17</a:t>
            </a:r>
            <a:r>
              <a:rPr lang="en-US" b="1" baseline="30000" dirty="0">
                <a:solidFill>
                  <a:srgbClr val="FF0000"/>
                </a:solidFill>
              </a:rPr>
              <a:t>th</a:t>
            </a:r>
            <a:r>
              <a:rPr lang="en-US" b="1" dirty="0">
                <a:solidFill>
                  <a:srgbClr val="FF0000"/>
                </a:solidFill>
              </a:rPr>
              <a:t>, 2020</a:t>
            </a:r>
          </a:p>
        </p:txBody>
      </p:sp>
      <p:sp>
        <p:nvSpPr>
          <p:cNvPr id="12" name="TextBox 11">
            <a:extLst>
              <a:ext uri="{FF2B5EF4-FFF2-40B4-BE49-F238E27FC236}">
                <a16:creationId xmlns:a16="http://schemas.microsoft.com/office/drawing/2014/main" id="{368FF416-B906-A9EF-8F9B-9EF3C1695548}"/>
              </a:ext>
            </a:extLst>
          </p:cNvPr>
          <p:cNvSpPr txBox="1"/>
          <p:nvPr/>
        </p:nvSpPr>
        <p:spPr>
          <a:xfrm>
            <a:off x="333374" y="1162050"/>
            <a:ext cx="4087705" cy="4339650"/>
          </a:xfrm>
          <a:prstGeom prst="rect">
            <a:avLst/>
          </a:prstGeom>
          <a:noFill/>
        </p:spPr>
        <p:txBody>
          <a:bodyPr wrap="square" rtlCol="0">
            <a:spAutoFit/>
          </a:bodyPr>
          <a:lstStyle/>
          <a:p>
            <a:pPr marL="285750" indent="-285750">
              <a:buFont typeface="Arial" panose="020B0604020202020204" pitchFamily="34" charset="0"/>
              <a:buChar char="•"/>
            </a:pPr>
            <a:r>
              <a:rPr lang="en-US" sz="2200" dirty="0"/>
              <a:t>First beam in the summer of 2020</a:t>
            </a:r>
          </a:p>
          <a:p>
            <a:pPr marL="285750" indent="-285750">
              <a:buFont typeface="Arial" panose="020B0604020202020204" pitchFamily="34" charset="0"/>
              <a:buChar char="•"/>
            </a:pPr>
            <a:r>
              <a:rPr lang="en-US" sz="2200" dirty="0"/>
              <a:t>Gun processed up to 200 keV</a:t>
            </a:r>
          </a:p>
          <a:p>
            <a:pPr marL="285750" indent="-285750">
              <a:buFont typeface="Arial" panose="020B0604020202020204" pitchFamily="34" charset="0"/>
              <a:buChar char="•"/>
            </a:pPr>
            <a:r>
              <a:rPr lang="en-US" sz="2200" dirty="0"/>
              <a:t>Beam-based alignment of</a:t>
            </a:r>
          </a:p>
          <a:p>
            <a:pPr marL="742950" lvl="1" indent="-285750">
              <a:buFont typeface="Arial" panose="020B0604020202020204" pitchFamily="34" charset="0"/>
              <a:buChar char="•"/>
            </a:pPr>
            <a:r>
              <a:rPr lang="en-US" sz="2200" dirty="0"/>
              <a:t>Electrostatic center to solenoid 1</a:t>
            </a:r>
          </a:p>
          <a:p>
            <a:pPr marL="285750" indent="-285750">
              <a:buFont typeface="Arial" panose="020B0604020202020204" pitchFamily="34" charset="0"/>
              <a:buChar char="•"/>
            </a:pPr>
            <a:r>
              <a:rPr lang="en-US" sz="2200" dirty="0"/>
              <a:t>Clean transport of beam from cathode to final view screen</a:t>
            </a:r>
          </a:p>
          <a:p>
            <a:pPr marL="742950" lvl="1" indent="-285750">
              <a:buFont typeface="Arial" panose="020B0604020202020204" pitchFamily="34" charset="0"/>
              <a:buChar char="•"/>
            </a:pPr>
            <a:r>
              <a:rPr lang="en-US" sz="2200" dirty="0"/>
              <a:t>Mu metal, degaussing…</a:t>
            </a:r>
          </a:p>
          <a:p>
            <a:pPr marL="285750" indent="-285750">
              <a:buFont typeface="Arial" panose="020B0604020202020204" pitchFamily="34" charset="0"/>
              <a:buChar char="•"/>
            </a:pPr>
            <a:r>
              <a:rPr lang="en-US" sz="2200" dirty="0"/>
              <a:t>Magnet calibrations</a:t>
            </a:r>
          </a:p>
          <a:p>
            <a:pPr marL="742950" lvl="1" indent="-285750">
              <a:buFont typeface="Arial" panose="020B0604020202020204" pitchFamily="34" charset="0"/>
              <a:buChar char="•"/>
            </a:pPr>
            <a:r>
              <a:rPr lang="en-US" sz="2200" dirty="0"/>
              <a:t>Angular kick vs current</a:t>
            </a:r>
          </a:p>
          <a:p>
            <a:pPr marL="742950" lvl="1" indent="-285750">
              <a:buFont typeface="Arial" panose="020B0604020202020204" pitchFamily="34" charset="0"/>
              <a:buChar char="•"/>
            </a:pPr>
            <a:r>
              <a:rPr lang="en-US" sz="2200" dirty="0"/>
              <a:t>Larmor rotation</a:t>
            </a:r>
          </a:p>
          <a:p>
            <a:pPr marL="742950" lvl="1" indent="-285750">
              <a:buFont typeface="Arial" panose="020B0604020202020204" pitchFamily="34" charset="0"/>
              <a:buChar char="•"/>
            </a:pPr>
            <a:endParaRPr lang="en-US" baseline="-25000" dirty="0"/>
          </a:p>
        </p:txBody>
      </p:sp>
      <p:pic>
        <p:nvPicPr>
          <p:cNvPr id="14" name="Picture 13">
            <a:extLst>
              <a:ext uri="{FF2B5EF4-FFF2-40B4-BE49-F238E27FC236}">
                <a16:creationId xmlns:a16="http://schemas.microsoft.com/office/drawing/2014/main" id="{83DDAA71-726D-B34C-2555-7D648A8F16A5}"/>
              </a:ext>
            </a:extLst>
          </p:cNvPr>
          <p:cNvPicPr>
            <a:picLocks noChangeAspect="1"/>
          </p:cNvPicPr>
          <p:nvPr/>
        </p:nvPicPr>
        <p:blipFill>
          <a:blip r:embed="rId4"/>
          <a:stretch>
            <a:fillRect/>
          </a:stretch>
        </p:blipFill>
        <p:spPr>
          <a:xfrm>
            <a:off x="8590042" y="3848016"/>
            <a:ext cx="3187225" cy="2392986"/>
          </a:xfrm>
          <a:prstGeom prst="rect">
            <a:avLst/>
          </a:prstGeom>
        </p:spPr>
      </p:pic>
    </p:spTree>
    <p:extLst>
      <p:ext uri="{BB962C8B-B14F-4D97-AF65-F5344CB8AC3E}">
        <p14:creationId xmlns:p14="http://schemas.microsoft.com/office/powerpoint/2010/main" val="1267789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F74B7-5688-C978-AA4F-A7FACDDA4CB7}"/>
              </a:ext>
            </a:extLst>
          </p:cNvPr>
          <p:cNvPicPr>
            <a:picLocks noChangeAspect="1"/>
          </p:cNvPicPr>
          <p:nvPr/>
        </p:nvPicPr>
        <p:blipFill>
          <a:blip r:embed="rId2"/>
          <a:stretch>
            <a:fillRect/>
          </a:stretch>
        </p:blipFill>
        <p:spPr>
          <a:xfrm>
            <a:off x="3932807" y="0"/>
            <a:ext cx="8259193" cy="4112318"/>
          </a:xfrm>
          <a:prstGeom prst="rect">
            <a:avLst/>
          </a:prstGeom>
        </p:spPr>
      </p:pic>
      <p:sp>
        <p:nvSpPr>
          <p:cNvPr id="5" name="TextBox 4">
            <a:extLst>
              <a:ext uri="{FF2B5EF4-FFF2-40B4-BE49-F238E27FC236}">
                <a16:creationId xmlns:a16="http://schemas.microsoft.com/office/drawing/2014/main" id="{A9728035-FEAB-B8A3-F137-7A4E0B9B8D84}"/>
              </a:ext>
            </a:extLst>
          </p:cNvPr>
          <p:cNvSpPr txBox="1"/>
          <p:nvPr/>
        </p:nvSpPr>
        <p:spPr>
          <a:xfrm>
            <a:off x="195308" y="142043"/>
            <a:ext cx="3568823" cy="830997"/>
          </a:xfrm>
          <a:prstGeom prst="rect">
            <a:avLst/>
          </a:prstGeom>
          <a:noFill/>
        </p:spPr>
        <p:txBody>
          <a:bodyPr wrap="square" rtlCol="0">
            <a:spAutoFit/>
          </a:bodyPr>
          <a:lstStyle/>
          <a:p>
            <a:r>
              <a:rPr lang="en-US" sz="2400" b="1" dirty="0">
                <a:solidFill>
                  <a:srgbClr val="002060"/>
                </a:solidFill>
              </a:rPr>
              <a:t>HERACLES high current demonstration</a:t>
            </a:r>
          </a:p>
        </p:txBody>
      </p:sp>
      <p:pic>
        <p:nvPicPr>
          <p:cNvPr id="8" name="Picture 7">
            <a:extLst>
              <a:ext uri="{FF2B5EF4-FFF2-40B4-BE49-F238E27FC236}">
                <a16:creationId xmlns:a16="http://schemas.microsoft.com/office/drawing/2014/main" id="{729D44E1-1E95-2075-40E0-B5093A7928D7}"/>
              </a:ext>
            </a:extLst>
          </p:cNvPr>
          <p:cNvPicPr>
            <a:picLocks noChangeAspect="1"/>
          </p:cNvPicPr>
          <p:nvPr/>
        </p:nvPicPr>
        <p:blipFill>
          <a:blip r:embed="rId3"/>
          <a:stretch>
            <a:fillRect/>
          </a:stretch>
        </p:blipFill>
        <p:spPr>
          <a:xfrm>
            <a:off x="8812996" y="4411555"/>
            <a:ext cx="3183696" cy="2272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9960469-4D9D-CEEA-4F43-5F5BC26AF937}"/>
              </a:ext>
            </a:extLst>
          </p:cNvPr>
          <p:cNvSpPr txBox="1"/>
          <p:nvPr/>
        </p:nvSpPr>
        <p:spPr>
          <a:xfrm>
            <a:off x="195308" y="4545367"/>
            <a:ext cx="5965795"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Cs</a:t>
            </a:r>
            <a:r>
              <a:rPr lang="en-US" sz="2200" baseline="-25000" dirty="0"/>
              <a:t>3</a:t>
            </a:r>
            <a:r>
              <a:rPr lang="en-US" sz="2200" dirty="0"/>
              <a:t>Sb cathode on stainless steel puck</a:t>
            </a:r>
          </a:p>
          <a:p>
            <a:pPr marL="285750" indent="-285750">
              <a:buFont typeface="Arial" panose="020B0604020202020204" pitchFamily="34" charset="0"/>
              <a:buChar char="•"/>
            </a:pPr>
            <a:r>
              <a:rPr lang="en-US" sz="2200" dirty="0"/>
              <a:t>10 mA max current, limited by radiation trips</a:t>
            </a:r>
          </a:p>
          <a:p>
            <a:pPr marL="285750" indent="-285750">
              <a:buFont typeface="Arial" panose="020B0604020202020204" pitchFamily="34" charset="0"/>
              <a:buChar char="•"/>
            </a:pPr>
            <a:r>
              <a:rPr lang="en-US" sz="2200" dirty="0"/>
              <a:t>8 mA constant current for 3 + hours with no significant change in cathode QE</a:t>
            </a:r>
          </a:p>
          <a:p>
            <a:pPr marL="285750" indent="-285750">
              <a:buFont typeface="Arial" panose="020B0604020202020204" pitchFamily="34" charset="0"/>
              <a:buChar char="•"/>
            </a:pPr>
            <a:r>
              <a:rPr lang="en-US" sz="2200" b="1" dirty="0">
                <a:solidFill>
                  <a:srgbClr val="FF0000"/>
                </a:solidFill>
              </a:rPr>
              <a:t>Ready for cathode lifetime studies!</a:t>
            </a:r>
          </a:p>
        </p:txBody>
      </p:sp>
      <p:pic>
        <p:nvPicPr>
          <p:cNvPr id="10" name="Picture 9">
            <a:extLst>
              <a:ext uri="{FF2B5EF4-FFF2-40B4-BE49-F238E27FC236}">
                <a16:creationId xmlns:a16="http://schemas.microsoft.com/office/drawing/2014/main" id="{1C0A4BCF-003D-4ED5-4B79-3A1FD8C6CA48}"/>
              </a:ext>
            </a:extLst>
          </p:cNvPr>
          <p:cNvPicPr>
            <a:picLocks noChangeAspect="1"/>
          </p:cNvPicPr>
          <p:nvPr/>
        </p:nvPicPr>
        <p:blipFill>
          <a:blip r:embed="rId4"/>
          <a:stretch>
            <a:fillRect/>
          </a:stretch>
        </p:blipFill>
        <p:spPr>
          <a:xfrm>
            <a:off x="315634" y="1239371"/>
            <a:ext cx="3282335" cy="246044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1AE239F-4FA4-ACE2-D595-BC5C63F1F582}"/>
              </a:ext>
            </a:extLst>
          </p:cNvPr>
          <p:cNvPicPr>
            <a:picLocks noChangeAspect="1"/>
          </p:cNvPicPr>
          <p:nvPr/>
        </p:nvPicPr>
        <p:blipFill>
          <a:blip r:embed="rId5"/>
          <a:stretch>
            <a:fillRect/>
          </a:stretch>
        </p:blipFill>
        <p:spPr>
          <a:xfrm>
            <a:off x="5752730" y="4109394"/>
            <a:ext cx="2739807" cy="2642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861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D7EE0E-E862-F622-4A36-C70EE1F98FE0}"/>
              </a:ext>
            </a:extLst>
          </p:cNvPr>
          <p:cNvSpPr txBox="1"/>
          <p:nvPr/>
        </p:nvSpPr>
        <p:spPr>
          <a:xfrm>
            <a:off x="62144" y="213064"/>
            <a:ext cx="6533965" cy="461665"/>
          </a:xfrm>
          <a:prstGeom prst="rect">
            <a:avLst/>
          </a:prstGeom>
          <a:noFill/>
        </p:spPr>
        <p:txBody>
          <a:bodyPr wrap="square" rtlCol="0">
            <a:spAutoFit/>
          </a:bodyPr>
          <a:lstStyle/>
          <a:p>
            <a:r>
              <a:rPr lang="en-US" sz="2400" b="1" dirty="0">
                <a:solidFill>
                  <a:srgbClr val="002060"/>
                </a:solidFill>
              </a:rPr>
              <a:t>Cs-Sb-O activated GaAs cathode in HERACLES </a:t>
            </a:r>
          </a:p>
        </p:txBody>
      </p:sp>
      <p:pic>
        <p:nvPicPr>
          <p:cNvPr id="6" name="Picture 5">
            <a:extLst>
              <a:ext uri="{FF2B5EF4-FFF2-40B4-BE49-F238E27FC236}">
                <a16:creationId xmlns:a16="http://schemas.microsoft.com/office/drawing/2014/main" id="{43349E9F-F462-99A7-AC7A-3EB25752F2BB}"/>
              </a:ext>
            </a:extLst>
          </p:cNvPr>
          <p:cNvPicPr>
            <a:picLocks noChangeAspect="1"/>
          </p:cNvPicPr>
          <p:nvPr/>
        </p:nvPicPr>
        <p:blipFill>
          <a:blip r:embed="rId2"/>
          <a:stretch>
            <a:fillRect/>
          </a:stretch>
        </p:blipFill>
        <p:spPr>
          <a:xfrm>
            <a:off x="7707312" y="0"/>
            <a:ext cx="4484688" cy="3429000"/>
          </a:xfrm>
          <a:prstGeom prst="rect">
            <a:avLst/>
          </a:prstGeom>
        </p:spPr>
      </p:pic>
      <p:pic>
        <p:nvPicPr>
          <p:cNvPr id="7" name="Picture 6">
            <a:extLst>
              <a:ext uri="{FF2B5EF4-FFF2-40B4-BE49-F238E27FC236}">
                <a16:creationId xmlns:a16="http://schemas.microsoft.com/office/drawing/2014/main" id="{58CD7E63-7D3D-2903-523A-184EE661B8CA}"/>
              </a:ext>
            </a:extLst>
          </p:cNvPr>
          <p:cNvPicPr>
            <a:picLocks noChangeAspect="1"/>
          </p:cNvPicPr>
          <p:nvPr/>
        </p:nvPicPr>
        <p:blipFill>
          <a:blip r:embed="rId3"/>
          <a:stretch>
            <a:fillRect/>
          </a:stretch>
        </p:blipFill>
        <p:spPr>
          <a:xfrm>
            <a:off x="7707312" y="3515360"/>
            <a:ext cx="4467225" cy="3275965"/>
          </a:xfrm>
          <a:prstGeom prst="rect">
            <a:avLst/>
          </a:prstGeom>
        </p:spPr>
      </p:pic>
      <p:sp>
        <p:nvSpPr>
          <p:cNvPr id="2" name="TextBox 1">
            <a:extLst>
              <a:ext uri="{FF2B5EF4-FFF2-40B4-BE49-F238E27FC236}">
                <a16:creationId xmlns:a16="http://schemas.microsoft.com/office/drawing/2014/main" id="{FF974B29-4A05-555E-8488-3DFA3C1060B5}"/>
              </a:ext>
            </a:extLst>
          </p:cNvPr>
          <p:cNvSpPr txBox="1"/>
          <p:nvPr/>
        </p:nvSpPr>
        <p:spPr>
          <a:xfrm>
            <a:off x="284085" y="701335"/>
            <a:ext cx="6312024" cy="1200329"/>
          </a:xfrm>
          <a:prstGeom prst="rect">
            <a:avLst/>
          </a:prstGeom>
          <a:noFill/>
        </p:spPr>
        <p:txBody>
          <a:bodyPr wrap="square" rtlCol="0">
            <a:spAutoFit/>
          </a:bodyPr>
          <a:lstStyle/>
          <a:p>
            <a:r>
              <a:rPr lang="en-US" sz="2400" b="1" dirty="0"/>
              <a:t>Goal</a:t>
            </a:r>
          </a:p>
          <a:p>
            <a:pPr marL="342900" indent="-342900">
              <a:buFont typeface="Arial" panose="020B0604020202020204" pitchFamily="34" charset="0"/>
              <a:buChar char="•"/>
            </a:pPr>
            <a:r>
              <a:rPr lang="en-US" sz="2400" b="1" dirty="0"/>
              <a:t>Compare the charge lifetimes of Cs-Sb-O vs Cs-O activated GaAs</a:t>
            </a:r>
            <a:r>
              <a:rPr lang="en-US" b="1" dirty="0"/>
              <a:t>.</a:t>
            </a:r>
          </a:p>
        </p:txBody>
      </p:sp>
      <p:sp>
        <p:nvSpPr>
          <p:cNvPr id="3" name="TextBox 2">
            <a:extLst>
              <a:ext uri="{FF2B5EF4-FFF2-40B4-BE49-F238E27FC236}">
                <a16:creationId xmlns:a16="http://schemas.microsoft.com/office/drawing/2014/main" id="{0E56D604-FB45-189D-CEEC-E62663E812AE}"/>
              </a:ext>
            </a:extLst>
          </p:cNvPr>
          <p:cNvSpPr txBox="1"/>
          <p:nvPr/>
        </p:nvSpPr>
        <p:spPr>
          <a:xfrm>
            <a:off x="204185" y="2222698"/>
            <a:ext cx="6818051" cy="2585323"/>
          </a:xfrm>
          <a:prstGeom prst="rect">
            <a:avLst/>
          </a:prstGeom>
          <a:noFill/>
        </p:spPr>
        <p:txBody>
          <a:bodyPr wrap="square" rtlCol="0">
            <a:spAutoFit/>
          </a:bodyPr>
          <a:lstStyle/>
          <a:p>
            <a:r>
              <a:rPr lang="en-US" b="1" dirty="0"/>
              <a:t>Sample Preparation: </a:t>
            </a:r>
          </a:p>
          <a:p>
            <a:pPr marL="285750" indent="-285750">
              <a:buFont typeface="Arial" panose="020B0604020202020204" pitchFamily="34" charset="0"/>
              <a:buChar char="•"/>
            </a:pPr>
            <a:r>
              <a:rPr lang="en-US" b="1" dirty="0" err="1"/>
              <a:t>Cs-O:GaAs</a:t>
            </a:r>
            <a:r>
              <a:rPr lang="en-US" b="1" dirty="0"/>
              <a:t> </a:t>
            </a:r>
          </a:p>
          <a:p>
            <a:pPr marL="742950" lvl="1" indent="-285750">
              <a:buFont typeface="Arial" panose="020B0604020202020204" pitchFamily="34" charset="0"/>
              <a:buChar char="•"/>
            </a:pPr>
            <a:r>
              <a:rPr lang="en-US" b="1" dirty="0"/>
              <a:t>activated with co-deposition in a chamber attached to the rear of HERACLES. </a:t>
            </a:r>
          </a:p>
          <a:p>
            <a:pPr marL="742950" lvl="1" indent="-285750">
              <a:buFont typeface="Arial" panose="020B0604020202020204" pitchFamily="34" charset="0"/>
              <a:buChar char="•"/>
            </a:pPr>
            <a:r>
              <a:rPr lang="en-US" b="1" dirty="0"/>
              <a:t>Lifetime measurements performed within hours of activation </a:t>
            </a:r>
          </a:p>
          <a:p>
            <a:pPr marL="285750" indent="-285750">
              <a:buFont typeface="Arial" panose="020B0604020202020204" pitchFamily="34" charset="0"/>
              <a:buChar char="•"/>
            </a:pPr>
            <a:r>
              <a:rPr lang="en-US" b="1" dirty="0" err="1"/>
              <a:t>Cs-O-Sb:GaAs</a:t>
            </a:r>
            <a:endParaRPr lang="en-US" b="1" dirty="0"/>
          </a:p>
          <a:p>
            <a:pPr marL="742950" lvl="1" indent="-285750">
              <a:buFont typeface="Arial" panose="020B0604020202020204" pitchFamily="34" charset="0"/>
              <a:buChar char="•"/>
            </a:pPr>
            <a:r>
              <a:rPr lang="en-US" b="1" dirty="0"/>
              <a:t>Activated in Mother chamber and transported via a vacuum suitcase to HERACLES</a:t>
            </a:r>
          </a:p>
          <a:p>
            <a:pPr marL="742950" lvl="1" indent="-285750">
              <a:buFont typeface="Arial" panose="020B0604020202020204" pitchFamily="34" charset="0"/>
              <a:buChar char="•"/>
            </a:pPr>
            <a:r>
              <a:rPr lang="en-US" b="1" dirty="0"/>
              <a:t>~24 hours between activation and lifetime measurement  </a:t>
            </a:r>
          </a:p>
        </p:txBody>
      </p:sp>
      <p:sp>
        <p:nvSpPr>
          <p:cNvPr id="5" name="TextBox 4">
            <a:extLst>
              <a:ext uri="{FF2B5EF4-FFF2-40B4-BE49-F238E27FC236}">
                <a16:creationId xmlns:a16="http://schemas.microsoft.com/office/drawing/2014/main" id="{5BD35820-626B-A6A6-6C46-69D9998447A2}"/>
              </a:ext>
            </a:extLst>
          </p:cNvPr>
          <p:cNvSpPr txBox="1"/>
          <p:nvPr/>
        </p:nvSpPr>
        <p:spPr>
          <a:xfrm>
            <a:off x="204185" y="4929729"/>
            <a:ext cx="6604988" cy="1200329"/>
          </a:xfrm>
          <a:prstGeom prst="rect">
            <a:avLst/>
          </a:prstGeom>
          <a:noFill/>
        </p:spPr>
        <p:txBody>
          <a:bodyPr wrap="square" rtlCol="0">
            <a:spAutoFit/>
          </a:bodyPr>
          <a:lstStyle/>
          <a:p>
            <a:r>
              <a:rPr lang="en-US" b="1" dirty="0"/>
              <a:t>Run Conditions</a:t>
            </a:r>
          </a:p>
          <a:p>
            <a:pPr marL="742950" lvl="1" indent="-285750">
              <a:buFont typeface="Arial" panose="020B0604020202020204" pitchFamily="34" charset="0"/>
              <a:buChar char="•"/>
            </a:pPr>
            <a:r>
              <a:rPr lang="en-US" b="1" dirty="0"/>
              <a:t>1 mA beam current held constant for 2-3 hours</a:t>
            </a:r>
          </a:p>
          <a:p>
            <a:pPr marL="742950" lvl="1" indent="-285750">
              <a:buFont typeface="Arial" panose="020B0604020202020204" pitchFamily="34" charset="0"/>
              <a:buChar char="•"/>
            </a:pPr>
            <a:r>
              <a:rPr lang="en-US" b="1" dirty="0"/>
              <a:t>488 nm drive laser. QE map at 532 and 780 nm</a:t>
            </a:r>
          </a:p>
          <a:p>
            <a:pPr marL="742950" lvl="1" indent="-285750">
              <a:buFont typeface="Arial" panose="020B0604020202020204" pitchFamily="34" charset="0"/>
              <a:buChar char="•"/>
            </a:pPr>
            <a:r>
              <a:rPr lang="en-US" b="1" dirty="0"/>
              <a:t>Typical vacuum pressure in the low e-10’s during run</a:t>
            </a:r>
          </a:p>
        </p:txBody>
      </p:sp>
    </p:spTree>
    <p:extLst>
      <p:ext uri="{BB962C8B-B14F-4D97-AF65-F5344CB8AC3E}">
        <p14:creationId xmlns:p14="http://schemas.microsoft.com/office/powerpoint/2010/main" val="414730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1B2E21-B431-908B-C6A9-221CAD486DA8}"/>
              </a:ext>
            </a:extLst>
          </p:cNvPr>
          <p:cNvPicPr>
            <a:picLocks noChangeAspect="1"/>
          </p:cNvPicPr>
          <p:nvPr/>
        </p:nvPicPr>
        <p:blipFill>
          <a:blip r:embed="rId2"/>
          <a:stretch>
            <a:fillRect/>
          </a:stretch>
        </p:blipFill>
        <p:spPr>
          <a:xfrm>
            <a:off x="6700468" y="123584"/>
            <a:ext cx="5287113" cy="3448531"/>
          </a:xfrm>
          <a:prstGeom prst="rect">
            <a:avLst/>
          </a:prstGeom>
        </p:spPr>
      </p:pic>
      <p:pic>
        <p:nvPicPr>
          <p:cNvPr id="7" name="Picture 6">
            <a:extLst>
              <a:ext uri="{FF2B5EF4-FFF2-40B4-BE49-F238E27FC236}">
                <a16:creationId xmlns:a16="http://schemas.microsoft.com/office/drawing/2014/main" id="{E8F04F5C-F150-092D-4448-AAE8346C0FD4}"/>
              </a:ext>
            </a:extLst>
          </p:cNvPr>
          <p:cNvPicPr>
            <a:picLocks noChangeAspect="1"/>
          </p:cNvPicPr>
          <p:nvPr/>
        </p:nvPicPr>
        <p:blipFill>
          <a:blip r:embed="rId3"/>
          <a:stretch>
            <a:fillRect/>
          </a:stretch>
        </p:blipFill>
        <p:spPr>
          <a:xfrm>
            <a:off x="5167609" y="3572115"/>
            <a:ext cx="4072331" cy="2948321"/>
          </a:xfrm>
          <a:prstGeom prst="rect">
            <a:avLst/>
          </a:prstGeom>
        </p:spPr>
      </p:pic>
      <p:sp>
        <p:nvSpPr>
          <p:cNvPr id="8" name="TextBox 7">
            <a:extLst>
              <a:ext uri="{FF2B5EF4-FFF2-40B4-BE49-F238E27FC236}">
                <a16:creationId xmlns:a16="http://schemas.microsoft.com/office/drawing/2014/main" id="{2AC2A669-2ABD-7609-A53F-84DB06A45DB2}"/>
              </a:ext>
            </a:extLst>
          </p:cNvPr>
          <p:cNvSpPr txBox="1"/>
          <p:nvPr/>
        </p:nvSpPr>
        <p:spPr>
          <a:xfrm>
            <a:off x="166503" y="260689"/>
            <a:ext cx="6533965" cy="830997"/>
          </a:xfrm>
          <a:prstGeom prst="rect">
            <a:avLst/>
          </a:prstGeom>
          <a:noFill/>
        </p:spPr>
        <p:txBody>
          <a:bodyPr wrap="square" rtlCol="0">
            <a:spAutoFit/>
          </a:bodyPr>
          <a:lstStyle/>
          <a:p>
            <a:r>
              <a:rPr lang="en-US" sz="2400" b="1" dirty="0">
                <a:solidFill>
                  <a:srgbClr val="002060"/>
                </a:solidFill>
              </a:rPr>
              <a:t>Cs-Sb-O activated GaAs cathode in HERACLES (results) </a:t>
            </a:r>
          </a:p>
        </p:txBody>
      </p:sp>
      <p:pic>
        <p:nvPicPr>
          <p:cNvPr id="3" name="Picture 2">
            <a:extLst>
              <a:ext uri="{FF2B5EF4-FFF2-40B4-BE49-F238E27FC236}">
                <a16:creationId xmlns:a16="http://schemas.microsoft.com/office/drawing/2014/main" id="{73BF26A9-36B1-B447-0859-87E6B339A9F6}"/>
              </a:ext>
            </a:extLst>
          </p:cNvPr>
          <p:cNvPicPr>
            <a:picLocks noChangeAspect="1"/>
          </p:cNvPicPr>
          <p:nvPr/>
        </p:nvPicPr>
        <p:blipFill>
          <a:blip r:embed="rId4"/>
          <a:stretch>
            <a:fillRect/>
          </a:stretch>
        </p:blipFill>
        <p:spPr>
          <a:xfrm>
            <a:off x="9477195" y="4162007"/>
            <a:ext cx="2510386" cy="1821543"/>
          </a:xfrm>
          <a:prstGeom prst="rect">
            <a:avLst/>
          </a:prstGeom>
        </p:spPr>
      </p:pic>
      <p:sp>
        <p:nvSpPr>
          <p:cNvPr id="4" name="TextBox 3">
            <a:extLst>
              <a:ext uri="{FF2B5EF4-FFF2-40B4-BE49-F238E27FC236}">
                <a16:creationId xmlns:a16="http://schemas.microsoft.com/office/drawing/2014/main" id="{29328C3C-E9D8-2168-C302-9269119404CE}"/>
              </a:ext>
            </a:extLst>
          </p:cNvPr>
          <p:cNvSpPr txBox="1"/>
          <p:nvPr/>
        </p:nvSpPr>
        <p:spPr>
          <a:xfrm>
            <a:off x="5852195" y="3429000"/>
            <a:ext cx="1296140" cy="369332"/>
          </a:xfrm>
          <a:prstGeom prst="rect">
            <a:avLst/>
          </a:prstGeom>
          <a:noFill/>
        </p:spPr>
        <p:txBody>
          <a:bodyPr wrap="square" rtlCol="0">
            <a:spAutoFit/>
          </a:bodyPr>
          <a:lstStyle/>
          <a:p>
            <a:r>
              <a:rPr lang="en-US" dirty="0"/>
              <a:t>Cs-O</a:t>
            </a:r>
          </a:p>
        </p:txBody>
      </p:sp>
      <p:sp>
        <p:nvSpPr>
          <p:cNvPr id="6" name="TextBox 5">
            <a:extLst>
              <a:ext uri="{FF2B5EF4-FFF2-40B4-BE49-F238E27FC236}">
                <a16:creationId xmlns:a16="http://schemas.microsoft.com/office/drawing/2014/main" id="{5AD2B0FB-BE69-29BB-C650-653FB8AAE85F}"/>
              </a:ext>
            </a:extLst>
          </p:cNvPr>
          <p:cNvSpPr txBox="1"/>
          <p:nvPr/>
        </p:nvSpPr>
        <p:spPr>
          <a:xfrm>
            <a:off x="7546067" y="3387449"/>
            <a:ext cx="1296140" cy="369332"/>
          </a:xfrm>
          <a:prstGeom prst="rect">
            <a:avLst/>
          </a:prstGeom>
          <a:noFill/>
        </p:spPr>
        <p:txBody>
          <a:bodyPr wrap="square" rtlCol="0">
            <a:spAutoFit/>
          </a:bodyPr>
          <a:lstStyle/>
          <a:p>
            <a:r>
              <a:rPr lang="en-US" dirty="0"/>
              <a:t>Cs-Sb-O</a:t>
            </a:r>
          </a:p>
        </p:txBody>
      </p:sp>
      <p:sp>
        <p:nvSpPr>
          <p:cNvPr id="9" name="TextBox 8">
            <a:extLst>
              <a:ext uri="{FF2B5EF4-FFF2-40B4-BE49-F238E27FC236}">
                <a16:creationId xmlns:a16="http://schemas.microsoft.com/office/drawing/2014/main" id="{E7CE3C57-6CEF-79BA-C2AB-B9C6ABD9BAC0}"/>
              </a:ext>
            </a:extLst>
          </p:cNvPr>
          <p:cNvSpPr txBox="1"/>
          <p:nvPr/>
        </p:nvSpPr>
        <p:spPr>
          <a:xfrm>
            <a:off x="166503" y="1213009"/>
            <a:ext cx="4876014" cy="532453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FF0000"/>
                </a:solidFill>
              </a:rPr>
              <a:t>We did not see an improvement in the charge lifetime at 488 nm</a:t>
            </a:r>
          </a:p>
          <a:p>
            <a:pPr marL="285750" indent="-285750">
              <a:buFont typeface="Arial" panose="020B0604020202020204" pitchFamily="34" charset="0"/>
              <a:buChar char="•"/>
            </a:pPr>
            <a:r>
              <a:rPr lang="en-US" sz="2000" dirty="0"/>
              <a:t>Pre/post run comparisons of QE indicate lifetime at 780 nm may have improved.</a:t>
            </a:r>
          </a:p>
          <a:p>
            <a:pPr marL="742950" lvl="1" indent="-285750">
              <a:buFont typeface="Arial" panose="020B0604020202020204" pitchFamily="34" charset="0"/>
              <a:buChar char="•"/>
            </a:pPr>
            <a:r>
              <a:rPr lang="en-US" sz="2000" dirty="0"/>
              <a:t>Relative QE change smaller for Cs-Sb-O samples</a:t>
            </a:r>
          </a:p>
          <a:p>
            <a:pPr marL="285750" indent="-285750">
              <a:buFont typeface="Arial" panose="020B0604020202020204" pitchFamily="34" charset="0"/>
              <a:buChar char="•"/>
            </a:pPr>
            <a:r>
              <a:rPr lang="en-US" sz="2000" dirty="0"/>
              <a:t>Cs-Sb-O had lower QE’s </a:t>
            </a:r>
          </a:p>
          <a:p>
            <a:pPr marL="742950" lvl="1" indent="-285750">
              <a:buFont typeface="Arial" panose="020B0604020202020204" pitchFamily="34" charset="0"/>
              <a:buChar char="•"/>
            </a:pPr>
            <a:r>
              <a:rPr lang="en-US" sz="2000" dirty="0"/>
              <a:t>We observed roughly a factor of 3 reduction in the QE between activation in the Mother chamber and beginning the run. </a:t>
            </a:r>
          </a:p>
          <a:p>
            <a:pPr marL="742950" lvl="1" indent="-285750">
              <a:buFont typeface="Arial" panose="020B0604020202020204" pitchFamily="34" charset="0"/>
              <a:buChar char="•"/>
            </a:pPr>
            <a:r>
              <a:rPr lang="en-US" sz="2000" dirty="0"/>
              <a:t>Required laser power a factor of 4-10 higher  </a:t>
            </a:r>
          </a:p>
          <a:p>
            <a:pPr marL="285750" indent="-285750">
              <a:buFont typeface="Arial" panose="020B0604020202020204" pitchFamily="34" charset="0"/>
              <a:buChar char="•"/>
            </a:pPr>
            <a:r>
              <a:rPr lang="en-US" sz="2000" dirty="0"/>
              <a:t>The story is not over!</a:t>
            </a:r>
          </a:p>
          <a:p>
            <a:pPr marL="742950" lvl="1" indent="-285750">
              <a:buFont typeface="Arial" panose="020B0604020202020204" pitchFamily="34" charset="0"/>
              <a:buChar char="•"/>
            </a:pPr>
            <a:r>
              <a:rPr lang="en-US" sz="2000" dirty="0"/>
              <a:t>New growth chamber on HERACLES to support Cs-Sb-O activation</a:t>
            </a:r>
          </a:p>
          <a:p>
            <a:pPr marL="742950" lvl="1" indent="-285750">
              <a:buFont typeface="Arial" panose="020B0604020202020204" pitchFamily="34" charset="0"/>
              <a:buChar char="•"/>
            </a:pPr>
            <a:r>
              <a:rPr lang="en-US" sz="2000" dirty="0"/>
              <a:t>780 nm drive laser </a:t>
            </a:r>
          </a:p>
        </p:txBody>
      </p:sp>
    </p:spTree>
    <p:extLst>
      <p:ext uri="{BB962C8B-B14F-4D97-AF65-F5344CB8AC3E}">
        <p14:creationId xmlns:p14="http://schemas.microsoft.com/office/powerpoint/2010/main" val="1722054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40858-43A0-D86C-0859-6361C0414A5F}"/>
              </a:ext>
            </a:extLst>
          </p:cNvPr>
          <p:cNvSpPr txBox="1"/>
          <p:nvPr/>
        </p:nvSpPr>
        <p:spPr>
          <a:xfrm>
            <a:off x="133165" y="142043"/>
            <a:ext cx="6320901" cy="461665"/>
          </a:xfrm>
          <a:prstGeom prst="rect">
            <a:avLst/>
          </a:prstGeom>
          <a:noFill/>
        </p:spPr>
        <p:txBody>
          <a:bodyPr wrap="square" rtlCol="0">
            <a:spAutoFit/>
          </a:bodyPr>
          <a:lstStyle/>
          <a:p>
            <a:r>
              <a:rPr lang="en-US" sz="2400" dirty="0">
                <a:solidFill>
                  <a:schemeClr val="accent1">
                    <a:lumMod val="75000"/>
                  </a:schemeClr>
                </a:solidFill>
              </a:rPr>
              <a:t>Summary</a:t>
            </a:r>
          </a:p>
        </p:txBody>
      </p:sp>
      <p:sp>
        <p:nvSpPr>
          <p:cNvPr id="5" name="TextBox 4">
            <a:extLst>
              <a:ext uri="{FF2B5EF4-FFF2-40B4-BE49-F238E27FC236}">
                <a16:creationId xmlns:a16="http://schemas.microsoft.com/office/drawing/2014/main" id="{0B97D4DA-2E73-DCC0-B450-4295A65053A8}"/>
              </a:ext>
            </a:extLst>
          </p:cNvPr>
          <p:cNvSpPr txBox="1"/>
          <p:nvPr/>
        </p:nvSpPr>
        <p:spPr>
          <a:xfrm>
            <a:off x="390618" y="892103"/>
            <a:ext cx="8202967" cy="4431983"/>
          </a:xfrm>
          <a:prstGeom prst="rect">
            <a:avLst/>
          </a:prstGeom>
          <a:noFill/>
        </p:spPr>
        <p:txBody>
          <a:bodyPr wrap="square" rtlCol="0">
            <a:spAutoFit/>
          </a:bodyPr>
          <a:lstStyle/>
          <a:p>
            <a:pPr marL="285750" indent="-285750">
              <a:buFont typeface="Arial" panose="020B0604020202020204" pitchFamily="34" charset="0"/>
              <a:buChar char="•"/>
            </a:pPr>
            <a:r>
              <a:rPr lang="en-US" sz="2200" b="1" dirty="0"/>
              <a:t>GaAs is currently the only viable candidate for high current spin polarized production</a:t>
            </a:r>
          </a:p>
          <a:p>
            <a:pPr marL="285750" indent="-285750">
              <a:buFont typeface="Arial" panose="020B0604020202020204" pitchFamily="34" charset="0"/>
              <a:buChar char="•"/>
            </a:pPr>
            <a:r>
              <a:rPr lang="en-US" sz="2200" b="1" dirty="0"/>
              <a:t>NEA activation is fragile, making the charge lifetime low compared to alkali-antimonides</a:t>
            </a:r>
          </a:p>
          <a:p>
            <a:pPr marL="285750" indent="-285750">
              <a:buFont typeface="Arial" panose="020B0604020202020204" pitchFamily="34" charset="0"/>
              <a:buChar char="•"/>
            </a:pPr>
            <a:r>
              <a:rPr lang="en-US" sz="2200" b="1" dirty="0"/>
              <a:t>Cs-Sb-O activation improves GaAs lifetime in growth chambers</a:t>
            </a:r>
          </a:p>
          <a:p>
            <a:pPr marL="285750" indent="-285750">
              <a:buFont typeface="Arial" panose="020B0604020202020204" pitchFamily="34" charset="0"/>
              <a:buChar char="•"/>
            </a:pPr>
            <a:r>
              <a:rPr lang="en-US" sz="2200" b="1" dirty="0"/>
              <a:t>No improvement of lifetime was observed with operation at 488 nm</a:t>
            </a:r>
          </a:p>
          <a:p>
            <a:pPr marL="742950" lvl="1" indent="-285750">
              <a:buFont typeface="Arial" panose="020B0604020202020204" pitchFamily="34" charset="0"/>
              <a:buChar char="•"/>
            </a:pPr>
            <a:r>
              <a:rPr lang="en-US" sz="2200" b="1" dirty="0"/>
              <a:t>Some indirect evidence for improved lifetime at 780 nm</a:t>
            </a:r>
          </a:p>
          <a:p>
            <a:pPr marL="285750" indent="-285750">
              <a:buFont typeface="Arial" panose="020B0604020202020204" pitchFamily="34" charset="0"/>
              <a:buChar char="•"/>
            </a:pPr>
            <a:r>
              <a:rPr lang="en-US" sz="2200" b="1" dirty="0"/>
              <a:t>Future work</a:t>
            </a:r>
          </a:p>
          <a:p>
            <a:pPr marL="742950" lvl="1" indent="-285750">
              <a:buFont typeface="Arial" panose="020B0604020202020204" pitchFamily="34" charset="0"/>
              <a:buChar char="•"/>
            </a:pPr>
            <a:r>
              <a:rPr lang="en-US" sz="2200" b="1" dirty="0"/>
              <a:t>Lifetime studies performed at the 780 nm</a:t>
            </a:r>
          </a:p>
          <a:p>
            <a:pPr marL="742950" lvl="1" indent="-285750">
              <a:buFont typeface="Arial" panose="020B0604020202020204" pitchFamily="34" charset="0"/>
              <a:buChar char="•"/>
            </a:pPr>
            <a:r>
              <a:rPr lang="en-US" sz="2200" b="1" dirty="0"/>
              <a:t>Upgraded growth chamber on HERACLES to allow for Cs-Sb-O testing with transporting </a:t>
            </a:r>
          </a:p>
          <a:p>
            <a:pPr marL="285750" indent="-285750">
              <a:buFont typeface="Arial" panose="020B0604020202020204" pitchFamily="34" charset="0"/>
              <a:buChar char="•"/>
            </a:pPr>
            <a:endParaRPr lang="en-US" dirty="0"/>
          </a:p>
        </p:txBody>
      </p:sp>
      <p:pic>
        <p:nvPicPr>
          <p:cNvPr id="6" name="Picture 5" descr="Diagram&#10;&#10;Description automatically generated with medium confidence">
            <a:extLst>
              <a:ext uri="{FF2B5EF4-FFF2-40B4-BE49-F238E27FC236}">
                <a16:creationId xmlns:a16="http://schemas.microsoft.com/office/drawing/2014/main" id="{272C2FD4-A9F5-9913-2BF9-044B62383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3585" y="892103"/>
            <a:ext cx="3044416" cy="2383785"/>
          </a:xfrm>
          <a:prstGeom prst="rect">
            <a:avLst/>
          </a:prstGeom>
        </p:spPr>
      </p:pic>
    </p:spTree>
    <p:extLst>
      <p:ext uri="{BB962C8B-B14F-4D97-AF65-F5344CB8AC3E}">
        <p14:creationId xmlns:p14="http://schemas.microsoft.com/office/powerpoint/2010/main" val="276302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AA1756-CE52-8B80-EF6A-CA411E458E5F}"/>
              </a:ext>
            </a:extLst>
          </p:cNvPr>
          <p:cNvSpPr txBox="1"/>
          <p:nvPr/>
        </p:nvSpPr>
        <p:spPr>
          <a:xfrm>
            <a:off x="2858611" y="2032986"/>
            <a:ext cx="7546019" cy="707886"/>
          </a:xfrm>
          <a:prstGeom prst="rect">
            <a:avLst/>
          </a:prstGeom>
          <a:noFill/>
        </p:spPr>
        <p:txBody>
          <a:bodyPr wrap="square" rtlCol="0">
            <a:spAutoFit/>
          </a:bodyPr>
          <a:lstStyle/>
          <a:p>
            <a:r>
              <a:rPr lang="en-US" sz="4000" dirty="0"/>
              <a:t>BACKUP SLIDES</a:t>
            </a:r>
          </a:p>
        </p:txBody>
      </p:sp>
    </p:spTree>
    <p:extLst>
      <p:ext uri="{BB962C8B-B14F-4D97-AF65-F5344CB8AC3E}">
        <p14:creationId xmlns:p14="http://schemas.microsoft.com/office/powerpoint/2010/main" val="101833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AB39E-837D-1E2C-CE9A-F2A4228F2A11}"/>
              </a:ext>
            </a:extLst>
          </p:cNvPr>
          <p:cNvPicPr>
            <a:picLocks noChangeAspect="1"/>
          </p:cNvPicPr>
          <p:nvPr/>
        </p:nvPicPr>
        <p:blipFill>
          <a:blip r:embed="rId2"/>
          <a:stretch>
            <a:fillRect/>
          </a:stretch>
        </p:blipFill>
        <p:spPr>
          <a:xfrm>
            <a:off x="7395468" y="1035811"/>
            <a:ext cx="4663651" cy="4070814"/>
          </a:xfrm>
          <a:prstGeom prst="rect">
            <a:avLst/>
          </a:prstGeom>
        </p:spPr>
      </p:pic>
      <p:sp>
        <p:nvSpPr>
          <p:cNvPr id="6" name="TextBox 5">
            <a:extLst>
              <a:ext uri="{FF2B5EF4-FFF2-40B4-BE49-F238E27FC236}">
                <a16:creationId xmlns:a16="http://schemas.microsoft.com/office/drawing/2014/main" id="{F5409E6F-2D20-27CE-89FD-F6834B3746A1}"/>
              </a:ext>
            </a:extLst>
          </p:cNvPr>
          <p:cNvSpPr txBox="1"/>
          <p:nvPr/>
        </p:nvSpPr>
        <p:spPr>
          <a:xfrm>
            <a:off x="142875" y="161925"/>
            <a:ext cx="5819775" cy="461665"/>
          </a:xfrm>
          <a:prstGeom prst="rect">
            <a:avLst/>
          </a:prstGeom>
          <a:noFill/>
        </p:spPr>
        <p:txBody>
          <a:bodyPr wrap="square" rtlCol="0">
            <a:spAutoFit/>
          </a:bodyPr>
          <a:lstStyle/>
          <a:p>
            <a:r>
              <a:rPr lang="en-US" sz="2400" b="1" dirty="0"/>
              <a:t>Analysis of QE degradation at high current</a:t>
            </a:r>
          </a:p>
        </p:txBody>
      </p:sp>
      <p:sp>
        <p:nvSpPr>
          <p:cNvPr id="7" name="TextBox 6">
            <a:extLst>
              <a:ext uri="{FF2B5EF4-FFF2-40B4-BE49-F238E27FC236}">
                <a16:creationId xmlns:a16="http://schemas.microsoft.com/office/drawing/2014/main" id="{1DDF1EDA-F562-1813-1C09-97B6C9D2FF2D}"/>
              </a:ext>
            </a:extLst>
          </p:cNvPr>
          <p:cNvSpPr txBox="1"/>
          <p:nvPr/>
        </p:nvSpPr>
        <p:spPr>
          <a:xfrm>
            <a:off x="175518" y="914399"/>
            <a:ext cx="7219950" cy="1323439"/>
          </a:xfrm>
          <a:prstGeom prst="rect">
            <a:avLst/>
          </a:prstGeom>
          <a:noFill/>
        </p:spPr>
        <p:txBody>
          <a:bodyPr wrap="square" rtlCol="0">
            <a:spAutoFit/>
          </a:bodyPr>
          <a:lstStyle/>
          <a:p>
            <a:r>
              <a:rPr lang="en-US" sz="2000" dirty="0"/>
              <a:t>Damage is caused by ion back bombardment, but how exactly? The ions can either:</a:t>
            </a:r>
          </a:p>
          <a:p>
            <a:pPr marL="742950" lvl="1" indent="-285750">
              <a:buFont typeface="Arial" panose="020B0604020202020204" pitchFamily="34" charset="0"/>
              <a:buChar char="•"/>
            </a:pPr>
            <a:r>
              <a:rPr lang="en-US" sz="2000" dirty="0"/>
              <a:t>Sputter off the NEA activation layer</a:t>
            </a:r>
          </a:p>
          <a:p>
            <a:pPr marL="742950" lvl="1" indent="-285750">
              <a:buFont typeface="Arial" panose="020B0604020202020204" pitchFamily="34" charset="0"/>
              <a:buChar char="•"/>
            </a:pPr>
            <a:r>
              <a:rPr lang="en-US" sz="2000" dirty="0"/>
              <a:t>Damage the bulk crystal structure </a:t>
            </a:r>
          </a:p>
        </p:txBody>
      </p:sp>
      <p:sp>
        <p:nvSpPr>
          <p:cNvPr id="8" name="TextBox 7">
            <a:extLst>
              <a:ext uri="{FF2B5EF4-FFF2-40B4-BE49-F238E27FC236}">
                <a16:creationId xmlns:a16="http://schemas.microsoft.com/office/drawing/2014/main" id="{BF5044C8-3546-EA71-6F14-E38AC95DC0BD}"/>
              </a:ext>
            </a:extLst>
          </p:cNvPr>
          <p:cNvSpPr txBox="1"/>
          <p:nvPr/>
        </p:nvSpPr>
        <p:spPr>
          <a:xfrm>
            <a:off x="175518" y="2600325"/>
            <a:ext cx="5819775" cy="3785652"/>
          </a:xfrm>
          <a:prstGeom prst="rect">
            <a:avLst/>
          </a:prstGeom>
          <a:noFill/>
        </p:spPr>
        <p:txBody>
          <a:bodyPr wrap="square" rtlCol="0">
            <a:spAutoFit/>
          </a:bodyPr>
          <a:lstStyle/>
          <a:p>
            <a:r>
              <a:rPr lang="en-US" sz="2000" dirty="0"/>
              <a:t>Multiple GaAs samples ran in the CEBAF and IR-VUV FEL  guns (JLAB) were studied after operation</a:t>
            </a:r>
            <a:r>
              <a:rPr lang="en-US" sz="2000" baseline="30000" dirty="0"/>
              <a:t>1</a:t>
            </a:r>
            <a:endParaRPr lang="en-US" sz="2000" dirty="0"/>
          </a:p>
          <a:p>
            <a:endParaRPr lang="en-US" sz="2000" dirty="0"/>
          </a:p>
          <a:p>
            <a:r>
              <a:rPr lang="en-US" sz="2000" dirty="0"/>
              <a:t>On two bulk GaAs samples:</a:t>
            </a:r>
          </a:p>
          <a:p>
            <a:pPr marL="800100" lvl="1" indent="-342900">
              <a:buFont typeface="Arial" panose="020B0604020202020204" pitchFamily="34" charset="0"/>
              <a:buChar char="•"/>
            </a:pPr>
            <a:r>
              <a:rPr lang="en-US" sz="2000" dirty="0"/>
              <a:t>Rutherford Backscattering Spectrometry (RBS) showed no evidence of crystal damage. </a:t>
            </a:r>
          </a:p>
          <a:p>
            <a:pPr marL="800100" lvl="1" indent="-342900">
              <a:buFont typeface="Arial" panose="020B0604020202020204" pitchFamily="34" charset="0"/>
              <a:buChar char="•"/>
            </a:pPr>
            <a:r>
              <a:rPr lang="en-US" sz="2000" dirty="0"/>
              <a:t>Secondary Ion Mass Spectrometry (SIMS) did not indicate hydrogen ion implantation </a:t>
            </a:r>
          </a:p>
          <a:p>
            <a:r>
              <a:rPr lang="en-US" sz="2000" dirty="0"/>
              <a:t>On SL samples:</a:t>
            </a:r>
          </a:p>
          <a:p>
            <a:pPr marL="800100" lvl="1" indent="-342900">
              <a:buFont typeface="Arial" panose="020B0604020202020204" pitchFamily="34" charset="0"/>
              <a:buChar char="•"/>
            </a:pPr>
            <a:r>
              <a:rPr lang="en-US" sz="2000" dirty="0"/>
              <a:t>SIMS did show ion implantation that correlated with use AND location on the sample </a:t>
            </a:r>
          </a:p>
        </p:txBody>
      </p:sp>
      <p:sp>
        <p:nvSpPr>
          <p:cNvPr id="9" name="TextBox 8">
            <a:extLst>
              <a:ext uri="{FF2B5EF4-FFF2-40B4-BE49-F238E27FC236}">
                <a16:creationId xmlns:a16="http://schemas.microsoft.com/office/drawing/2014/main" id="{82F86B64-989C-3A7F-639E-A9F3681F01D6}"/>
              </a:ext>
            </a:extLst>
          </p:cNvPr>
          <p:cNvSpPr txBox="1"/>
          <p:nvPr/>
        </p:nvSpPr>
        <p:spPr>
          <a:xfrm>
            <a:off x="7172325" y="6331746"/>
            <a:ext cx="5019675" cy="369332"/>
          </a:xfrm>
          <a:prstGeom prst="rect">
            <a:avLst/>
          </a:prstGeom>
          <a:noFill/>
        </p:spPr>
        <p:txBody>
          <a:bodyPr wrap="square" rtlCol="0">
            <a:spAutoFit/>
          </a:bodyPr>
          <a:lstStyle/>
          <a:p>
            <a:r>
              <a:rPr lang="en-US" baseline="30000" dirty="0">
                <a:solidFill>
                  <a:schemeClr val="bg1">
                    <a:lumMod val="50000"/>
                  </a:schemeClr>
                </a:solidFill>
              </a:rPr>
              <a:t>1</a:t>
            </a:r>
            <a:r>
              <a:rPr lang="en-US" dirty="0">
                <a:solidFill>
                  <a:schemeClr val="bg1">
                    <a:lumMod val="50000"/>
                  </a:schemeClr>
                </a:solidFill>
              </a:rPr>
              <a:t>V. </a:t>
            </a:r>
            <a:r>
              <a:rPr lang="en-US" dirty="0" err="1">
                <a:solidFill>
                  <a:schemeClr val="bg1">
                    <a:lumMod val="50000"/>
                  </a:schemeClr>
                </a:solidFill>
              </a:rPr>
              <a:t>Shutthanandan</a:t>
            </a:r>
            <a:r>
              <a:rPr lang="en-US" dirty="0">
                <a:solidFill>
                  <a:schemeClr val="bg1">
                    <a:lumMod val="50000"/>
                  </a:schemeClr>
                </a:solidFill>
              </a:rPr>
              <a:t> et al. PRAB 15, 063501 (2012)</a:t>
            </a:r>
          </a:p>
        </p:txBody>
      </p:sp>
    </p:spTree>
    <p:extLst>
      <p:ext uri="{BB962C8B-B14F-4D97-AF65-F5344CB8AC3E}">
        <p14:creationId xmlns:p14="http://schemas.microsoft.com/office/powerpoint/2010/main" val="2922389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409E6F-2D20-27CE-89FD-F6834B3746A1}"/>
              </a:ext>
            </a:extLst>
          </p:cNvPr>
          <p:cNvSpPr txBox="1"/>
          <p:nvPr/>
        </p:nvSpPr>
        <p:spPr>
          <a:xfrm>
            <a:off x="142875" y="161925"/>
            <a:ext cx="5819775" cy="461665"/>
          </a:xfrm>
          <a:prstGeom prst="rect">
            <a:avLst/>
          </a:prstGeom>
          <a:noFill/>
        </p:spPr>
        <p:txBody>
          <a:bodyPr wrap="square" rtlCol="0">
            <a:spAutoFit/>
          </a:bodyPr>
          <a:lstStyle/>
          <a:p>
            <a:r>
              <a:rPr lang="en-US" sz="2400" b="1" dirty="0"/>
              <a:t>Analysis of QE degradation at high current</a:t>
            </a:r>
          </a:p>
        </p:txBody>
      </p:sp>
      <p:sp>
        <p:nvSpPr>
          <p:cNvPr id="7" name="TextBox 6">
            <a:extLst>
              <a:ext uri="{FF2B5EF4-FFF2-40B4-BE49-F238E27FC236}">
                <a16:creationId xmlns:a16="http://schemas.microsoft.com/office/drawing/2014/main" id="{1DDF1EDA-F562-1813-1C09-97B6C9D2FF2D}"/>
              </a:ext>
            </a:extLst>
          </p:cNvPr>
          <p:cNvSpPr txBox="1"/>
          <p:nvPr/>
        </p:nvSpPr>
        <p:spPr>
          <a:xfrm>
            <a:off x="175518" y="914399"/>
            <a:ext cx="7219950" cy="1323439"/>
          </a:xfrm>
          <a:prstGeom prst="rect">
            <a:avLst/>
          </a:prstGeom>
          <a:noFill/>
        </p:spPr>
        <p:txBody>
          <a:bodyPr wrap="square" rtlCol="0">
            <a:spAutoFit/>
          </a:bodyPr>
          <a:lstStyle/>
          <a:p>
            <a:r>
              <a:rPr lang="en-US" sz="2000" dirty="0"/>
              <a:t>Damage is caused by ion back bombardment, but how exactly? The ions can either:</a:t>
            </a:r>
          </a:p>
          <a:p>
            <a:pPr marL="742950" lvl="1" indent="-285750">
              <a:buFont typeface="Arial" panose="020B0604020202020204" pitchFamily="34" charset="0"/>
              <a:buChar char="•"/>
            </a:pPr>
            <a:r>
              <a:rPr lang="en-US" sz="2000" dirty="0"/>
              <a:t>Sputter off the NEA activation layer</a:t>
            </a:r>
          </a:p>
          <a:p>
            <a:pPr marL="742950" lvl="1" indent="-285750">
              <a:buFont typeface="Arial" panose="020B0604020202020204" pitchFamily="34" charset="0"/>
              <a:buChar char="•"/>
            </a:pPr>
            <a:r>
              <a:rPr lang="en-US" sz="2000" dirty="0"/>
              <a:t>Damage the bulk crystal structure </a:t>
            </a:r>
          </a:p>
        </p:txBody>
      </p:sp>
      <p:sp>
        <p:nvSpPr>
          <p:cNvPr id="8" name="TextBox 7">
            <a:extLst>
              <a:ext uri="{FF2B5EF4-FFF2-40B4-BE49-F238E27FC236}">
                <a16:creationId xmlns:a16="http://schemas.microsoft.com/office/drawing/2014/main" id="{BF5044C8-3546-EA71-6F14-E38AC95DC0BD}"/>
              </a:ext>
            </a:extLst>
          </p:cNvPr>
          <p:cNvSpPr txBox="1"/>
          <p:nvPr/>
        </p:nvSpPr>
        <p:spPr>
          <a:xfrm>
            <a:off x="175518" y="2600325"/>
            <a:ext cx="5819775" cy="3785652"/>
          </a:xfrm>
          <a:prstGeom prst="rect">
            <a:avLst/>
          </a:prstGeom>
          <a:noFill/>
        </p:spPr>
        <p:txBody>
          <a:bodyPr wrap="square" rtlCol="0">
            <a:spAutoFit/>
          </a:bodyPr>
          <a:lstStyle/>
          <a:p>
            <a:r>
              <a:rPr lang="en-US" sz="2000" dirty="0"/>
              <a:t>Multiple GaAs samples ran in the CEBAF and IR-VUV FEL  guns (JLAB) were studied after operation</a:t>
            </a:r>
            <a:r>
              <a:rPr lang="en-US" sz="2000" baseline="30000" dirty="0"/>
              <a:t>1</a:t>
            </a:r>
            <a:endParaRPr lang="en-US" sz="2000" dirty="0"/>
          </a:p>
          <a:p>
            <a:endParaRPr lang="en-US" sz="2000" dirty="0"/>
          </a:p>
          <a:p>
            <a:r>
              <a:rPr lang="en-US" sz="2000" dirty="0"/>
              <a:t>On two bulk GaAs samples:</a:t>
            </a:r>
          </a:p>
          <a:p>
            <a:pPr marL="800100" lvl="1" indent="-342900">
              <a:buFont typeface="Arial" panose="020B0604020202020204" pitchFamily="34" charset="0"/>
              <a:buChar char="•"/>
            </a:pPr>
            <a:r>
              <a:rPr lang="en-US" sz="2000" dirty="0"/>
              <a:t>Rutherford Backscattering Spectrometry (RBS) showed no evidence of crystal damage. </a:t>
            </a:r>
          </a:p>
          <a:p>
            <a:pPr marL="800100" lvl="1" indent="-342900">
              <a:buFont typeface="Arial" panose="020B0604020202020204" pitchFamily="34" charset="0"/>
              <a:buChar char="•"/>
            </a:pPr>
            <a:r>
              <a:rPr lang="en-US" sz="2000" dirty="0"/>
              <a:t>Secondary Ion Mass Spectrometry (SIMS) did not indicate hydrogen ion implantation </a:t>
            </a:r>
          </a:p>
          <a:p>
            <a:r>
              <a:rPr lang="en-US" sz="2000" dirty="0"/>
              <a:t>On SL samples:</a:t>
            </a:r>
          </a:p>
          <a:p>
            <a:pPr marL="800100" lvl="1" indent="-342900">
              <a:buFont typeface="Arial" panose="020B0604020202020204" pitchFamily="34" charset="0"/>
              <a:buChar char="•"/>
            </a:pPr>
            <a:r>
              <a:rPr lang="en-US" sz="2000" dirty="0"/>
              <a:t>SIMS did show ion implantation that correlated with use AND location on the sample </a:t>
            </a:r>
          </a:p>
        </p:txBody>
      </p:sp>
      <p:sp>
        <p:nvSpPr>
          <p:cNvPr id="9" name="TextBox 8">
            <a:extLst>
              <a:ext uri="{FF2B5EF4-FFF2-40B4-BE49-F238E27FC236}">
                <a16:creationId xmlns:a16="http://schemas.microsoft.com/office/drawing/2014/main" id="{82F86B64-989C-3A7F-639E-A9F3681F01D6}"/>
              </a:ext>
            </a:extLst>
          </p:cNvPr>
          <p:cNvSpPr txBox="1"/>
          <p:nvPr/>
        </p:nvSpPr>
        <p:spPr>
          <a:xfrm>
            <a:off x="7172325" y="6331746"/>
            <a:ext cx="5019675" cy="369332"/>
          </a:xfrm>
          <a:prstGeom prst="rect">
            <a:avLst/>
          </a:prstGeom>
          <a:noFill/>
        </p:spPr>
        <p:txBody>
          <a:bodyPr wrap="square" rtlCol="0">
            <a:spAutoFit/>
          </a:bodyPr>
          <a:lstStyle/>
          <a:p>
            <a:r>
              <a:rPr lang="en-US" baseline="30000" dirty="0">
                <a:solidFill>
                  <a:schemeClr val="bg1">
                    <a:lumMod val="50000"/>
                  </a:schemeClr>
                </a:solidFill>
              </a:rPr>
              <a:t>1</a:t>
            </a:r>
            <a:r>
              <a:rPr lang="en-US" dirty="0">
                <a:solidFill>
                  <a:schemeClr val="bg1">
                    <a:lumMod val="50000"/>
                  </a:schemeClr>
                </a:solidFill>
              </a:rPr>
              <a:t>V. </a:t>
            </a:r>
            <a:r>
              <a:rPr lang="en-US" dirty="0" err="1">
                <a:solidFill>
                  <a:schemeClr val="bg1">
                    <a:lumMod val="50000"/>
                  </a:schemeClr>
                </a:solidFill>
              </a:rPr>
              <a:t>Shutthanandan</a:t>
            </a:r>
            <a:r>
              <a:rPr lang="en-US" dirty="0">
                <a:solidFill>
                  <a:schemeClr val="bg1">
                    <a:lumMod val="50000"/>
                  </a:schemeClr>
                </a:solidFill>
              </a:rPr>
              <a:t> et al. PRAB 15, 063501 (2012)</a:t>
            </a:r>
          </a:p>
        </p:txBody>
      </p:sp>
      <p:pic>
        <p:nvPicPr>
          <p:cNvPr id="3" name="Picture 2">
            <a:extLst>
              <a:ext uri="{FF2B5EF4-FFF2-40B4-BE49-F238E27FC236}">
                <a16:creationId xmlns:a16="http://schemas.microsoft.com/office/drawing/2014/main" id="{AA6548DD-7D02-0216-CA49-5702B74B3291}"/>
              </a:ext>
            </a:extLst>
          </p:cNvPr>
          <p:cNvPicPr>
            <a:picLocks noChangeAspect="1"/>
          </p:cNvPicPr>
          <p:nvPr/>
        </p:nvPicPr>
        <p:blipFill>
          <a:blip r:embed="rId2"/>
          <a:stretch>
            <a:fillRect/>
          </a:stretch>
        </p:blipFill>
        <p:spPr>
          <a:xfrm>
            <a:off x="7385783" y="747333"/>
            <a:ext cx="4806217" cy="5080858"/>
          </a:xfrm>
          <a:prstGeom prst="rect">
            <a:avLst/>
          </a:prstGeom>
        </p:spPr>
      </p:pic>
    </p:spTree>
    <p:extLst>
      <p:ext uri="{BB962C8B-B14F-4D97-AF65-F5344CB8AC3E}">
        <p14:creationId xmlns:p14="http://schemas.microsoft.com/office/powerpoint/2010/main" val="170027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409E6F-2D20-27CE-89FD-F6834B3746A1}"/>
              </a:ext>
            </a:extLst>
          </p:cNvPr>
          <p:cNvSpPr txBox="1"/>
          <p:nvPr/>
        </p:nvSpPr>
        <p:spPr>
          <a:xfrm>
            <a:off x="142875" y="161925"/>
            <a:ext cx="5819775" cy="461665"/>
          </a:xfrm>
          <a:prstGeom prst="rect">
            <a:avLst/>
          </a:prstGeom>
          <a:noFill/>
        </p:spPr>
        <p:txBody>
          <a:bodyPr wrap="square" rtlCol="0">
            <a:spAutoFit/>
          </a:bodyPr>
          <a:lstStyle/>
          <a:p>
            <a:r>
              <a:rPr lang="en-US" sz="2400" b="1" dirty="0"/>
              <a:t>Analysis of QE degradation at high current</a:t>
            </a:r>
          </a:p>
        </p:txBody>
      </p:sp>
      <p:sp>
        <p:nvSpPr>
          <p:cNvPr id="7" name="TextBox 6">
            <a:extLst>
              <a:ext uri="{FF2B5EF4-FFF2-40B4-BE49-F238E27FC236}">
                <a16:creationId xmlns:a16="http://schemas.microsoft.com/office/drawing/2014/main" id="{1DDF1EDA-F562-1813-1C09-97B6C9D2FF2D}"/>
              </a:ext>
            </a:extLst>
          </p:cNvPr>
          <p:cNvSpPr txBox="1"/>
          <p:nvPr/>
        </p:nvSpPr>
        <p:spPr>
          <a:xfrm>
            <a:off x="175518" y="914399"/>
            <a:ext cx="7219950" cy="1323439"/>
          </a:xfrm>
          <a:prstGeom prst="rect">
            <a:avLst/>
          </a:prstGeom>
          <a:noFill/>
        </p:spPr>
        <p:txBody>
          <a:bodyPr wrap="square" rtlCol="0">
            <a:spAutoFit/>
          </a:bodyPr>
          <a:lstStyle/>
          <a:p>
            <a:r>
              <a:rPr lang="en-US" sz="2000" dirty="0"/>
              <a:t>Damage is caused by ion back bombardment, but how exactly? The ions can either:</a:t>
            </a:r>
          </a:p>
          <a:p>
            <a:pPr marL="742950" lvl="1" indent="-285750">
              <a:buFont typeface="Arial" panose="020B0604020202020204" pitchFamily="34" charset="0"/>
              <a:buChar char="•"/>
            </a:pPr>
            <a:r>
              <a:rPr lang="en-US" sz="2000" dirty="0"/>
              <a:t>Sputter off the NEA activation layer</a:t>
            </a:r>
          </a:p>
          <a:p>
            <a:pPr marL="742950" lvl="1" indent="-285750">
              <a:buFont typeface="Arial" panose="020B0604020202020204" pitchFamily="34" charset="0"/>
              <a:buChar char="•"/>
            </a:pPr>
            <a:r>
              <a:rPr lang="en-US" sz="2000" dirty="0"/>
              <a:t>Damage the bulk crystal structure </a:t>
            </a:r>
          </a:p>
        </p:txBody>
      </p:sp>
      <p:sp>
        <p:nvSpPr>
          <p:cNvPr id="8" name="TextBox 7">
            <a:extLst>
              <a:ext uri="{FF2B5EF4-FFF2-40B4-BE49-F238E27FC236}">
                <a16:creationId xmlns:a16="http://schemas.microsoft.com/office/drawing/2014/main" id="{BF5044C8-3546-EA71-6F14-E38AC95DC0BD}"/>
              </a:ext>
            </a:extLst>
          </p:cNvPr>
          <p:cNvSpPr txBox="1"/>
          <p:nvPr/>
        </p:nvSpPr>
        <p:spPr>
          <a:xfrm>
            <a:off x="175518" y="2600325"/>
            <a:ext cx="5819775" cy="3785652"/>
          </a:xfrm>
          <a:prstGeom prst="rect">
            <a:avLst/>
          </a:prstGeom>
          <a:noFill/>
        </p:spPr>
        <p:txBody>
          <a:bodyPr wrap="square" rtlCol="0">
            <a:spAutoFit/>
          </a:bodyPr>
          <a:lstStyle/>
          <a:p>
            <a:r>
              <a:rPr lang="en-US" sz="2000" dirty="0"/>
              <a:t>Multiple GaAs samples ran in the CEBAF and IR-VUV FEL  guns (JLAB) were studied after operation</a:t>
            </a:r>
            <a:r>
              <a:rPr lang="en-US" sz="2000" baseline="30000" dirty="0"/>
              <a:t>1</a:t>
            </a:r>
            <a:endParaRPr lang="en-US" sz="2000" dirty="0"/>
          </a:p>
          <a:p>
            <a:endParaRPr lang="en-US" sz="2000" dirty="0"/>
          </a:p>
          <a:p>
            <a:r>
              <a:rPr lang="en-US" sz="2000" dirty="0"/>
              <a:t>On two bulk GaAs samples:</a:t>
            </a:r>
          </a:p>
          <a:p>
            <a:pPr marL="800100" lvl="1" indent="-342900">
              <a:buFont typeface="Arial" panose="020B0604020202020204" pitchFamily="34" charset="0"/>
              <a:buChar char="•"/>
            </a:pPr>
            <a:r>
              <a:rPr lang="en-US" sz="2000" dirty="0"/>
              <a:t>Rutherford Backscattering Spectrometry (RBS) showed no evidence of crystal damage. </a:t>
            </a:r>
          </a:p>
          <a:p>
            <a:pPr marL="800100" lvl="1" indent="-342900">
              <a:buFont typeface="Arial" panose="020B0604020202020204" pitchFamily="34" charset="0"/>
              <a:buChar char="•"/>
            </a:pPr>
            <a:r>
              <a:rPr lang="en-US" sz="2000" dirty="0"/>
              <a:t>Secondary Ion Mass Spectrometry (SIMS) did not indicate hydrogen ion implantation </a:t>
            </a:r>
          </a:p>
          <a:p>
            <a:r>
              <a:rPr lang="en-US" sz="2000" dirty="0"/>
              <a:t>On SL samples:</a:t>
            </a:r>
          </a:p>
          <a:p>
            <a:pPr marL="800100" lvl="1" indent="-342900">
              <a:buFont typeface="Arial" panose="020B0604020202020204" pitchFamily="34" charset="0"/>
              <a:buChar char="•"/>
            </a:pPr>
            <a:r>
              <a:rPr lang="en-US" sz="2000" dirty="0"/>
              <a:t>SIMS did show ion implantation that correlated with use AND location on the sample </a:t>
            </a:r>
          </a:p>
        </p:txBody>
      </p:sp>
      <p:sp>
        <p:nvSpPr>
          <p:cNvPr id="9" name="TextBox 8">
            <a:extLst>
              <a:ext uri="{FF2B5EF4-FFF2-40B4-BE49-F238E27FC236}">
                <a16:creationId xmlns:a16="http://schemas.microsoft.com/office/drawing/2014/main" id="{82F86B64-989C-3A7F-639E-A9F3681F01D6}"/>
              </a:ext>
            </a:extLst>
          </p:cNvPr>
          <p:cNvSpPr txBox="1"/>
          <p:nvPr/>
        </p:nvSpPr>
        <p:spPr>
          <a:xfrm>
            <a:off x="7172325" y="6331746"/>
            <a:ext cx="5019675" cy="369332"/>
          </a:xfrm>
          <a:prstGeom prst="rect">
            <a:avLst/>
          </a:prstGeom>
          <a:noFill/>
        </p:spPr>
        <p:txBody>
          <a:bodyPr wrap="square" rtlCol="0">
            <a:spAutoFit/>
          </a:bodyPr>
          <a:lstStyle/>
          <a:p>
            <a:r>
              <a:rPr lang="en-US" baseline="30000" dirty="0">
                <a:solidFill>
                  <a:schemeClr val="bg1">
                    <a:lumMod val="50000"/>
                  </a:schemeClr>
                </a:solidFill>
              </a:rPr>
              <a:t>1</a:t>
            </a:r>
            <a:r>
              <a:rPr lang="en-US" dirty="0">
                <a:solidFill>
                  <a:schemeClr val="bg1">
                    <a:lumMod val="50000"/>
                  </a:schemeClr>
                </a:solidFill>
              </a:rPr>
              <a:t>V. </a:t>
            </a:r>
            <a:r>
              <a:rPr lang="en-US" dirty="0" err="1">
                <a:solidFill>
                  <a:schemeClr val="bg1">
                    <a:lumMod val="50000"/>
                  </a:schemeClr>
                </a:solidFill>
              </a:rPr>
              <a:t>Shutthanandan</a:t>
            </a:r>
            <a:r>
              <a:rPr lang="en-US" dirty="0">
                <a:solidFill>
                  <a:schemeClr val="bg1">
                    <a:lumMod val="50000"/>
                  </a:schemeClr>
                </a:solidFill>
              </a:rPr>
              <a:t> et al. PRAB 15, 063501 (2012)</a:t>
            </a:r>
          </a:p>
        </p:txBody>
      </p:sp>
      <p:pic>
        <p:nvPicPr>
          <p:cNvPr id="4" name="Picture 3">
            <a:extLst>
              <a:ext uri="{FF2B5EF4-FFF2-40B4-BE49-F238E27FC236}">
                <a16:creationId xmlns:a16="http://schemas.microsoft.com/office/drawing/2014/main" id="{474355CD-14EE-B79C-F5B1-993E64701F12}"/>
              </a:ext>
            </a:extLst>
          </p:cNvPr>
          <p:cNvPicPr>
            <a:picLocks noChangeAspect="1"/>
          </p:cNvPicPr>
          <p:nvPr/>
        </p:nvPicPr>
        <p:blipFill>
          <a:blip r:embed="rId2"/>
          <a:stretch>
            <a:fillRect/>
          </a:stretch>
        </p:blipFill>
        <p:spPr>
          <a:xfrm>
            <a:off x="5847979" y="1588562"/>
            <a:ext cx="6300002" cy="3785652"/>
          </a:xfrm>
          <a:prstGeom prst="rect">
            <a:avLst/>
          </a:prstGeom>
        </p:spPr>
      </p:pic>
    </p:spTree>
    <p:extLst>
      <p:ext uri="{BB962C8B-B14F-4D97-AF65-F5344CB8AC3E}">
        <p14:creationId xmlns:p14="http://schemas.microsoft.com/office/powerpoint/2010/main" val="165746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8A659-D9CD-383F-AB08-5BEE43324927}"/>
              </a:ext>
            </a:extLst>
          </p:cNvPr>
          <p:cNvSpPr txBox="1"/>
          <p:nvPr/>
        </p:nvSpPr>
        <p:spPr>
          <a:xfrm>
            <a:off x="106532" y="159798"/>
            <a:ext cx="6285390" cy="461665"/>
          </a:xfrm>
          <a:prstGeom prst="rect">
            <a:avLst/>
          </a:prstGeom>
          <a:noFill/>
        </p:spPr>
        <p:txBody>
          <a:bodyPr wrap="square" rtlCol="0">
            <a:spAutoFit/>
          </a:bodyPr>
          <a:lstStyle/>
          <a:p>
            <a:r>
              <a:rPr lang="en-US" sz="2400" b="1" dirty="0">
                <a:solidFill>
                  <a:srgbClr val="002060"/>
                </a:solidFill>
              </a:rPr>
              <a:t>Photocathodes for High Current applications</a:t>
            </a:r>
          </a:p>
        </p:txBody>
      </p:sp>
      <p:sp>
        <p:nvSpPr>
          <p:cNvPr id="5" name="TextBox 4">
            <a:extLst>
              <a:ext uri="{FF2B5EF4-FFF2-40B4-BE49-F238E27FC236}">
                <a16:creationId xmlns:a16="http://schemas.microsoft.com/office/drawing/2014/main" id="{8BA8449D-6BB8-C043-4CB1-DE9F2272BB10}"/>
              </a:ext>
            </a:extLst>
          </p:cNvPr>
          <p:cNvSpPr txBox="1"/>
          <p:nvPr/>
        </p:nvSpPr>
        <p:spPr>
          <a:xfrm>
            <a:off x="117696" y="2388554"/>
            <a:ext cx="6782540" cy="1754326"/>
          </a:xfrm>
          <a:prstGeom prst="rect">
            <a:avLst/>
          </a:prstGeom>
          <a:noFill/>
        </p:spPr>
        <p:txBody>
          <a:bodyPr wrap="square" rtlCol="0">
            <a:spAutoFit/>
          </a:bodyPr>
          <a:lstStyle/>
          <a:p>
            <a:r>
              <a:rPr lang="en-US" dirty="0"/>
              <a:t>For high current operation, we require a relatively high Quantum Efficiency</a:t>
            </a:r>
          </a:p>
          <a:p>
            <a:pPr marL="742950" lvl="1" indent="-285750">
              <a:buFont typeface="Arial" panose="020B0604020202020204" pitchFamily="34" charset="0"/>
              <a:buChar char="•"/>
            </a:pPr>
            <a:r>
              <a:rPr lang="en-US" dirty="0"/>
              <a:t>For visible light photons, a 1% QE cathode yields ~4 mA per 1 W of laser power</a:t>
            </a:r>
          </a:p>
          <a:p>
            <a:pPr marL="742950" lvl="1" indent="-285750">
              <a:buFont typeface="Arial" panose="020B0604020202020204" pitchFamily="34" charset="0"/>
              <a:buChar char="•"/>
            </a:pPr>
            <a:r>
              <a:rPr lang="en-US" dirty="0"/>
              <a:t>Metal cathodes provide QE’s several orders of magnitude too small. Must use semiconductor-based cathodes! </a:t>
            </a:r>
          </a:p>
        </p:txBody>
      </p:sp>
      <p:pic>
        <p:nvPicPr>
          <p:cNvPr id="30" name="Picture 29">
            <a:extLst>
              <a:ext uri="{FF2B5EF4-FFF2-40B4-BE49-F238E27FC236}">
                <a16:creationId xmlns:a16="http://schemas.microsoft.com/office/drawing/2014/main" id="{4B5E9267-C87B-B2E1-35B2-ADD32DE906AC}"/>
              </a:ext>
            </a:extLst>
          </p:cNvPr>
          <p:cNvPicPr>
            <a:picLocks noChangeAspect="1"/>
          </p:cNvPicPr>
          <p:nvPr/>
        </p:nvPicPr>
        <p:blipFill>
          <a:blip r:embed="rId2"/>
          <a:stretch>
            <a:fillRect/>
          </a:stretch>
        </p:blipFill>
        <p:spPr>
          <a:xfrm>
            <a:off x="7066625" y="159799"/>
            <a:ext cx="4496674" cy="2513102"/>
          </a:xfrm>
          <a:prstGeom prst="rect">
            <a:avLst/>
          </a:prstGeom>
        </p:spPr>
      </p:pic>
      <p:sp>
        <p:nvSpPr>
          <p:cNvPr id="31" name="TextBox 30">
            <a:extLst>
              <a:ext uri="{FF2B5EF4-FFF2-40B4-BE49-F238E27FC236}">
                <a16:creationId xmlns:a16="http://schemas.microsoft.com/office/drawing/2014/main" id="{2B6542A6-0730-61C3-8484-949ED1022F35}"/>
              </a:ext>
            </a:extLst>
          </p:cNvPr>
          <p:cNvSpPr txBox="1"/>
          <p:nvPr/>
        </p:nvSpPr>
        <p:spPr>
          <a:xfrm>
            <a:off x="10271463" y="1376039"/>
            <a:ext cx="1811045" cy="1200329"/>
          </a:xfrm>
          <a:prstGeom prst="rect">
            <a:avLst/>
          </a:prstGeom>
          <a:noFill/>
        </p:spPr>
        <p:txBody>
          <a:bodyPr wrap="square" rtlCol="0">
            <a:spAutoFit/>
          </a:bodyPr>
          <a:lstStyle/>
          <a:p>
            <a:r>
              <a:rPr lang="en-US" b="1" dirty="0">
                <a:solidFill>
                  <a:srgbClr val="002060"/>
                </a:solidFill>
              </a:rPr>
              <a:t>ERL-FEL based UV lithography~ 10 mA average current</a:t>
            </a:r>
          </a:p>
        </p:txBody>
      </p:sp>
      <p:pic>
        <p:nvPicPr>
          <p:cNvPr id="32" name="Picture 31">
            <a:extLst>
              <a:ext uri="{FF2B5EF4-FFF2-40B4-BE49-F238E27FC236}">
                <a16:creationId xmlns:a16="http://schemas.microsoft.com/office/drawing/2014/main" id="{03B0EA45-B87E-6923-A72D-54A248E70C84}"/>
              </a:ext>
            </a:extLst>
          </p:cNvPr>
          <p:cNvPicPr>
            <a:picLocks noChangeAspect="1"/>
          </p:cNvPicPr>
          <p:nvPr/>
        </p:nvPicPr>
        <p:blipFill>
          <a:blip r:embed="rId3"/>
          <a:stretch>
            <a:fillRect/>
          </a:stretch>
        </p:blipFill>
        <p:spPr>
          <a:xfrm>
            <a:off x="6983325" y="3108513"/>
            <a:ext cx="5208675" cy="2513103"/>
          </a:xfrm>
          <a:prstGeom prst="rect">
            <a:avLst/>
          </a:prstGeom>
        </p:spPr>
      </p:pic>
      <p:sp>
        <p:nvSpPr>
          <p:cNvPr id="33" name="TextBox 32">
            <a:extLst>
              <a:ext uri="{FF2B5EF4-FFF2-40B4-BE49-F238E27FC236}">
                <a16:creationId xmlns:a16="http://schemas.microsoft.com/office/drawing/2014/main" id="{114EB2F1-B236-4BA8-8DE9-43BC47B0797E}"/>
              </a:ext>
            </a:extLst>
          </p:cNvPr>
          <p:cNvSpPr txBox="1"/>
          <p:nvPr/>
        </p:nvSpPr>
        <p:spPr>
          <a:xfrm>
            <a:off x="7830103" y="5021163"/>
            <a:ext cx="3346882" cy="923330"/>
          </a:xfrm>
          <a:prstGeom prst="rect">
            <a:avLst/>
          </a:prstGeom>
          <a:noFill/>
        </p:spPr>
        <p:txBody>
          <a:bodyPr wrap="square" rtlCol="0">
            <a:spAutoFit/>
          </a:bodyPr>
          <a:lstStyle/>
          <a:p>
            <a:r>
              <a:rPr lang="en-US" b="1" dirty="0">
                <a:solidFill>
                  <a:srgbClr val="002060"/>
                </a:solidFill>
              </a:rPr>
              <a:t>Electron based, strong hadron cooling with an ERL needs 100 mA!</a:t>
            </a:r>
          </a:p>
        </p:txBody>
      </p:sp>
      <p:pic>
        <p:nvPicPr>
          <p:cNvPr id="35" name="Picture 34">
            <a:extLst>
              <a:ext uri="{FF2B5EF4-FFF2-40B4-BE49-F238E27FC236}">
                <a16:creationId xmlns:a16="http://schemas.microsoft.com/office/drawing/2014/main" id="{D5639C69-6C41-9B24-E47F-1E7D0C34F489}"/>
              </a:ext>
            </a:extLst>
          </p:cNvPr>
          <p:cNvPicPr>
            <a:picLocks noChangeAspect="1"/>
          </p:cNvPicPr>
          <p:nvPr/>
        </p:nvPicPr>
        <p:blipFill>
          <a:blip r:embed="rId4"/>
          <a:stretch>
            <a:fillRect/>
          </a:stretch>
        </p:blipFill>
        <p:spPr>
          <a:xfrm>
            <a:off x="106532" y="4747758"/>
            <a:ext cx="2936687" cy="2061415"/>
          </a:xfrm>
          <a:prstGeom prst="rect">
            <a:avLst/>
          </a:prstGeom>
        </p:spPr>
      </p:pic>
      <p:sp>
        <p:nvSpPr>
          <p:cNvPr id="36" name="TextBox 35">
            <a:extLst>
              <a:ext uri="{FF2B5EF4-FFF2-40B4-BE49-F238E27FC236}">
                <a16:creationId xmlns:a16="http://schemas.microsoft.com/office/drawing/2014/main" id="{218FA626-3AFD-7F02-213C-C4E6721460FC}"/>
              </a:ext>
            </a:extLst>
          </p:cNvPr>
          <p:cNvSpPr txBox="1"/>
          <p:nvPr/>
        </p:nvSpPr>
        <p:spPr>
          <a:xfrm>
            <a:off x="3126308" y="4740566"/>
            <a:ext cx="4192082" cy="1200329"/>
          </a:xfrm>
          <a:prstGeom prst="rect">
            <a:avLst/>
          </a:prstGeom>
          <a:noFill/>
        </p:spPr>
        <p:txBody>
          <a:bodyPr wrap="square" rtlCol="0">
            <a:spAutoFit/>
          </a:bodyPr>
          <a:lstStyle/>
          <a:p>
            <a:r>
              <a:rPr lang="en-US" dirty="0"/>
              <a:t>Cornell has a long history of high current photocathode development. Current record holder for highest average current from a photoinjector, 65 ma! </a:t>
            </a:r>
          </a:p>
        </p:txBody>
      </p:sp>
      <p:sp>
        <p:nvSpPr>
          <p:cNvPr id="37" name="TextBox 36">
            <a:extLst>
              <a:ext uri="{FF2B5EF4-FFF2-40B4-BE49-F238E27FC236}">
                <a16:creationId xmlns:a16="http://schemas.microsoft.com/office/drawing/2014/main" id="{EC6C96BE-BC49-1B21-0C31-C2E69BA87C68}"/>
              </a:ext>
            </a:extLst>
          </p:cNvPr>
          <p:cNvSpPr txBox="1"/>
          <p:nvPr/>
        </p:nvSpPr>
        <p:spPr>
          <a:xfrm>
            <a:off x="470516" y="752614"/>
            <a:ext cx="6076900" cy="1477328"/>
          </a:xfrm>
          <a:prstGeom prst="rect">
            <a:avLst/>
          </a:prstGeom>
          <a:noFill/>
        </p:spPr>
        <p:txBody>
          <a:bodyPr wrap="square" rtlCol="0">
            <a:spAutoFit/>
          </a:bodyPr>
          <a:lstStyle/>
          <a:p>
            <a:r>
              <a:rPr lang="en-US" dirty="0"/>
              <a:t>For high brightness, photocathodes are ideal. They provide low transverse and longitudinal energy spreads</a:t>
            </a:r>
          </a:p>
          <a:p>
            <a:pPr marL="742950" lvl="1" indent="-285750">
              <a:buFont typeface="Arial" panose="020B0604020202020204" pitchFamily="34" charset="0"/>
              <a:buChar char="•"/>
            </a:pPr>
            <a:r>
              <a:rPr lang="en-US" dirty="0"/>
              <a:t>Low emittance beams enable the FEL-lasing process</a:t>
            </a:r>
          </a:p>
          <a:p>
            <a:pPr marL="742950" lvl="1" indent="-285750">
              <a:buFont typeface="Arial" panose="020B0604020202020204" pitchFamily="34" charset="0"/>
              <a:buChar char="•"/>
            </a:pPr>
            <a:r>
              <a:rPr lang="en-US" dirty="0"/>
              <a:t>SHC requires, a high charge bright beam with low energy spread  </a:t>
            </a:r>
          </a:p>
        </p:txBody>
      </p:sp>
      <p:sp>
        <p:nvSpPr>
          <p:cNvPr id="38" name="TextBox 37">
            <a:extLst>
              <a:ext uri="{FF2B5EF4-FFF2-40B4-BE49-F238E27FC236}">
                <a16:creationId xmlns:a16="http://schemas.microsoft.com/office/drawing/2014/main" id="{CA489DA0-0C79-91FD-F5B0-9E3716CD48F7}"/>
              </a:ext>
            </a:extLst>
          </p:cNvPr>
          <p:cNvSpPr txBox="1"/>
          <p:nvPr/>
        </p:nvSpPr>
        <p:spPr>
          <a:xfrm>
            <a:off x="4199138" y="6303146"/>
            <a:ext cx="5208674" cy="369332"/>
          </a:xfrm>
          <a:prstGeom prst="rect">
            <a:avLst/>
          </a:prstGeom>
          <a:noFill/>
        </p:spPr>
        <p:txBody>
          <a:bodyPr wrap="square" rtlCol="0">
            <a:spAutoFit/>
          </a:bodyPr>
          <a:lstStyle/>
          <a:p>
            <a:r>
              <a:rPr lang="en-US" b="1" dirty="0">
                <a:solidFill>
                  <a:srgbClr val="FF0000"/>
                </a:solidFill>
              </a:rPr>
              <a:t>Alkali-antimonides are great for these applications</a:t>
            </a:r>
          </a:p>
        </p:txBody>
      </p:sp>
    </p:spTree>
    <p:extLst>
      <p:ext uri="{BB962C8B-B14F-4D97-AF65-F5344CB8AC3E}">
        <p14:creationId xmlns:p14="http://schemas.microsoft.com/office/powerpoint/2010/main" val="173926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DC69C60-8FB4-0615-A15A-9AEAAA6B2D04}"/>
              </a:ext>
            </a:extLst>
          </p:cNvPr>
          <p:cNvPicPr>
            <a:picLocks noChangeAspect="1"/>
          </p:cNvPicPr>
          <p:nvPr/>
        </p:nvPicPr>
        <p:blipFill>
          <a:blip r:embed="rId2"/>
          <a:stretch>
            <a:fillRect/>
          </a:stretch>
        </p:blipFill>
        <p:spPr>
          <a:xfrm>
            <a:off x="4183306" y="234498"/>
            <a:ext cx="3949993" cy="1606860"/>
          </a:xfrm>
          <a:prstGeom prst="rect">
            <a:avLst/>
          </a:prstGeom>
        </p:spPr>
      </p:pic>
      <p:sp>
        <p:nvSpPr>
          <p:cNvPr id="4" name="TextBox 3">
            <a:extLst>
              <a:ext uri="{FF2B5EF4-FFF2-40B4-BE49-F238E27FC236}">
                <a16:creationId xmlns:a16="http://schemas.microsoft.com/office/drawing/2014/main" id="{6516D530-8CAF-2A24-EE12-17928331CE76}"/>
              </a:ext>
            </a:extLst>
          </p:cNvPr>
          <p:cNvSpPr txBox="1"/>
          <p:nvPr/>
        </p:nvSpPr>
        <p:spPr>
          <a:xfrm>
            <a:off x="78226" y="206931"/>
            <a:ext cx="2982897" cy="830997"/>
          </a:xfrm>
          <a:prstGeom prst="rect">
            <a:avLst/>
          </a:prstGeom>
          <a:noFill/>
        </p:spPr>
        <p:txBody>
          <a:bodyPr wrap="square" rtlCol="0">
            <a:spAutoFit/>
          </a:bodyPr>
          <a:lstStyle/>
          <a:p>
            <a:r>
              <a:rPr lang="en-US" sz="2400" b="1" dirty="0"/>
              <a:t>Ion Implantation into GaAs</a:t>
            </a:r>
          </a:p>
        </p:txBody>
      </p:sp>
      <p:pic>
        <p:nvPicPr>
          <p:cNvPr id="6" name="Picture 5">
            <a:extLst>
              <a:ext uri="{FF2B5EF4-FFF2-40B4-BE49-F238E27FC236}">
                <a16:creationId xmlns:a16="http://schemas.microsoft.com/office/drawing/2014/main" id="{5301D49A-1938-E10F-9BBF-794E648C271E}"/>
              </a:ext>
            </a:extLst>
          </p:cNvPr>
          <p:cNvPicPr>
            <a:picLocks noChangeAspect="1"/>
          </p:cNvPicPr>
          <p:nvPr/>
        </p:nvPicPr>
        <p:blipFill>
          <a:blip r:embed="rId3"/>
          <a:stretch>
            <a:fillRect/>
          </a:stretch>
        </p:blipFill>
        <p:spPr>
          <a:xfrm>
            <a:off x="7945813" y="-1"/>
            <a:ext cx="4246187" cy="1953087"/>
          </a:xfrm>
          <a:prstGeom prst="rect">
            <a:avLst/>
          </a:prstGeom>
        </p:spPr>
      </p:pic>
      <p:pic>
        <p:nvPicPr>
          <p:cNvPr id="8" name="Picture 7">
            <a:extLst>
              <a:ext uri="{FF2B5EF4-FFF2-40B4-BE49-F238E27FC236}">
                <a16:creationId xmlns:a16="http://schemas.microsoft.com/office/drawing/2014/main" id="{C49E5539-B34E-F97D-8E6A-91FE544A9517}"/>
              </a:ext>
            </a:extLst>
          </p:cNvPr>
          <p:cNvPicPr>
            <a:picLocks noChangeAspect="1"/>
          </p:cNvPicPr>
          <p:nvPr/>
        </p:nvPicPr>
        <p:blipFill>
          <a:blip r:embed="rId4"/>
          <a:stretch>
            <a:fillRect/>
          </a:stretch>
        </p:blipFill>
        <p:spPr>
          <a:xfrm>
            <a:off x="8835846" y="1953087"/>
            <a:ext cx="3061382" cy="4922222"/>
          </a:xfrm>
          <a:prstGeom prst="rect">
            <a:avLst/>
          </a:prstGeom>
        </p:spPr>
      </p:pic>
      <p:sp>
        <p:nvSpPr>
          <p:cNvPr id="16" name="TextBox 15">
            <a:extLst>
              <a:ext uri="{FF2B5EF4-FFF2-40B4-BE49-F238E27FC236}">
                <a16:creationId xmlns:a16="http://schemas.microsoft.com/office/drawing/2014/main" id="{6E9B56A4-6CA5-3788-E99A-144037668236}"/>
              </a:ext>
            </a:extLst>
          </p:cNvPr>
          <p:cNvSpPr txBox="1"/>
          <p:nvPr/>
        </p:nvSpPr>
        <p:spPr>
          <a:xfrm>
            <a:off x="5317724" y="6183045"/>
            <a:ext cx="4935985" cy="369332"/>
          </a:xfrm>
          <a:prstGeom prst="rect">
            <a:avLst/>
          </a:prstGeom>
          <a:noFill/>
        </p:spPr>
        <p:txBody>
          <a:bodyPr wrap="square" rtlCol="0">
            <a:spAutoFit/>
          </a:bodyPr>
          <a:lstStyle/>
          <a:p>
            <a:r>
              <a:rPr lang="en-US" b="1" dirty="0">
                <a:solidFill>
                  <a:schemeClr val="bg1">
                    <a:lumMod val="50000"/>
                  </a:schemeClr>
                </a:solidFill>
              </a:rPr>
              <a:t>W. Liu et al, PRAB 19, 103402 (2016)</a:t>
            </a:r>
          </a:p>
        </p:txBody>
      </p:sp>
      <p:sp>
        <p:nvSpPr>
          <p:cNvPr id="17" name="TextBox 16">
            <a:extLst>
              <a:ext uri="{FF2B5EF4-FFF2-40B4-BE49-F238E27FC236}">
                <a16:creationId xmlns:a16="http://schemas.microsoft.com/office/drawing/2014/main" id="{D615AEE4-9BF9-D0D6-71DE-02AFB28FFED6}"/>
              </a:ext>
            </a:extLst>
          </p:cNvPr>
          <p:cNvSpPr txBox="1"/>
          <p:nvPr/>
        </p:nvSpPr>
        <p:spPr>
          <a:xfrm>
            <a:off x="0" y="1037928"/>
            <a:ext cx="4288895" cy="5216813"/>
          </a:xfrm>
          <a:prstGeom prst="rect">
            <a:avLst/>
          </a:prstGeom>
          <a:noFill/>
        </p:spPr>
        <p:txBody>
          <a:bodyPr wrap="square" rtlCol="0">
            <a:spAutoFit/>
          </a:bodyPr>
          <a:lstStyle/>
          <a:p>
            <a:pPr marL="285750" indent="-285750">
              <a:buFont typeface="Arial" panose="020B0604020202020204" pitchFamily="34" charset="0"/>
              <a:buChar char="•"/>
            </a:pPr>
            <a:r>
              <a:rPr lang="en-US" sz="2100" dirty="0"/>
              <a:t>Hydrogen ions implanted at 100 and 10000 eV for 3 different cleave planes</a:t>
            </a:r>
          </a:p>
          <a:p>
            <a:pPr marL="285750" indent="-285750">
              <a:buFont typeface="Arial" panose="020B0604020202020204" pitchFamily="34" charset="0"/>
              <a:buChar char="•"/>
            </a:pPr>
            <a:r>
              <a:rPr lang="en-US" sz="2100" dirty="0"/>
              <a:t>Hypothesized 110’s smaller atomic density would support the most channeling and thus, be less damaged.</a:t>
            </a:r>
          </a:p>
          <a:p>
            <a:pPr marL="285750" indent="-285750">
              <a:buFont typeface="Arial" panose="020B0604020202020204" pitchFamily="34" charset="0"/>
              <a:buChar char="•"/>
            </a:pPr>
            <a:r>
              <a:rPr lang="en-US" sz="2100" dirty="0"/>
              <a:t>QE measured as a function of heat cycles</a:t>
            </a:r>
          </a:p>
          <a:p>
            <a:pPr marL="285750" indent="-285750">
              <a:buFont typeface="Arial" panose="020B0604020202020204" pitchFamily="34" charset="0"/>
              <a:buChar char="•"/>
            </a:pPr>
            <a:r>
              <a:rPr lang="en-US" sz="2100" dirty="0"/>
              <a:t>Low energy implantation resulted in QE loss that was recoverable</a:t>
            </a:r>
          </a:p>
          <a:p>
            <a:pPr marL="742950" lvl="1" indent="-285750">
              <a:buFont typeface="Arial" panose="020B0604020202020204" pitchFamily="34" charset="0"/>
              <a:buChar char="•"/>
            </a:pPr>
            <a:r>
              <a:rPr lang="en-US" sz="2100" dirty="0"/>
              <a:t>Interstitial defects</a:t>
            </a:r>
          </a:p>
          <a:p>
            <a:pPr marL="285750" indent="-285750">
              <a:buFont typeface="Arial" panose="020B0604020202020204" pitchFamily="34" charset="0"/>
              <a:buChar char="•"/>
            </a:pPr>
            <a:r>
              <a:rPr lang="en-US" sz="2100" dirty="0"/>
              <a:t>High energy resulted in some permanent loss</a:t>
            </a:r>
          </a:p>
          <a:p>
            <a:pPr marL="742950" lvl="1" indent="-285750">
              <a:buFont typeface="Arial" panose="020B0604020202020204" pitchFamily="34" charset="0"/>
              <a:buChar char="•"/>
            </a:pPr>
            <a:r>
              <a:rPr lang="en-US" sz="2100" dirty="0"/>
              <a:t>Knock out vacancy </a:t>
            </a:r>
          </a:p>
          <a:p>
            <a:pPr marL="285750" indent="-285750">
              <a:buFont typeface="Arial" panose="020B0604020202020204" pitchFamily="34" charset="0"/>
              <a:buChar char="•"/>
            </a:pPr>
            <a:endParaRPr lang="en-US" dirty="0"/>
          </a:p>
        </p:txBody>
      </p:sp>
      <p:pic>
        <p:nvPicPr>
          <p:cNvPr id="19" name="Picture 18">
            <a:extLst>
              <a:ext uri="{FF2B5EF4-FFF2-40B4-BE49-F238E27FC236}">
                <a16:creationId xmlns:a16="http://schemas.microsoft.com/office/drawing/2014/main" id="{13D13CEE-8B82-8AB7-31DF-AE127EB7E78F}"/>
              </a:ext>
            </a:extLst>
          </p:cNvPr>
          <p:cNvPicPr>
            <a:picLocks noChangeAspect="1"/>
          </p:cNvPicPr>
          <p:nvPr/>
        </p:nvPicPr>
        <p:blipFill>
          <a:blip r:embed="rId5"/>
          <a:stretch>
            <a:fillRect/>
          </a:stretch>
        </p:blipFill>
        <p:spPr>
          <a:xfrm>
            <a:off x="4486768" y="2211391"/>
            <a:ext cx="3579505" cy="3648722"/>
          </a:xfrm>
          <a:prstGeom prst="rect">
            <a:avLst/>
          </a:prstGeom>
        </p:spPr>
      </p:pic>
    </p:spTree>
    <p:extLst>
      <p:ext uri="{BB962C8B-B14F-4D97-AF65-F5344CB8AC3E}">
        <p14:creationId xmlns:p14="http://schemas.microsoft.com/office/powerpoint/2010/main" val="2713538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955C70-ADAE-DB72-8BB9-19AF49CA16DA}"/>
              </a:ext>
            </a:extLst>
          </p:cNvPr>
          <p:cNvSpPr txBox="1"/>
          <p:nvPr/>
        </p:nvSpPr>
        <p:spPr>
          <a:xfrm>
            <a:off x="159798" y="115410"/>
            <a:ext cx="6604986" cy="461665"/>
          </a:xfrm>
          <a:prstGeom prst="rect">
            <a:avLst/>
          </a:prstGeom>
          <a:noFill/>
        </p:spPr>
        <p:txBody>
          <a:bodyPr wrap="square" rtlCol="0">
            <a:spAutoFit/>
          </a:bodyPr>
          <a:lstStyle/>
          <a:p>
            <a:r>
              <a:rPr lang="en-US" sz="2400" b="1" dirty="0"/>
              <a:t>Ion Back Bombardment in RF guns</a:t>
            </a:r>
          </a:p>
        </p:txBody>
      </p:sp>
      <p:pic>
        <p:nvPicPr>
          <p:cNvPr id="6" name="Picture 5">
            <a:extLst>
              <a:ext uri="{FF2B5EF4-FFF2-40B4-BE49-F238E27FC236}">
                <a16:creationId xmlns:a16="http://schemas.microsoft.com/office/drawing/2014/main" id="{D5D263B7-FC3E-70BC-7368-EE6A050FA137}"/>
              </a:ext>
            </a:extLst>
          </p:cNvPr>
          <p:cNvPicPr>
            <a:picLocks noChangeAspect="1"/>
          </p:cNvPicPr>
          <p:nvPr/>
        </p:nvPicPr>
        <p:blipFill>
          <a:blip r:embed="rId2"/>
          <a:stretch>
            <a:fillRect/>
          </a:stretch>
        </p:blipFill>
        <p:spPr>
          <a:xfrm>
            <a:off x="7071475" y="3638560"/>
            <a:ext cx="4433986" cy="3137071"/>
          </a:xfrm>
          <a:prstGeom prst="rect">
            <a:avLst/>
          </a:prstGeom>
        </p:spPr>
      </p:pic>
      <p:pic>
        <p:nvPicPr>
          <p:cNvPr id="10" name="Picture 9">
            <a:extLst>
              <a:ext uri="{FF2B5EF4-FFF2-40B4-BE49-F238E27FC236}">
                <a16:creationId xmlns:a16="http://schemas.microsoft.com/office/drawing/2014/main" id="{32687171-9E85-98D6-1B94-91DC4CCF2F9D}"/>
              </a:ext>
            </a:extLst>
          </p:cNvPr>
          <p:cNvPicPr>
            <a:picLocks noChangeAspect="1"/>
          </p:cNvPicPr>
          <p:nvPr/>
        </p:nvPicPr>
        <p:blipFill>
          <a:blip r:embed="rId3"/>
          <a:stretch>
            <a:fillRect/>
          </a:stretch>
        </p:blipFill>
        <p:spPr>
          <a:xfrm>
            <a:off x="4804640" y="1384918"/>
            <a:ext cx="2153832" cy="661176"/>
          </a:xfrm>
          <a:prstGeom prst="rect">
            <a:avLst/>
          </a:prstGeom>
        </p:spPr>
      </p:pic>
      <p:pic>
        <p:nvPicPr>
          <p:cNvPr id="12" name="Picture 11">
            <a:extLst>
              <a:ext uri="{FF2B5EF4-FFF2-40B4-BE49-F238E27FC236}">
                <a16:creationId xmlns:a16="http://schemas.microsoft.com/office/drawing/2014/main" id="{E977168C-4BD1-0C2E-E58A-D12AFB2A8FAC}"/>
              </a:ext>
            </a:extLst>
          </p:cNvPr>
          <p:cNvPicPr>
            <a:picLocks noChangeAspect="1"/>
          </p:cNvPicPr>
          <p:nvPr/>
        </p:nvPicPr>
        <p:blipFill>
          <a:blip r:embed="rId4"/>
          <a:stretch>
            <a:fillRect/>
          </a:stretch>
        </p:blipFill>
        <p:spPr>
          <a:xfrm>
            <a:off x="-3921" y="3515112"/>
            <a:ext cx="6099921" cy="2380907"/>
          </a:xfrm>
          <a:prstGeom prst="rect">
            <a:avLst/>
          </a:prstGeom>
        </p:spPr>
      </p:pic>
      <p:sp>
        <p:nvSpPr>
          <p:cNvPr id="13" name="TextBox 12">
            <a:extLst>
              <a:ext uri="{FF2B5EF4-FFF2-40B4-BE49-F238E27FC236}">
                <a16:creationId xmlns:a16="http://schemas.microsoft.com/office/drawing/2014/main" id="{1A6D8D6B-E5E5-4C50-AEAF-81C77337EF0D}"/>
              </a:ext>
            </a:extLst>
          </p:cNvPr>
          <p:cNvSpPr txBox="1"/>
          <p:nvPr/>
        </p:nvSpPr>
        <p:spPr>
          <a:xfrm>
            <a:off x="159798" y="6036967"/>
            <a:ext cx="6782521" cy="738664"/>
          </a:xfrm>
          <a:prstGeom prst="rect">
            <a:avLst/>
          </a:prstGeom>
          <a:noFill/>
        </p:spPr>
        <p:txBody>
          <a:bodyPr wrap="square" rtlCol="0">
            <a:spAutoFit/>
          </a:bodyPr>
          <a:lstStyle/>
          <a:p>
            <a:r>
              <a:rPr lang="en-US" sz="1400" baseline="30000" dirty="0"/>
              <a:t>1</a:t>
            </a:r>
            <a:r>
              <a:rPr lang="en-US" sz="1400" dirty="0"/>
              <a:t> J.W. Lewellen  “Ion tracking in photocathode RF guns”</a:t>
            </a:r>
          </a:p>
          <a:p>
            <a:r>
              <a:rPr lang="en-US" sz="1400" baseline="30000" dirty="0"/>
              <a:t>2</a:t>
            </a:r>
            <a:r>
              <a:rPr lang="en-US" sz="1400" dirty="0"/>
              <a:t> Ji </a:t>
            </a:r>
            <a:r>
              <a:rPr lang="en-US" sz="1400" dirty="0" err="1"/>
              <a:t>Qiang</a:t>
            </a:r>
            <a:r>
              <a:rPr lang="en-US" sz="1400" dirty="0"/>
              <a:t> “Particle in Cell Monte Carlo simulation of ion back bombardment in a high average current RF photo-gun”</a:t>
            </a:r>
            <a:endParaRPr lang="en-US" sz="1400" baseline="30000" dirty="0"/>
          </a:p>
        </p:txBody>
      </p:sp>
      <p:sp>
        <p:nvSpPr>
          <p:cNvPr id="14" name="TextBox 13">
            <a:extLst>
              <a:ext uri="{FF2B5EF4-FFF2-40B4-BE49-F238E27FC236}">
                <a16:creationId xmlns:a16="http://schemas.microsoft.com/office/drawing/2014/main" id="{539ED3D8-E0A2-A97C-CA26-02602B769452}"/>
              </a:ext>
            </a:extLst>
          </p:cNvPr>
          <p:cNvSpPr txBox="1"/>
          <p:nvPr/>
        </p:nvSpPr>
        <p:spPr>
          <a:xfrm>
            <a:off x="159798" y="777315"/>
            <a:ext cx="472292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Ions are heavy enough such that over one period of acceleration, they do not travel the length of a cavity cell</a:t>
            </a:r>
          </a:p>
          <a:p>
            <a:pPr marL="285750" indent="-285750">
              <a:buFont typeface="Arial" panose="020B0604020202020204" pitchFamily="34" charset="0"/>
              <a:buChar char="•"/>
            </a:pPr>
            <a:r>
              <a:rPr lang="en-US" dirty="0"/>
              <a:t>The ponderomotive effect causes the ions to move from strong field regions to weaker field regions</a:t>
            </a:r>
            <a:r>
              <a:rPr lang="en-US" dirty="0">
                <a:sym typeface="Wingdings" panose="05000000000000000000" pitchFamily="2" charset="2"/>
              </a:rPr>
              <a:t> In general away from the cathode</a:t>
            </a:r>
            <a:endParaRPr lang="en-US" dirty="0"/>
          </a:p>
          <a:p>
            <a:pPr marL="285750" indent="-285750">
              <a:buFont typeface="Arial" panose="020B0604020202020204" pitchFamily="34" charset="0"/>
              <a:buChar char="•"/>
            </a:pPr>
            <a:r>
              <a:rPr lang="en-US" dirty="0"/>
              <a:t> Eliminates high energy bombardment (&lt;9 keV for 700 keV gun)</a:t>
            </a:r>
          </a:p>
        </p:txBody>
      </p:sp>
      <p:pic>
        <p:nvPicPr>
          <p:cNvPr id="16" name="Picture 15">
            <a:extLst>
              <a:ext uri="{FF2B5EF4-FFF2-40B4-BE49-F238E27FC236}">
                <a16:creationId xmlns:a16="http://schemas.microsoft.com/office/drawing/2014/main" id="{465D5648-0CB8-3E7C-EDB9-7F429B746FE2}"/>
              </a:ext>
            </a:extLst>
          </p:cNvPr>
          <p:cNvPicPr>
            <a:picLocks noChangeAspect="1"/>
          </p:cNvPicPr>
          <p:nvPr/>
        </p:nvPicPr>
        <p:blipFill>
          <a:blip r:embed="rId5"/>
          <a:stretch>
            <a:fillRect/>
          </a:stretch>
        </p:blipFill>
        <p:spPr>
          <a:xfrm>
            <a:off x="6897611" y="134683"/>
            <a:ext cx="5197920" cy="3380430"/>
          </a:xfrm>
          <a:prstGeom prst="rect">
            <a:avLst/>
          </a:prstGeom>
        </p:spPr>
      </p:pic>
    </p:spTree>
    <p:extLst>
      <p:ext uri="{BB962C8B-B14F-4D97-AF65-F5344CB8AC3E}">
        <p14:creationId xmlns:p14="http://schemas.microsoft.com/office/powerpoint/2010/main" val="2854414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0808B0-C1F9-8EDA-1D62-01F47989660A}"/>
              </a:ext>
            </a:extLst>
          </p:cNvPr>
          <p:cNvSpPr txBox="1"/>
          <p:nvPr/>
        </p:nvSpPr>
        <p:spPr>
          <a:xfrm>
            <a:off x="142042" y="230819"/>
            <a:ext cx="6344483" cy="830997"/>
          </a:xfrm>
          <a:prstGeom prst="rect">
            <a:avLst/>
          </a:prstGeom>
          <a:noFill/>
        </p:spPr>
        <p:txBody>
          <a:bodyPr wrap="square" rtlCol="0">
            <a:spAutoFit/>
          </a:bodyPr>
          <a:lstStyle/>
          <a:p>
            <a:r>
              <a:rPr lang="en-US" sz="2400" b="1" dirty="0"/>
              <a:t>Ion bombardment reduction with an off-set anode  </a:t>
            </a:r>
          </a:p>
        </p:txBody>
      </p:sp>
      <p:pic>
        <p:nvPicPr>
          <p:cNvPr id="6" name="Picture 5">
            <a:extLst>
              <a:ext uri="{FF2B5EF4-FFF2-40B4-BE49-F238E27FC236}">
                <a16:creationId xmlns:a16="http://schemas.microsoft.com/office/drawing/2014/main" id="{0C1C909D-7072-BF15-D162-BAD485F681BE}"/>
              </a:ext>
            </a:extLst>
          </p:cNvPr>
          <p:cNvPicPr>
            <a:picLocks noChangeAspect="1"/>
          </p:cNvPicPr>
          <p:nvPr/>
        </p:nvPicPr>
        <p:blipFill>
          <a:blip r:embed="rId2"/>
          <a:stretch>
            <a:fillRect/>
          </a:stretch>
        </p:blipFill>
        <p:spPr>
          <a:xfrm>
            <a:off x="5940420" y="381001"/>
            <a:ext cx="6009258" cy="2415002"/>
          </a:xfrm>
          <a:prstGeom prst="rect">
            <a:avLst/>
          </a:prstGeom>
        </p:spPr>
      </p:pic>
      <p:pic>
        <p:nvPicPr>
          <p:cNvPr id="8" name="Picture 7">
            <a:extLst>
              <a:ext uri="{FF2B5EF4-FFF2-40B4-BE49-F238E27FC236}">
                <a16:creationId xmlns:a16="http://schemas.microsoft.com/office/drawing/2014/main" id="{67442656-EF6E-8776-1FE4-3C52752E9284}"/>
              </a:ext>
            </a:extLst>
          </p:cNvPr>
          <p:cNvPicPr>
            <a:picLocks noChangeAspect="1"/>
          </p:cNvPicPr>
          <p:nvPr/>
        </p:nvPicPr>
        <p:blipFill>
          <a:blip r:embed="rId3"/>
          <a:stretch>
            <a:fillRect/>
          </a:stretch>
        </p:blipFill>
        <p:spPr>
          <a:xfrm>
            <a:off x="6050099" y="2965718"/>
            <a:ext cx="6087182" cy="3661463"/>
          </a:xfrm>
          <a:prstGeom prst="rect">
            <a:avLst/>
          </a:prstGeom>
        </p:spPr>
      </p:pic>
    </p:spTree>
    <p:extLst>
      <p:ext uri="{BB962C8B-B14F-4D97-AF65-F5344CB8AC3E}">
        <p14:creationId xmlns:p14="http://schemas.microsoft.com/office/powerpoint/2010/main" val="81345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2484-009E-633B-CB8A-51553B12FD7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31890"/>
            <a:ext cx="12192000" cy="6794220"/>
          </a:xfrm>
          <a:prstGeom prst="rect">
            <a:avLst/>
          </a:prstGeom>
        </p:spPr>
      </p:pic>
    </p:spTree>
    <p:extLst>
      <p:ext uri="{BB962C8B-B14F-4D97-AF65-F5344CB8AC3E}">
        <p14:creationId xmlns:p14="http://schemas.microsoft.com/office/powerpoint/2010/main" val="338983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B24249-0CED-5625-14CD-2E56F86FAD62}"/>
              </a:ext>
            </a:extLst>
          </p:cNvPr>
          <p:cNvSpPr txBox="1"/>
          <p:nvPr/>
        </p:nvSpPr>
        <p:spPr>
          <a:xfrm>
            <a:off x="79899" y="106532"/>
            <a:ext cx="8442664" cy="461665"/>
          </a:xfrm>
          <a:prstGeom prst="rect">
            <a:avLst/>
          </a:prstGeom>
          <a:noFill/>
        </p:spPr>
        <p:txBody>
          <a:bodyPr wrap="square" rtlCol="0">
            <a:spAutoFit/>
          </a:bodyPr>
          <a:lstStyle/>
          <a:p>
            <a:r>
              <a:rPr lang="en-US" sz="2400" b="1" dirty="0">
                <a:solidFill>
                  <a:srgbClr val="002060"/>
                </a:solidFill>
              </a:rPr>
              <a:t>Photocathodes for High Current Spin-Polarized electrons</a:t>
            </a:r>
          </a:p>
        </p:txBody>
      </p:sp>
      <p:pic>
        <p:nvPicPr>
          <p:cNvPr id="7" name="Picture 6">
            <a:extLst>
              <a:ext uri="{FF2B5EF4-FFF2-40B4-BE49-F238E27FC236}">
                <a16:creationId xmlns:a16="http://schemas.microsoft.com/office/drawing/2014/main" id="{12F0A48A-588A-4930-A967-F68621A7C57E}"/>
              </a:ext>
            </a:extLst>
          </p:cNvPr>
          <p:cNvPicPr>
            <a:picLocks noChangeAspect="1"/>
          </p:cNvPicPr>
          <p:nvPr/>
        </p:nvPicPr>
        <p:blipFill>
          <a:blip r:embed="rId2"/>
          <a:stretch>
            <a:fillRect/>
          </a:stretch>
        </p:blipFill>
        <p:spPr>
          <a:xfrm>
            <a:off x="359287" y="724483"/>
            <a:ext cx="4353533" cy="2905530"/>
          </a:xfrm>
          <a:prstGeom prst="rect">
            <a:avLst/>
          </a:prstGeom>
        </p:spPr>
      </p:pic>
      <p:pic>
        <p:nvPicPr>
          <p:cNvPr id="9" name="Picture 8">
            <a:extLst>
              <a:ext uri="{FF2B5EF4-FFF2-40B4-BE49-F238E27FC236}">
                <a16:creationId xmlns:a16="http://schemas.microsoft.com/office/drawing/2014/main" id="{E8351AD3-BB05-7EC2-BCE8-4E261B7E9521}"/>
              </a:ext>
            </a:extLst>
          </p:cNvPr>
          <p:cNvPicPr>
            <a:picLocks noChangeAspect="1"/>
          </p:cNvPicPr>
          <p:nvPr/>
        </p:nvPicPr>
        <p:blipFill>
          <a:blip r:embed="rId3"/>
          <a:stretch>
            <a:fillRect/>
          </a:stretch>
        </p:blipFill>
        <p:spPr>
          <a:xfrm>
            <a:off x="180603" y="4434090"/>
            <a:ext cx="3343742" cy="1914792"/>
          </a:xfrm>
          <a:prstGeom prst="rect">
            <a:avLst/>
          </a:prstGeom>
        </p:spPr>
      </p:pic>
      <p:pic>
        <p:nvPicPr>
          <p:cNvPr id="11" name="Picture 10">
            <a:extLst>
              <a:ext uri="{FF2B5EF4-FFF2-40B4-BE49-F238E27FC236}">
                <a16:creationId xmlns:a16="http://schemas.microsoft.com/office/drawing/2014/main" id="{B54F7D90-E51A-7F77-3ADC-EA5D9074F8A4}"/>
              </a:ext>
            </a:extLst>
          </p:cNvPr>
          <p:cNvPicPr>
            <a:picLocks noChangeAspect="1"/>
          </p:cNvPicPr>
          <p:nvPr/>
        </p:nvPicPr>
        <p:blipFill>
          <a:blip r:embed="rId4"/>
          <a:stretch>
            <a:fillRect/>
          </a:stretch>
        </p:blipFill>
        <p:spPr>
          <a:xfrm>
            <a:off x="4168641" y="3901709"/>
            <a:ext cx="3677163" cy="2562583"/>
          </a:xfrm>
          <a:prstGeom prst="rect">
            <a:avLst/>
          </a:prstGeom>
        </p:spPr>
      </p:pic>
      <p:sp>
        <p:nvSpPr>
          <p:cNvPr id="12" name="TextBox 11">
            <a:extLst>
              <a:ext uri="{FF2B5EF4-FFF2-40B4-BE49-F238E27FC236}">
                <a16:creationId xmlns:a16="http://schemas.microsoft.com/office/drawing/2014/main" id="{34A05717-47D3-EDDE-EC73-E561D5C3DC76}"/>
              </a:ext>
            </a:extLst>
          </p:cNvPr>
          <p:cNvSpPr txBox="1"/>
          <p:nvPr/>
        </p:nvSpPr>
        <p:spPr>
          <a:xfrm>
            <a:off x="1371600" y="6006183"/>
            <a:ext cx="2929631" cy="369332"/>
          </a:xfrm>
          <a:prstGeom prst="rect">
            <a:avLst/>
          </a:prstGeom>
          <a:noFill/>
        </p:spPr>
        <p:txBody>
          <a:bodyPr wrap="square" rtlCol="0">
            <a:spAutoFit/>
          </a:bodyPr>
          <a:lstStyle/>
          <a:p>
            <a:r>
              <a:rPr lang="en-US" dirty="0" err="1"/>
              <a:t>PEPPo</a:t>
            </a:r>
            <a:endParaRPr lang="en-US" dirty="0"/>
          </a:p>
        </p:txBody>
      </p:sp>
      <p:sp>
        <p:nvSpPr>
          <p:cNvPr id="13" name="TextBox 12">
            <a:extLst>
              <a:ext uri="{FF2B5EF4-FFF2-40B4-BE49-F238E27FC236}">
                <a16:creationId xmlns:a16="http://schemas.microsoft.com/office/drawing/2014/main" id="{197C1D63-A94C-6204-B7A9-DCD5CC3327FB}"/>
              </a:ext>
            </a:extLst>
          </p:cNvPr>
          <p:cNvSpPr txBox="1"/>
          <p:nvPr/>
        </p:nvSpPr>
        <p:spPr>
          <a:xfrm>
            <a:off x="5743851" y="724483"/>
            <a:ext cx="5237825" cy="2739211"/>
          </a:xfrm>
          <a:prstGeom prst="rect">
            <a:avLst/>
          </a:prstGeom>
          <a:noFill/>
        </p:spPr>
        <p:txBody>
          <a:bodyPr wrap="square" rtlCol="0">
            <a:spAutoFit/>
          </a:bodyPr>
          <a:lstStyle/>
          <a:p>
            <a:pPr marL="285750" indent="-285750">
              <a:buFont typeface="Arial" panose="020B0604020202020204" pitchFamily="34" charset="0"/>
              <a:buChar char="•"/>
            </a:pPr>
            <a:r>
              <a:rPr lang="en-US" sz="2200" dirty="0"/>
              <a:t>Many future facilities want spin-polarized electrons at high average currents</a:t>
            </a:r>
          </a:p>
          <a:p>
            <a:pPr marL="285750" indent="-285750">
              <a:buFont typeface="Arial" panose="020B0604020202020204" pitchFamily="34" charset="0"/>
              <a:buChar char="•"/>
            </a:pPr>
            <a:r>
              <a:rPr lang="en-US" sz="2200" dirty="0"/>
              <a:t>Only candidate cathode for the job: GaAs!</a:t>
            </a:r>
          </a:p>
          <a:p>
            <a:pPr marL="285750" indent="-285750">
              <a:buFont typeface="Arial" panose="020B0604020202020204" pitchFamily="34" charset="0"/>
              <a:buChar char="•"/>
            </a:pPr>
            <a:r>
              <a:rPr lang="en-US" sz="2200" b="1" dirty="0"/>
              <a:t>Charge lifetime</a:t>
            </a:r>
            <a:r>
              <a:rPr lang="en-US" sz="2200" dirty="0"/>
              <a:t>: The amount of current extracted before the QE degrades by 1/e</a:t>
            </a:r>
          </a:p>
          <a:p>
            <a:pPr marL="742950" lvl="1" indent="-285750">
              <a:buFont typeface="Arial" panose="020B0604020202020204" pitchFamily="34" charset="0"/>
              <a:buChar char="•"/>
            </a:pPr>
            <a:r>
              <a:rPr lang="en-US" sz="2200" dirty="0"/>
              <a:t>1000 C is state of the art</a:t>
            </a:r>
            <a:r>
              <a:rPr lang="en-US" sz="2200" dirty="0">
                <a:sym typeface="Wingdings" panose="05000000000000000000" pitchFamily="2" charset="2"/>
              </a:rPr>
              <a:t>6 hours at 50 ma!</a:t>
            </a:r>
            <a:endParaRPr lang="en-US" sz="2200" dirty="0"/>
          </a:p>
          <a:p>
            <a:endParaRPr lang="en-US" dirty="0"/>
          </a:p>
        </p:txBody>
      </p:sp>
      <p:pic>
        <p:nvPicPr>
          <p:cNvPr id="15" name="Picture 14">
            <a:extLst>
              <a:ext uri="{FF2B5EF4-FFF2-40B4-BE49-F238E27FC236}">
                <a16:creationId xmlns:a16="http://schemas.microsoft.com/office/drawing/2014/main" id="{D0F75FE3-AD8E-097B-6136-753FA57DBD88}"/>
              </a:ext>
            </a:extLst>
          </p:cNvPr>
          <p:cNvPicPr>
            <a:picLocks noChangeAspect="1"/>
          </p:cNvPicPr>
          <p:nvPr/>
        </p:nvPicPr>
        <p:blipFill>
          <a:blip r:embed="rId5"/>
          <a:stretch>
            <a:fillRect/>
          </a:stretch>
        </p:blipFill>
        <p:spPr>
          <a:xfrm>
            <a:off x="8059007" y="3754050"/>
            <a:ext cx="3620005" cy="2857899"/>
          </a:xfrm>
          <a:prstGeom prst="rect">
            <a:avLst/>
          </a:prstGeom>
        </p:spPr>
      </p:pic>
    </p:spTree>
    <p:extLst>
      <p:ext uri="{BB962C8B-B14F-4D97-AF65-F5344CB8AC3E}">
        <p14:creationId xmlns:p14="http://schemas.microsoft.com/office/powerpoint/2010/main" val="330412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4ADE8B-31BB-4D1F-1666-5AFE7ED10E5F}"/>
              </a:ext>
            </a:extLst>
          </p:cNvPr>
          <p:cNvPicPr>
            <a:picLocks noChangeAspect="1"/>
          </p:cNvPicPr>
          <p:nvPr/>
        </p:nvPicPr>
        <p:blipFill>
          <a:blip r:embed="rId2"/>
          <a:stretch>
            <a:fillRect/>
          </a:stretch>
        </p:blipFill>
        <p:spPr>
          <a:xfrm>
            <a:off x="7675124" y="3533775"/>
            <a:ext cx="4352329" cy="3017888"/>
          </a:xfrm>
          <a:prstGeom prst="rect">
            <a:avLst/>
          </a:prstGeom>
        </p:spPr>
      </p:pic>
      <p:sp>
        <p:nvSpPr>
          <p:cNvPr id="4" name="TextBox 3">
            <a:extLst>
              <a:ext uri="{FF2B5EF4-FFF2-40B4-BE49-F238E27FC236}">
                <a16:creationId xmlns:a16="http://schemas.microsoft.com/office/drawing/2014/main" id="{C7D74BDB-979B-B204-9827-25D03BE5886F}"/>
              </a:ext>
            </a:extLst>
          </p:cNvPr>
          <p:cNvSpPr txBox="1"/>
          <p:nvPr/>
        </p:nvSpPr>
        <p:spPr>
          <a:xfrm>
            <a:off x="168676" y="213064"/>
            <a:ext cx="5306534" cy="830997"/>
          </a:xfrm>
          <a:prstGeom prst="rect">
            <a:avLst/>
          </a:prstGeom>
          <a:noFill/>
        </p:spPr>
        <p:txBody>
          <a:bodyPr wrap="square" rtlCol="0">
            <a:spAutoFit/>
          </a:bodyPr>
          <a:lstStyle/>
          <a:p>
            <a:r>
              <a:rPr lang="en-US" sz="2400" b="1" dirty="0"/>
              <a:t>GaAs photocathodes for spin-polarized electron beams</a:t>
            </a:r>
          </a:p>
        </p:txBody>
      </p:sp>
      <p:pic>
        <p:nvPicPr>
          <p:cNvPr id="6" name="Picture 5">
            <a:extLst>
              <a:ext uri="{FF2B5EF4-FFF2-40B4-BE49-F238E27FC236}">
                <a16:creationId xmlns:a16="http://schemas.microsoft.com/office/drawing/2014/main" id="{4887294E-A3A9-D2AC-04DE-D70F0533E255}"/>
              </a:ext>
            </a:extLst>
          </p:cNvPr>
          <p:cNvPicPr>
            <a:picLocks noChangeAspect="1"/>
          </p:cNvPicPr>
          <p:nvPr/>
        </p:nvPicPr>
        <p:blipFill>
          <a:blip r:embed="rId3"/>
          <a:stretch>
            <a:fillRect/>
          </a:stretch>
        </p:blipFill>
        <p:spPr>
          <a:xfrm>
            <a:off x="6675536" y="0"/>
            <a:ext cx="5288715" cy="3629025"/>
          </a:xfrm>
          <a:prstGeom prst="rect">
            <a:avLst/>
          </a:prstGeom>
        </p:spPr>
      </p:pic>
      <p:pic>
        <p:nvPicPr>
          <p:cNvPr id="14" name="Picture 13">
            <a:extLst>
              <a:ext uri="{FF2B5EF4-FFF2-40B4-BE49-F238E27FC236}">
                <a16:creationId xmlns:a16="http://schemas.microsoft.com/office/drawing/2014/main" id="{52663D57-E782-AA79-5A03-C3300A8D106C}"/>
              </a:ext>
            </a:extLst>
          </p:cNvPr>
          <p:cNvPicPr>
            <a:picLocks noChangeAspect="1"/>
          </p:cNvPicPr>
          <p:nvPr/>
        </p:nvPicPr>
        <p:blipFill>
          <a:blip r:embed="rId4"/>
          <a:stretch>
            <a:fillRect/>
          </a:stretch>
        </p:blipFill>
        <p:spPr>
          <a:xfrm>
            <a:off x="5180004" y="3533775"/>
            <a:ext cx="2750888" cy="830997"/>
          </a:xfrm>
          <a:prstGeom prst="rect">
            <a:avLst/>
          </a:prstGeom>
          <a:ln w="38100">
            <a:solidFill>
              <a:srgbClr val="7030A0"/>
            </a:solidFill>
          </a:ln>
        </p:spPr>
      </p:pic>
      <p:sp>
        <p:nvSpPr>
          <p:cNvPr id="17" name="TextBox 16">
            <a:extLst>
              <a:ext uri="{FF2B5EF4-FFF2-40B4-BE49-F238E27FC236}">
                <a16:creationId xmlns:a16="http://schemas.microsoft.com/office/drawing/2014/main" id="{C6AB4704-43FF-492E-FA4C-E0A93762B449}"/>
              </a:ext>
            </a:extLst>
          </p:cNvPr>
          <p:cNvSpPr txBox="1"/>
          <p:nvPr/>
        </p:nvSpPr>
        <p:spPr>
          <a:xfrm>
            <a:off x="168676" y="1220408"/>
            <a:ext cx="4910294" cy="5447645"/>
          </a:xfrm>
          <a:prstGeom prst="rect">
            <a:avLst/>
          </a:prstGeom>
          <a:noFill/>
        </p:spPr>
        <p:txBody>
          <a:bodyPr wrap="square" rtlCol="0">
            <a:spAutoFit/>
          </a:bodyPr>
          <a:lstStyle/>
          <a:p>
            <a:r>
              <a:rPr lang="en-US" sz="2200" dirty="0"/>
              <a:t>0.34 eV spin-orbit splitting in the valance band:</a:t>
            </a:r>
          </a:p>
          <a:p>
            <a:pPr marL="742950" lvl="1" indent="-285750">
              <a:buFont typeface="Arial" panose="020B0604020202020204" pitchFamily="34" charset="0"/>
              <a:buChar char="•"/>
            </a:pPr>
            <a:r>
              <a:rPr lang="en-US" sz="2200" dirty="0"/>
              <a:t>4-fold degeneracy in p</a:t>
            </a:r>
            <a:r>
              <a:rPr lang="en-US" sz="2200" baseline="-25000" dirty="0"/>
              <a:t>3/2</a:t>
            </a:r>
            <a:endParaRPr lang="en-US" sz="2200" dirty="0"/>
          </a:p>
          <a:p>
            <a:pPr marL="742950" lvl="1" indent="-285750">
              <a:buFont typeface="Arial" panose="020B0604020202020204" pitchFamily="34" charset="0"/>
              <a:buChar char="•"/>
            </a:pPr>
            <a:r>
              <a:rPr lang="en-US" sz="2200" dirty="0"/>
              <a:t>2-fold degeneracy in p</a:t>
            </a:r>
            <a:r>
              <a:rPr lang="en-US" sz="2200" baseline="-25000" dirty="0"/>
              <a:t>1/2</a:t>
            </a:r>
          </a:p>
          <a:p>
            <a:pPr marL="285750" indent="-285750">
              <a:buFont typeface="Arial" panose="020B0604020202020204" pitchFamily="34" charset="0"/>
              <a:buChar char="•"/>
            </a:pPr>
            <a:r>
              <a:rPr lang="en-US" sz="2200" dirty="0"/>
              <a:t>Optical selection rules require </a:t>
            </a:r>
            <a:r>
              <a:rPr lang="el-GR" sz="2200" dirty="0"/>
              <a:t>Δ</a:t>
            </a:r>
            <a:r>
              <a:rPr lang="en-US" sz="2200" dirty="0"/>
              <a:t>m=+/-1 for right/left-handed circularly polarized light </a:t>
            </a:r>
          </a:p>
          <a:p>
            <a:pPr marL="285750" indent="-285750">
              <a:buFont typeface="Arial" panose="020B0604020202020204" pitchFamily="34" charset="0"/>
              <a:buChar char="•"/>
            </a:pPr>
            <a:r>
              <a:rPr lang="en-US" sz="2200" dirty="0"/>
              <a:t>Max polarization occurs with excitation at the bandgap where emission from p</a:t>
            </a:r>
            <a:r>
              <a:rPr lang="en-US" sz="2200" baseline="-25000" dirty="0"/>
              <a:t>3/2</a:t>
            </a:r>
            <a:r>
              <a:rPr lang="en-US" sz="2200" dirty="0"/>
              <a:t> &gt;&gt; emission from p</a:t>
            </a:r>
            <a:r>
              <a:rPr lang="en-US" sz="2200" baseline="-25000" dirty="0"/>
              <a:t>1/2</a:t>
            </a:r>
            <a:r>
              <a:rPr lang="en-US" sz="2200" dirty="0"/>
              <a:t> </a:t>
            </a:r>
          </a:p>
          <a:p>
            <a:pPr marL="742950" lvl="1" indent="-285750">
              <a:buFont typeface="Arial" panose="020B0604020202020204" pitchFamily="34" charset="0"/>
              <a:buChar char="•"/>
            </a:pPr>
            <a:r>
              <a:rPr lang="en-US" sz="2200" dirty="0"/>
              <a:t>Theoretical max value of 50% for Bulk GaAs</a:t>
            </a:r>
          </a:p>
          <a:p>
            <a:pPr marL="742950" lvl="1" indent="-285750">
              <a:buFont typeface="Arial" panose="020B0604020202020204" pitchFamily="34" charset="0"/>
              <a:buChar char="•"/>
            </a:pPr>
            <a:r>
              <a:rPr lang="en-US" sz="2200" dirty="0"/>
              <a:t>Straining GaAs breaks the p</a:t>
            </a:r>
            <a:r>
              <a:rPr lang="en-US" sz="2200" baseline="-25000" dirty="0"/>
              <a:t>3/2</a:t>
            </a:r>
            <a:r>
              <a:rPr lang="en-US" sz="2200" dirty="0"/>
              <a:t>  degeneracy theoretically allowing 100% polarization </a:t>
            </a:r>
          </a:p>
          <a:p>
            <a:pPr marL="285750" indent="-285750">
              <a:buFont typeface="Arial" panose="020B0604020202020204" pitchFamily="34" charset="0"/>
              <a:buChar char="•"/>
            </a:pPr>
            <a:endParaRPr lang="en-US" dirty="0"/>
          </a:p>
        </p:txBody>
      </p:sp>
      <p:sp>
        <p:nvSpPr>
          <p:cNvPr id="18" name="TextBox 17">
            <a:extLst>
              <a:ext uri="{FF2B5EF4-FFF2-40B4-BE49-F238E27FC236}">
                <a16:creationId xmlns:a16="http://schemas.microsoft.com/office/drawing/2014/main" id="{F2DE0FDC-9FBF-32EC-5EF0-73BD86296338}"/>
              </a:ext>
            </a:extLst>
          </p:cNvPr>
          <p:cNvSpPr txBox="1"/>
          <p:nvPr/>
        </p:nvSpPr>
        <p:spPr>
          <a:xfrm>
            <a:off x="7930891" y="79899"/>
            <a:ext cx="4033359" cy="523220"/>
          </a:xfrm>
          <a:prstGeom prst="rect">
            <a:avLst/>
          </a:prstGeom>
          <a:noFill/>
        </p:spPr>
        <p:txBody>
          <a:bodyPr wrap="square" rtlCol="0">
            <a:spAutoFit/>
          </a:bodyPr>
          <a:lstStyle/>
          <a:p>
            <a:r>
              <a:rPr lang="en-US" sz="1400" dirty="0">
                <a:solidFill>
                  <a:schemeClr val="bg1">
                    <a:lumMod val="50000"/>
                  </a:schemeClr>
                </a:solidFill>
              </a:rPr>
              <a:t>Pierce et al, The GaAs Spin Polarized Electron Source (1980)</a:t>
            </a:r>
          </a:p>
        </p:txBody>
      </p:sp>
      <p:sp>
        <p:nvSpPr>
          <p:cNvPr id="19" name="TextBox 18">
            <a:extLst>
              <a:ext uri="{FF2B5EF4-FFF2-40B4-BE49-F238E27FC236}">
                <a16:creationId xmlns:a16="http://schemas.microsoft.com/office/drawing/2014/main" id="{6B8F792A-A129-53F0-DE7C-F03D9BF363E7}"/>
              </a:ext>
            </a:extLst>
          </p:cNvPr>
          <p:cNvSpPr txBox="1"/>
          <p:nvPr/>
        </p:nvSpPr>
        <p:spPr>
          <a:xfrm>
            <a:off x="4086688" y="6406443"/>
            <a:ext cx="8105312" cy="461665"/>
          </a:xfrm>
          <a:prstGeom prst="rect">
            <a:avLst/>
          </a:prstGeom>
          <a:noFill/>
        </p:spPr>
        <p:txBody>
          <a:bodyPr wrap="square" rtlCol="0">
            <a:spAutoFit/>
          </a:bodyPr>
          <a:lstStyle/>
          <a:p>
            <a:r>
              <a:rPr lang="en-US" sz="1200" dirty="0">
                <a:solidFill>
                  <a:schemeClr val="bg1">
                    <a:lumMod val="50000"/>
                  </a:schemeClr>
                </a:solidFill>
              </a:rPr>
              <a:t>Bae et al, Rugged Spin Polarized Electron Source Based on Negative Electron Affinity GaAs photocathode with Robust Cs2Te coating (2018)</a:t>
            </a:r>
          </a:p>
        </p:txBody>
      </p:sp>
    </p:spTree>
    <p:extLst>
      <p:ext uri="{BB962C8B-B14F-4D97-AF65-F5344CB8AC3E}">
        <p14:creationId xmlns:p14="http://schemas.microsoft.com/office/powerpoint/2010/main" val="1204996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1251B4-BB48-FF67-9516-180CCD115D13}"/>
              </a:ext>
            </a:extLst>
          </p:cNvPr>
          <p:cNvSpPr txBox="1"/>
          <p:nvPr/>
        </p:nvSpPr>
        <p:spPr>
          <a:xfrm>
            <a:off x="88777" y="159552"/>
            <a:ext cx="6755906" cy="461665"/>
          </a:xfrm>
          <a:prstGeom prst="rect">
            <a:avLst/>
          </a:prstGeom>
          <a:noFill/>
        </p:spPr>
        <p:txBody>
          <a:bodyPr wrap="square" rtlCol="0">
            <a:spAutoFit/>
          </a:bodyPr>
          <a:lstStyle/>
          <a:p>
            <a:r>
              <a:rPr lang="en-US" sz="2400" b="1" dirty="0"/>
              <a:t>Negative Electron Affinity activation</a:t>
            </a:r>
          </a:p>
        </p:txBody>
      </p:sp>
      <p:pic>
        <p:nvPicPr>
          <p:cNvPr id="14" name="Picture 13">
            <a:extLst>
              <a:ext uri="{FF2B5EF4-FFF2-40B4-BE49-F238E27FC236}">
                <a16:creationId xmlns:a16="http://schemas.microsoft.com/office/drawing/2014/main" id="{ABE1C473-EBB1-0CD0-0959-B23CCCD57C94}"/>
              </a:ext>
            </a:extLst>
          </p:cNvPr>
          <p:cNvPicPr>
            <a:picLocks noChangeAspect="1"/>
          </p:cNvPicPr>
          <p:nvPr/>
        </p:nvPicPr>
        <p:blipFill>
          <a:blip r:embed="rId2"/>
          <a:stretch>
            <a:fillRect/>
          </a:stretch>
        </p:blipFill>
        <p:spPr>
          <a:xfrm>
            <a:off x="7279690" y="2953678"/>
            <a:ext cx="4570378" cy="3897438"/>
          </a:xfrm>
          <a:prstGeom prst="rect">
            <a:avLst/>
          </a:prstGeom>
        </p:spPr>
      </p:pic>
      <p:sp>
        <p:nvSpPr>
          <p:cNvPr id="17" name="Rectangle 16">
            <a:extLst>
              <a:ext uri="{FF2B5EF4-FFF2-40B4-BE49-F238E27FC236}">
                <a16:creationId xmlns:a16="http://schemas.microsoft.com/office/drawing/2014/main" id="{DA90110F-9969-5EAD-B52F-25280F667F1F}"/>
              </a:ext>
            </a:extLst>
          </p:cNvPr>
          <p:cNvSpPr/>
          <p:nvPr/>
        </p:nvSpPr>
        <p:spPr>
          <a:xfrm>
            <a:off x="7847860" y="487832"/>
            <a:ext cx="266330" cy="26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24731CB-E732-1C76-5602-345D122D97D0}"/>
              </a:ext>
            </a:extLst>
          </p:cNvPr>
          <p:cNvPicPr>
            <a:picLocks noChangeAspect="1"/>
          </p:cNvPicPr>
          <p:nvPr/>
        </p:nvPicPr>
        <p:blipFill>
          <a:blip r:embed="rId3"/>
          <a:stretch>
            <a:fillRect/>
          </a:stretch>
        </p:blipFill>
        <p:spPr>
          <a:xfrm>
            <a:off x="8040771" y="88692"/>
            <a:ext cx="4062452" cy="3044460"/>
          </a:xfrm>
          <a:prstGeom prst="rect">
            <a:avLst/>
          </a:prstGeom>
        </p:spPr>
      </p:pic>
      <p:sp>
        <p:nvSpPr>
          <p:cNvPr id="20" name="TextBox 19">
            <a:extLst>
              <a:ext uri="{FF2B5EF4-FFF2-40B4-BE49-F238E27FC236}">
                <a16:creationId xmlns:a16="http://schemas.microsoft.com/office/drawing/2014/main" id="{9A94A624-7048-25E3-45E4-A2B4C9328380}"/>
              </a:ext>
            </a:extLst>
          </p:cNvPr>
          <p:cNvSpPr txBox="1"/>
          <p:nvPr/>
        </p:nvSpPr>
        <p:spPr>
          <a:xfrm>
            <a:off x="152119" y="719091"/>
            <a:ext cx="7031115" cy="6186309"/>
          </a:xfrm>
          <a:prstGeom prst="rect">
            <a:avLst/>
          </a:prstGeom>
          <a:noFill/>
        </p:spPr>
        <p:txBody>
          <a:bodyPr wrap="square" rtlCol="0">
            <a:spAutoFit/>
          </a:bodyPr>
          <a:lstStyle/>
          <a:p>
            <a:pPr marL="285750" indent="-285750">
              <a:buFont typeface="Arial" panose="020B0604020202020204" pitchFamily="34" charset="0"/>
              <a:buChar char="•"/>
            </a:pPr>
            <a:r>
              <a:rPr lang="en-US" sz="2100" dirty="0"/>
              <a:t>For the highest QE, GaAs are “activated” to Negative Electron Affinity (NEA)</a:t>
            </a:r>
          </a:p>
          <a:p>
            <a:pPr marL="742950" lvl="1" indent="-285750">
              <a:buFont typeface="Arial" panose="020B0604020202020204" pitchFamily="34" charset="0"/>
              <a:buChar char="•"/>
            </a:pPr>
            <a:r>
              <a:rPr lang="en-US" sz="2100" dirty="0"/>
              <a:t>NEA means the bulk conduction band minimum is larger than the vacuum level </a:t>
            </a:r>
          </a:p>
          <a:p>
            <a:pPr marL="285750" indent="-285750">
              <a:buFont typeface="Arial" panose="020B0604020202020204" pitchFamily="34" charset="0"/>
              <a:buChar char="•"/>
            </a:pPr>
            <a:r>
              <a:rPr lang="en-US" sz="2100" dirty="0"/>
              <a:t>NEA is typically achieved by depositing a monolayer of Cs-Oxidant onto the GaAs surface can be done by:</a:t>
            </a:r>
          </a:p>
          <a:p>
            <a:pPr marL="742950" lvl="1" indent="-285750">
              <a:buFont typeface="Arial" panose="020B0604020202020204" pitchFamily="34" charset="0"/>
              <a:buChar char="•"/>
            </a:pPr>
            <a:r>
              <a:rPr lang="en-US" sz="2100" b="1" dirty="0"/>
              <a:t>Co-deposition</a:t>
            </a:r>
            <a:r>
              <a:rPr lang="en-US" sz="2100" dirty="0"/>
              <a:t>: Cs is deposited until QE peaks, at which point an oxidant is leaked while Cs source remains on</a:t>
            </a:r>
          </a:p>
          <a:p>
            <a:pPr marL="742950" lvl="1" indent="-285750">
              <a:buFont typeface="Arial" panose="020B0604020202020204" pitchFamily="34" charset="0"/>
              <a:buChar char="•"/>
            </a:pPr>
            <a:r>
              <a:rPr lang="en-US" sz="2100" b="1" dirty="0"/>
              <a:t>Yo-yo method</a:t>
            </a:r>
            <a:r>
              <a:rPr lang="en-US" sz="2100" dirty="0"/>
              <a:t>: the cathode is over </a:t>
            </a:r>
            <a:r>
              <a:rPr lang="en-US" sz="2100" dirty="0" err="1"/>
              <a:t>cesiated</a:t>
            </a:r>
            <a:r>
              <a:rPr lang="en-US" sz="2100" dirty="0"/>
              <a:t> at which point the cesium source turns off. It is then exposed to an oxidant until the QE peaks, the oxidant is then turned off and cesium source back on. The cycle is repeated numerous times. </a:t>
            </a:r>
          </a:p>
          <a:p>
            <a:pPr marL="285750" indent="-285750">
              <a:buFont typeface="Arial" panose="020B0604020202020204" pitchFamily="34" charset="0"/>
              <a:buChar char="•"/>
            </a:pPr>
            <a:r>
              <a:rPr lang="en-US" sz="2100" dirty="0"/>
              <a:t>Either O</a:t>
            </a:r>
            <a:r>
              <a:rPr lang="en-US" sz="2100" baseline="-25000" dirty="0"/>
              <a:t>2</a:t>
            </a:r>
            <a:r>
              <a:rPr lang="en-US" sz="2100" dirty="0"/>
              <a:t> and NF</a:t>
            </a:r>
            <a:r>
              <a:rPr lang="en-US" sz="2100" baseline="-25000" dirty="0"/>
              <a:t>3</a:t>
            </a:r>
            <a:r>
              <a:rPr lang="en-US" sz="2100" dirty="0"/>
              <a:t> can be used for an oxidant </a:t>
            </a:r>
          </a:p>
          <a:p>
            <a:pPr marL="285750" indent="-285750">
              <a:buFont typeface="Arial" panose="020B0604020202020204" pitchFamily="34" charset="0"/>
              <a:buChar char="•"/>
            </a:pPr>
            <a:r>
              <a:rPr lang="en-US" sz="2100" dirty="0">
                <a:solidFill>
                  <a:srgbClr val="FF0000"/>
                </a:solidFill>
              </a:rPr>
              <a:t>Problem: A monolayer is a fragile thing!</a:t>
            </a:r>
          </a:p>
          <a:p>
            <a:pPr marL="742950" lvl="1" indent="-285750">
              <a:buFont typeface="Arial" panose="020B0604020202020204" pitchFamily="34" charset="0"/>
              <a:buChar char="•"/>
            </a:pPr>
            <a:r>
              <a:rPr lang="en-US" sz="2100" dirty="0">
                <a:solidFill>
                  <a:srgbClr val="FF0000"/>
                </a:solidFill>
              </a:rPr>
              <a:t>Chemical poisoning: Interaction with residual gas </a:t>
            </a:r>
          </a:p>
          <a:p>
            <a:pPr marL="742950" lvl="1" indent="-285750">
              <a:buFont typeface="Arial" panose="020B0604020202020204" pitchFamily="34" charset="0"/>
              <a:buChar char="•"/>
            </a:pPr>
            <a:r>
              <a:rPr lang="en-US" sz="2100" dirty="0">
                <a:solidFill>
                  <a:srgbClr val="FF0000"/>
                </a:solidFill>
              </a:rPr>
              <a:t>Ion back bombardment: residual gas is ionized and accelerated towards the cathode</a:t>
            </a:r>
          </a:p>
          <a:p>
            <a:endParaRPr lang="en-US" dirty="0"/>
          </a:p>
        </p:txBody>
      </p:sp>
    </p:spTree>
    <p:extLst>
      <p:ext uri="{BB962C8B-B14F-4D97-AF65-F5344CB8AC3E}">
        <p14:creationId xmlns:p14="http://schemas.microsoft.com/office/powerpoint/2010/main" val="398075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7DAFDF-C4CE-0158-78B1-C6900ADB27C3}"/>
              </a:ext>
            </a:extLst>
          </p:cNvPr>
          <p:cNvSpPr txBox="1"/>
          <p:nvPr/>
        </p:nvSpPr>
        <p:spPr>
          <a:xfrm>
            <a:off x="177553" y="230819"/>
            <a:ext cx="3746377" cy="461665"/>
          </a:xfrm>
          <a:prstGeom prst="rect">
            <a:avLst/>
          </a:prstGeom>
          <a:noFill/>
        </p:spPr>
        <p:txBody>
          <a:bodyPr wrap="square" rtlCol="0">
            <a:spAutoFit/>
          </a:bodyPr>
          <a:lstStyle/>
          <a:p>
            <a:r>
              <a:rPr lang="en-US" sz="2400" b="1" dirty="0">
                <a:solidFill>
                  <a:srgbClr val="002060"/>
                </a:solidFill>
              </a:rPr>
              <a:t>The Mother Chamber</a:t>
            </a:r>
          </a:p>
        </p:txBody>
      </p:sp>
      <p:sp>
        <p:nvSpPr>
          <p:cNvPr id="6" name="TextBox 5">
            <a:extLst>
              <a:ext uri="{FF2B5EF4-FFF2-40B4-BE49-F238E27FC236}">
                <a16:creationId xmlns:a16="http://schemas.microsoft.com/office/drawing/2014/main" id="{F2D1E56E-C19E-1C88-CF26-3A55A9E46B93}"/>
              </a:ext>
            </a:extLst>
          </p:cNvPr>
          <p:cNvSpPr txBox="1"/>
          <p:nvPr/>
        </p:nvSpPr>
        <p:spPr>
          <a:xfrm>
            <a:off x="124287" y="692484"/>
            <a:ext cx="4085763" cy="1200329"/>
          </a:xfrm>
          <a:prstGeom prst="rect">
            <a:avLst/>
          </a:prstGeom>
          <a:noFill/>
        </p:spPr>
        <p:txBody>
          <a:bodyPr wrap="square">
            <a:spAutoFit/>
          </a:bodyPr>
          <a:lstStyle/>
          <a:p>
            <a:r>
              <a:rPr lang="en-US" b="1" i="1" dirty="0">
                <a:latin typeface="Fairwater Script" panose="020B0604020202020204" pitchFamily="2" charset="0"/>
              </a:rPr>
              <a:t>“</a:t>
            </a:r>
            <a:r>
              <a:rPr lang="en-US" i="1" dirty="0">
                <a:latin typeface="Fairwater Script" panose="020B0604020202020204" pitchFamily="2" charset="0"/>
              </a:rPr>
              <a:t>Mom, your love is a mystery:</a:t>
            </a:r>
            <a:br>
              <a:rPr lang="en-US" i="1" dirty="0">
                <a:latin typeface="Fairwater Script" panose="020B0604020202020204" pitchFamily="2" charset="0"/>
              </a:rPr>
            </a:br>
            <a:r>
              <a:rPr lang="en-US" b="1" i="1" dirty="0">
                <a:latin typeface="Fairwater Script" panose="020B0604020202020204" pitchFamily="2" charset="0"/>
              </a:rPr>
              <a:t>How can you do it all?</a:t>
            </a:r>
            <a:br>
              <a:rPr lang="en-US" b="1" i="1" dirty="0">
                <a:latin typeface="Fairwater Script" panose="020B0604020202020204" pitchFamily="2" charset="0"/>
              </a:rPr>
            </a:br>
            <a:r>
              <a:rPr lang="en-US" i="1" dirty="0">
                <a:latin typeface="Fairwater Script" panose="020B0604020202020204" pitchFamily="2" charset="0"/>
              </a:rPr>
              <a:t>You’re always there with the perfect fix</a:t>
            </a:r>
            <a:br>
              <a:rPr lang="en-US" i="1" dirty="0">
                <a:latin typeface="Fairwater Script" panose="020B0604020202020204" pitchFamily="2" charset="0"/>
              </a:rPr>
            </a:br>
            <a:r>
              <a:rPr lang="en-US" i="1" dirty="0">
                <a:latin typeface="Fairwater Script" panose="020B0604020202020204" pitchFamily="2" charset="0"/>
              </a:rPr>
              <a:t>For my problems, big and small…..”</a:t>
            </a:r>
          </a:p>
        </p:txBody>
      </p:sp>
      <p:pic>
        <p:nvPicPr>
          <p:cNvPr id="7" name="Picture 6">
            <a:extLst>
              <a:ext uri="{FF2B5EF4-FFF2-40B4-BE49-F238E27FC236}">
                <a16:creationId xmlns:a16="http://schemas.microsoft.com/office/drawing/2014/main" id="{3DA66720-184D-9406-C192-5FF17177CC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0209" y="326069"/>
            <a:ext cx="8131945" cy="4574219"/>
          </a:xfrm>
          <a:prstGeom prst="rect">
            <a:avLst/>
          </a:prstGeom>
        </p:spPr>
      </p:pic>
      <p:pic>
        <p:nvPicPr>
          <p:cNvPr id="8" name="Picture 7">
            <a:extLst>
              <a:ext uri="{FF2B5EF4-FFF2-40B4-BE49-F238E27FC236}">
                <a16:creationId xmlns:a16="http://schemas.microsoft.com/office/drawing/2014/main" id="{CF85CF77-A20A-E3FC-EBEE-01DA7DD77766}"/>
              </a:ext>
            </a:extLst>
          </p:cNvPr>
          <p:cNvPicPr>
            <a:picLocks noChangeAspect="1"/>
          </p:cNvPicPr>
          <p:nvPr/>
        </p:nvPicPr>
        <p:blipFill>
          <a:blip r:embed="rId3"/>
          <a:stretch>
            <a:fillRect/>
          </a:stretch>
        </p:blipFill>
        <p:spPr>
          <a:xfrm>
            <a:off x="695320" y="4087871"/>
            <a:ext cx="4520592" cy="2357663"/>
          </a:xfrm>
          <a:prstGeom prst="rect">
            <a:avLst/>
          </a:prstGeom>
        </p:spPr>
      </p:pic>
    </p:spTree>
    <p:extLst>
      <p:ext uri="{BB962C8B-B14F-4D97-AF65-F5344CB8AC3E}">
        <p14:creationId xmlns:p14="http://schemas.microsoft.com/office/powerpoint/2010/main" val="189827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BA3A5-59D5-231D-A1FF-C89F868565B4}"/>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5833" y="152589"/>
            <a:ext cx="12060333" cy="6554115"/>
          </a:xfrm>
          <a:prstGeom prst="rect">
            <a:avLst/>
          </a:prstGeom>
        </p:spPr>
      </p:pic>
      <p:cxnSp>
        <p:nvCxnSpPr>
          <p:cNvPr id="8" name="Straight Arrow Connector 7">
            <a:extLst>
              <a:ext uri="{FF2B5EF4-FFF2-40B4-BE49-F238E27FC236}">
                <a16:creationId xmlns:a16="http://schemas.microsoft.com/office/drawing/2014/main" id="{AF11BB9D-00F2-E03F-8611-266DEC410297}"/>
              </a:ext>
            </a:extLst>
          </p:cNvPr>
          <p:cNvCxnSpPr>
            <a:cxnSpLocks/>
          </p:cNvCxnSpPr>
          <p:nvPr/>
        </p:nvCxnSpPr>
        <p:spPr>
          <a:xfrm flipH="1" flipV="1">
            <a:off x="8495930" y="1500326"/>
            <a:ext cx="1997476" cy="2574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BE7E77A-94F5-925B-5E30-0D6263D4115B}"/>
              </a:ext>
            </a:extLst>
          </p:cNvPr>
          <p:cNvPicPr>
            <a:picLocks noChangeAspect="1"/>
          </p:cNvPicPr>
          <p:nvPr/>
        </p:nvPicPr>
        <p:blipFill>
          <a:blip r:embed="rId4"/>
          <a:stretch>
            <a:fillRect/>
          </a:stretch>
        </p:blipFill>
        <p:spPr>
          <a:xfrm>
            <a:off x="5486584" y="1127947"/>
            <a:ext cx="3091455" cy="2301052"/>
          </a:xfrm>
          <a:prstGeom prst="rect">
            <a:avLst/>
          </a:prstGeom>
          <a:ln>
            <a:noFill/>
          </a:ln>
          <a:effectLst>
            <a:softEdge rad="112500"/>
          </a:effectLst>
        </p:spPr>
      </p:pic>
      <p:sp>
        <p:nvSpPr>
          <p:cNvPr id="18" name="TextBox 17">
            <a:extLst>
              <a:ext uri="{FF2B5EF4-FFF2-40B4-BE49-F238E27FC236}">
                <a16:creationId xmlns:a16="http://schemas.microsoft.com/office/drawing/2014/main" id="{11B8A19B-F8BA-3493-F333-38A2DA62F916}"/>
              </a:ext>
            </a:extLst>
          </p:cNvPr>
          <p:cNvSpPr txBox="1"/>
          <p:nvPr/>
        </p:nvSpPr>
        <p:spPr>
          <a:xfrm>
            <a:off x="167362" y="2278473"/>
            <a:ext cx="3542190" cy="523220"/>
          </a:xfrm>
          <a:prstGeom prst="rect">
            <a:avLst/>
          </a:prstGeom>
          <a:noFill/>
        </p:spPr>
        <p:txBody>
          <a:bodyPr wrap="square" rtlCol="0">
            <a:spAutoFit/>
          </a:bodyPr>
          <a:lstStyle/>
          <a:p>
            <a:r>
              <a:rPr lang="en-US" sz="2800" b="1" dirty="0">
                <a:solidFill>
                  <a:srgbClr val="FF0000"/>
                </a:solidFill>
              </a:rPr>
              <a:t>The growth chamber</a:t>
            </a:r>
          </a:p>
        </p:txBody>
      </p:sp>
      <p:sp>
        <p:nvSpPr>
          <p:cNvPr id="19" name="TextBox 18">
            <a:extLst>
              <a:ext uri="{FF2B5EF4-FFF2-40B4-BE49-F238E27FC236}">
                <a16:creationId xmlns:a16="http://schemas.microsoft.com/office/drawing/2014/main" id="{B305CB3C-8A98-2E2D-2A0D-9B5597842B4F}"/>
              </a:ext>
            </a:extLst>
          </p:cNvPr>
          <p:cNvSpPr txBox="1"/>
          <p:nvPr/>
        </p:nvSpPr>
        <p:spPr>
          <a:xfrm>
            <a:off x="6409678" y="5193437"/>
            <a:ext cx="4589755"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srgbClr val="FF0000"/>
                </a:solidFill>
              </a:rPr>
              <a:t>Cs,Sb,Te,Rb</a:t>
            </a:r>
            <a:r>
              <a:rPr lang="en-US" dirty="0">
                <a:solidFill>
                  <a:srgbClr val="FF0000"/>
                </a:solidFill>
              </a:rPr>
              <a:t> sources+O</a:t>
            </a:r>
            <a:r>
              <a:rPr lang="en-US" baseline="-25000" dirty="0">
                <a:solidFill>
                  <a:srgbClr val="FF0000"/>
                </a:solidFill>
              </a:rPr>
              <a:t>2</a:t>
            </a:r>
            <a:r>
              <a:rPr lang="en-US" dirty="0">
                <a:solidFill>
                  <a:srgbClr val="FF0000"/>
                </a:solidFill>
              </a:rPr>
              <a:t> leak valve, thermally regulated with pneumatic valve control</a:t>
            </a:r>
          </a:p>
          <a:p>
            <a:pPr marL="285750" indent="-285750">
              <a:buFont typeface="Arial" panose="020B0604020202020204" pitchFamily="34" charset="0"/>
              <a:buChar char="•"/>
            </a:pPr>
            <a:r>
              <a:rPr lang="en-US" dirty="0">
                <a:solidFill>
                  <a:srgbClr val="FF0000"/>
                </a:solidFill>
              </a:rPr>
              <a:t>Quartz microbalance (QMB) for deposition monitoring</a:t>
            </a:r>
          </a:p>
          <a:p>
            <a:pPr marL="285750" indent="-285750">
              <a:buFont typeface="Arial" panose="020B0604020202020204" pitchFamily="34" charset="0"/>
              <a:buChar char="•"/>
            </a:pPr>
            <a:r>
              <a:rPr lang="en-US" dirty="0">
                <a:solidFill>
                  <a:srgbClr val="FF0000"/>
                </a:solidFill>
              </a:rPr>
              <a:t>Substrate heater</a:t>
            </a:r>
          </a:p>
        </p:txBody>
      </p:sp>
      <p:pic>
        <p:nvPicPr>
          <p:cNvPr id="20" name="Picture 19">
            <a:extLst>
              <a:ext uri="{FF2B5EF4-FFF2-40B4-BE49-F238E27FC236}">
                <a16:creationId xmlns:a16="http://schemas.microsoft.com/office/drawing/2014/main" id="{F2415B9D-8358-E720-4758-AC8EF869170D}"/>
              </a:ext>
            </a:extLst>
          </p:cNvPr>
          <p:cNvPicPr>
            <a:picLocks noChangeAspect="1"/>
          </p:cNvPicPr>
          <p:nvPr/>
        </p:nvPicPr>
        <p:blipFill>
          <a:blip r:embed="rId5"/>
          <a:stretch>
            <a:fillRect/>
          </a:stretch>
        </p:blipFill>
        <p:spPr>
          <a:xfrm>
            <a:off x="606543" y="4107865"/>
            <a:ext cx="4520592" cy="2357663"/>
          </a:xfrm>
          <a:prstGeom prst="rect">
            <a:avLst/>
          </a:prstGeom>
        </p:spPr>
      </p:pic>
      <p:cxnSp>
        <p:nvCxnSpPr>
          <p:cNvPr id="7" name="Straight Arrow Connector 6">
            <a:extLst>
              <a:ext uri="{FF2B5EF4-FFF2-40B4-BE49-F238E27FC236}">
                <a16:creationId xmlns:a16="http://schemas.microsoft.com/office/drawing/2014/main" id="{C583B73F-901C-2441-9867-8B2F306B166E}"/>
              </a:ext>
            </a:extLst>
          </p:cNvPr>
          <p:cNvCxnSpPr>
            <a:cxnSpLocks/>
          </p:cNvCxnSpPr>
          <p:nvPr/>
        </p:nvCxnSpPr>
        <p:spPr>
          <a:xfrm flipV="1">
            <a:off x="4110361" y="3160450"/>
            <a:ext cx="1313895" cy="1695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665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12484-009E-633B-CB8A-51553B12FD7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40768"/>
            <a:ext cx="12192000" cy="6794220"/>
          </a:xfrm>
          <a:prstGeom prst="rect">
            <a:avLst/>
          </a:prstGeom>
        </p:spPr>
      </p:pic>
      <p:cxnSp>
        <p:nvCxnSpPr>
          <p:cNvPr id="8" name="Straight Arrow Connector 7">
            <a:extLst>
              <a:ext uri="{FF2B5EF4-FFF2-40B4-BE49-F238E27FC236}">
                <a16:creationId xmlns:a16="http://schemas.microsoft.com/office/drawing/2014/main" id="{8E0679FB-E172-324C-0241-6277ADE7BBD5}"/>
              </a:ext>
            </a:extLst>
          </p:cNvPr>
          <p:cNvCxnSpPr>
            <a:cxnSpLocks/>
          </p:cNvCxnSpPr>
          <p:nvPr/>
        </p:nvCxnSpPr>
        <p:spPr>
          <a:xfrm flipH="1" flipV="1">
            <a:off x="6743700" y="2990850"/>
            <a:ext cx="265618" cy="10989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0E5165F-7A0D-0CA7-D90E-0F424FF9D71F}"/>
              </a:ext>
            </a:extLst>
          </p:cNvPr>
          <p:cNvPicPr>
            <a:picLocks noChangeAspect="1"/>
          </p:cNvPicPr>
          <p:nvPr/>
        </p:nvPicPr>
        <p:blipFill>
          <a:blip r:embed="rId4"/>
          <a:stretch>
            <a:fillRect/>
          </a:stretch>
        </p:blipFill>
        <p:spPr>
          <a:xfrm>
            <a:off x="4259177" y="676232"/>
            <a:ext cx="5466438" cy="2314618"/>
          </a:xfrm>
          <a:prstGeom prst="rect">
            <a:avLst/>
          </a:prstGeom>
          <a:ln>
            <a:noFill/>
          </a:ln>
          <a:effectLst>
            <a:softEdge rad="112500"/>
          </a:effectLst>
        </p:spPr>
      </p:pic>
      <p:sp>
        <p:nvSpPr>
          <p:cNvPr id="23" name="TextBox 22">
            <a:extLst>
              <a:ext uri="{FF2B5EF4-FFF2-40B4-BE49-F238E27FC236}">
                <a16:creationId xmlns:a16="http://schemas.microsoft.com/office/drawing/2014/main" id="{25795EAF-8120-A213-FA2F-3EFB445E6DD5}"/>
              </a:ext>
            </a:extLst>
          </p:cNvPr>
          <p:cNvSpPr txBox="1"/>
          <p:nvPr/>
        </p:nvSpPr>
        <p:spPr>
          <a:xfrm>
            <a:off x="285749" y="2238190"/>
            <a:ext cx="3438525" cy="523220"/>
          </a:xfrm>
          <a:prstGeom prst="rect">
            <a:avLst/>
          </a:prstGeom>
          <a:noFill/>
        </p:spPr>
        <p:txBody>
          <a:bodyPr wrap="square" rtlCol="0">
            <a:spAutoFit/>
          </a:bodyPr>
          <a:lstStyle/>
          <a:p>
            <a:r>
              <a:rPr lang="en-US" sz="2800" b="1" dirty="0">
                <a:solidFill>
                  <a:srgbClr val="FF0000"/>
                </a:solidFill>
              </a:rPr>
              <a:t>The Auger chamber</a:t>
            </a:r>
          </a:p>
        </p:txBody>
      </p:sp>
      <p:sp>
        <p:nvSpPr>
          <p:cNvPr id="24" name="TextBox 23">
            <a:extLst>
              <a:ext uri="{FF2B5EF4-FFF2-40B4-BE49-F238E27FC236}">
                <a16:creationId xmlns:a16="http://schemas.microsoft.com/office/drawing/2014/main" id="{7EE5B037-DEC1-7D9F-AACF-1F8FFC888CAD}"/>
              </a:ext>
            </a:extLst>
          </p:cNvPr>
          <p:cNvSpPr txBox="1"/>
          <p:nvPr/>
        </p:nvSpPr>
        <p:spPr>
          <a:xfrm>
            <a:off x="5699745" y="5071784"/>
            <a:ext cx="5797118"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Auger Electron Spectroscopy-To characterize surface chemistry  </a:t>
            </a:r>
          </a:p>
          <a:p>
            <a:pPr marL="285750" indent="-285750">
              <a:buFont typeface="Arial" panose="020B0604020202020204" pitchFamily="34" charset="0"/>
              <a:buChar char="•"/>
            </a:pPr>
            <a:r>
              <a:rPr lang="en-US" dirty="0">
                <a:solidFill>
                  <a:srgbClr val="FF0000"/>
                </a:solidFill>
              </a:rPr>
              <a:t>Low Energy Electron Diffraction-</a:t>
            </a:r>
            <a:r>
              <a:rPr lang="en-US" dirty="0" err="1">
                <a:solidFill>
                  <a:srgbClr val="FF0000"/>
                </a:solidFill>
              </a:rPr>
              <a:t>Chararacterize</a:t>
            </a:r>
            <a:r>
              <a:rPr lang="en-US" dirty="0">
                <a:solidFill>
                  <a:srgbClr val="FF0000"/>
                </a:solidFill>
              </a:rPr>
              <a:t> surface crystallinity</a:t>
            </a:r>
          </a:p>
          <a:p>
            <a:pPr marL="285750" indent="-285750">
              <a:buFont typeface="Arial" panose="020B0604020202020204" pitchFamily="34" charset="0"/>
              <a:buChar char="•"/>
            </a:pPr>
            <a:r>
              <a:rPr lang="en-US" dirty="0">
                <a:solidFill>
                  <a:srgbClr val="FF0000"/>
                </a:solidFill>
              </a:rPr>
              <a:t>Cs, O</a:t>
            </a:r>
            <a:r>
              <a:rPr lang="en-US" baseline="-25000" dirty="0">
                <a:solidFill>
                  <a:srgbClr val="FF0000"/>
                </a:solidFill>
              </a:rPr>
              <a:t>2</a:t>
            </a:r>
            <a:r>
              <a:rPr lang="en-US" dirty="0">
                <a:solidFill>
                  <a:srgbClr val="FF0000"/>
                </a:solidFill>
              </a:rPr>
              <a:t> leak valve.</a:t>
            </a:r>
          </a:p>
          <a:p>
            <a:pPr marL="285750" indent="-285750">
              <a:buFont typeface="Arial" panose="020B0604020202020204" pitchFamily="34" charset="0"/>
              <a:buChar char="•"/>
            </a:pPr>
            <a:r>
              <a:rPr lang="en-US" dirty="0">
                <a:solidFill>
                  <a:srgbClr val="FF0000"/>
                </a:solidFill>
              </a:rPr>
              <a:t>Insulated, bias-able cathode holder</a:t>
            </a:r>
          </a:p>
        </p:txBody>
      </p:sp>
      <p:pic>
        <p:nvPicPr>
          <p:cNvPr id="25" name="Picture 24">
            <a:extLst>
              <a:ext uri="{FF2B5EF4-FFF2-40B4-BE49-F238E27FC236}">
                <a16:creationId xmlns:a16="http://schemas.microsoft.com/office/drawing/2014/main" id="{4F7F633F-944E-3738-2474-EEC9766BDBD7}"/>
              </a:ext>
            </a:extLst>
          </p:cNvPr>
          <p:cNvPicPr>
            <a:picLocks noChangeAspect="1"/>
          </p:cNvPicPr>
          <p:nvPr/>
        </p:nvPicPr>
        <p:blipFill>
          <a:blip r:embed="rId5"/>
          <a:stretch>
            <a:fillRect/>
          </a:stretch>
        </p:blipFill>
        <p:spPr>
          <a:xfrm>
            <a:off x="695320" y="4087871"/>
            <a:ext cx="4520592" cy="2357663"/>
          </a:xfrm>
          <a:prstGeom prst="rect">
            <a:avLst/>
          </a:prstGeom>
        </p:spPr>
      </p:pic>
      <p:cxnSp>
        <p:nvCxnSpPr>
          <p:cNvPr id="6" name="Straight Arrow Connector 5">
            <a:extLst>
              <a:ext uri="{FF2B5EF4-FFF2-40B4-BE49-F238E27FC236}">
                <a16:creationId xmlns:a16="http://schemas.microsoft.com/office/drawing/2014/main" id="{02E66001-10CC-C83E-A148-5E32D62BCE76}"/>
              </a:ext>
            </a:extLst>
          </p:cNvPr>
          <p:cNvCxnSpPr>
            <a:cxnSpLocks/>
          </p:cNvCxnSpPr>
          <p:nvPr/>
        </p:nvCxnSpPr>
        <p:spPr>
          <a:xfrm flipV="1">
            <a:off x="3382392" y="3195961"/>
            <a:ext cx="1242874" cy="25212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653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34922</TotalTime>
  <Words>2349</Words>
  <Application>Microsoft Office PowerPoint</Application>
  <PresentationFormat>Widescreen</PresentationFormat>
  <Paragraphs>253</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Courier New</vt:lpstr>
      <vt:lpstr>Fairwater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 Andorf</dc:creator>
  <cp:lastModifiedBy>Matthew B. Andorf</cp:lastModifiedBy>
  <cp:revision>22</cp:revision>
  <dcterms:created xsi:type="dcterms:W3CDTF">2022-10-23T14:54:54Z</dcterms:created>
  <dcterms:modified xsi:type="dcterms:W3CDTF">2023-03-28T13:13:13Z</dcterms:modified>
</cp:coreProperties>
</file>