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69"/>
  </p:notesMasterIdLst>
  <p:sldIdLst>
    <p:sldId id="256" r:id="rId2"/>
    <p:sldId id="257" r:id="rId3"/>
    <p:sldId id="260" r:id="rId4"/>
    <p:sldId id="283" r:id="rId5"/>
    <p:sldId id="444" r:id="rId6"/>
    <p:sldId id="261" r:id="rId7"/>
    <p:sldId id="262" r:id="rId8"/>
    <p:sldId id="263" r:id="rId9"/>
    <p:sldId id="264" r:id="rId10"/>
    <p:sldId id="269" r:id="rId11"/>
    <p:sldId id="323" r:id="rId12"/>
    <p:sldId id="445" r:id="rId13"/>
    <p:sldId id="377" r:id="rId14"/>
    <p:sldId id="339" r:id="rId15"/>
    <p:sldId id="331" r:id="rId16"/>
    <p:sldId id="340" r:id="rId17"/>
    <p:sldId id="336" r:id="rId18"/>
    <p:sldId id="320" r:id="rId19"/>
    <p:sldId id="286" r:id="rId20"/>
    <p:sldId id="284" r:id="rId21"/>
    <p:sldId id="381" r:id="rId22"/>
    <p:sldId id="321" r:id="rId23"/>
    <p:sldId id="343" r:id="rId24"/>
    <p:sldId id="301" r:id="rId25"/>
    <p:sldId id="349" r:id="rId26"/>
    <p:sldId id="400" r:id="rId27"/>
    <p:sldId id="355" r:id="rId28"/>
    <p:sldId id="358" r:id="rId29"/>
    <p:sldId id="357" r:id="rId30"/>
    <p:sldId id="359" r:id="rId31"/>
    <p:sldId id="361" r:id="rId32"/>
    <p:sldId id="440" r:id="rId33"/>
    <p:sldId id="278" r:id="rId34"/>
    <p:sldId id="279" r:id="rId35"/>
    <p:sldId id="376" r:id="rId36"/>
    <p:sldId id="422" r:id="rId37"/>
    <p:sldId id="425" r:id="rId38"/>
    <p:sldId id="426" r:id="rId39"/>
    <p:sldId id="427" r:id="rId40"/>
    <p:sldId id="431" r:id="rId41"/>
    <p:sldId id="432" r:id="rId42"/>
    <p:sldId id="428" r:id="rId43"/>
    <p:sldId id="430" r:id="rId44"/>
    <p:sldId id="420" r:id="rId45"/>
    <p:sldId id="421" r:id="rId46"/>
    <p:sldId id="438" r:id="rId47"/>
    <p:sldId id="411" r:id="rId48"/>
    <p:sldId id="412" r:id="rId49"/>
    <p:sldId id="314" r:id="rId50"/>
    <p:sldId id="344" r:id="rId51"/>
    <p:sldId id="351" r:id="rId52"/>
    <p:sldId id="373" r:id="rId53"/>
    <p:sldId id="414" r:id="rId54"/>
    <p:sldId id="415" r:id="rId55"/>
    <p:sldId id="442" r:id="rId56"/>
    <p:sldId id="443" r:id="rId57"/>
    <p:sldId id="418" r:id="rId58"/>
    <p:sldId id="419" r:id="rId59"/>
    <p:sldId id="416" r:id="rId60"/>
    <p:sldId id="417" r:id="rId61"/>
    <p:sldId id="433" r:id="rId62"/>
    <p:sldId id="434" r:id="rId63"/>
    <p:sldId id="435" r:id="rId64"/>
    <p:sldId id="436" r:id="rId65"/>
    <p:sldId id="437" r:id="rId66"/>
    <p:sldId id="375" r:id="rId67"/>
    <p:sldId id="378" r:id="rId6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0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73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46618" y="738189"/>
            <a:ext cx="11129433" cy="5536777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5" name="CustomShape 6">
            <a:extLst>
              <a:ext uri="{FF2B5EF4-FFF2-40B4-BE49-F238E27FC236}">
                <a16:creationId xmlns:a16="http://schemas.microsoft.com/office/drawing/2014/main" id="{A9983D10-988E-F7DE-7605-D2A63285BE6A}"/>
              </a:ext>
            </a:extLst>
          </p:cNvPr>
          <p:cNvSpPr/>
          <p:nvPr userDrawn="1"/>
        </p:nvSpPr>
        <p:spPr>
          <a:xfrm>
            <a:off x="-1" y="615304"/>
            <a:ext cx="12191522" cy="18001"/>
          </a:xfrm>
          <a:prstGeom prst="rect">
            <a:avLst/>
          </a:prstGeom>
          <a:solidFill>
            <a:srgbClr val="B21F22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pic>
        <p:nvPicPr>
          <p:cNvPr id="6" name="Picture 1" descr="Picture 1">
            <a:extLst>
              <a:ext uri="{FF2B5EF4-FFF2-40B4-BE49-F238E27FC236}">
                <a16:creationId xmlns:a16="http://schemas.microsoft.com/office/drawing/2014/main" id="{A282D760-9CF0-D99C-FAA7-B70E5BEDCB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260315" cy="613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9" descr="Picture 9">
            <a:extLst>
              <a:ext uri="{FF2B5EF4-FFF2-40B4-BE49-F238E27FC236}">
                <a16:creationId xmlns:a16="http://schemas.microsoft.com/office/drawing/2014/main" id="{09C63BD4-DF98-46DD-3997-2A4FBC4ABC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6012" t="40191" r="24556" b="30925"/>
          <a:stretch>
            <a:fillRect/>
          </a:stretch>
        </p:blipFill>
        <p:spPr>
          <a:xfrm>
            <a:off x="10037851" y="0"/>
            <a:ext cx="2153669" cy="61933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Text">
            <a:extLst>
              <a:ext uri="{FF2B5EF4-FFF2-40B4-BE49-F238E27FC236}">
                <a16:creationId xmlns:a16="http://schemas.microsoft.com/office/drawing/2014/main" id="{C8A8D7C2-C44F-BBD6-2F6D-F7C16FE530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" y="11241"/>
            <a:ext cx="12191522" cy="594335"/>
          </a:xfrm>
          <a:prstGeom prst="rect">
            <a:avLst/>
          </a:prstGeom>
          <a:ln w="3175">
            <a:solidFill>
              <a:schemeClr val="accent3">
                <a:lumOff val="44000"/>
              </a:schemeClr>
            </a:solidFill>
            <a:round/>
          </a:ln>
        </p:spPr>
        <p:txBody>
          <a:bodyPr lIns="0" tIns="0" rIns="0" bIns="0">
            <a:normAutofit/>
          </a:bodyPr>
          <a:lstStyle>
            <a:lvl1pPr algn="ctr">
              <a:defRPr sz="3200" b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0322645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71013" y="6585119"/>
            <a:ext cx="257184" cy="246866"/>
          </a:xfrm>
          <a:prstGeom prst="rect">
            <a:avLst/>
          </a:prstGeom>
        </p:spPr>
        <p:txBody>
          <a:bodyPr lIns="44999" tIns="44999" rIns="44999" bIns="44999"/>
          <a:lstStyle>
            <a:lvl1pPr>
              <a:defRPr sz="1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8" name="CustomShape 6"/>
          <p:cNvSpPr/>
          <p:nvPr/>
        </p:nvSpPr>
        <p:spPr>
          <a:xfrm>
            <a:off x="-1" y="615304"/>
            <a:ext cx="12191522" cy="18001"/>
          </a:xfrm>
          <a:prstGeom prst="rect">
            <a:avLst/>
          </a:prstGeom>
          <a:solidFill>
            <a:srgbClr val="B21F22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pic>
        <p:nvPicPr>
          <p:cNvPr id="19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260315" cy="613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9" descr="Picture 9"/>
          <p:cNvPicPr>
            <a:picLocks noChangeAspect="1"/>
          </p:cNvPicPr>
          <p:nvPr/>
        </p:nvPicPr>
        <p:blipFill>
          <a:blip r:embed="rId3"/>
          <a:srcRect l="26012" t="40191" r="24556" b="30925"/>
          <a:stretch>
            <a:fillRect/>
          </a:stretch>
        </p:blipFill>
        <p:spPr>
          <a:xfrm>
            <a:off x="10037851" y="0"/>
            <a:ext cx="2153669" cy="61933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>
            <a:extLst>
              <a:ext uri="{FF2B5EF4-FFF2-40B4-BE49-F238E27FC236}">
                <a16:creationId xmlns:a16="http://schemas.microsoft.com/office/drawing/2014/main" id="{1A1DCD9E-F59E-6694-8771-51BE9EAD2A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" y="11241"/>
            <a:ext cx="12191522" cy="594335"/>
          </a:xfrm>
          <a:prstGeom prst="rect">
            <a:avLst/>
          </a:prstGeom>
          <a:ln w="3175">
            <a:solidFill>
              <a:schemeClr val="accent3">
                <a:lumOff val="44000"/>
              </a:schemeClr>
            </a:solidFill>
            <a:round/>
          </a:ln>
        </p:spPr>
        <p:txBody>
          <a:bodyPr lIns="0" tIns="0" rIns="0" bIns="0">
            <a:normAutofit/>
          </a:bodyPr>
          <a:lstStyle>
            <a:lvl1pPr algn="ctr">
              <a:defRPr sz="3200" b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8A8BAC-D482-2FFB-EBAB-8B8412FCCF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618" y="738189"/>
            <a:ext cx="11129433" cy="5536777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689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71013" y="6585119"/>
            <a:ext cx="257184" cy="246866"/>
          </a:xfrm>
          <a:prstGeom prst="rect">
            <a:avLst/>
          </a:prstGeom>
        </p:spPr>
        <p:txBody>
          <a:bodyPr lIns="44999" tIns="44999" rIns="44999" bIns="44999"/>
          <a:lstStyle>
            <a:lvl1pPr>
              <a:defRPr sz="1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1" name="CustomShape 6"/>
          <p:cNvSpPr/>
          <p:nvPr/>
        </p:nvSpPr>
        <p:spPr>
          <a:xfrm>
            <a:off x="-1" y="615304"/>
            <a:ext cx="12191522" cy="18001"/>
          </a:xfrm>
          <a:prstGeom prst="rect">
            <a:avLst/>
          </a:prstGeom>
          <a:solidFill>
            <a:srgbClr val="B21F22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pic>
        <p:nvPicPr>
          <p:cNvPr id="21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260315" cy="613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icture 9" descr="Picture 9"/>
          <p:cNvPicPr>
            <a:picLocks noChangeAspect="1"/>
          </p:cNvPicPr>
          <p:nvPr/>
        </p:nvPicPr>
        <p:blipFill>
          <a:blip r:embed="rId3"/>
          <a:srcRect l="26012" t="40191" r="24556" b="30925"/>
          <a:stretch>
            <a:fillRect/>
          </a:stretch>
        </p:blipFill>
        <p:spPr>
          <a:xfrm>
            <a:off x="10037851" y="0"/>
            <a:ext cx="2153669" cy="61933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>
            <a:extLst>
              <a:ext uri="{FF2B5EF4-FFF2-40B4-BE49-F238E27FC236}">
                <a16:creationId xmlns:a16="http://schemas.microsoft.com/office/drawing/2014/main" id="{3FE42FC1-D7BA-0748-4722-AC7AB9058A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" y="11241"/>
            <a:ext cx="12191522" cy="594335"/>
          </a:xfrm>
          <a:prstGeom prst="rect">
            <a:avLst/>
          </a:prstGeom>
          <a:ln w="3175">
            <a:solidFill>
              <a:schemeClr val="accent3">
                <a:lumOff val="44000"/>
              </a:schemeClr>
            </a:solidFill>
            <a:round/>
          </a:ln>
        </p:spPr>
        <p:txBody>
          <a:bodyPr lIns="0" tIns="0" rIns="0" bIns="0">
            <a:normAutofit/>
          </a:bodyPr>
          <a:lstStyle>
            <a:lvl1pPr algn="ctr">
              <a:defRPr sz="3200" b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25355E-8904-BB90-FFBD-6A09CF7B29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618" y="738189"/>
            <a:ext cx="11129433" cy="5536777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12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73619" cy="275543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>
            <a:lvl1pPr>
              <a:defRPr sz="1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CustomShape 6"/>
          <p:cNvSpPr/>
          <p:nvPr/>
        </p:nvSpPr>
        <p:spPr>
          <a:xfrm>
            <a:off x="-2" y="615305"/>
            <a:ext cx="12191523" cy="18001"/>
          </a:xfrm>
          <a:prstGeom prst="rect">
            <a:avLst/>
          </a:prstGeom>
          <a:solidFill>
            <a:srgbClr val="B21F22"/>
          </a:solidFill>
          <a:ln w="12700">
            <a:miter lim="400000"/>
          </a:ln>
        </p:spPr>
        <p:txBody>
          <a:bodyPr lIns="45719" rIns="45719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3660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ab/abstract/10.1103/PhysRevAccelBeams.24.010101" TargetMode="External"/><Relationship Id="rId2" Type="http://schemas.openxmlformats.org/officeDocument/2006/relationships/hyperlink" Target="https://journals.aps.org/prl/abstract/10.1103/PhysRevLett.125.044803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1706.04245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3"/>
          <p:cNvSpPr txBox="1">
            <a:spLocks noGrp="1"/>
          </p:cNvSpPr>
          <p:nvPr>
            <p:ph type="sldNum" sz="quarter" idx="2"/>
          </p:nvPr>
        </p:nvSpPr>
        <p:spPr>
          <a:xfrm>
            <a:off x="11471013" y="6585119"/>
            <a:ext cx="179942" cy="2468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pic>
        <p:nvPicPr>
          <p:cNvPr id="224" name="Picture 30" descr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71" y="-72961"/>
            <a:ext cx="12192001" cy="6859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31" descr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88" y="-92760"/>
            <a:ext cx="9890739" cy="5563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4" descr="Picture 4"/>
          <p:cNvPicPr>
            <a:picLocks noChangeAspect="1"/>
          </p:cNvPicPr>
          <p:nvPr/>
        </p:nvPicPr>
        <p:blipFill>
          <a:blip r:embed="rId4"/>
          <a:srcRect l="26012" t="40191" r="24556" b="30925"/>
          <a:stretch>
            <a:fillRect/>
          </a:stretch>
        </p:blipFill>
        <p:spPr>
          <a:xfrm>
            <a:off x="4358709" y="1940099"/>
            <a:ext cx="3218363" cy="925504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Rectangle 18"/>
          <p:cNvSpPr/>
          <p:nvPr/>
        </p:nvSpPr>
        <p:spPr>
          <a:xfrm>
            <a:off x="9640823" y="4782458"/>
            <a:ext cx="2551177" cy="1828801"/>
          </a:xfrm>
          <a:prstGeom prst="rect">
            <a:avLst/>
          </a:prstGeom>
          <a:ln w="28575">
            <a:solidFill>
              <a:srgbClr val="B22025"/>
            </a:solidFill>
          </a:ln>
        </p:spPr>
        <p:txBody>
          <a:bodyPr lIns="45719" rIns="45719"/>
          <a:lstStyle/>
          <a:p>
            <a:pPr>
              <a:defRPr sz="2400">
                <a:latin typeface="Book Antiqua"/>
                <a:ea typeface="Book Antiqua"/>
                <a:cs typeface="Book Antiqua"/>
                <a:sym typeface="Book Antiqua"/>
              </a:defRPr>
            </a:pPr>
            <a:endParaRPr/>
          </a:p>
        </p:txBody>
      </p:sp>
      <p:sp>
        <p:nvSpPr>
          <p:cNvPr id="228" name="Rectangle 3"/>
          <p:cNvSpPr txBox="1"/>
          <p:nvPr/>
        </p:nvSpPr>
        <p:spPr>
          <a:xfrm>
            <a:off x="3620794" y="3802122"/>
            <a:ext cx="4694192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lnSpc>
                <a:spcPct val="90000"/>
              </a:lnSpc>
              <a:spcBef>
                <a:spcPts val="500"/>
              </a:spcBef>
              <a:defRPr sz="2400" b="1">
                <a:solidFill>
                  <a:schemeClr val="accent3">
                    <a:lumOff val="44000"/>
                  </a:schemeClr>
                </a:solidFill>
              </a:defRPr>
            </a:pPr>
            <a:r>
              <a:rPr lang="en-US" dirty="0"/>
              <a:t>Adam Bartnik</a:t>
            </a:r>
            <a:endParaRPr sz="3200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pic>
        <p:nvPicPr>
          <p:cNvPr id="230" name="Picture 23" descr="Picture 23"/>
          <p:cNvPicPr>
            <a:picLocks noChangeAspect="1"/>
          </p:cNvPicPr>
          <p:nvPr/>
        </p:nvPicPr>
        <p:blipFill>
          <a:blip r:embed="rId5"/>
          <a:srcRect l="32496" t="20794" r="46964" b="71840"/>
          <a:stretch>
            <a:fillRect/>
          </a:stretch>
        </p:blipFill>
        <p:spPr>
          <a:xfrm>
            <a:off x="741" y="6080458"/>
            <a:ext cx="3855406" cy="777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30" descr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0823" y="4782458"/>
            <a:ext cx="2551177" cy="2055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25" descr="Picture 25"/>
          <p:cNvPicPr>
            <a:picLocks noChangeAspect="1"/>
          </p:cNvPicPr>
          <p:nvPr/>
        </p:nvPicPr>
        <p:blipFill>
          <a:blip r:embed="rId5"/>
          <a:srcRect l="70446" t="22739" r="17656" b="71840"/>
          <a:stretch>
            <a:fillRect/>
          </a:stretch>
        </p:blipFill>
        <p:spPr>
          <a:xfrm>
            <a:off x="9628972" y="6611259"/>
            <a:ext cx="2569909" cy="24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icture 24" descr="Picture 24"/>
          <p:cNvPicPr>
            <a:picLocks noChangeAspect="1"/>
          </p:cNvPicPr>
          <p:nvPr/>
        </p:nvPicPr>
        <p:blipFill>
          <a:blip r:embed="rId5"/>
          <a:srcRect l="70446" t="20794" r="17655" b="71840"/>
          <a:stretch>
            <a:fillRect/>
          </a:stretch>
        </p:blipFill>
        <p:spPr>
          <a:xfrm>
            <a:off x="3734675" y="6079192"/>
            <a:ext cx="2233216" cy="777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8" descr="Picture 8"/>
          <p:cNvPicPr>
            <a:picLocks noChangeAspect="1"/>
          </p:cNvPicPr>
          <p:nvPr/>
        </p:nvPicPr>
        <p:blipFill>
          <a:blip r:embed="rId5"/>
          <a:srcRect l="49679" t="20794" r="29865" b="71840"/>
          <a:stretch>
            <a:fillRect/>
          </a:stretch>
        </p:blipFill>
        <p:spPr>
          <a:xfrm>
            <a:off x="5789774" y="6080458"/>
            <a:ext cx="3839200" cy="777542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itle 3"/>
          <p:cNvSpPr txBox="1"/>
          <p:nvPr/>
        </p:nvSpPr>
        <p:spPr>
          <a:xfrm>
            <a:off x="2905998" y="3095224"/>
            <a:ext cx="612378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defTabSz="457200">
              <a:defRPr sz="2800" b="1">
                <a:solidFill>
                  <a:srgbClr val="AA2021"/>
                </a:solidFill>
              </a:defRPr>
            </a:lvl1pPr>
          </a:lstStyle>
          <a:p>
            <a:r>
              <a:rPr lang="en-US" dirty="0"/>
              <a:t>Challenges and Lessons Learned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352" name="TextBox 3"/>
          <p:cNvSpPr txBox="1"/>
          <p:nvPr/>
        </p:nvSpPr>
        <p:spPr>
          <a:xfrm>
            <a:off x="45719" y="16043"/>
            <a:ext cx="1210056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Four-Turn Commissioning</a:t>
            </a:r>
          </a:p>
        </p:txBody>
      </p:sp>
      <p:sp>
        <p:nvSpPr>
          <p:cNvPr id="353" name="Content Placeholder 2"/>
          <p:cNvSpPr txBox="1"/>
          <p:nvPr/>
        </p:nvSpPr>
        <p:spPr>
          <a:xfrm>
            <a:off x="4461008" y="918145"/>
            <a:ext cx="1088136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buSzPct val="100000"/>
              <a:buChar char="•"/>
              <a:defRPr sz="2800"/>
            </a:pPr>
            <a:endParaRPr lang="en-US" dirty="0">
              <a:latin typeface="Arial" panose="020B0604020202020204" pitchFamily="34" charset="0"/>
              <a:ea typeface="Franklin Gothic Book"/>
              <a:cs typeface="Arial" panose="020B0604020202020204" pitchFamily="34" charset="0"/>
              <a:sym typeface="Franklin Gothic 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B96B3-CC4D-1659-C558-C57535C4F122}"/>
              </a:ext>
            </a:extLst>
          </p:cNvPr>
          <p:cNvSpPr txBox="1"/>
          <p:nvPr/>
        </p:nvSpPr>
        <p:spPr>
          <a:xfrm>
            <a:off x="508897" y="836876"/>
            <a:ext cx="81172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October-December 2019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Max current: 1 </a:t>
            </a:r>
            <a:r>
              <a:rPr lang="en-US" dirty="0" err="1">
                <a:latin typeface="+mj-lt"/>
              </a:rPr>
              <a:t>nA</a:t>
            </a:r>
            <a:r>
              <a:rPr lang="en-US" dirty="0">
                <a:latin typeface="+mj-lt"/>
              </a:rPr>
              <a:t>  (magnet safety)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12 weeks of operation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8 passes through the </a:t>
            </a:r>
            <a:r>
              <a:rPr lang="en-US" dirty="0" err="1">
                <a:latin typeface="+mj-lt"/>
              </a:rPr>
              <a:t>linac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Average required progress: 1.5 weeks / pass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Actual achieved progress was much slower, punctuated with problem solving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BDD5CF-D8C6-431B-7CA9-95B34225F1D9}"/>
              </a:ext>
            </a:extLst>
          </p:cNvPr>
          <p:cNvGrpSpPr/>
          <p:nvPr/>
        </p:nvGrpSpPr>
        <p:grpSpPr>
          <a:xfrm>
            <a:off x="45720" y="845006"/>
            <a:ext cx="11944036" cy="5815569"/>
            <a:chOff x="45720" y="845006"/>
            <a:chExt cx="11944036" cy="5815569"/>
          </a:xfrm>
        </p:grpSpPr>
        <p:pic>
          <p:nvPicPr>
            <p:cNvPr id="11" name="Picture 5" descr="Picture 5">
              <a:extLst>
                <a:ext uri="{FF2B5EF4-FFF2-40B4-BE49-F238E27FC236}">
                  <a16:creationId xmlns:a16="http://schemas.microsoft.com/office/drawing/2014/main" id="{F079A683-AE0C-4101-915E-2125B8D07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9714" y="1150712"/>
              <a:ext cx="3180042" cy="23850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18418B7-237D-46E6-B7E7-140118536953}"/>
                </a:ext>
              </a:extLst>
            </p:cNvPr>
            <p:cNvSpPr txBox="1"/>
            <p:nvPr/>
          </p:nvSpPr>
          <p:spPr>
            <a:xfrm>
              <a:off x="8930103" y="845006"/>
              <a:ext cx="293926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First ER beam on Dec. 24</a:t>
              </a:r>
              <a:r>
                <a:rPr kumimoji="0" lang="en-US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kumimoji="0" lang="en-US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!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665013-D050-DB5A-4707-EABBE0DAF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" y="3385114"/>
              <a:ext cx="11682478" cy="327546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9112C8E-24F2-079A-26B5-238AFD572F23}"/>
                </a:ext>
              </a:extLst>
            </p:cNvPr>
            <p:cNvSpPr txBox="1"/>
            <p:nvPr/>
          </p:nvSpPr>
          <p:spPr>
            <a:xfrm>
              <a:off x="4461008" y="3736218"/>
              <a:ext cx="29819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Commissioning Timeline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DE136D8-C3EA-E732-A428-A8055F48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7777" y="2814452"/>
              <a:ext cx="118753" cy="72129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0127260" y="6231829"/>
            <a:ext cx="169425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and Solutions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3084" y="943261"/>
            <a:ext cx="4424568" cy="452777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Expected challenges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Microphonics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BPM design for many beams</a:t>
            </a:r>
          </a:p>
          <a:p>
            <a:r>
              <a:rPr lang="en-US" sz="2000" dirty="0"/>
              <a:t>Multi-beam orbit correction</a:t>
            </a:r>
          </a:p>
          <a:p>
            <a:r>
              <a:rPr lang="en-US" sz="2000" dirty="0"/>
              <a:t>Stray fields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Dispersion/R56 correction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Laser leakage current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Machine reproducibility, degaussing</a:t>
            </a:r>
          </a:p>
          <a:p>
            <a:pPr lvl="1"/>
            <a:endParaRPr lang="en-US" sz="2000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478487" y="960247"/>
            <a:ext cx="4262785" cy="4341257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Unexpected challenges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Buncher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/ SSA / magnet failures</a:t>
            </a:r>
          </a:p>
          <a:p>
            <a:r>
              <a:rPr lang="en-US" sz="2000" dirty="0"/>
              <a:t>Magnet power supply instability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Path length adjustment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MLC slow energy drift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Beam arrival phase drift</a:t>
            </a:r>
          </a:p>
          <a:p>
            <a:r>
              <a:rPr lang="en-US" sz="2000" dirty="0"/>
              <a:t>Matching lattice optics</a:t>
            </a:r>
          </a:p>
          <a:p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Microbunching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instability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76890" y="4901396"/>
            <a:ext cx="58086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Light grey font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  =  Moved to extra slides to save time</a:t>
            </a:r>
          </a:p>
        </p:txBody>
      </p:sp>
    </p:spTree>
    <p:extLst>
      <p:ext uri="{BB962C8B-B14F-4D97-AF65-F5344CB8AC3E}">
        <p14:creationId xmlns:p14="http://schemas.microsoft.com/office/powerpoint/2010/main" val="147808175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129052" y="6440746"/>
            <a:ext cx="169425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BPMs for Many Beams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5840" y="811930"/>
            <a:ext cx="10942637" cy="415090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Challenge</a:t>
            </a:r>
            <a:r>
              <a:rPr lang="en-US" dirty="0"/>
              <a:t>: </a:t>
            </a:r>
            <a:r>
              <a:rPr lang="en-US" b="1" dirty="0"/>
              <a:t>Measure up to 8 beams at a single location</a:t>
            </a:r>
          </a:p>
          <a:p>
            <a:r>
              <a:rPr lang="en-US" dirty="0"/>
              <a:t>Bunches are emitted at 1300/31 = 41.9 MHz</a:t>
            </a:r>
          </a:p>
          <a:p>
            <a:pPr lvl="1"/>
            <a:r>
              <a:rPr lang="en-US" dirty="0"/>
              <a:t>All 100% duty factor (every bunch is emitted) the method is very complicated, remains untested</a:t>
            </a:r>
          </a:p>
          <a:p>
            <a:pPr lvl="1"/>
            <a:r>
              <a:rPr lang="en-US" dirty="0"/>
              <a:t>At low current, we can instead emit trains of 8 bunches, which only fills one pass through the ring at time</a:t>
            </a:r>
          </a:p>
          <a:p>
            <a:pPr lvl="2"/>
            <a:r>
              <a:rPr lang="de-DE" dirty="0"/>
              <a:t>5 pC * 8 bunches * 25 Hz = 1 nA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Two kinds of BPMs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“Time domain BPMs”:  Position only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“RF BPMs”:  Position and phase (arrival time)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9D2A68B-4C3F-EC26-733C-484207BD8FB7}"/>
              </a:ext>
            </a:extLst>
          </p:cNvPr>
          <p:cNvGrpSpPr/>
          <p:nvPr/>
        </p:nvGrpSpPr>
        <p:grpSpPr>
          <a:xfrm>
            <a:off x="355840" y="3587385"/>
            <a:ext cx="6335150" cy="2991132"/>
            <a:chOff x="2317622" y="3673620"/>
            <a:chExt cx="6335150" cy="29911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D53596-0137-44AF-8304-25B2E53D9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17622" y="3673620"/>
              <a:ext cx="6335150" cy="2991132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8088510" y="4938726"/>
              <a:ext cx="117987" cy="13676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14413" y="4893066"/>
              <a:ext cx="117987" cy="13676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8242629" y="5817785"/>
              <a:ext cx="117987" cy="13676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650712" y="5833728"/>
              <a:ext cx="117987" cy="13676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173347" y="5618330"/>
              <a:ext cx="117987" cy="13676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85349" y="5537973"/>
              <a:ext cx="1309011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400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= Bunch location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FF716C4-91F2-BB10-6A8C-18164A5C92FF}"/>
                </a:ext>
              </a:extLst>
            </p:cNvPr>
            <p:cNvSpPr/>
            <p:nvPr/>
          </p:nvSpPr>
          <p:spPr>
            <a:xfrm>
              <a:off x="7466225" y="6415813"/>
              <a:ext cx="117987" cy="13676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2A79425-BBC1-0DBE-0B4C-32F1BCDC844D}"/>
                </a:ext>
              </a:extLst>
            </p:cNvPr>
            <p:cNvSpPr/>
            <p:nvPr/>
          </p:nvSpPr>
          <p:spPr>
            <a:xfrm>
              <a:off x="6297458" y="6455953"/>
              <a:ext cx="117987" cy="13676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6E52358-16C3-8623-DDF1-61159FA183DA}"/>
                </a:ext>
              </a:extLst>
            </p:cNvPr>
            <p:cNvSpPr/>
            <p:nvPr/>
          </p:nvSpPr>
          <p:spPr>
            <a:xfrm>
              <a:off x="4851655" y="6471668"/>
              <a:ext cx="117987" cy="13676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0CFCF0E-F891-6377-06EE-61CC0D06485A}"/>
                </a:ext>
              </a:extLst>
            </p:cNvPr>
            <p:cNvSpPr/>
            <p:nvPr/>
          </p:nvSpPr>
          <p:spPr>
            <a:xfrm>
              <a:off x="3435121" y="6415813"/>
              <a:ext cx="117987" cy="13676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C091055-7626-895F-89BF-93E8A094B8A9}"/>
                </a:ext>
              </a:extLst>
            </p:cNvPr>
            <p:cNvSpPr/>
            <p:nvPr/>
          </p:nvSpPr>
          <p:spPr>
            <a:xfrm>
              <a:off x="6589193" y="4336130"/>
              <a:ext cx="117987" cy="136761"/>
            </a:xfrm>
            <a:prstGeom prst="ellipse">
              <a:avLst/>
            </a:prstGeom>
            <a:solidFill>
              <a:srgbClr val="FFC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49D5F0-380C-A6C5-5BA3-24C50F77B2B2}"/>
                </a:ext>
              </a:extLst>
            </p:cNvPr>
            <p:cNvSpPr/>
            <p:nvPr/>
          </p:nvSpPr>
          <p:spPr>
            <a:xfrm>
              <a:off x="4704980" y="4336130"/>
              <a:ext cx="117987" cy="136761"/>
            </a:xfrm>
            <a:prstGeom prst="ellipse">
              <a:avLst/>
            </a:prstGeom>
            <a:solidFill>
              <a:srgbClr val="FFC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C1624FF-5339-4498-338B-D5A7132FFCA6}"/>
                </a:ext>
              </a:extLst>
            </p:cNvPr>
            <p:cNvSpPr/>
            <p:nvPr/>
          </p:nvSpPr>
          <p:spPr>
            <a:xfrm>
              <a:off x="5173347" y="5392862"/>
              <a:ext cx="117987" cy="136761"/>
            </a:xfrm>
            <a:prstGeom prst="ellipse">
              <a:avLst/>
            </a:prstGeom>
            <a:solidFill>
              <a:srgbClr val="FFC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888C92-73B0-093E-0E5D-D75E7CE4659B}"/>
                </a:ext>
              </a:extLst>
            </p:cNvPr>
            <p:cNvSpPr txBox="1"/>
            <p:nvPr/>
          </p:nvSpPr>
          <p:spPr>
            <a:xfrm>
              <a:off x="5285349" y="5312505"/>
              <a:ext cx="786432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400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= RF BPM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EABBE92-C746-2D67-4BE3-067ED66116B1}"/>
                </a:ext>
              </a:extLst>
            </p:cNvPr>
            <p:cNvSpPr/>
            <p:nvPr/>
          </p:nvSpPr>
          <p:spPr>
            <a:xfrm>
              <a:off x="2953716" y="3947754"/>
              <a:ext cx="117987" cy="136761"/>
            </a:xfrm>
            <a:prstGeom prst="ellipse">
              <a:avLst/>
            </a:prstGeom>
            <a:solidFill>
              <a:srgbClr val="FFC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24EBCB0-2431-69FD-3B40-DD4B8566949C}"/>
                </a:ext>
              </a:extLst>
            </p:cNvPr>
            <p:cNvSpPr/>
            <p:nvPr/>
          </p:nvSpPr>
          <p:spPr>
            <a:xfrm>
              <a:off x="3924650" y="4203395"/>
              <a:ext cx="117987" cy="136761"/>
            </a:xfrm>
            <a:prstGeom prst="ellipse">
              <a:avLst/>
            </a:prstGeom>
            <a:solidFill>
              <a:srgbClr val="FFC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726AF6C-8B95-F2DE-6515-5931A2E34644}"/>
                </a:ext>
              </a:extLst>
            </p:cNvPr>
            <p:cNvSpPr/>
            <p:nvPr/>
          </p:nvSpPr>
          <p:spPr>
            <a:xfrm>
              <a:off x="2902095" y="4817910"/>
              <a:ext cx="117987" cy="136761"/>
            </a:xfrm>
            <a:prstGeom prst="ellipse">
              <a:avLst/>
            </a:prstGeom>
            <a:solidFill>
              <a:srgbClr val="FFC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2677124-1405-539F-2F85-1BB59A00D247}"/>
                </a:ext>
              </a:extLst>
            </p:cNvPr>
            <p:cNvSpPr/>
            <p:nvPr/>
          </p:nvSpPr>
          <p:spPr>
            <a:xfrm>
              <a:off x="7963250" y="4788414"/>
              <a:ext cx="117987" cy="136761"/>
            </a:xfrm>
            <a:prstGeom prst="ellipse">
              <a:avLst/>
            </a:prstGeom>
            <a:solidFill>
              <a:srgbClr val="FFC000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C9D0C518-9192-5F0F-6F5E-861D6E5D2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981" y="2163573"/>
            <a:ext cx="3492362" cy="3482297"/>
          </a:xfrm>
          <a:prstGeom prst="rect">
            <a:avLst/>
          </a:prstGeom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492963B-1423-65A0-DCBB-E69D288FF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317" y="5730702"/>
            <a:ext cx="2330447" cy="55158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DDC3217-42DE-97BB-7E18-8649257022DF}"/>
              </a:ext>
            </a:extLst>
          </p:cNvPr>
          <p:cNvSpPr txBox="1"/>
          <p:nvPr/>
        </p:nvSpPr>
        <p:spPr>
          <a:xfrm>
            <a:off x="9869568" y="3957568"/>
            <a:ext cx="5491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BPM</a:t>
            </a:r>
          </a:p>
        </p:txBody>
      </p:sp>
    </p:spTree>
    <p:extLst>
      <p:ext uri="{BB962C8B-B14F-4D97-AF65-F5344CB8AC3E}">
        <p14:creationId xmlns:p14="http://schemas.microsoft.com/office/powerpoint/2010/main" val="100435182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640356" y="3492588"/>
            <a:ext cx="8276498" cy="3063403"/>
            <a:chOff x="116356" y="3492587"/>
            <a:chExt cx="8276498" cy="3063403"/>
          </a:xfrm>
        </p:grpSpPr>
        <p:grpSp>
          <p:nvGrpSpPr>
            <p:cNvPr id="46" name="Group 45"/>
            <p:cNvGrpSpPr/>
            <p:nvPr/>
          </p:nvGrpSpPr>
          <p:grpSpPr>
            <a:xfrm>
              <a:off x="116356" y="3492587"/>
              <a:ext cx="8276498" cy="3063403"/>
              <a:chOff x="116356" y="3492587"/>
              <a:chExt cx="8276498" cy="306340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356" y="3800360"/>
                <a:ext cx="8276498" cy="2492249"/>
              </a:xfrm>
              <a:prstGeom prst="rect">
                <a:avLst/>
              </a:prstGeom>
            </p:spPr>
          </p:pic>
          <p:cxnSp>
            <p:nvCxnSpPr>
              <p:cNvPr id="29" name="Straight Connector 28"/>
              <p:cNvCxnSpPr/>
              <p:nvPr/>
            </p:nvCxnSpPr>
            <p:spPr>
              <a:xfrm flipV="1">
                <a:off x="1641764" y="3800362"/>
                <a:ext cx="0" cy="927502"/>
              </a:xfrm>
              <a:prstGeom prst="line">
                <a:avLst/>
              </a:prstGeom>
              <a:noFill/>
              <a:ln w="19050" cap="flat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1953491" y="3771900"/>
                <a:ext cx="6928" cy="848592"/>
              </a:xfrm>
              <a:prstGeom prst="line">
                <a:avLst/>
              </a:prstGeom>
              <a:noFill/>
              <a:ln w="19050" cap="flat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1037696" y="3492587"/>
                <a:ext cx="1831590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defTabSz="457200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Franklin Gothic Book"/>
                    <a:cs typeface="Franklin Gothic Book"/>
                    <a:sym typeface="Franklin Gothic Book"/>
                  </a:rPr>
                  <a:t>Bunch spacing = 23.8 ns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V="1">
                <a:off x="1641764" y="5704609"/>
                <a:ext cx="0" cy="588002"/>
              </a:xfrm>
              <a:prstGeom prst="line">
                <a:avLst/>
              </a:prstGeom>
              <a:noFill/>
              <a:ln w="19050" cap="flat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5036128" y="5116607"/>
                <a:ext cx="0" cy="1176004"/>
              </a:xfrm>
              <a:prstGeom prst="line">
                <a:avLst/>
              </a:prstGeom>
              <a:noFill/>
              <a:ln w="19050" cap="flat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2393910" y="6248215"/>
                <a:ext cx="1906930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defTabSz="457200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Franklin Gothic Book"/>
                    <a:cs typeface="Franklin Gothic Book"/>
                    <a:sym typeface="Franklin Gothic Book"/>
                  </a:rPr>
                  <a:t>Round-trip time = 264 ns</a:t>
                </a: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641764" y="3802572"/>
                <a:ext cx="311727" cy="0"/>
              </a:xfrm>
              <a:prstGeom prst="straightConnector1">
                <a:avLst/>
              </a:prstGeom>
              <a:noFill/>
              <a:ln w="254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1658621" y="6292928"/>
                <a:ext cx="3377507" cy="0"/>
              </a:xfrm>
              <a:prstGeom prst="straightConnector1">
                <a:avLst/>
              </a:prstGeom>
              <a:noFill/>
              <a:ln w="254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3151663" y="3771900"/>
              <a:ext cx="2572177" cy="307775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400" dirty="0"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8 bunches passing by BPM twice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85283" y="761105"/>
            <a:ext cx="3685771" cy="2731482"/>
            <a:chOff x="5353907" y="805501"/>
            <a:chExt cx="3685771" cy="2731482"/>
          </a:xfrm>
        </p:grpSpPr>
        <p:grpSp>
          <p:nvGrpSpPr>
            <p:cNvPr id="27" name="Group 26"/>
            <p:cNvGrpSpPr/>
            <p:nvPr/>
          </p:nvGrpSpPr>
          <p:grpSpPr>
            <a:xfrm>
              <a:off x="5353907" y="805501"/>
              <a:ext cx="3685771" cy="2731482"/>
              <a:chOff x="4917489" y="740540"/>
              <a:chExt cx="3685771" cy="2731482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4917489" y="900593"/>
                <a:ext cx="3685771" cy="2571429"/>
                <a:chOff x="5174673" y="803148"/>
                <a:chExt cx="3685771" cy="2571429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27111" y="803148"/>
                  <a:ext cx="3533333" cy="2571429"/>
                </a:xfrm>
                <a:prstGeom prst="rect">
                  <a:avLst/>
                </a:prstGeom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5174673" y="1676831"/>
                  <a:ext cx="633845" cy="369330"/>
                </a:xfrm>
                <a:prstGeom prst="rect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defTabSz="457200"/>
                  <a:endParaRPr lang="en-US">
                    <a:latin typeface="Franklin Gothic Book"/>
                    <a:ea typeface="Franklin Gothic Book"/>
                    <a:cs typeface="Franklin Gothic Book"/>
                    <a:sym typeface="Franklin Gothic Book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5807360" y="740540"/>
                <a:ext cx="2197074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defTabSz="457200"/>
                <a:r>
                  <a:rPr lang="en-US" dirty="0">
                    <a:latin typeface="+mj-lt"/>
                    <a:ea typeface="Franklin Gothic Book"/>
                    <a:cs typeface="Franklin Gothic Book"/>
                    <a:sym typeface="Franklin Gothic Book"/>
                  </a:rPr>
                  <a:t>Single bunch response</a:t>
                </a: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6798938" y="2056279"/>
              <a:ext cx="117987" cy="136761"/>
            </a:xfrm>
            <a:prstGeom prst="ellipse">
              <a:avLst/>
            </a:prstGeom>
            <a:noFill/>
            <a:ln w="28575" cap="flat">
              <a:solidFill>
                <a:srgbClr val="FFC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365013" y="2760279"/>
              <a:ext cx="117987" cy="136761"/>
            </a:xfrm>
            <a:prstGeom prst="ellipse">
              <a:avLst/>
            </a:prstGeom>
            <a:noFill/>
            <a:ln w="28575" cap="flat">
              <a:solidFill>
                <a:srgbClr val="FFC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7251294" y="1990269"/>
              <a:ext cx="117987" cy="136761"/>
            </a:xfrm>
            <a:prstGeom prst="ellipse">
              <a:avLst/>
            </a:prstGeom>
            <a:noFill/>
            <a:ln w="28575" cap="flat">
              <a:solidFill>
                <a:srgbClr val="FFC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7709203" y="2010777"/>
              <a:ext cx="117987" cy="136761"/>
            </a:xfrm>
            <a:prstGeom prst="ellipse">
              <a:avLst/>
            </a:prstGeom>
            <a:noFill/>
            <a:ln w="28575" cap="flat">
              <a:solidFill>
                <a:srgbClr val="FFC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8632823" y="2005016"/>
              <a:ext cx="117987" cy="136761"/>
            </a:xfrm>
            <a:prstGeom prst="ellipse">
              <a:avLst/>
            </a:prstGeom>
            <a:noFill/>
            <a:ln w="28575" cap="flat">
              <a:solidFill>
                <a:srgbClr val="FFC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8178871" y="2007311"/>
              <a:ext cx="117987" cy="136761"/>
            </a:xfrm>
            <a:prstGeom prst="ellipse">
              <a:avLst/>
            </a:prstGeom>
            <a:noFill/>
            <a:ln w="28575" cap="flat">
              <a:solidFill>
                <a:srgbClr val="FFC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878155" y="2517310"/>
              <a:ext cx="1660091" cy="276997"/>
              <a:chOff x="7214017" y="2413043"/>
              <a:chExt cx="1660091" cy="276997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7214017" y="2476945"/>
                <a:ext cx="117987" cy="136761"/>
              </a:xfrm>
              <a:prstGeom prst="ellipse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defTabSz="457200"/>
                <a:endParaRPr lang="en-US">
                  <a:latin typeface="Franklin Gothic Book"/>
                  <a:ea typeface="Franklin Gothic Book"/>
                  <a:cs typeface="Franklin Gothic Book"/>
                  <a:sym typeface="Franklin Gothic Book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345486" y="2413043"/>
                <a:ext cx="1528622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defTabSz="457200"/>
                <a:r>
                  <a:rPr lang="en-US" sz="1200" dirty="0">
                    <a:latin typeface="Franklin Gothic Book"/>
                    <a:ea typeface="Franklin Gothic Book"/>
                    <a:cs typeface="Franklin Gothic Book"/>
                    <a:sym typeface="Franklin Gothic Book"/>
                  </a:rPr>
                  <a:t>= ADC sampled points</a:t>
                </a: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169425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domain BPMs</a:t>
            </a:r>
          </a:p>
        </p:txBody>
      </p:sp>
      <p:sp>
        <p:nvSpPr>
          <p:cNvPr id="24" name="Text Placeholder 3"/>
          <p:cNvSpPr txBox="1">
            <a:spLocks/>
          </p:cNvSpPr>
          <p:nvPr/>
        </p:nvSpPr>
        <p:spPr>
          <a:xfrm>
            <a:off x="1706880" y="694051"/>
            <a:ext cx="5295148" cy="270135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b="1" dirty="0"/>
              <a:t>Digitize BPM response</a:t>
            </a:r>
          </a:p>
          <a:p>
            <a:pPr marL="285750" indent="-285750" defTabSz="45720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ym typeface="Franklin Gothic Book"/>
              </a:rPr>
              <a:t>Single bunch response: </a:t>
            </a:r>
            <a:r>
              <a:rPr lang="en-US" dirty="0">
                <a:latin typeface="Symbol" panose="05050102010706020507" pitchFamily="18" charset="2"/>
                <a:sym typeface="Franklin Gothic Book"/>
              </a:rPr>
              <a:t>~</a:t>
            </a:r>
            <a:r>
              <a:rPr lang="en-US" dirty="0">
                <a:sym typeface="Franklin Gothic Book"/>
              </a:rPr>
              <a:t>3 ns</a:t>
            </a:r>
          </a:p>
          <a:p>
            <a:pPr marL="285750" indent="-285750"/>
            <a:r>
              <a:rPr lang="en-US" dirty="0">
                <a:sym typeface="Franklin Gothic Book"/>
              </a:rPr>
              <a:t>ADC rate</a:t>
            </a:r>
            <a:r>
              <a:rPr lang="en-US" dirty="0"/>
              <a:t>: 2.5 ns</a:t>
            </a:r>
          </a:p>
          <a:p>
            <a:pPr marL="0" indent="0">
              <a:buNone/>
            </a:pPr>
            <a:r>
              <a:rPr lang="en-US" dirty="0"/>
              <a:t>Original plan: Synchronize BPMs to (every other) peak</a:t>
            </a:r>
          </a:p>
          <a:p>
            <a:pPr marL="0" indent="0">
              <a:buNone/>
            </a:pPr>
            <a:r>
              <a:rPr lang="en-US" b="1" dirty="0"/>
              <a:t>Problems</a:t>
            </a:r>
            <a:r>
              <a:rPr lang="en-US" dirty="0"/>
              <a:t>: </a:t>
            </a:r>
            <a:endParaRPr lang="en-US" sz="1600" dirty="0"/>
          </a:p>
          <a:p>
            <a:r>
              <a:rPr lang="en-US" sz="1600" dirty="0"/>
              <a:t>Time-consuming to set up</a:t>
            </a:r>
          </a:p>
          <a:p>
            <a:r>
              <a:rPr lang="en-US" sz="1600" dirty="0"/>
              <a:t>Each pass has different timing</a:t>
            </a:r>
          </a:p>
          <a:p>
            <a:r>
              <a:rPr lang="en-US" sz="1600" dirty="0"/>
              <a:t>Laser hiccups cause timing to be lost (extra slides)</a:t>
            </a:r>
          </a:p>
        </p:txBody>
      </p:sp>
    </p:spTree>
    <p:extLst>
      <p:ext uri="{BB962C8B-B14F-4D97-AF65-F5344CB8AC3E}">
        <p14:creationId xmlns:p14="http://schemas.microsoft.com/office/powerpoint/2010/main" val="211173622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169425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domain BPMs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58964" y="738189"/>
            <a:ext cx="8525481" cy="156958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Solution</a:t>
            </a:r>
            <a:r>
              <a:rPr lang="en-US" dirty="0"/>
              <a:t>: Asynchronous timing : Sample random part of a bunch response</a:t>
            </a:r>
          </a:p>
          <a:p>
            <a:r>
              <a:rPr lang="en-US" dirty="0"/>
              <a:t>Synchronous BPM ADC: (1300/31)x(</a:t>
            </a:r>
            <a:r>
              <a:rPr lang="en-US" b="1" dirty="0">
                <a:solidFill>
                  <a:srgbClr val="FF0000"/>
                </a:solidFill>
              </a:rPr>
              <a:t>76</a:t>
            </a:r>
            <a:r>
              <a:rPr lang="en-US" dirty="0"/>
              <a:t>/2)/4 = 398.4 MHz</a:t>
            </a:r>
          </a:p>
          <a:p>
            <a:r>
              <a:rPr lang="en-US" dirty="0"/>
              <a:t>Asynchronous BPM ADC: (1300/31)x(</a:t>
            </a:r>
            <a:r>
              <a:rPr lang="en-US" b="1" dirty="0">
                <a:solidFill>
                  <a:srgbClr val="FF0000"/>
                </a:solidFill>
              </a:rPr>
              <a:t>73</a:t>
            </a:r>
            <a:r>
              <a:rPr lang="en-US" dirty="0"/>
              <a:t>/2)/4 = 382.6 MHz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02297" y="2027217"/>
            <a:ext cx="7838812" cy="2963961"/>
            <a:chOff x="433206" y="3365254"/>
            <a:chExt cx="7838812" cy="29639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500" y="3506576"/>
              <a:ext cx="3763518" cy="282263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06" y="3506577"/>
              <a:ext cx="3763517" cy="282263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71234" y="3365254"/>
              <a:ext cx="130099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Synchronous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39761" y="3365254"/>
              <a:ext cx="141801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Asynchronous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58964" y="5247708"/>
            <a:ext cx="562750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Franklin Gothic Book"/>
                <a:cs typeface="Franklin Gothic Book"/>
                <a:sym typeface="Franklin Gothic Book"/>
              </a:rPr>
              <a:t>Bad:	Lose about a factor of 5 in signal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Good:	Simple, stable, details of timing no longer matter</a:t>
            </a:r>
            <a:endParaRPr lang="en-US" dirty="0">
              <a:latin typeface="+mj-lt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82598330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33969" y="1638766"/>
            <a:ext cx="4337265" cy="3913164"/>
            <a:chOff x="2250571" y="1874371"/>
            <a:chExt cx="4337265" cy="39131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0571" y="1874371"/>
              <a:ext cx="4337265" cy="3252948"/>
            </a:xfrm>
            <a:prstGeom prst="rect">
              <a:avLst/>
            </a:prstGeom>
          </p:spPr>
        </p:pic>
        <p:sp>
          <p:nvSpPr>
            <p:cNvPr id="6" name="Right Brace 5"/>
            <p:cNvSpPr/>
            <p:nvPr/>
          </p:nvSpPr>
          <p:spPr>
            <a:xfrm rot="5400000">
              <a:off x="3253010" y="4733122"/>
              <a:ext cx="258461" cy="945573"/>
            </a:xfrm>
            <a:prstGeom prst="rightBrac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latinLnBrk="1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09454" y="5413665"/>
              <a:ext cx="89223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1</a:t>
              </a:r>
              <a:r>
                <a:rPr lang="en-US" baseline="30000" dirty="0"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st</a:t>
              </a:r>
              <a:r>
                <a:rPr lang="en-US" dirty="0"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 pass</a:t>
              </a:r>
            </a:p>
          </p:txBody>
        </p:sp>
        <p:sp>
          <p:nvSpPr>
            <p:cNvPr id="10" name="Right Brace 9"/>
            <p:cNvSpPr/>
            <p:nvPr/>
          </p:nvSpPr>
          <p:spPr>
            <a:xfrm rot="5400000">
              <a:off x="4326782" y="4737662"/>
              <a:ext cx="258461" cy="945573"/>
            </a:xfrm>
            <a:prstGeom prst="rightBrac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latinLnBrk="1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83226" y="5418205"/>
              <a:ext cx="94192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 pass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169425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(RF) BPMs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5490" y="1209847"/>
            <a:ext cx="7523485" cy="37604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Timing information is produced by RF frequency mixing</a:t>
            </a:r>
          </a:p>
          <a:p>
            <a:r>
              <a:rPr lang="en-US" dirty="0"/>
              <a:t>Raw BPM signal is mixed with a (1.3 + </a:t>
            </a:r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/>
              <a:t>f</a:t>
            </a:r>
            <a:r>
              <a:rPr lang="en-US" dirty="0"/>
              <a:t>) GHz clock signal, low pass filtered</a:t>
            </a:r>
          </a:p>
          <a:p>
            <a:r>
              <a:rPr lang="en-US" dirty="0"/>
              <a:t>Remaining signal has the form: A(t) sin(2</a:t>
            </a:r>
            <a:r>
              <a:rPr lang="en-US" dirty="0">
                <a:latin typeface="Symbol" panose="05050102010706020507" pitchFamily="18" charset="2"/>
              </a:rPr>
              <a:t>p </a:t>
            </a:r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/>
              <a:t>f</a:t>
            </a:r>
            <a:r>
              <a:rPr lang="en-US" dirty="0"/>
              <a:t> t + 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A(t) : Envelope from when the beam was there</a:t>
            </a:r>
          </a:p>
          <a:p>
            <a:pPr lvl="1"/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/>
              <a:t>f</a:t>
            </a:r>
            <a:r>
              <a:rPr lang="en-US" dirty="0"/>
              <a:t> : Low frequency that is capable of being digitized</a:t>
            </a:r>
          </a:p>
          <a:p>
            <a:pPr lvl="1"/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baseline="-25000" dirty="0"/>
              <a:t>0</a:t>
            </a:r>
            <a:r>
              <a:rPr lang="en-US" dirty="0"/>
              <a:t> : Relative phase between beam and 1.3 GHz RF clock</a:t>
            </a:r>
            <a:r>
              <a:rPr lang="en-US" b="1" dirty="0"/>
              <a:t> </a:t>
            </a:r>
          </a:p>
          <a:p>
            <a:r>
              <a:rPr lang="en-US" dirty="0"/>
              <a:t>Typically accurate to </a:t>
            </a:r>
            <a:r>
              <a:rPr lang="en-US" dirty="0">
                <a:latin typeface="Symbol" panose="05050102010706020507" pitchFamily="18" charset="2"/>
              </a:rPr>
              <a:t>~</a:t>
            </a:r>
            <a:r>
              <a:rPr lang="en-US" dirty="0"/>
              <a:t>500 fs at 1 </a:t>
            </a:r>
            <a:r>
              <a:rPr lang="en-US" dirty="0" err="1"/>
              <a:t>nA</a:t>
            </a:r>
            <a:r>
              <a:rPr lang="en-US" dirty="0"/>
              <a:t> beam current</a:t>
            </a:r>
          </a:p>
        </p:txBody>
      </p:sp>
    </p:spTree>
    <p:extLst>
      <p:ext uri="{BB962C8B-B14F-4D97-AF65-F5344CB8AC3E}">
        <p14:creationId xmlns:p14="http://schemas.microsoft.com/office/powerpoint/2010/main" val="305975493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 Windows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58964" y="738189"/>
            <a:ext cx="8347075" cy="1691502"/>
          </a:xfrm>
        </p:spPr>
        <p:txBody>
          <a:bodyPr/>
          <a:lstStyle/>
          <a:p>
            <a:r>
              <a:rPr lang="en-US" dirty="0"/>
              <a:t>Data is averaged in hardware in a window centered on a given pass</a:t>
            </a:r>
          </a:p>
          <a:p>
            <a:pPr lvl="1"/>
            <a:r>
              <a:rPr lang="en-US" dirty="0"/>
              <a:t>BPM positions only update in currently selected pass</a:t>
            </a:r>
          </a:p>
          <a:p>
            <a:r>
              <a:rPr lang="en-US" dirty="0"/>
              <a:t>Operators select pass manually, or choose “auto” to have it cycle through all passes</a:t>
            </a:r>
          </a:p>
          <a:p>
            <a:pPr lvl="1"/>
            <a:r>
              <a:rPr lang="en-US" dirty="0"/>
              <a:t>Can choose by BPM, by section, or in groups of sections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395074" y="1904617"/>
            <a:ext cx="2810964" cy="2304839"/>
            <a:chOff x="2184563" y="3135086"/>
            <a:chExt cx="3763518" cy="30858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563" y="3398329"/>
              <a:ext cx="3763518" cy="282263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145281" y="3550132"/>
              <a:ext cx="1271452" cy="2272147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40774" y="3135086"/>
              <a:ext cx="1617384" cy="412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FF0000"/>
                  </a:solidFill>
                  <a:latin typeface="+mj-lt"/>
                  <a:ea typeface="Franklin Gothic Book"/>
                  <a:cs typeface="Franklin Gothic Book"/>
                  <a:sym typeface="Franklin Gothic Book"/>
                </a:rPr>
                <a:t>Timing window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751" y="2243169"/>
            <a:ext cx="4206730" cy="1470981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  <a:stCxn id="14" idx="6"/>
          </p:cNvCxnSpPr>
          <p:nvPr/>
        </p:nvCxnSpPr>
        <p:spPr>
          <a:xfrm flipV="1">
            <a:off x="2832257" y="2584276"/>
            <a:ext cx="6027273" cy="177362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val 13"/>
          <p:cNvSpPr/>
          <p:nvPr/>
        </p:nvSpPr>
        <p:spPr>
          <a:xfrm>
            <a:off x="2538618" y="2584276"/>
            <a:ext cx="293639" cy="354723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/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65039" y="4128963"/>
            <a:ext cx="6406698" cy="2456157"/>
            <a:chOff x="341039" y="4128962"/>
            <a:chExt cx="6406698" cy="245615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682098-6BD9-4D52-B1BB-0AEA30810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81" t="25090" r="18651" b="21907"/>
            <a:stretch/>
          </p:blipFill>
          <p:spPr>
            <a:xfrm>
              <a:off x="341039" y="4128962"/>
              <a:ext cx="6406698" cy="245615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299176" y="4169205"/>
              <a:ext cx="2322109" cy="307775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400" dirty="0"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Operator BPM Display Screen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47154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BPMs for Many Beams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08776" y="3827229"/>
            <a:ext cx="8347075" cy="26359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Plan was in progress before operation began, but:</a:t>
            </a:r>
          </a:p>
          <a:p>
            <a:r>
              <a:rPr lang="en-US" dirty="0"/>
              <a:t>Major FPGA firmware upgrades on 10/22</a:t>
            </a:r>
          </a:p>
          <a:p>
            <a:r>
              <a:rPr lang="en-US" dirty="0"/>
              <a:t>Hardware swaps, wiring, software changes continued intermittently throughout run period 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grey</a:t>
            </a:r>
            <a:r>
              <a:rPr lang="en-US" dirty="0"/>
              <a:t> areas above)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Remaining issues:</a:t>
            </a:r>
          </a:p>
          <a:p>
            <a:r>
              <a:rPr lang="en-US" dirty="0"/>
              <a:t>5 </a:t>
            </a:r>
            <a:r>
              <a:rPr lang="en-US" dirty="0" err="1"/>
              <a:t>pC</a:t>
            </a:r>
            <a:r>
              <a:rPr lang="en-US" dirty="0"/>
              <a:t>, our operating charge, was near the lower measurable limit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5" y="645568"/>
            <a:ext cx="9143999" cy="256373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2600000">
            <a:off x="3946725" y="2885315"/>
            <a:ext cx="917222" cy="73365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/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5938" y="3304594"/>
            <a:ext cx="27340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solidFill>
                  <a:srgbClr val="0070C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Firmware upgraded 10/22</a:t>
            </a:r>
          </a:p>
        </p:txBody>
      </p:sp>
    </p:spTree>
    <p:extLst>
      <p:ext uri="{BB962C8B-B14F-4D97-AF65-F5344CB8AC3E}">
        <p14:creationId xmlns:p14="http://schemas.microsoft.com/office/powerpoint/2010/main" val="315980832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Multi-beam orbit correction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1426" y="811571"/>
            <a:ext cx="11237558" cy="18511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SVD-based method ready well before operation began</a:t>
            </a:r>
          </a:p>
          <a:p>
            <a:r>
              <a:rPr lang="en-US" dirty="0"/>
              <a:t>Can modify weight factors for BPMs and magnets</a:t>
            </a:r>
          </a:p>
          <a:p>
            <a:r>
              <a:rPr lang="en-US" dirty="0"/>
              <a:t>Can include/exclude BPMs or magnets</a:t>
            </a:r>
          </a:p>
          <a:p>
            <a:r>
              <a:rPr lang="en-US" dirty="0"/>
              <a:t>Can solve for best off-axis periodic orbit in FFA</a:t>
            </a:r>
          </a:p>
          <a:p>
            <a:pPr marL="0" indent="0" algn="ctr">
              <a:buNone/>
            </a:pPr>
            <a:r>
              <a:rPr lang="en-US" b="1" i="1" dirty="0"/>
              <a:t>Just needs a response matrix…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3BBD52-DA62-3F33-45F7-CE119EDB7B0D}"/>
              </a:ext>
            </a:extLst>
          </p:cNvPr>
          <p:cNvGrpSpPr/>
          <p:nvPr/>
        </p:nvGrpSpPr>
        <p:grpSpPr>
          <a:xfrm>
            <a:off x="2454267" y="2662740"/>
            <a:ext cx="7329813" cy="3917342"/>
            <a:chOff x="2454267" y="2662740"/>
            <a:chExt cx="7329813" cy="39173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4267" y="2662740"/>
              <a:ext cx="7329813" cy="391734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772643-3D39-BCFD-2558-C72691EBD406}"/>
                </a:ext>
              </a:extLst>
            </p:cNvPr>
            <p:cNvSpPr txBox="1"/>
            <p:nvPr/>
          </p:nvSpPr>
          <p:spPr>
            <a:xfrm>
              <a:off x="3182112" y="5477685"/>
              <a:ext cx="1725561" cy="276997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200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Magnet selection, weights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61A5E6-2659-F6FA-2246-FFC35FA807AC}"/>
                </a:ext>
              </a:extLst>
            </p:cNvPr>
            <p:cNvSpPr txBox="1"/>
            <p:nvPr/>
          </p:nvSpPr>
          <p:spPr>
            <a:xfrm>
              <a:off x="5780578" y="5246853"/>
              <a:ext cx="1040095" cy="461663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200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BPM selection, weights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604D91-5814-8953-982D-F8779FC4448A}"/>
                </a:ext>
              </a:extLst>
            </p:cNvPr>
            <p:cNvSpPr txBox="1"/>
            <p:nvPr/>
          </p:nvSpPr>
          <p:spPr>
            <a:xfrm>
              <a:off x="8641816" y="4034460"/>
              <a:ext cx="947945" cy="461663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200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Auto</a:t>
              </a:r>
              <a:r>
                <a:rPr lang="en-US" sz="1200" dirty="0">
                  <a:latin typeface="+mj-lt"/>
                </a:rPr>
                <a:t>/manual periodicity</a:t>
              </a:r>
              <a:endParaRPr lang="en-US" sz="1200" dirty="0">
                <a:latin typeface="+mj-lt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B7DB46-E577-187D-AA1E-B8759DA75694}"/>
                </a:ext>
              </a:extLst>
            </p:cNvPr>
            <p:cNvSpPr txBox="1"/>
            <p:nvPr/>
          </p:nvSpPr>
          <p:spPr>
            <a:xfrm>
              <a:off x="7255013" y="4556964"/>
              <a:ext cx="924198" cy="461663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200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Convergence criteria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912136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1A87E-D068-C94E-6830-7F98B385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Multi-beam orbit correction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F722D-9CD9-7F4C-F84D-A09F0762B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91" y="4453689"/>
            <a:ext cx="10751217" cy="239307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CB5488-2E93-7627-A5BB-45E945F53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081" y="810709"/>
            <a:ext cx="4674439" cy="3505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4EC6D6-0931-8363-6BC3-74E16451A149}"/>
              </a:ext>
            </a:extLst>
          </p:cNvPr>
          <p:cNvSpPr txBox="1"/>
          <p:nvPr/>
        </p:nvSpPr>
        <p:spPr>
          <a:xfrm>
            <a:off x="296883" y="810709"/>
            <a:ext cx="6369690" cy="347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Franklin Gothic Book"/>
                <a:cs typeface="Arial" panose="020B0604020202020204" pitchFamily="34" charset="0"/>
                <a:sym typeface="Franklin Gothic Book"/>
              </a:rPr>
              <a:t>Problems: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latin typeface="+mn-lt"/>
                <a:ea typeface="Franklin Gothic Book"/>
                <a:cs typeface="Arial" panose="020B0604020202020204" pitchFamily="34" charset="0"/>
                <a:sym typeface="Franklin Gothic Book"/>
              </a:rPr>
              <a:t>FFA Lattice has large chromaticity (by design)</a:t>
            </a:r>
          </a:p>
          <a:p>
            <a:pPr marL="285750" lvl="2" indent="-285750" defTabSz="457200">
              <a:buFont typeface="Arial" panose="020B0604020202020204" pitchFamily="34" charset="0"/>
              <a:buChar char="•"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Franklin Gothic Book"/>
                <a:cs typeface="Arial" panose="020B0604020202020204" pitchFamily="34" charset="0"/>
                <a:sym typeface="Franklin Gothic Book"/>
              </a:rPr>
              <a:t>Machine has unexplained slow energy drift (~0.1 MeV)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Franklin Gothic Book"/>
              <a:cs typeface="Arial" panose="020B0604020202020204" pitchFamily="34" charset="0"/>
              <a:sym typeface="Franklin Gothic Book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Franklin Gothic Book"/>
                <a:cs typeface="Arial" panose="020B0604020202020204" pitchFamily="34" charset="0"/>
                <a:sym typeface="Franklin Gothic Book"/>
              </a:rPr>
              <a:t>Simulation: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Franklin Gothic Book"/>
                <a:cs typeface="Arial" panose="020B0604020202020204" pitchFamily="34" charset="0"/>
                <a:sym typeface="Franklin Gothic Book"/>
              </a:rPr>
              <a:t>Simulation and measurement go in and out of phase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Franklin Gothic Book"/>
                <a:cs typeface="Arial" panose="020B0604020202020204" pitchFamily="34" charset="0"/>
                <a:sym typeface="Franklin Gothic Book"/>
              </a:rPr>
              <a:t>Phase advance across FFA deviates by more than 1 cycle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000" dirty="0">
              <a:latin typeface="+mn-lt"/>
              <a:ea typeface="Franklin Gothic Book"/>
              <a:cs typeface="Arial" panose="020B0604020202020204" pitchFamily="34" charset="0"/>
              <a:sym typeface="Franklin Gothic Book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Franklin Gothic Book"/>
                <a:cs typeface="Arial" panose="020B0604020202020204" pitchFamily="34" charset="0"/>
                <a:sym typeface="Franklin Gothic Book"/>
              </a:rPr>
              <a:t>Measured: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latin typeface="+mn-lt"/>
                <a:ea typeface="Franklin Gothic Book"/>
                <a:cs typeface="Arial" panose="020B0604020202020204" pitchFamily="34" charset="0"/>
                <a:sym typeface="Franklin Gothic Book"/>
              </a:rPr>
              <a:t>Very time consuming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Franklin Gothic Book"/>
                <a:cs typeface="Arial" panose="020B0604020202020204" pitchFamily="34" charset="0"/>
                <a:sym typeface="Franklin Gothic Book"/>
              </a:rPr>
              <a:t>Typically lose beam in splitters before reaching next pass</a:t>
            </a:r>
          </a:p>
        </p:txBody>
      </p:sp>
    </p:spTree>
    <p:extLst>
      <p:ext uri="{BB962C8B-B14F-4D97-AF65-F5344CB8AC3E}">
        <p14:creationId xmlns:p14="http://schemas.microsoft.com/office/powerpoint/2010/main" val="1925774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3"/>
          <p:cNvSpPr txBox="1">
            <a:spLocks noGrp="1"/>
          </p:cNvSpPr>
          <p:nvPr>
            <p:ph type="sldNum" sz="quarter" idx="2"/>
          </p:nvPr>
        </p:nvSpPr>
        <p:spPr>
          <a:xfrm>
            <a:off x="11471013" y="6585119"/>
            <a:ext cx="179942" cy="2468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239" name="TextBox 3"/>
          <p:cNvSpPr txBox="1"/>
          <p:nvPr/>
        </p:nvSpPr>
        <p:spPr>
          <a:xfrm>
            <a:off x="45719" y="16043"/>
            <a:ext cx="12100561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Background</a:t>
            </a:r>
          </a:p>
        </p:txBody>
      </p:sp>
      <p:sp>
        <p:nvSpPr>
          <p:cNvPr id="240" name="Content Placeholder 2"/>
          <p:cNvSpPr txBox="1"/>
          <p:nvPr/>
        </p:nvSpPr>
        <p:spPr>
          <a:xfrm>
            <a:off x="466959" y="972609"/>
            <a:ext cx="11258080" cy="4375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buSzPct val="100000"/>
              <a:defRPr sz="2800"/>
            </a:pPr>
            <a:r>
              <a:rPr sz="2400" b="1" dirty="0">
                <a:latin typeface="+mj-lt"/>
              </a:rPr>
              <a:t>CBETA: Cornell-</a:t>
            </a:r>
            <a:r>
              <a:rPr lang="en-US" sz="2400" b="1" dirty="0">
                <a:latin typeface="+mj-lt"/>
              </a:rPr>
              <a:t>BNL</a:t>
            </a:r>
            <a:r>
              <a:rPr sz="2400" b="1" dirty="0">
                <a:latin typeface="+mj-lt"/>
              </a:rPr>
              <a:t> ERL Test Accelerator</a:t>
            </a:r>
            <a:endParaRPr lang="en-US" sz="2400" b="1" dirty="0">
              <a:latin typeface="+mj-lt"/>
            </a:endParaRPr>
          </a:p>
          <a:p>
            <a:pPr>
              <a:spcBef>
                <a:spcPts val="600"/>
              </a:spcBef>
              <a:buSzPct val="100000"/>
              <a:defRPr sz="2800"/>
            </a:pPr>
            <a:endParaRPr lang="en-US" sz="2400" dirty="0">
              <a:latin typeface="+mj-lt"/>
            </a:endParaRPr>
          </a:p>
          <a:p>
            <a:pPr>
              <a:spcBef>
                <a:spcPts val="600"/>
              </a:spcBef>
              <a:buSzPct val="100000"/>
              <a:defRPr sz="2800"/>
            </a:pPr>
            <a:r>
              <a:rPr lang="en-US" sz="2400" dirty="0">
                <a:latin typeface="+mj-lt"/>
              </a:rPr>
              <a:t>What is it?</a:t>
            </a:r>
          </a:p>
          <a:p>
            <a:pPr marL="457200" indent="-457200">
              <a:spcBef>
                <a:spcPts val="600"/>
              </a:spcBef>
              <a:buSzPct val="100000"/>
              <a:buFont typeface="+mj-lt"/>
              <a:buAutoNum type="arabicPeriod"/>
              <a:defRPr sz="2800"/>
            </a:pPr>
            <a:r>
              <a:rPr lang="en-US" sz="2400" dirty="0">
                <a:latin typeface="+mj-lt"/>
              </a:rPr>
              <a:t>SRF Energy Recovery </a:t>
            </a:r>
            <a:r>
              <a:rPr lang="en-US" sz="2400" dirty="0" err="1">
                <a:latin typeface="+mj-lt"/>
              </a:rPr>
              <a:t>Linac</a:t>
            </a:r>
            <a:r>
              <a:rPr lang="en-US" sz="2400" dirty="0">
                <a:latin typeface="+mj-lt"/>
              </a:rPr>
              <a:t> (ERL)</a:t>
            </a:r>
          </a:p>
          <a:p>
            <a:pPr lvl="1" indent="0">
              <a:spcBef>
                <a:spcPts val="600"/>
              </a:spcBef>
              <a:buSzPct val="100000"/>
              <a:defRPr sz="2800"/>
            </a:pPr>
            <a:endParaRPr lang="en-US" sz="2400" dirty="0">
              <a:latin typeface="+mj-lt"/>
            </a:endParaRPr>
          </a:p>
          <a:p>
            <a:pPr lvl="1" indent="0">
              <a:spcBef>
                <a:spcPts val="600"/>
              </a:spcBef>
              <a:buSzPct val="100000"/>
              <a:defRPr sz="2800"/>
            </a:pPr>
            <a:r>
              <a:rPr lang="en-US" sz="2400" dirty="0">
                <a:latin typeface="+mj-lt"/>
              </a:rPr>
              <a:t>Why is it interesting?</a:t>
            </a:r>
          </a:p>
          <a:p>
            <a:pPr marL="457200" indent="-457200">
              <a:spcBef>
                <a:spcPts val="600"/>
              </a:spcBef>
              <a:buSzPct val="100000"/>
              <a:buFont typeface="+mj-lt"/>
              <a:buAutoNum type="arabicPeriod"/>
              <a:defRPr sz="2800"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Multi-pass ERL, with single return loop</a:t>
            </a:r>
            <a:endParaRPr lang="en-US" sz="2400" dirty="0">
              <a:latin typeface="+mj-lt"/>
              <a:ea typeface="Franklin Gothic Book"/>
              <a:cs typeface="Arial" panose="020B0604020202020204" pitchFamily="34" charset="0"/>
              <a:sym typeface="Franklin Gothic Book"/>
            </a:endParaRPr>
          </a:p>
          <a:p>
            <a:pPr marL="742950" lvl="1" indent="-342900">
              <a:spcBef>
                <a:spcPts val="500"/>
              </a:spcBef>
              <a:buSzPct val="100000"/>
              <a:buFontTx/>
              <a:buChar char="•"/>
              <a:defRPr sz="2400"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7 beams of 4 energies in 1 pipe: 42, 78, 114, 150, 114, 78, 42 MeV</a:t>
            </a:r>
            <a:endParaRPr lang="en-US" sz="2400" dirty="0">
              <a:latin typeface="+mj-lt"/>
            </a:endParaRPr>
          </a:p>
          <a:p>
            <a:pPr marL="742950" lvl="1" indent="-342900">
              <a:spcBef>
                <a:spcPts val="500"/>
              </a:spcBef>
              <a:buSzPct val="100000"/>
              <a:buChar char="•"/>
              <a:defRPr sz="2400"/>
            </a:pPr>
            <a:r>
              <a:rPr lang="en-US" sz="2400" dirty="0">
                <a:latin typeface="+mj-lt"/>
              </a:rPr>
              <a:t>Uses the wide energy acceptance of Fixed Field Alternating-gradient (FFA) permanent magnets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16A5-0F3C-2483-C626-C3EA0D018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Multi-beam orbit correction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C0A92EC-9BF3-974A-5095-21B23F66C5BA}"/>
              </a:ext>
            </a:extLst>
          </p:cNvPr>
          <p:cNvSpPr txBox="1">
            <a:spLocks/>
          </p:cNvSpPr>
          <p:nvPr/>
        </p:nvSpPr>
        <p:spPr>
          <a:xfrm>
            <a:off x="349149" y="751520"/>
            <a:ext cx="8347075" cy="26774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Idea 1</a:t>
            </a:r>
            <a:r>
              <a:rPr lang="en-US" sz="1800" dirty="0"/>
              <a:t>: Tune-based empirical response matrix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Measure experimental tunes for each energy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Create response in periodic sections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Decouple passes by holding orbit constant on last N FFA BPMs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B1CA12-12D8-80A9-7199-339331E5E85E}"/>
              </a:ext>
            </a:extLst>
          </p:cNvPr>
          <p:cNvGrpSpPr/>
          <p:nvPr/>
        </p:nvGrpSpPr>
        <p:grpSpPr>
          <a:xfrm>
            <a:off x="286039" y="2388841"/>
            <a:ext cx="11905480" cy="4267913"/>
            <a:chOff x="286039" y="2388841"/>
            <a:chExt cx="11905480" cy="42679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1BEA229-0D7E-E0BB-4E7A-B92F9286D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2012" y="2719450"/>
              <a:ext cx="9704147" cy="393730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5E75D0-0181-E27E-8BF1-314258A879CB}"/>
                </a:ext>
              </a:extLst>
            </p:cNvPr>
            <p:cNvSpPr txBox="1"/>
            <p:nvPr/>
          </p:nvSpPr>
          <p:spPr>
            <a:xfrm>
              <a:off x="1744496" y="2388841"/>
              <a:ext cx="261385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Franklin Gothic Book"/>
                  <a:cs typeface="Franklin Gothic Book"/>
                  <a:sym typeface="Franklin Gothic Book"/>
                </a:rPr>
                <a:t>Before 3</a:t>
              </a:r>
              <a:r>
                <a:rPr kumimoji="0" lang="en-US" sz="1800" b="1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Franklin Gothic Book"/>
                  <a:cs typeface="Franklin Gothic Book"/>
                  <a:sym typeface="Franklin Gothic Book"/>
                </a:rPr>
                <a:t>rd</a:t>
              </a: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Franklin Gothic Book"/>
                  <a:cs typeface="Franklin Gothic Book"/>
                  <a:sym typeface="Franklin Gothic Book"/>
                </a:rPr>
                <a:t> pass correction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AE0AE8-E6D5-A53E-BEFF-FF000E276DDF}"/>
                </a:ext>
              </a:extLst>
            </p:cNvPr>
            <p:cNvSpPr txBox="1"/>
            <p:nvPr/>
          </p:nvSpPr>
          <p:spPr>
            <a:xfrm>
              <a:off x="6693162" y="2388841"/>
              <a:ext cx="242790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Franklin Gothic Book"/>
                  <a:cs typeface="Franklin Gothic Book"/>
                  <a:sym typeface="Franklin Gothic Book"/>
                </a:rPr>
                <a:t>After 3</a:t>
              </a:r>
              <a:r>
                <a:rPr kumimoji="0" lang="en-US" sz="1800" b="1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Franklin Gothic Book"/>
                  <a:cs typeface="Franklin Gothic Book"/>
                  <a:sym typeface="Franklin Gothic Book"/>
                </a:rPr>
                <a:t>rd</a:t>
              </a: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Franklin Gothic Book"/>
                  <a:cs typeface="Franklin Gothic Book"/>
                  <a:sym typeface="Franklin Gothic Book"/>
                </a:rPr>
                <a:t> pass correction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C260D11-ABE7-C225-57EE-05486A8F8367}"/>
                </a:ext>
              </a:extLst>
            </p:cNvPr>
            <p:cNvSpPr/>
            <p:nvPr/>
          </p:nvSpPr>
          <p:spPr>
            <a:xfrm>
              <a:off x="8977517" y="4128117"/>
              <a:ext cx="445355" cy="1409724"/>
            </a:xfrm>
            <a:prstGeom prst="ellipse">
              <a:avLst/>
            </a:prstGeom>
            <a:noFill/>
            <a:ln w="25400" cap="flat">
              <a:solidFill>
                <a:srgbClr val="00206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3FA2406-4792-5E2D-D0B8-5DA0D0861709}"/>
                </a:ext>
              </a:extLst>
            </p:cNvPr>
            <p:cNvSpPr/>
            <p:nvPr/>
          </p:nvSpPr>
          <p:spPr>
            <a:xfrm>
              <a:off x="4123798" y="4139992"/>
              <a:ext cx="445355" cy="1409724"/>
            </a:xfrm>
            <a:prstGeom prst="ellipse">
              <a:avLst/>
            </a:prstGeom>
            <a:noFill/>
            <a:ln w="25400" cap="flat">
              <a:solidFill>
                <a:srgbClr val="00206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4875BEC-6551-B3BB-B03A-3A34E2EE28D8}"/>
                </a:ext>
              </a:extLst>
            </p:cNvPr>
            <p:cNvCxnSpPr>
              <a:cxnSpLocks/>
              <a:stCxn id="22" idx="1"/>
              <a:endCxn id="13" idx="7"/>
            </p:cNvCxnSpPr>
            <p:nvPr/>
          </p:nvCxnSpPr>
          <p:spPr>
            <a:xfrm flipH="1">
              <a:off x="9357651" y="3943452"/>
              <a:ext cx="821371" cy="391114"/>
            </a:xfrm>
            <a:prstGeom prst="straightConnector1">
              <a:avLst/>
            </a:prstGeom>
            <a:noFill/>
            <a:ln w="38100" cap="flat">
              <a:solidFill>
                <a:srgbClr val="00206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215F8FE-BED5-9F73-702C-213C80CFE58B}"/>
                </a:ext>
              </a:extLst>
            </p:cNvPr>
            <p:cNvSpPr txBox="1"/>
            <p:nvPr/>
          </p:nvSpPr>
          <p:spPr>
            <a:xfrm>
              <a:off x="10179022" y="3481788"/>
              <a:ext cx="2012497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Orbit held constant here (with large weight factor)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E1E42D-E12D-FE43-5BBC-B4CD211D3116}"/>
                </a:ext>
              </a:extLst>
            </p:cNvPr>
            <p:cNvSpPr txBox="1"/>
            <p:nvPr/>
          </p:nvSpPr>
          <p:spPr>
            <a:xfrm rot="16200000">
              <a:off x="-1267749" y="4271642"/>
              <a:ext cx="3511686" cy="40410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Beam position (offset for clarity)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E258C3-2214-40F1-A9DE-AFDBE2C2FC2E}"/>
                </a:ext>
              </a:extLst>
            </p:cNvPr>
            <p:cNvSpPr/>
            <p:nvPr/>
          </p:nvSpPr>
          <p:spPr>
            <a:xfrm>
              <a:off x="5223959" y="3226336"/>
              <a:ext cx="342769" cy="2568674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solidFill>
                  <a:srgbClr val="000000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42C33B1-E1DB-C188-C1AD-EC202B38E545}"/>
                </a:ext>
              </a:extLst>
            </p:cNvPr>
            <p:cNvCxnSpPr>
              <a:cxnSpLocks/>
              <a:endCxn id="14" idx="7"/>
            </p:cNvCxnSpPr>
            <p:nvPr/>
          </p:nvCxnSpPr>
          <p:spPr>
            <a:xfrm flipH="1">
              <a:off x="4503932" y="3788228"/>
              <a:ext cx="5675090" cy="558213"/>
            </a:xfrm>
            <a:prstGeom prst="straightConnector1">
              <a:avLst/>
            </a:prstGeom>
            <a:noFill/>
            <a:ln w="38100" cap="flat">
              <a:solidFill>
                <a:srgbClr val="00206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57F154-065E-2788-3D57-69D9A0C9CFC8}"/>
              </a:ext>
            </a:extLst>
          </p:cNvPr>
          <p:cNvGrpSpPr/>
          <p:nvPr/>
        </p:nvGrpSpPr>
        <p:grpSpPr>
          <a:xfrm>
            <a:off x="8082989" y="575410"/>
            <a:ext cx="3759862" cy="2114923"/>
            <a:chOff x="8082989" y="575410"/>
            <a:chExt cx="3759862" cy="2114923"/>
          </a:xfrm>
        </p:grpSpPr>
        <p:pic>
          <p:nvPicPr>
            <p:cNvPr id="18" name="Picture 31" descr="Picture 31">
              <a:extLst>
                <a:ext uri="{FF2B5EF4-FFF2-40B4-BE49-F238E27FC236}">
                  <a16:creationId xmlns:a16="http://schemas.microsoft.com/office/drawing/2014/main" id="{CD14AD0D-AEC7-45C1-6EED-9BD7BB32B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2989" y="575410"/>
              <a:ext cx="3759862" cy="211492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8C9A1D-E300-AC46-965F-B8A1B55245DA}"/>
                </a:ext>
              </a:extLst>
            </p:cNvPr>
            <p:cNvSpPr txBox="1"/>
            <p:nvPr/>
          </p:nvSpPr>
          <p:spPr>
            <a:xfrm>
              <a:off x="11327130" y="910602"/>
              <a:ext cx="22698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C0855D-7AFD-A217-73C1-8B9407EEFBD5}"/>
                </a:ext>
              </a:extLst>
            </p:cNvPr>
            <p:cNvSpPr txBox="1"/>
            <p:nvPr/>
          </p:nvSpPr>
          <p:spPr>
            <a:xfrm>
              <a:off x="10447504" y="2321003"/>
              <a:ext cx="22858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354B47-CFDD-3649-D71E-AA42F5B97D15}"/>
                </a:ext>
              </a:extLst>
            </p:cNvPr>
            <p:cNvSpPr txBox="1"/>
            <p:nvPr/>
          </p:nvSpPr>
          <p:spPr>
            <a:xfrm>
              <a:off x="8128709" y="1058406"/>
              <a:ext cx="22858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dirty="0"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3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320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Multi-beam orbit correction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08776" y="3827229"/>
            <a:ext cx="8347075" cy="267748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Idea 2</a:t>
            </a:r>
            <a:r>
              <a:rPr lang="en-US" dirty="0"/>
              <a:t>: Matrix refinement in closed-bump subspace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Measure 1</a:t>
            </a:r>
            <a:r>
              <a:rPr lang="en-US" baseline="30000" dirty="0"/>
              <a:t>st</a:t>
            </a:r>
            <a:r>
              <a:rPr lang="en-US" dirty="0"/>
              <a:t> pass matrix with single magnets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Predict next pass closed-bump subspace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Re-measure and refine matrix in that subspace, iterate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Correct exit FFA orbit / injection into splitter</a:t>
            </a:r>
          </a:p>
          <a:p>
            <a:r>
              <a:rPr lang="en-US" dirty="0"/>
              <a:t>Correct vertical dispersion growth in FFA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5" y="645567"/>
            <a:ext cx="9143999" cy="256373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2636387">
            <a:off x="6780670" y="3090620"/>
            <a:ext cx="915106" cy="209266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/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7496" y="3262002"/>
            <a:ext cx="25801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solidFill>
                  <a:srgbClr val="0070C0"/>
                </a:solidFill>
              </a:rPr>
              <a:t>Ideas for orbit correction</a:t>
            </a:r>
            <a:endParaRPr lang="en-US" dirty="0">
              <a:solidFill>
                <a:srgbClr val="0070C0"/>
              </a:solidFill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pic>
        <p:nvPicPr>
          <p:cNvPr id="10" name="Picture 31" descr="Picture 31">
            <a:extLst>
              <a:ext uri="{FF2B5EF4-FFF2-40B4-BE49-F238E27FC236}">
                <a16:creationId xmlns:a16="http://schemas.microsoft.com/office/drawing/2014/main" id="{639F31B2-B53D-0850-F47C-9A5C0E0AC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009" y="3913200"/>
            <a:ext cx="3759862" cy="21149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346570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169425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Stray fields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7334" y="800410"/>
            <a:ext cx="8347075" cy="5589876"/>
          </a:xfrm>
        </p:spPr>
        <p:txBody>
          <a:bodyPr/>
          <a:lstStyle/>
          <a:p>
            <a:r>
              <a:rPr lang="en-US" dirty="0"/>
              <a:t>Splitter magnet density was expected to be a significant problem</a:t>
            </a:r>
          </a:p>
          <a:p>
            <a:r>
              <a:rPr lang="en-US" dirty="0"/>
              <a:t>Largest expected problems: septa magnets</a:t>
            </a:r>
          </a:p>
          <a:p>
            <a:pPr lvl="1"/>
            <a:r>
              <a:rPr lang="en-US" dirty="0"/>
              <a:t>Field clamps from detailed modeling, engineering</a:t>
            </a:r>
          </a:p>
          <a:p>
            <a:pPr lvl="1"/>
            <a:r>
              <a:rPr lang="en-US" dirty="0"/>
              <a:t>Reduced stray field effect by factor of 40</a:t>
            </a:r>
          </a:p>
          <a:p>
            <a:r>
              <a:rPr lang="en-US" dirty="0"/>
              <a:t>No time for engineering, nor space for clamps around other magnets…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69" y="2630340"/>
            <a:ext cx="5273040" cy="395478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34BF32-CB85-C1D2-3219-6AA9CDCB978E}"/>
              </a:ext>
            </a:extLst>
          </p:cNvPr>
          <p:cNvCxnSpPr>
            <a:cxnSpLocks/>
          </p:cNvCxnSpPr>
          <p:nvPr/>
        </p:nvCxnSpPr>
        <p:spPr>
          <a:xfrm>
            <a:off x="2537460" y="5269230"/>
            <a:ext cx="2891790" cy="8001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FA8A78-F720-A0EF-A514-EDF5915C4923}"/>
              </a:ext>
            </a:extLst>
          </p:cNvPr>
          <p:cNvSpPr txBox="1"/>
          <p:nvPr/>
        </p:nvSpPr>
        <p:spPr>
          <a:xfrm>
            <a:off x="1208833" y="5084565"/>
            <a:ext cx="121122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Field clamp</a:t>
            </a:r>
          </a:p>
        </p:txBody>
      </p:sp>
    </p:spTree>
    <p:extLst>
      <p:ext uri="{BB962C8B-B14F-4D97-AF65-F5344CB8AC3E}">
        <p14:creationId xmlns:p14="http://schemas.microsoft.com/office/powerpoint/2010/main" val="115611725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Stray fields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00158" y="800410"/>
            <a:ext cx="9070160" cy="62014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Use linear combinations of magnets </a:t>
            </a:r>
            <a:r>
              <a:rPr lang="en-US" sz="2000" i="1" dirty="0"/>
              <a:t>in prior lines </a:t>
            </a:r>
            <a:r>
              <a:rPr lang="en-US" sz="2000" dirty="0"/>
              <a:t>to best cancel stray fields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9BF51F-BF6E-BCFF-1425-1050A68D4625}"/>
              </a:ext>
            </a:extLst>
          </p:cNvPr>
          <p:cNvGrpSpPr/>
          <p:nvPr/>
        </p:nvGrpSpPr>
        <p:grpSpPr>
          <a:xfrm>
            <a:off x="800158" y="1447800"/>
            <a:ext cx="10126922" cy="4271531"/>
            <a:chOff x="777298" y="1276350"/>
            <a:chExt cx="8762335" cy="3577231"/>
          </a:xfrm>
        </p:grpSpPr>
        <p:grpSp>
          <p:nvGrpSpPr>
            <p:cNvPr id="12" name="Group 11"/>
            <p:cNvGrpSpPr/>
            <p:nvPr/>
          </p:nvGrpSpPr>
          <p:grpSpPr>
            <a:xfrm>
              <a:off x="777298" y="1276350"/>
              <a:ext cx="4690052" cy="3505200"/>
              <a:chOff x="536575" y="2279073"/>
              <a:chExt cx="4690052" cy="35052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6575" y="2279073"/>
                <a:ext cx="3971925" cy="3505200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3513215" y="2483526"/>
                <a:ext cx="1101437" cy="519348"/>
              </a:xfrm>
              <a:prstGeom prst="ellipse">
                <a:avLst/>
              </a:prstGeom>
              <a:noFill/>
              <a:ln w="25400" cap="flat">
                <a:solidFill>
                  <a:srgbClr val="FF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defTabSz="457200"/>
                <a:endParaRPr lang="en-US">
                  <a:latin typeface="Franklin Gothic Book"/>
                  <a:ea typeface="Franklin Gothic Book"/>
                  <a:cs typeface="Franklin Gothic Book"/>
                  <a:sym typeface="Franklin Gothic Book"/>
                </a:endParaRPr>
              </a:p>
            </p:txBody>
          </p:sp>
          <p:cxnSp>
            <p:nvCxnSpPr>
              <p:cNvPr id="9" name="Straight Arrow Connector 8"/>
              <p:cNvCxnSpPr>
                <a:endCxn id="7" idx="6"/>
              </p:cNvCxnSpPr>
              <p:nvPr/>
            </p:nvCxnSpPr>
            <p:spPr>
              <a:xfrm flipH="1" flipV="1">
                <a:off x="4614652" y="2743200"/>
                <a:ext cx="611975" cy="238991"/>
              </a:xfrm>
              <a:prstGeom prst="straightConnector1">
                <a:avLst/>
              </a:prstGeom>
              <a:noFill/>
              <a:ln w="25400" cap="flat">
                <a:solidFill>
                  <a:srgbClr val="FF0000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5521547" y="1563971"/>
              <a:ext cx="4018086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285750" indent="-285750" defTabSz="45720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“Real” 	: actual magnet controls</a:t>
              </a:r>
            </a:p>
            <a:p>
              <a:pPr marL="285750" indent="-285750" defTabSz="45720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+mj-lt"/>
                </a:rPr>
                <a:t>“Corrected” : stray-field corrected</a:t>
              </a:r>
            </a:p>
            <a:p>
              <a:pPr marL="285750" indent="-285750" defTabSz="45720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“VM”	: online simulation (virtual machine)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1363" y="2536288"/>
              <a:ext cx="3463905" cy="14748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9" name="Straight Arrow Connector 18"/>
            <p:cNvCxnSpPr>
              <a:cxnSpLocks/>
            </p:cNvCxnSpPr>
            <p:nvPr/>
          </p:nvCxnSpPr>
          <p:spPr>
            <a:xfrm flipV="1">
              <a:off x="6209392" y="3400901"/>
              <a:ext cx="1061920" cy="919437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0" name="TextBox 19"/>
            <p:cNvSpPr txBox="1"/>
            <p:nvPr/>
          </p:nvSpPr>
          <p:spPr>
            <a:xfrm>
              <a:off x="5161363" y="4312307"/>
              <a:ext cx="4378270" cy="541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e.g. this magnet is felt in adjacent (prior) beamline. Fix automatically using other nearby magnets.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137843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supply instability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3064" y="753683"/>
            <a:ext cx="8347075" cy="5465185"/>
          </a:xfrm>
        </p:spPr>
        <p:txBody>
          <a:bodyPr/>
          <a:lstStyle/>
          <a:p>
            <a:r>
              <a:rPr lang="en-US" dirty="0"/>
              <a:t>Some </a:t>
            </a:r>
            <a:r>
              <a:rPr lang="en-US" dirty="0" err="1"/>
              <a:t>Genesys</a:t>
            </a:r>
            <a:r>
              <a:rPr lang="en-US" dirty="0"/>
              <a:t> power supplies had an instability above </a:t>
            </a:r>
            <a:r>
              <a:rPr lang="en-US" dirty="0">
                <a:latin typeface="Symbol" panose="05050102010706020507" pitchFamily="18" charset="2"/>
              </a:rPr>
              <a:t>~</a:t>
            </a:r>
            <a:r>
              <a:rPr lang="en-US" dirty="0"/>
              <a:t>120 A</a:t>
            </a:r>
          </a:p>
          <a:p>
            <a:pPr lvl="1"/>
            <a:r>
              <a:rPr lang="en-US" dirty="0"/>
              <a:t>±10% oscillations! </a:t>
            </a:r>
          </a:p>
          <a:p>
            <a:pPr lvl="1"/>
            <a:r>
              <a:rPr lang="en-US" dirty="0"/>
              <a:t>Initially beam was moving in S1 purely from oscillating stray field in S2</a:t>
            </a:r>
          </a:p>
          <a:p>
            <a:r>
              <a:rPr lang="en-US" dirty="0"/>
              <a:t>Two hallmarks to distinguish from other sources of jitter</a:t>
            </a:r>
          </a:p>
          <a:p>
            <a:pPr lvl="1"/>
            <a:r>
              <a:rPr lang="en-US" dirty="0"/>
              <a:t>18 Hz, sinusoidal</a:t>
            </a:r>
          </a:p>
          <a:p>
            <a:pPr lvl="1"/>
            <a:r>
              <a:rPr lang="en-US" dirty="0"/>
              <a:t>Does not follow trend of dispersion</a:t>
            </a:r>
          </a:p>
          <a:p>
            <a:r>
              <a:rPr lang="en-US" dirty="0"/>
              <a:t>Solved by adding one (or two) 3 mF capacitors in parallel with magnet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09" y="3223834"/>
            <a:ext cx="4308764" cy="323157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5" name="Group 24"/>
          <p:cNvGrpSpPr/>
          <p:nvPr/>
        </p:nvGrpSpPr>
        <p:grpSpPr>
          <a:xfrm>
            <a:off x="510068" y="3027026"/>
            <a:ext cx="4622001" cy="3664920"/>
            <a:chOff x="182880" y="2863561"/>
            <a:chExt cx="4348496" cy="3448050"/>
          </a:xfrm>
        </p:grpSpPr>
        <p:grpSp>
          <p:nvGrpSpPr>
            <p:cNvPr id="8" name="Group 7"/>
            <p:cNvGrpSpPr/>
            <p:nvPr/>
          </p:nvGrpSpPr>
          <p:grpSpPr>
            <a:xfrm>
              <a:off x="182880" y="2863561"/>
              <a:ext cx="4348496" cy="3448050"/>
              <a:chOff x="182880" y="2863561"/>
              <a:chExt cx="4348496" cy="34480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880" y="2863561"/>
                <a:ext cx="4348496" cy="344805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2223655" y="2874873"/>
                <a:ext cx="706581" cy="189525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defTabSz="457200"/>
                <a:endParaRPr lang="en-US">
                  <a:latin typeface="Franklin Gothic Book"/>
                  <a:ea typeface="Franklin Gothic Book"/>
                  <a:cs typeface="Franklin Gothic Book"/>
                  <a:sym typeface="Franklin Gothic Book"/>
                </a:endParaRP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1454727" y="3470780"/>
              <a:ext cx="197429" cy="1994838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553441" y="3470780"/>
              <a:ext cx="1990947" cy="18682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TextBox 17"/>
            <p:cNvSpPr txBox="1"/>
            <p:nvPr/>
          </p:nvSpPr>
          <p:spPr>
            <a:xfrm>
              <a:off x="838982" y="3212767"/>
              <a:ext cx="3444211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  <a:latin typeface="+mj-lt"/>
                  <a:ea typeface="Franklin Gothic Book"/>
                  <a:cs typeface="Franklin Gothic Book"/>
                  <a:sym typeface="Franklin Gothic Book"/>
                </a:rPr>
                <a:t>S1, R1 have roughly equal dispersion (</a:t>
              </a:r>
              <a:r>
                <a:rPr lang="en-US" sz="1400" dirty="0">
                  <a:solidFill>
                    <a:srgbClr val="0070C0"/>
                  </a:solidFill>
                  <a:latin typeface="Symbol" panose="05050102010706020507" pitchFamily="18" charset="2"/>
                </a:rPr>
                <a:t>h~</a:t>
              </a:r>
              <a:r>
                <a:rPr lang="en-US" sz="1400" dirty="0">
                  <a:solidFill>
                    <a:srgbClr val="0070C0"/>
                  </a:solidFill>
                  <a:latin typeface="+mj-lt"/>
                  <a:ea typeface="Franklin Gothic Book"/>
                  <a:cs typeface="Franklin Gothic Book"/>
                  <a:sym typeface="Franklin Gothic Book"/>
                </a:rPr>
                <a:t>1 m)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47689" y="4314311"/>
              <a:ext cx="1477325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latin typeface="+mj-lt"/>
                  <a:ea typeface="Franklin Gothic Book"/>
                  <a:cs typeface="Franklin Gothic Book"/>
                  <a:sym typeface="Franklin Gothic Book"/>
                </a:rPr>
                <a:t>FFA has </a:t>
              </a:r>
              <a:r>
                <a:rPr lang="en-US" sz="1400" dirty="0">
                  <a:solidFill>
                    <a:srgbClr val="0070C0"/>
                  </a:solidFill>
                  <a:latin typeface="Symbol" panose="05050102010706020507" pitchFamily="18" charset="2"/>
                  <a:sym typeface="Franklin Gothic Book"/>
                </a:rPr>
                <a:t>h </a:t>
              </a:r>
              <a:r>
                <a:rPr lang="en-US" sz="1400" dirty="0">
                  <a:solidFill>
                    <a:srgbClr val="0070C0"/>
                  </a:solidFill>
                  <a:latin typeface="+mj-lt"/>
                  <a:ea typeface="Franklin Gothic Book"/>
                  <a:cs typeface="Franklin Gothic Book"/>
                  <a:sym typeface="Franklin Gothic Book"/>
                </a:rPr>
                <a:t>&lt; 0.02 m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2548914" y="4622086"/>
              <a:ext cx="170673" cy="292677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7301202" y="2937510"/>
            <a:ext cx="1682778" cy="1337310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8604468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supply instability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1456" y="3429000"/>
            <a:ext cx="10162858" cy="3093116"/>
          </a:xfrm>
        </p:spPr>
        <p:txBody>
          <a:bodyPr/>
          <a:lstStyle/>
          <a:p>
            <a:r>
              <a:rPr lang="en-US" dirty="0"/>
              <a:t>Proved difficult to fully solve in one access</a:t>
            </a:r>
          </a:p>
          <a:p>
            <a:pPr lvl="1"/>
            <a:r>
              <a:rPr lang="en-US" dirty="0"/>
              <a:t>Single capacitor on each power supply wasn’t enough</a:t>
            </a:r>
          </a:p>
          <a:p>
            <a:pPr lvl="2"/>
            <a:r>
              <a:rPr lang="en-US" dirty="0"/>
              <a:t>Cannot directly measure residual problem field pickups / ammeter</a:t>
            </a:r>
          </a:p>
          <a:p>
            <a:pPr lvl="1"/>
            <a:r>
              <a:rPr lang="en-US" dirty="0"/>
              <a:t>Difficult to notice until well after bad supply</a:t>
            </a:r>
          </a:p>
          <a:p>
            <a:pPr lvl="2"/>
            <a:r>
              <a:rPr lang="en-US" dirty="0"/>
              <a:t>e.g., we narrow it down to “maybe in R3, or S3?”</a:t>
            </a:r>
          </a:p>
          <a:p>
            <a:pPr lvl="1"/>
            <a:r>
              <a:rPr lang="en-US" dirty="0"/>
              <a:t>Stray fields complicate diagnosis</a:t>
            </a:r>
          </a:p>
          <a:p>
            <a:pPr lvl="2"/>
            <a:r>
              <a:rPr lang="en-US" dirty="0"/>
              <a:t>e.g., effect in R3 actually caused by magnet in R4</a:t>
            </a:r>
          </a:p>
          <a:p>
            <a:pPr lvl="2"/>
            <a:endParaRPr lang="en-US" dirty="0"/>
          </a:p>
          <a:p>
            <a:r>
              <a:rPr lang="en-US" dirty="0"/>
              <a:t>Not a coincidence that new passes achieved shortly after capacitor additions (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, above)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5" y="645568"/>
            <a:ext cx="9143999" cy="256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9039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Optics Matching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6710" y="738189"/>
            <a:ext cx="11202274" cy="56054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Primarily in R2 (2</a:t>
            </a:r>
            <a:r>
              <a:rPr lang="en-US" baseline="30000" dirty="0"/>
              <a:t>nd</a:t>
            </a:r>
            <a:r>
              <a:rPr lang="en-US" dirty="0"/>
              <a:t> pass, 2</a:t>
            </a:r>
            <a:r>
              <a:rPr lang="en-US" baseline="30000" dirty="0"/>
              <a:t>nd</a:t>
            </a:r>
            <a:r>
              <a:rPr lang="en-US" dirty="0"/>
              <a:t> splitter), we had optics problems.</a:t>
            </a:r>
          </a:p>
          <a:p>
            <a:r>
              <a:rPr lang="en-US" dirty="0"/>
              <a:t>Could not reach design quadrupole setpoints, without losing (most of the) beam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+mj-lt"/>
              </a:rPr>
              <a:t>Beam appearance typically “odd” after R2. </a:t>
            </a:r>
          </a:p>
          <a:p>
            <a:pPr lvl="1"/>
            <a:r>
              <a:rPr lang="en-US" dirty="0">
                <a:latin typeface="+mj-lt"/>
              </a:rPr>
              <a:t>For fun, here are some images taken after the R2 section, with a comparison to what I think it looked like…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907376" y="1486655"/>
            <a:ext cx="10097288" cy="3814853"/>
            <a:chOff x="0" y="1485840"/>
            <a:chExt cx="10331494" cy="3903338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1485840"/>
              <a:ext cx="9050316" cy="3573380"/>
              <a:chOff x="0" y="1485840"/>
              <a:chExt cx="9050316" cy="357338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485840"/>
                <a:ext cx="9050316" cy="3522578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3870616" y="4689890"/>
                <a:ext cx="2358736" cy="36933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defTabSz="457200"/>
                <a:endParaRPr lang="en-US">
                  <a:latin typeface="Franklin Gothic Book"/>
                  <a:ea typeface="Franklin Gothic Book"/>
                  <a:cs typeface="Franklin Gothic Book"/>
                  <a:sym typeface="Franklin Gothic Book"/>
                </a:endParaRPr>
              </a:p>
            </p:txBody>
          </p:sp>
        </p:grpSp>
        <p:sp>
          <p:nvSpPr>
            <p:cNvPr id="8" name="Left Brace 7"/>
            <p:cNvSpPr/>
            <p:nvPr/>
          </p:nvSpPr>
          <p:spPr>
            <a:xfrm rot="16200000">
              <a:off x="7699030" y="3805802"/>
              <a:ext cx="270164" cy="2052665"/>
            </a:xfrm>
            <a:prstGeom prst="leftBrace">
              <a:avLst/>
            </a:prstGeom>
            <a:noFill/>
            <a:ln w="25400" cap="flat">
              <a:solidFill>
                <a:srgbClr val="C0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latinLnBrk="1"/>
              <a:endParaRPr lang="en-US"/>
            </a:p>
          </p:txBody>
        </p:sp>
        <p:sp>
          <p:nvSpPr>
            <p:cNvPr id="7" name="Left Brace 6"/>
            <p:cNvSpPr/>
            <p:nvPr/>
          </p:nvSpPr>
          <p:spPr>
            <a:xfrm rot="16200000">
              <a:off x="4133688" y="4333188"/>
              <a:ext cx="269798" cy="997530"/>
            </a:xfrm>
            <a:prstGeom prst="leftBrace">
              <a:avLst/>
            </a:prstGeom>
            <a:noFill/>
            <a:ln w="25400" cap="flat">
              <a:solidFill>
                <a:srgbClr val="C0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latinLnBrk="1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97635" y="5018809"/>
              <a:ext cx="265504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R2: could not reach design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25662" y="5019848"/>
              <a:ext cx="380583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>
                  <a:latin typeface="+mj-lt"/>
                </a:rPr>
                <a:t>S4,R4</a:t>
              </a:r>
              <a:r>
                <a:rPr lang="en-US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: No real attempt to reach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070310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Peacock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42" y="1064420"/>
            <a:ext cx="7808119" cy="4729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0000">
            <a:off x="3028254" y="2801522"/>
            <a:ext cx="1797721" cy="22874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674541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Spaceship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42" y="1064420"/>
            <a:ext cx="7808119" cy="4729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 flipH="1">
            <a:off x="2677257" y="2706481"/>
            <a:ext cx="2530421" cy="144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7989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Happy Alien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A6AE0-EB60-9090-F5AB-DD0FDB09A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" y="1057509"/>
            <a:ext cx="7773086" cy="4763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74B2E1-4835-4010-4769-8D42E82C45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2903393" y="2319084"/>
            <a:ext cx="1827446" cy="2552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49765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3"/>
          <p:cNvSpPr txBox="1">
            <a:spLocks noGrp="1"/>
          </p:cNvSpPr>
          <p:nvPr>
            <p:ph type="sldNum" sz="quarter" idx="2"/>
          </p:nvPr>
        </p:nvSpPr>
        <p:spPr>
          <a:xfrm>
            <a:off x="11471013" y="6585119"/>
            <a:ext cx="179942" cy="2468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73" name="TextBox 3"/>
          <p:cNvSpPr txBox="1"/>
          <p:nvPr/>
        </p:nvSpPr>
        <p:spPr>
          <a:xfrm>
            <a:off x="45719" y="16043"/>
            <a:ext cx="1210056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/>
            </a:lvl1pPr>
          </a:lstStyle>
          <a:p>
            <a:r>
              <a:rPr lang="en-US" dirty="0"/>
              <a:t>Layout</a:t>
            </a:r>
            <a:endParaRPr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D90E33-F106-0050-EAEA-77E4B3A2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077" y="966387"/>
            <a:ext cx="9312612" cy="550936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Salvador Dali Painting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42" y="1064420"/>
            <a:ext cx="7808119" cy="4729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548" y="2369939"/>
            <a:ext cx="2391125" cy="21181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815394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AC1B743-E77A-A1DF-2A08-D4B24D11E40C}"/>
              </a:ext>
            </a:extLst>
          </p:cNvPr>
          <p:cNvGrpSpPr/>
          <p:nvPr/>
        </p:nvGrpSpPr>
        <p:grpSpPr>
          <a:xfrm>
            <a:off x="6262255" y="3086105"/>
            <a:ext cx="4849047" cy="3636786"/>
            <a:chOff x="1905333" y="1429000"/>
            <a:chExt cx="5333333" cy="4000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B1D431-7601-DE65-3EC3-ECF09B2E9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333" y="1429000"/>
              <a:ext cx="5333333" cy="40000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C995514-63A2-CD47-825D-90EF34CA052E}"/>
                </a:ext>
              </a:extLst>
            </p:cNvPr>
            <p:cNvCxnSpPr/>
            <p:nvPr/>
          </p:nvCxnSpPr>
          <p:spPr>
            <a:xfrm>
              <a:off x="2597727" y="2234046"/>
              <a:ext cx="3304309" cy="322118"/>
            </a:xfrm>
            <a:prstGeom prst="line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1A9774-AAEC-4FA8-3F92-6FD971DBF5AB}"/>
                </a:ext>
              </a:extLst>
            </p:cNvPr>
            <p:cNvCxnSpPr/>
            <p:nvPr/>
          </p:nvCxnSpPr>
          <p:spPr>
            <a:xfrm>
              <a:off x="2608118" y="2234046"/>
              <a:ext cx="4114800" cy="0"/>
            </a:xfrm>
            <a:prstGeom prst="line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204559-8D54-1CA1-01D0-BE0CD0E820D0}"/>
                </a:ext>
              </a:extLst>
            </p:cNvPr>
            <p:cNvSpPr txBox="1"/>
            <p:nvPr/>
          </p:nvSpPr>
          <p:spPr>
            <a:xfrm>
              <a:off x="5969576" y="2255946"/>
              <a:ext cx="927903" cy="3661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10% loss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6A80ABC-68C8-4E8B-BAD6-0439563A654C}"/>
                </a:ext>
              </a:extLst>
            </p:cNvPr>
            <p:cNvCxnSpPr/>
            <p:nvPr/>
          </p:nvCxnSpPr>
          <p:spPr>
            <a:xfrm>
              <a:off x="5902036" y="2556164"/>
              <a:ext cx="135082" cy="1326573"/>
            </a:xfrm>
            <a:prstGeom prst="line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BA56375-431C-D07F-3D2D-568A44EF8890}"/>
                </a:ext>
              </a:extLst>
            </p:cNvPr>
            <p:cNvCxnSpPr/>
            <p:nvPr/>
          </p:nvCxnSpPr>
          <p:spPr>
            <a:xfrm>
              <a:off x="6037118" y="3882737"/>
              <a:ext cx="685800" cy="0"/>
            </a:xfrm>
            <a:prstGeom prst="line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295B1B-1A2A-FBCE-D407-BAA5C720C29C}"/>
                </a:ext>
              </a:extLst>
            </p:cNvPr>
            <p:cNvSpPr txBox="1"/>
            <p:nvPr/>
          </p:nvSpPr>
          <p:spPr>
            <a:xfrm>
              <a:off x="5976278" y="2912675"/>
              <a:ext cx="920275" cy="3661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0% loss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R2 optics matching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4317" y="3249296"/>
            <a:ext cx="5686531" cy="35974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It is no coincidence that we were often stuck after the second pass (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line, above)</a:t>
            </a:r>
          </a:p>
          <a:p>
            <a:r>
              <a:rPr lang="en-US" dirty="0"/>
              <a:t>Second pass through R2 section remained primary source of transmission loss</a:t>
            </a:r>
          </a:p>
          <a:p>
            <a:r>
              <a:rPr lang="en-US" dirty="0"/>
              <a:t>Source of the problem remains unsolved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5" y="645567"/>
            <a:ext cx="9143999" cy="256373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687783" y="2182091"/>
            <a:ext cx="7148945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1182041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0127260" y="6231829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786227" y="2950192"/>
            <a:ext cx="3883746" cy="2960976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Expected challenges</a:t>
            </a:r>
          </a:p>
          <a:p>
            <a:r>
              <a:rPr lang="en-US" sz="1600" dirty="0" err="1"/>
              <a:t>Microphonics</a:t>
            </a:r>
            <a:endParaRPr lang="en-US" sz="1600" dirty="0"/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BPMs for many beams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Multi-beam orbit correction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Stray fields</a:t>
            </a:r>
          </a:p>
          <a:p>
            <a:r>
              <a:rPr lang="en-US" sz="1600" dirty="0"/>
              <a:t>Dispersion/R56 correction</a:t>
            </a:r>
          </a:p>
          <a:p>
            <a:r>
              <a:rPr lang="en-US" sz="1600" dirty="0"/>
              <a:t>Laser leakage current</a:t>
            </a:r>
          </a:p>
          <a:p>
            <a:r>
              <a:rPr lang="en-US" sz="1600" dirty="0"/>
              <a:t>Machine reproducibility, degaussing</a:t>
            </a:r>
          </a:p>
          <a:p>
            <a:pPr lvl="1"/>
            <a:endParaRPr lang="en-US" sz="1600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514114" y="2950192"/>
            <a:ext cx="3741738" cy="283900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Unexpected challenges</a:t>
            </a:r>
          </a:p>
          <a:p>
            <a:r>
              <a:rPr lang="en-US" sz="1600" dirty="0"/>
              <a:t>Component failures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Magnet power supply instability</a:t>
            </a:r>
          </a:p>
          <a:p>
            <a:r>
              <a:rPr lang="en-US" sz="1600" dirty="0"/>
              <a:t>Path length adjustment</a:t>
            </a:r>
          </a:p>
          <a:p>
            <a:r>
              <a:rPr lang="en-US" sz="1600" dirty="0"/>
              <a:t>MLC slow energy drift</a:t>
            </a:r>
          </a:p>
          <a:p>
            <a:r>
              <a:rPr lang="en-US" sz="1600" dirty="0"/>
              <a:t>Beam arrival phase drift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Matching lattice optics</a:t>
            </a:r>
          </a:p>
          <a:p>
            <a:r>
              <a:rPr lang="en-US" sz="1600" dirty="0" err="1"/>
              <a:t>Microbunching</a:t>
            </a:r>
            <a:r>
              <a:rPr lang="en-US" sz="1600" dirty="0"/>
              <a:t> instability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6226" y="896366"/>
            <a:ext cx="6614823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latin typeface="+mj-lt"/>
              </a:rPr>
              <a:t>Path towards higher current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Many challenges solved during 12 week operation period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Significant challenges remain for improved 4-pass 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Primary problem: unexplained optics in R2 section</a:t>
            </a:r>
          </a:p>
        </p:txBody>
      </p:sp>
    </p:spTree>
    <p:extLst>
      <p:ext uri="{BB962C8B-B14F-4D97-AF65-F5344CB8AC3E}">
        <p14:creationId xmlns:p14="http://schemas.microsoft.com/office/powerpoint/2010/main" val="417918572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408" name="TextBox 3"/>
          <p:cNvSpPr txBox="1"/>
          <p:nvPr/>
        </p:nvSpPr>
        <p:spPr>
          <a:xfrm>
            <a:off x="45719" y="16043"/>
            <a:ext cx="12100561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/>
            </a:lvl1pPr>
          </a:lstStyle>
          <a:p>
            <a:r>
              <a:t>Acknowledgements</a:t>
            </a:r>
          </a:p>
        </p:txBody>
      </p:sp>
      <p:sp>
        <p:nvSpPr>
          <p:cNvPr id="409" name="Content Placeholder 2"/>
          <p:cNvSpPr txBox="1"/>
          <p:nvPr/>
        </p:nvSpPr>
        <p:spPr>
          <a:xfrm>
            <a:off x="655319" y="633816"/>
            <a:ext cx="10881361" cy="6979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2800"/>
            </a:pPr>
            <a:r>
              <a:t>Thank you to everyone on the CBETA team, including:</a:t>
            </a:r>
            <a:br/>
            <a:br/>
            <a:r>
              <a:rPr sz="2000"/>
              <a:t>D. Trbojevic</a:t>
            </a:r>
            <a:r>
              <a:rPr sz="2000" baseline="30000"/>
              <a:t>1</a:t>
            </a:r>
            <a:r>
              <a:rPr sz="2000"/>
              <a:t>, G. Hoffstaetter</a:t>
            </a:r>
            <a:r>
              <a:rPr sz="2000" baseline="30000"/>
              <a:t>2</a:t>
            </a:r>
            <a:r>
              <a:rPr sz="2000"/>
              <a:t>, R. Michnoff</a:t>
            </a:r>
            <a:r>
              <a:rPr sz="2000" baseline="30000"/>
              <a:t>1</a:t>
            </a:r>
            <a:r>
              <a:rPr sz="2000"/>
              <a:t>, N. Banerjee</a:t>
            </a:r>
            <a:r>
              <a:rPr sz="2000" baseline="30000"/>
              <a:t>2</a:t>
            </a:r>
            <a:r>
              <a:rPr sz="2000"/>
              <a:t>, J. Barley</a:t>
            </a:r>
            <a:r>
              <a:rPr sz="2000" baseline="30000"/>
              <a:t>2</a:t>
            </a:r>
            <a:r>
              <a:rPr sz="2000"/>
              <a:t>, A. Bartnik</a:t>
            </a:r>
            <a:r>
              <a:rPr sz="2000" baseline="30000"/>
              <a:t>2</a:t>
            </a:r>
            <a:r>
              <a:rPr sz="2000"/>
              <a:t>, I. Bazarov</a:t>
            </a:r>
            <a:r>
              <a:rPr sz="2000" baseline="30000"/>
              <a:t>2</a:t>
            </a:r>
            <a:r>
              <a:rPr sz="2000"/>
              <a:t>, J.S. Berg</a:t>
            </a:r>
            <a:r>
              <a:rPr sz="2000" baseline="30000"/>
              <a:t>1</a:t>
            </a:r>
            <a:r>
              <a:rPr sz="2000"/>
              <a:t>, L. Borak</a:t>
            </a:r>
            <a:r>
              <a:rPr sz="2000" baseline="30000"/>
              <a:t>1</a:t>
            </a:r>
            <a:r>
              <a:rPr sz="2000"/>
              <a:t>, S. Brooks</a:t>
            </a:r>
            <a:r>
              <a:rPr sz="2000" baseline="30000"/>
              <a:t>1</a:t>
            </a:r>
            <a:r>
              <a:rPr sz="2000"/>
              <a:t>, D. Burke</a:t>
            </a:r>
            <a:r>
              <a:rPr sz="2000" baseline="30000"/>
              <a:t>2</a:t>
            </a:r>
            <a:r>
              <a:rPr sz="2000"/>
              <a:t>, J. Crittenden</a:t>
            </a:r>
            <a:r>
              <a:rPr sz="2000" baseline="30000"/>
              <a:t>2</a:t>
            </a:r>
            <a:r>
              <a:rPr sz="2000"/>
              <a:t>, J. Crone</a:t>
            </a:r>
            <a:r>
              <a:rPr sz="2000" baseline="30000"/>
              <a:t>3</a:t>
            </a:r>
            <a:r>
              <a:rPr sz="2000"/>
              <a:t>, L. Cultrera</a:t>
            </a:r>
            <a:r>
              <a:rPr sz="2000" baseline="30000"/>
              <a:t>2</a:t>
            </a:r>
            <a:r>
              <a:rPr sz="2000"/>
              <a:t>, K. Deitrick</a:t>
            </a:r>
            <a:r>
              <a:rPr sz="2000" baseline="30000"/>
              <a:t>2</a:t>
            </a:r>
            <a:r>
              <a:rPr sz="2000"/>
              <a:t>, J. Dobbins</a:t>
            </a:r>
            <a:r>
              <a:rPr sz="2000" baseline="30000"/>
              <a:t>2</a:t>
            </a:r>
            <a:r>
              <a:rPr sz="2000"/>
              <a:t>, C. Franck</a:t>
            </a:r>
            <a:r>
              <a:rPr sz="2000" baseline="30000"/>
              <a:t>2</a:t>
            </a:r>
            <a:r>
              <a:rPr sz="2000"/>
              <a:t>, R. Gallagher</a:t>
            </a:r>
            <a:r>
              <a:rPr sz="2000" baseline="30000"/>
              <a:t>2</a:t>
            </a:r>
            <a:r>
              <a:rPr sz="2000"/>
              <a:t>, C. Gulliford</a:t>
            </a:r>
            <a:r>
              <a:rPr sz="2000" baseline="30000"/>
              <a:t>2</a:t>
            </a:r>
            <a:r>
              <a:rPr sz="2000"/>
              <a:t>, B. Heltsley</a:t>
            </a:r>
            <a:r>
              <a:rPr sz="2000" baseline="30000"/>
              <a:t>2</a:t>
            </a:r>
            <a:r>
              <a:rPr sz="2000"/>
              <a:t>, R. Hulsart</a:t>
            </a:r>
            <a:r>
              <a:rPr sz="2000" baseline="30000"/>
              <a:t>1</a:t>
            </a:r>
            <a:r>
              <a:rPr sz="2000"/>
              <a:t>, J. Jones</a:t>
            </a:r>
            <a:r>
              <a:rPr sz="2000" baseline="30000"/>
              <a:t>3</a:t>
            </a:r>
            <a:r>
              <a:rPr sz="2000"/>
              <a:t>, </a:t>
            </a:r>
            <a:endParaRPr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>
              <a:spcBef>
                <a:spcPts val="400"/>
              </a:spcBef>
              <a:defRPr sz="2000"/>
            </a:pPr>
            <a:r>
              <a:t>D. Jusic</a:t>
            </a:r>
            <a:r>
              <a:rPr baseline="30000"/>
              <a:t>2</a:t>
            </a:r>
            <a:r>
              <a:t>, R. Kaplan</a:t>
            </a:r>
            <a:r>
              <a:rPr baseline="30000"/>
              <a:t>2</a:t>
            </a:r>
            <a:r>
              <a:t>, D. J. Kelliher</a:t>
            </a:r>
            <a:r>
              <a:rPr baseline="30000"/>
              <a:t>3</a:t>
            </a:r>
            <a:r>
              <a:t>, G. Mahler</a:t>
            </a:r>
            <a:r>
              <a:rPr baseline="30000"/>
              <a:t>1</a:t>
            </a:r>
            <a:r>
              <a:t>, F. Meot</a:t>
            </a:r>
            <a:r>
              <a:rPr baseline="30000"/>
              <a:t>1</a:t>
            </a:r>
            <a:r>
              <a:t>, V. Kostroun</a:t>
            </a:r>
            <a:r>
              <a:rPr baseline="30000"/>
              <a:t>2</a:t>
            </a:r>
            <a:r>
              <a:t>, B. Kuske</a:t>
            </a:r>
            <a:r>
              <a:rPr baseline="30000"/>
              <a:t>4</a:t>
            </a:r>
            <a:r>
              <a:t>, Y. Li</a:t>
            </a:r>
            <a:r>
              <a:rPr baseline="30000"/>
              <a:t>2</a:t>
            </a:r>
            <a:r>
              <a:t>, </a:t>
            </a:r>
            <a:endParaRPr sz="2800"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>
              <a:spcBef>
                <a:spcPts val="400"/>
              </a:spcBef>
              <a:defRPr sz="2000"/>
            </a:pPr>
            <a:r>
              <a:t>M. Liepe</a:t>
            </a:r>
            <a:r>
              <a:rPr baseline="30000"/>
              <a:t>2</a:t>
            </a:r>
            <a:r>
              <a:t>, W. Lou</a:t>
            </a:r>
            <a:r>
              <a:rPr baseline="30000"/>
              <a:t>2</a:t>
            </a:r>
            <a:r>
              <a:t>, M. McAteer</a:t>
            </a:r>
            <a:r>
              <a:rPr baseline="30000"/>
              <a:t>4</a:t>
            </a:r>
            <a:r>
              <a:t>, T. Miyajima</a:t>
            </a:r>
            <a:r>
              <a:rPr baseline="30000"/>
              <a:t>5</a:t>
            </a:r>
            <a:r>
              <a:t>, K. Ming</a:t>
            </a:r>
            <a:r>
              <a:rPr baseline="30000"/>
              <a:t>5</a:t>
            </a:r>
            <a:r>
              <a:t>, B. Muratori</a:t>
            </a:r>
            <a:r>
              <a:rPr baseline="30000"/>
              <a:t>3</a:t>
            </a:r>
            <a:r>
              <a:t>, S. Peggs</a:t>
            </a:r>
            <a:r>
              <a:rPr baseline="30000"/>
              <a:t>1</a:t>
            </a:r>
            <a:r>
              <a:t>, P. Quigley</a:t>
            </a:r>
            <a:r>
              <a:rPr baseline="30000"/>
              <a:t>2</a:t>
            </a:r>
            <a:r>
              <a:t>, </a:t>
            </a:r>
            <a:endParaRPr sz="2800"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>
              <a:spcBef>
                <a:spcPts val="400"/>
              </a:spcBef>
              <a:defRPr sz="2000"/>
            </a:pPr>
            <a:r>
              <a:t>J. Renta</a:t>
            </a:r>
            <a:r>
              <a:rPr baseline="30000"/>
              <a:t>1</a:t>
            </a:r>
            <a:r>
              <a:t>, T. Roser</a:t>
            </a:r>
            <a:r>
              <a:rPr baseline="30000"/>
              <a:t>1</a:t>
            </a:r>
            <a:r>
              <a:t>, D. Sabol</a:t>
            </a:r>
            <a:r>
              <a:rPr baseline="30000"/>
              <a:t>2</a:t>
            </a:r>
            <a:r>
              <a:t>, D. Sagan</a:t>
            </a:r>
            <a:r>
              <a:rPr baseline="30000"/>
              <a:t>2</a:t>
            </a:r>
            <a:r>
              <a:t>, J. Sears</a:t>
            </a:r>
            <a:r>
              <a:rPr baseline="30000"/>
              <a:t>2</a:t>
            </a:r>
            <a:r>
              <a:t>, C. Shore</a:t>
            </a:r>
            <a:r>
              <a:rPr baseline="30000"/>
              <a:t>2</a:t>
            </a:r>
            <a:r>
              <a:t>, E. Smith</a:t>
            </a:r>
            <a:r>
              <a:rPr baseline="30000"/>
              <a:t>2</a:t>
            </a:r>
            <a:r>
              <a:t>, K. Smolenski</a:t>
            </a:r>
            <a:r>
              <a:rPr baseline="30000"/>
              <a:t>2</a:t>
            </a:r>
            <a:r>
              <a:t>, </a:t>
            </a:r>
            <a:endParaRPr sz="2800"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>
              <a:spcBef>
                <a:spcPts val="400"/>
              </a:spcBef>
              <a:defRPr sz="2000"/>
            </a:pPr>
            <a:r>
              <a:t>C. Stoll</a:t>
            </a:r>
            <a:r>
              <a:rPr baseline="30000"/>
              <a:t>1</a:t>
            </a:r>
            <a:r>
              <a:t>, S. Thomas</a:t>
            </a:r>
            <a:r>
              <a:rPr baseline="30000"/>
              <a:t>1</a:t>
            </a:r>
            <a:r>
              <a:t>, S. Trabocchi</a:t>
            </a:r>
            <a:r>
              <a:rPr baseline="30000"/>
              <a:t>1</a:t>
            </a:r>
            <a:r>
              <a:t>, N. Tsoupas</a:t>
            </a:r>
            <a:r>
              <a:rPr baseline="30000"/>
              <a:t>1</a:t>
            </a:r>
            <a:r>
              <a:t>, J. Tuozzollo</a:t>
            </a:r>
            <a:r>
              <a:rPr baseline="30000"/>
              <a:t>1</a:t>
            </a:r>
            <a:r>
              <a:t>, V. Veshcherevich</a:t>
            </a:r>
            <a:r>
              <a:rPr baseline="30000"/>
              <a:t>2</a:t>
            </a:r>
            <a:r>
              <a:t>, J. Völker</a:t>
            </a:r>
            <a:r>
              <a:rPr baseline="30000"/>
              <a:t>4</a:t>
            </a:r>
            <a:r>
              <a:t>, D. Widger</a:t>
            </a:r>
            <a:r>
              <a:rPr baseline="30000"/>
              <a:t>2</a:t>
            </a:r>
            <a:r>
              <a:t>, H. Witte</a:t>
            </a:r>
            <a:r>
              <a:rPr baseline="30000"/>
              <a:t>1</a:t>
            </a:r>
            <a:endParaRPr sz="2800"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>
              <a:spcBef>
                <a:spcPts val="600"/>
              </a:spcBef>
              <a:defRPr sz="2000" baseline="30000"/>
            </a:pPr>
            <a:endParaRPr sz="2800"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 marL="457200" indent="-457200">
              <a:spcBef>
                <a:spcPts val="400"/>
              </a:spcBef>
              <a:buSzPct val="100000"/>
              <a:buAutoNum type="arabicParenBoth"/>
              <a:defRPr sz="2000"/>
            </a:pPr>
            <a:r>
              <a:t>BNL (2) Cornell University (3) STFC (4) HZB (5) KEK</a:t>
            </a:r>
            <a:endParaRPr sz="2800"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 marL="457200" indent="-457200">
              <a:spcBef>
                <a:spcPts val="600"/>
              </a:spcBef>
              <a:buSzPct val="100000"/>
              <a:buAutoNum type="arabicParenBoth"/>
              <a:defRPr sz="2000"/>
            </a:pPr>
            <a:endParaRPr sz="2800"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>
              <a:spcBef>
                <a:spcPts val="600"/>
              </a:spcBef>
              <a:defRPr sz="2800"/>
            </a:pPr>
            <a:r>
              <a:t>This project was supported by NSF award DMR0807731, DOE grant DE-AC02-76F00515, and NYSERDA agreement number 102192</a:t>
            </a:r>
          </a:p>
          <a:p>
            <a:pPr>
              <a:spcBef>
                <a:spcPts val="600"/>
              </a:spcBef>
              <a:defRPr sz="2800"/>
            </a:pPr>
            <a:endParaRPr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 marL="342900" indent="-342900">
              <a:spcBef>
                <a:spcPts val="600"/>
              </a:spcBef>
              <a:buSzPct val="100000"/>
              <a:buChar char="•"/>
              <a:defRPr sz="2800"/>
            </a:pPr>
            <a:endParaRPr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sp>
        <p:nvSpPr>
          <p:cNvPr id="412" name="TextBox 3"/>
          <p:cNvSpPr txBox="1"/>
          <p:nvPr/>
        </p:nvSpPr>
        <p:spPr>
          <a:xfrm>
            <a:off x="45719" y="16043"/>
            <a:ext cx="12100561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/>
            </a:lvl1pPr>
          </a:lstStyle>
          <a:p>
            <a:r>
              <a:t>References</a:t>
            </a:r>
          </a:p>
        </p:txBody>
      </p:sp>
      <p:sp>
        <p:nvSpPr>
          <p:cNvPr id="413" name="Content Placeholder 2"/>
          <p:cNvSpPr txBox="1"/>
          <p:nvPr/>
        </p:nvSpPr>
        <p:spPr>
          <a:xfrm>
            <a:off x="655320" y="1143747"/>
            <a:ext cx="10881360" cy="4144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800100" lvl="1" indent="-342900">
              <a:spcBef>
                <a:spcPts val="600"/>
              </a:spcBef>
              <a:buSzPct val="100000"/>
              <a:buFontTx/>
              <a:buChar char="•"/>
              <a:defRPr sz="2400"/>
            </a:pPr>
            <a:r>
              <a:rPr lang="en-US" sz="2000" dirty="0"/>
              <a:t>A. Bartnik </a:t>
            </a:r>
            <a:r>
              <a:rPr lang="en-US" sz="2000" i="1" dirty="0"/>
              <a:t>et al.,</a:t>
            </a:r>
            <a:r>
              <a:rPr lang="en-US" sz="2000" b="1" dirty="0"/>
              <a:t> </a:t>
            </a:r>
            <a:r>
              <a:rPr sz="2000" dirty="0"/>
              <a:t>“CBETA: First </a:t>
            </a:r>
            <a:r>
              <a:rPr sz="2000" dirty="0" err="1"/>
              <a:t>Multipass</a:t>
            </a:r>
            <a:r>
              <a:rPr sz="2000" dirty="0"/>
              <a:t> Superconducting Linear Accelerator with Energy Recovery” </a:t>
            </a:r>
            <a:br>
              <a:rPr lang="en-US" sz="2000" dirty="0"/>
            </a:br>
            <a:r>
              <a:rPr sz="2000"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/>
              </a:rPr>
              <a:t>https://journals.aps.org/prl/abstract/10.1103/PhysRevLett.125.044803</a:t>
            </a:r>
            <a:endParaRPr lang="en-US" sz="2000" u="sng" dirty="0">
              <a:solidFill>
                <a:srgbClr val="009999"/>
              </a:solidFill>
              <a:uFill>
                <a:solidFill>
                  <a:srgbClr val="009999"/>
                </a:solidFill>
              </a:uFill>
            </a:endParaRPr>
          </a:p>
          <a:p>
            <a:pPr marL="800100" lvl="1" indent="-342900">
              <a:spcBef>
                <a:spcPts val="600"/>
              </a:spcBef>
              <a:buSzPct val="100000"/>
              <a:buFontTx/>
              <a:buChar char="•"/>
              <a:defRPr sz="2400"/>
            </a:pPr>
            <a:endParaRPr sz="2000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 marL="742950" lvl="1" indent="-285750">
              <a:lnSpc>
                <a:spcPct val="114000"/>
              </a:lnSpc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rPr lang="en-US" sz="2000" dirty="0"/>
              <a:t>C. Gulliford </a:t>
            </a:r>
            <a:r>
              <a:rPr lang="en-US" sz="2000" i="1" dirty="0"/>
              <a:t>et al.,</a:t>
            </a:r>
            <a:r>
              <a:rPr lang="en-US" sz="2000" b="1" dirty="0"/>
              <a:t> “</a:t>
            </a:r>
            <a:r>
              <a:rPr lang="en-US" sz="2000" dirty="0"/>
              <a:t>Measurement of the per cavity energy recovery efficiency in the single turn Cornell-Brookhaven ERL Test Accelerator configuration”</a:t>
            </a:r>
            <a:r>
              <a:rPr lang="en-US" sz="2000" i="1" dirty="0"/>
              <a:t> </a:t>
            </a:r>
            <a:r>
              <a:rPr lang="en-US" sz="2000" dirty="0">
                <a:hlinkClick r:id="rId3"/>
              </a:rPr>
              <a:t>https://journals.aps.org/prab/abstract/10.1103/PhysRevAccelBeams.24.010101</a:t>
            </a:r>
            <a:r>
              <a:rPr lang="en-US" sz="2000" dirty="0"/>
              <a:t> </a:t>
            </a:r>
          </a:p>
          <a:p>
            <a:pPr marL="742950" lvl="1" indent="-285750">
              <a:lnSpc>
                <a:spcPct val="114000"/>
              </a:lnSpc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endParaRPr lang="en-US" sz="2000" dirty="0"/>
          </a:p>
          <a:p>
            <a:pPr marL="742950" lvl="1" indent="-285750">
              <a:lnSpc>
                <a:spcPct val="114000"/>
              </a:lnSpc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rPr sz="2000" dirty="0"/>
              <a:t>G. </a:t>
            </a:r>
            <a:r>
              <a:rPr sz="2000" dirty="0" err="1"/>
              <a:t>Hoffstaetter</a:t>
            </a:r>
            <a:r>
              <a:rPr sz="2000" dirty="0"/>
              <a:t> </a:t>
            </a:r>
            <a:r>
              <a:rPr sz="2000" i="1" dirty="0"/>
              <a:t>et al.</a:t>
            </a:r>
            <a:r>
              <a:rPr sz="2000" dirty="0"/>
              <a:t>, “CBETA Design Report, Cornell-BNL ERL Test Accelerator”</a:t>
            </a:r>
            <a:br>
              <a:rPr lang="en-US" sz="2000" dirty="0"/>
            </a:br>
            <a:r>
              <a:rPr sz="2000" dirty="0">
                <a:hlinkClick r:id="rId4"/>
              </a:rPr>
              <a:t>https://arxiv.org/abs/1706.04245</a:t>
            </a:r>
            <a:endParaRPr sz="2000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>
              <a:spcBef>
                <a:spcPts val="600"/>
              </a:spcBef>
              <a:defRPr sz="2800"/>
            </a:pPr>
            <a:endParaRPr sz="2400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52902" y="3023755"/>
            <a:ext cx="3670233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sz="4400" dirty="0">
                <a:sym typeface="Franklin Gothic Book"/>
              </a:rPr>
              <a:t>Backup Sl</a:t>
            </a:r>
            <a:r>
              <a:rPr lang="en-US" sz="4400" dirty="0"/>
              <a:t>ides</a:t>
            </a:r>
            <a:endParaRPr lang="en-US" sz="4400" dirty="0"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6200160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706881" y="3024189"/>
            <a:ext cx="8347075" cy="87240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Results from 4-pass operation</a:t>
            </a:r>
          </a:p>
        </p:txBody>
      </p:sp>
    </p:spTree>
    <p:extLst>
      <p:ext uri="{BB962C8B-B14F-4D97-AF65-F5344CB8AC3E}">
        <p14:creationId xmlns:p14="http://schemas.microsoft.com/office/powerpoint/2010/main" val="214426582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Transmission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346206" y="1023754"/>
            <a:ext cx="5333333" cy="4000000"/>
            <a:chOff x="1905333" y="1429000"/>
            <a:chExt cx="5333333" cy="4000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333" y="1429000"/>
              <a:ext cx="5333333" cy="40000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2597727" y="2234046"/>
              <a:ext cx="3304309" cy="322118"/>
            </a:xfrm>
            <a:prstGeom prst="line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608118" y="2234046"/>
              <a:ext cx="4114800" cy="0"/>
            </a:xfrm>
            <a:prstGeom prst="line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" name="TextBox 8"/>
            <p:cNvSpPr txBox="1"/>
            <p:nvPr/>
          </p:nvSpPr>
          <p:spPr>
            <a:xfrm>
              <a:off x="5969577" y="2255946"/>
              <a:ext cx="97398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10% loss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902036" y="2556164"/>
              <a:ext cx="135082" cy="1326573"/>
            </a:xfrm>
            <a:prstGeom prst="line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037118" y="3882737"/>
              <a:ext cx="685800" cy="0"/>
            </a:xfrm>
            <a:prstGeom prst="line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0" name="TextBox 19"/>
            <p:cNvSpPr txBox="1"/>
            <p:nvPr/>
          </p:nvSpPr>
          <p:spPr>
            <a:xfrm>
              <a:off x="5976278" y="2912675"/>
              <a:ext cx="96757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0% loss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949538" y="5345871"/>
            <a:ext cx="587276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sym typeface="Franklin Gothic Book"/>
              </a:rPr>
              <a:t>Gradual 10% loss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Additional 60% loss after 2</a:t>
            </a:r>
            <a:r>
              <a:rPr lang="en-US" baseline="30000" dirty="0">
                <a:latin typeface="+mj-lt"/>
              </a:rPr>
              <a:t>nd</a:t>
            </a:r>
            <a:r>
              <a:rPr lang="en-US" dirty="0">
                <a:latin typeface="+mj-lt"/>
              </a:rPr>
              <a:t> pass through R2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Percentages improve with lower initial charge (not shown)</a:t>
            </a:r>
            <a:endParaRPr lang="en-US" dirty="0">
              <a:latin typeface="+mj-lt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3035917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Orbits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73" y="820128"/>
            <a:ext cx="8722655" cy="5217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4263" y="6096411"/>
            <a:ext cx="72818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latin typeface="+mj-lt"/>
                <a:ea typeface="Franklin Gothic Book"/>
                <a:cs typeface="Franklin Gothic Book"/>
                <a:sym typeface="Franklin Gothic Book"/>
              </a:rPr>
              <a:t>Note: Final 42 MeV orbit (</a:t>
            </a:r>
            <a:r>
              <a:rPr lang="en-US" dirty="0">
                <a:solidFill>
                  <a:srgbClr val="FF0000"/>
                </a:solidFill>
                <a:latin typeface="+mj-lt"/>
                <a:ea typeface="Franklin Gothic Book"/>
                <a:cs typeface="Franklin Gothic Book"/>
                <a:sym typeface="Franklin Gothic Book"/>
              </a:rPr>
              <a:t>red</a:t>
            </a:r>
            <a:r>
              <a:rPr lang="en-US" dirty="0">
                <a:latin typeface="+mj-lt"/>
                <a:ea typeface="Franklin Gothic Book"/>
                <a:cs typeface="Franklin Gothic Book"/>
                <a:sym typeface="Franklin Gothic Book"/>
              </a:rPr>
              <a:t>) has systematic error due to poor transmission</a:t>
            </a:r>
          </a:p>
        </p:txBody>
      </p:sp>
    </p:spTree>
    <p:extLst>
      <p:ext uri="{BB962C8B-B14F-4D97-AF65-F5344CB8AC3E}">
        <p14:creationId xmlns:p14="http://schemas.microsoft.com/office/powerpoint/2010/main" val="329349078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orbits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38127" y="826224"/>
            <a:ext cx="7515746" cy="5205553"/>
            <a:chOff x="814127" y="826223"/>
            <a:chExt cx="7515746" cy="52055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127" y="826223"/>
              <a:ext cx="7515746" cy="520555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188746" y="3275111"/>
              <a:ext cx="2248370" cy="30777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400" dirty="0"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Offset Vertical Position (mm)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413618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0C09BBE-27D1-D531-67B9-A20FBFDA9871}"/>
              </a:ext>
            </a:extLst>
          </p:cNvPr>
          <p:cNvGrpSpPr/>
          <p:nvPr/>
        </p:nvGrpSpPr>
        <p:grpSpPr>
          <a:xfrm>
            <a:off x="4926330" y="282353"/>
            <a:ext cx="7091741" cy="3315009"/>
            <a:chOff x="4926330" y="282353"/>
            <a:chExt cx="7091741" cy="3315009"/>
          </a:xfrm>
        </p:grpSpPr>
        <p:pic>
          <p:nvPicPr>
            <p:cNvPr id="9" name="Picture 26" descr="Picture 26">
              <a:extLst>
                <a:ext uri="{FF2B5EF4-FFF2-40B4-BE49-F238E27FC236}">
                  <a16:creationId xmlns:a16="http://schemas.microsoft.com/office/drawing/2014/main" id="{81B8E186-FD42-8884-FF47-6E629629E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0738" b="60451"/>
            <a:stretch/>
          </p:blipFill>
          <p:spPr>
            <a:xfrm>
              <a:off x="4926330" y="282353"/>
              <a:ext cx="7091741" cy="320255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1F4216-71B0-A063-6126-279457835728}"/>
                </a:ext>
              </a:extLst>
            </p:cNvPr>
            <p:cNvSpPr/>
            <p:nvPr/>
          </p:nvSpPr>
          <p:spPr>
            <a:xfrm>
              <a:off x="5617468" y="1965959"/>
              <a:ext cx="3515236" cy="163140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solidFill>
                  <a:schemeClr val="bg1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A810A9-0B5B-E2B5-F534-25903E83FE76}"/>
                </a:ext>
              </a:extLst>
            </p:cNvPr>
            <p:cNvSpPr/>
            <p:nvPr/>
          </p:nvSpPr>
          <p:spPr>
            <a:xfrm>
              <a:off x="5628897" y="1842069"/>
              <a:ext cx="1949697" cy="594335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solidFill>
                  <a:schemeClr val="bg1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4B926B-5E63-42DB-934C-41234C2CC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2585C6-57FD-19AE-6BA2-E14E865FD2C6}"/>
              </a:ext>
            </a:extLst>
          </p:cNvPr>
          <p:cNvSpPr txBox="1"/>
          <p:nvPr/>
        </p:nvSpPr>
        <p:spPr>
          <a:xfrm>
            <a:off x="297951" y="729466"/>
            <a:ext cx="67601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350 kV dc gun, NC buncher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5 two-cell SRF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4 quadrupole optics matching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Merger and “Mirror merger” sections with phase space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r>
              <a:rPr lang="en-US" b="1" dirty="0">
                <a:latin typeface="+mj-lt"/>
              </a:rPr>
              <a:t>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Produce beam with desired </a:t>
            </a:r>
            <a:r>
              <a:rPr lang="en-US" dirty="0" err="1">
                <a:latin typeface="+mj-lt"/>
              </a:rPr>
              <a:t>twiss</a:t>
            </a:r>
            <a:r>
              <a:rPr lang="en-US" dirty="0">
                <a:latin typeface="+mj-lt"/>
              </a:rPr>
              <a:t> parameters at MLC entrance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A77B34-CCF6-A92B-117C-B5A4D73F1E39}"/>
              </a:ext>
            </a:extLst>
          </p:cNvPr>
          <p:cNvGrpSpPr/>
          <p:nvPr/>
        </p:nvGrpSpPr>
        <p:grpSpPr>
          <a:xfrm>
            <a:off x="2389695" y="3161680"/>
            <a:ext cx="7412127" cy="3652460"/>
            <a:chOff x="1716106" y="3194299"/>
            <a:chExt cx="7412127" cy="36524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067868-3C62-0CF5-9B5A-14A6A59A1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6106" y="3563631"/>
              <a:ext cx="7412127" cy="32831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65E89A-884F-039E-3993-3ED188CCCA93}"/>
                </a:ext>
              </a:extLst>
            </p:cNvPr>
            <p:cNvSpPr txBox="1"/>
            <p:nvPr/>
          </p:nvSpPr>
          <p:spPr>
            <a:xfrm>
              <a:off x="6095759" y="3194299"/>
              <a:ext cx="2351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GPT Simulation Goal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025E74-C959-5937-E228-51DBDAFFBB40}"/>
                </a:ext>
              </a:extLst>
            </p:cNvPr>
            <p:cNvSpPr txBox="1"/>
            <p:nvPr/>
          </p:nvSpPr>
          <p:spPr>
            <a:xfrm>
              <a:off x="2180189" y="3194299"/>
              <a:ext cx="2775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Measured “good enough”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64745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40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4-pass Splitter Orbits (Horizontal)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39" y="804686"/>
            <a:ext cx="6790381" cy="548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0502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41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4-pass Splitter Orbits (Vertical)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39" y="800102"/>
            <a:ext cx="6790381" cy="54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9372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42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MLC arrival phase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69" y="788149"/>
            <a:ext cx="5242074" cy="3766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8074" y="4821383"/>
            <a:ext cx="7942237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Franklin Gothic Book"/>
                <a:cs typeface="Franklin Gothic Book"/>
                <a:sym typeface="Franklin Gothic Book"/>
              </a:rPr>
              <a:t>Phases are shown relative to 1</a:t>
            </a:r>
            <a:r>
              <a:rPr lang="en-US" baseline="30000" dirty="0">
                <a:latin typeface="+mj-lt"/>
                <a:ea typeface="Franklin Gothic Book"/>
                <a:cs typeface="Franklin Gothic Book"/>
                <a:sym typeface="Franklin Gothic Book"/>
              </a:rPr>
              <a:t>st</a:t>
            </a:r>
            <a:r>
              <a:rPr lang="en-US" dirty="0">
                <a:latin typeface="+mj-lt"/>
                <a:ea typeface="Franklin Gothic Book"/>
                <a:cs typeface="Franklin Gothic Book"/>
                <a:sym typeface="Franklin Gothic Book"/>
              </a:rPr>
              <a:t> pass for pass 1-4, and offset by 180</a:t>
            </a:r>
            <a:r>
              <a:rPr lang="en-US" baseline="30000" dirty="0">
                <a:latin typeface="+mj-lt"/>
                <a:ea typeface="Franklin Gothic Book"/>
                <a:cs typeface="Franklin Gothic Book"/>
                <a:sym typeface="Franklin Gothic Book"/>
              </a:rPr>
              <a:t>o</a:t>
            </a:r>
            <a:r>
              <a:rPr lang="en-US" dirty="0">
                <a:latin typeface="+mj-lt"/>
                <a:ea typeface="Franklin Gothic Book"/>
                <a:cs typeface="Franklin Gothic Book"/>
                <a:sym typeface="Franklin Gothic Book"/>
              </a:rPr>
              <a:t> for pass 5-8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Circles are target values from an optimized BMAD simulation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Franklin Gothic Book"/>
                <a:cs typeface="Franklin Gothic Book"/>
                <a:sym typeface="Franklin Gothic Book"/>
              </a:rPr>
              <a:t>Transmission seemed to require accuracy better than 2 degrees</a:t>
            </a:r>
          </a:p>
          <a:p>
            <a:pPr lvl="2" indent="0"/>
            <a:endParaRPr lang="en-US" dirty="0">
              <a:latin typeface="+mj-lt"/>
              <a:ea typeface="Franklin Gothic Book"/>
              <a:cs typeface="Franklin Gothic Book"/>
              <a:sym typeface="Franklin Gothic Book"/>
            </a:endParaRPr>
          </a:p>
          <a:p>
            <a:pPr lvl="2" indent="0" algn="ctr"/>
            <a:r>
              <a:rPr lang="en-US" i="1" dirty="0">
                <a:latin typeface="+mj-lt"/>
              </a:rPr>
              <a:t>Success would have been impossible without this diagnostic</a:t>
            </a:r>
            <a:endParaRPr lang="en-US" i="1" dirty="0">
              <a:latin typeface="+mj-lt"/>
              <a:sym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0445" y="2604974"/>
            <a:ext cx="1775484" cy="646329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  <a:latin typeface="+mj-lt"/>
                <a:sym typeface="Franklin Gothic Book"/>
              </a:rPr>
              <a:t>Red = Before MLC</a:t>
            </a:r>
          </a:p>
          <a:p>
            <a:pPr defTabSz="457200"/>
            <a:r>
              <a:rPr lang="en-US" dirty="0">
                <a:solidFill>
                  <a:srgbClr val="0070C0"/>
                </a:solidFill>
                <a:latin typeface="+mj-lt"/>
              </a:rPr>
              <a:t>Blue = After MLC</a:t>
            </a:r>
            <a:endParaRPr lang="en-US" dirty="0">
              <a:solidFill>
                <a:srgbClr val="0070C0"/>
              </a:solidFill>
              <a:latin typeface="+mj-lt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34433480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43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706881" y="3024189"/>
            <a:ext cx="8347075" cy="87240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Other challenges / omitted slides</a:t>
            </a:r>
          </a:p>
        </p:txBody>
      </p:sp>
    </p:spTree>
    <p:extLst>
      <p:ext uri="{BB962C8B-B14F-4D97-AF65-F5344CB8AC3E}">
        <p14:creationId xmlns:p14="http://schemas.microsoft.com/office/powerpoint/2010/main" val="245740156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44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Microphonics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418" y="919477"/>
            <a:ext cx="5277784" cy="1423121"/>
          </a:xfrm>
        </p:spPr>
        <p:txBody>
          <a:bodyPr/>
          <a:lstStyle/>
          <a:p>
            <a:r>
              <a:rPr lang="en-US" dirty="0"/>
              <a:t>MLC stability was a concern during 1-pass operation</a:t>
            </a:r>
          </a:p>
          <a:p>
            <a:r>
              <a:rPr lang="en-US" dirty="0"/>
              <a:t>MLC waveguide support reinforced</a:t>
            </a:r>
          </a:p>
          <a:p>
            <a:pPr lvl="1"/>
            <a:r>
              <a:rPr lang="en-US" dirty="0" err="1"/>
              <a:t>Sorbothane</a:t>
            </a:r>
            <a:r>
              <a:rPr lang="en-US" dirty="0"/>
              <a:t> used to absorb vibrations</a:t>
            </a:r>
          </a:p>
          <a:p>
            <a:r>
              <a:rPr lang="en-US" dirty="0"/>
              <a:t>Improved </a:t>
            </a:r>
            <a:r>
              <a:rPr lang="en-US" dirty="0" err="1"/>
              <a:t>microphonics</a:t>
            </a:r>
            <a:r>
              <a:rPr lang="en-US" dirty="0"/>
              <a:t> by a factor of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748" y="653809"/>
            <a:ext cx="3441333" cy="2817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748" y="3392418"/>
            <a:ext cx="3341403" cy="297306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517144" y="2893127"/>
            <a:ext cx="394855" cy="519348"/>
          </a:xfrm>
          <a:prstGeom prst="ellipse">
            <a:avLst/>
          </a:prstGeom>
          <a:noFill/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/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2190" y="6409456"/>
            <a:ext cx="207043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sz="1600" dirty="0">
                <a:solidFill>
                  <a:srgbClr val="0070C0"/>
                </a:solidFill>
                <a:latin typeface="+mj-lt"/>
                <a:ea typeface="Franklin Gothic Book"/>
                <a:cs typeface="Franklin Gothic Book"/>
                <a:sym typeface="Franklin Gothic Book"/>
              </a:rPr>
              <a:t>Note the different scale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55098" y="1877729"/>
            <a:ext cx="73673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Before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51278" y="4562377"/>
            <a:ext cx="5507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After</a:t>
            </a:r>
          </a:p>
        </p:txBody>
      </p:sp>
      <p:sp>
        <p:nvSpPr>
          <p:cNvPr id="25" name="Oval 24"/>
          <p:cNvSpPr/>
          <p:nvPr/>
        </p:nvSpPr>
        <p:spPr>
          <a:xfrm>
            <a:off x="7506752" y="5831161"/>
            <a:ext cx="394855" cy="519348"/>
          </a:xfrm>
          <a:prstGeom prst="ellipse">
            <a:avLst/>
          </a:prstGeom>
          <a:noFill/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/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cxnSp>
        <p:nvCxnSpPr>
          <p:cNvPr id="27" name="Straight Arrow Connector 26"/>
          <p:cNvCxnSpPr>
            <a:cxnSpLocks/>
            <a:stCxn id="11" idx="3"/>
            <a:endCxn id="25" idx="2"/>
          </p:cNvCxnSpPr>
          <p:nvPr/>
        </p:nvCxnSpPr>
        <p:spPr>
          <a:xfrm flipV="1">
            <a:off x="6952627" y="6090835"/>
            <a:ext cx="554125" cy="48789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stCxn id="11" idx="3"/>
            <a:endCxn id="10" idx="3"/>
          </p:cNvCxnSpPr>
          <p:nvPr/>
        </p:nvCxnSpPr>
        <p:spPr>
          <a:xfrm flipV="1">
            <a:off x="6952627" y="3336418"/>
            <a:ext cx="622342" cy="324231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01" y="2555852"/>
            <a:ext cx="5079501" cy="38096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007726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45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Microphonics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08778" y="4029519"/>
            <a:ext cx="8347075" cy="21613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MLC Operation</a:t>
            </a:r>
          </a:p>
          <a:p>
            <a:r>
              <a:rPr lang="en-US" dirty="0"/>
              <a:t>Before:	  delicate, requires an on-hand expert staff 100% of the time</a:t>
            </a:r>
          </a:p>
          <a:p>
            <a:r>
              <a:rPr lang="en-US" dirty="0"/>
              <a:t>After: 	  routine, requires only occasional expert staff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5" y="645567"/>
            <a:ext cx="9143999" cy="256373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2600000">
            <a:off x="2727422" y="2950224"/>
            <a:ext cx="1150333" cy="73365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/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5302" y="3434412"/>
            <a:ext cx="303223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solidFill>
                  <a:srgbClr val="0070C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Ready before operation began</a:t>
            </a:r>
          </a:p>
        </p:txBody>
      </p:sp>
    </p:spTree>
    <p:extLst>
      <p:ext uri="{BB962C8B-B14F-4D97-AF65-F5344CB8AC3E}">
        <p14:creationId xmlns:p14="http://schemas.microsoft.com/office/powerpoint/2010/main" val="370598657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46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MLC Slow Energy Drift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58964" y="738189"/>
            <a:ext cx="8347075" cy="5267757"/>
          </a:xfrm>
        </p:spPr>
        <p:txBody>
          <a:bodyPr/>
          <a:lstStyle/>
          <a:p>
            <a:r>
              <a:rPr lang="en-US" dirty="0"/>
              <a:t>MLC energy drifts </a:t>
            </a:r>
            <a:r>
              <a:rPr lang="en-US" dirty="0">
                <a:latin typeface="Symbol" panose="05050102010706020507" pitchFamily="18" charset="2"/>
              </a:rPr>
              <a:t>~</a:t>
            </a:r>
            <a:r>
              <a:rPr lang="en-US" dirty="0"/>
              <a:t>0.5-1% over first </a:t>
            </a:r>
            <a:r>
              <a:rPr lang="en-US" dirty="0">
                <a:latin typeface="Symbol" panose="05050102010706020507" pitchFamily="18" charset="2"/>
              </a:rPr>
              <a:t>~</a:t>
            </a:r>
            <a:r>
              <a:rPr lang="en-US" dirty="0"/>
              <a:t>30 minutes</a:t>
            </a:r>
          </a:p>
          <a:p>
            <a:pPr lvl="1"/>
            <a:r>
              <a:rPr lang="en-US" dirty="0"/>
              <a:t>Begins high, drifts lower</a:t>
            </a:r>
          </a:p>
          <a:p>
            <a:pPr lvl="1"/>
            <a:r>
              <a:rPr lang="en-US" dirty="0"/>
              <a:t>Drift occurs in fast, discontinuous jumps</a:t>
            </a:r>
          </a:p>
          <a:p>
            <a:endParaRPr lang="en-US" dirty="0"/>
          </a:p>
          <a:p>
            <a:r>
              <a:rPr lang="en-US" dirty="0"/>
              <a:t>Manual “fix” button added which finds orbit deviations in S1 along direction of dispersion, predicts energy change</a:t>
            </a:r>
          </a:p>
          <a:p>
            <a:pPr lvl="1"/>
            <a:r>
              <a:rPr lang="en-US" dirty="0"/>
              <a:t>Reproducible to few kV level, but not foolproof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Origin of problem never understood, remained occasional source of confusion throughout run</a:t>
            </a:r>
          </a:p>
        </p:txBody>
      </p:sp>
    </p:spTree>
    <p:extLst>
      <p:ext uri="{BB962C8B-B14F-4D97-AF65-F5344CB8AC3E}">
        <p14:creationId xmlns:p14="http://schemas.microsoft.com/office/powerpoint/2010/main" val="328684286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47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Leakage Current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58964" y="738189"/>
            <a:ext cx="8347075" cy="23148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During single pass, laser “off” produced a worrisome amount of current</a:t>
            </a:r>
          </a:p>
          <a:p>
            <a:r>
              <a:rPr lang="en-US" dirty="0"/>
              <a:t>Leakage current </a:t>
            </a:r>
            <a:r>
              <a:rPr lang="en-US" dirty="0">
                <a:latin typeface="Symbol" panose="05050102010706020507" pitchFamily="18" charset="2"/>
              </a:rPr>
              <a:t>~</a:t>
            </a:r>
            <a:r>
              <a:rPr lang="en-US" dirty="0"/>
              <a:t>0.3-3 </a:t>
            </a:r>
            <a:r>
              <a:rPr lang="en-US" dirty="0" err="1"/>
              <a:t>nA</a:t>
            </a:r>
            <a:endParaRPr lang="en-US" dirty="0"/>
          </a:p>
          <a:p>
            <a:r>
              <a:rPr lang="en-US" dirty="0"/>
              <a:t>FFA trip threshold: </a:t>
            </a:r>
            <a:r>
              <a:rPr lang="en-US" dirty="0">
                <a:latin typeface="Symbol" panose="05050102010706020507" pitchFamily="18" charset="2"/>
              </a:rPr>
              <a:t>~</a:t>
            </a:r>
            <a:r>
              <a:rPr lang="en-US" dirty="0"/>
              <a:t>1 </a:t>
            </a:r>
            <a:r>
              <a:rPr lang="en-US" dirty="0" err="1"/>
              <a:t>nA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Added Acousto-optic modulator to further reduce leakage current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802986" y="2757797"/>
            <a:ext cx="8324274" cy="3403093"/>
            <a:chOff x="357765" y="2924050"/>
            <a:chExt cx="8324274" cy="3403093"/>
          </a:xfrm>
        </p:grpSpPr>
        <p:grpSp>
          <p:nvGrpSpPr>
            <p:cNvPr id="14" name="Group 13"/>
            <p:cNvGrpSpPr/>
            <p:nvPr/>
          </p:nvGrpSpPr>
          <p:grpSpPr>
            <a:xfrm>
              <a:off x="357765" y="2924050"/>
              <a:ext cx="8324273" cy="2985648"/>
              <a:chOff x="407579" y="2781676"/>
              <a:chExt cx="8324273" cy="298564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579" y="2781676"/>
                <a:ext cx="8324273" cy="298564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291114" y="5372099"/>
                <a:ext cx="557202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defTabSz="457200"/>
                <a:r>
                  <a:rPr lang="en-US" dirty="0">
                    <a:latin typeface="+mj-lt"/>
                    <a:ea typeface="Franklin Gothic Book"/>
                    <a:cs typeface="Franklin Gothic Book"/>
                    <a:sym typeface="Franklin Gothic Book"/>
                  </a:rPr>
                  <a:t>Time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H="1">
                <a:off x="1943099" y="3243506"/>
                <a:ext cx="1715383" cy="781324"/>
              </a:xfrm>
              <a:prstGeom prst="straightConnector1">
                <a:avLst/>
              </a:prstGeom>
              <a:noFill/>
              <a:ln w="25400" cap="flat">
                <a:solidFill>
                  <a:srgbClr val="FF0000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3658482" y="3074230"/>
                <a:ext cx="2998576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defTabSz="457200"/>
                <a:r>
                  <a:rPr lang="en-US" sz="1600" dirty="0">
                    <a:solidFill>
                      <a:srgbClr val="FF0000"/>
                    </a:solidFill>
                    <a:latin typeface="Franklin Gothic Book"/>
                    <a:ea typeface="Franklin Gothic Book"/>
                    <a:cs typeface="Franklin Gothic Book"/>
                    <a:sym typeface="Franklin Gothic Book"/>
                  </a:rPr>
                  <a:t>EOM: fast, leaves leakage current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4291114" y="3855554"/>
                <a:ext cx="546702" cy="121952"/>
              </a:xfrm>
              <a:prstGeom prst="straightConnector1">
                <a:avLst/>
              </a:prstGeom>
              <a:noFill/>
              <a:ln w="25400" cap="flat">
                <a:solidFill>
                  <a:srgbClr val="0070C0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4837816" y="3686278"/>
                <a:ext cx="3186127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defTabSz="457200"/>
                <a:r>
                  <a:rPr lang="en-US" sz="1600" dirty="0">
                    <a:solidFill>
                      <a:srgbClr val="0070C0"/>
                    </a:solidFill>
                  </a:rPr>
                  <a:t>A</a:t>
                </a:r>
                <a:r>
                  <a:rPr lang="en-US" sz="1600" dirty="0">
                    <a:solidFill>
                      <a:srgbClr val="0070C0"/>
                    </a:solidFill>
                    <a:latin typeface="Franklin Gothic Book"/>
                    <a:ea typeface="Franklin Gothic Book"/>
                    <a:cs typeface="Franklin Gothic Book"/>
                    <a:sym typeface="Franklin Gothic Book"/>
                  </a:rPr>
                  <a:t>OM: slow, improves leakage</a:t>
                </a:r>
              </a:p>
            </p:txBody>
          </p:sp>
        </p:grpSp>
        <p:sp>
          <p:nvSpPr>
            <p:cNvPr id="15" name="Right Brace 14"/>
            <p:cNvSpPr/>
            <p:nvPr/>
          </p:nvSpPr>
          <p:spPr>
            <a:xfrm rot="5400000">
              <a:off x="1568710" y="5642357"/>
              <a:ext cx="200199" cy="448950"/>
            </a:xfrm>
            <a:prstGeom prst="rightBrace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latinLnBrk="1"/>
              <a:endParaRPr lang="en-US"/>
            </a:p>
          </p:txBody>
        </p:sp>
        <p:sp>
          <p:nvSpPr>
            <p:cNvPr id="16" name="Right Brace 15"/>
            <p:cNvSpPr/>
            <p:nvPr/>
          </p:nvSpPr>
          <p:spPr>
            <a:xfrm rot="5400000">
              <a:off x="4774391" y="2930514"/>
              <a:ext cx="212441" cy="5887486"/>
            </a:xfrm>
            <a:prstGeom prst="rightBrace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latinLnBrk="1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3879" y="5957813"/>
              <a:ext cx="153022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Franklin Gothic Book"/>
                  <a:cs typeface="Franklin Gothic Book"/>
                  <a:sym typeface="Franklin Gothic Book"/>
                </a:rPr>
                <a:t>Intended beam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60382" y="5957813"/>
              <a:ext cx="144045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Franklin Gothic Book"/>
                  <a:cs typeface="Franklin Gothic Book"/>
                  <a:sym typeface="Franklin Gothic Book"/>
                </a:rPr>
                <a:t>Leakage beam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7637317" y="3093327"/>
              <a:ext cx="0" cy="2247600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65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444334" y="3093326"/>
              <a:ext cx="6380021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5" name="TextBox 24"/>
            <p:cNvSpPr txBox="1"/>
            <p:nvPr/>
          </p:nvSpPr>
          <p:spPr>
            <a:xfrm>
              <a:off x="6836459" y="4936877"/>
              <a:ext cx="80085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Franklin Gothic Book"/>
                  <a:cs typeface="Franklin Gothic Book"/>
                  <a:sym typeface="Franklin Gothic Book"/>
                </a:rPr>
                <a:t>5x10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Franklin Gothic Book"/>
                  <a:cs typeface="Franklin Gothic Book"/>
                  <a:sym typeface="Franklin Gothic Book"/>
                </a:rPr>
                <a:t>5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Franklin Gothic Book"/>
                  <a:cs typeface="Franklin Gothic Book"/>
                  <a:sym typeface="Franklin Gothic Book"/>
                </a:rPr>
                <a:t>:1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7824355" y="3083674"/>
              <a:ext cx="0" cy="2496244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65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9" name="TextBox 28"/>
            <p:cNvSpPr txBox="1"/>
            <p:nvPr/>
          </p:nvSpPr>
          <p:spPr>
            <a:xfrm>
              <a:off x="7881181" y="5220979"/>
              <a:ext cx="80085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Franklin Gothic Book"/>
                  <a:cs typeface="Franklin Gothic Book"/>
                  <a:sym typeface="Franklin Gothic Book"/>
                </a:rPr>
                <a:t>5x10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8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Franklin Gothic Book"/>
                  <a:cs typeface="Franklin Gothic Book"/>
                  <a:sym typeface="Franklin Gothic Book"/>
                </a:rPr>
                <a:t>:1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25664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48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AOM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08776" y="3827230"/>
            <a:ext cx="8347075" cy="2161309"/>
          </a:xfrm>
        </p:spPr>
        <p:txBody>
          <a:bodyPr/>
          <a:lstStyle/>
          <a:p>
            <a:r>
              <a:rPr lang="en-US" dirty="0"/>
              <a:t>Laser extinction ratio improved from 500,000 to 500,000,000</a:t>
            </a:r>
          </a:p>
          <a:p>
            <a:r>
              <a:rPr lang="en-US" dirty="0"/>
              <a:t>Leakage current now in </a:t>
            </a:r>
            <a:r>
              <a:rPr lang="en-US" dirty="0" err="1"/>
              <a:t>pA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5" y="645567"/>
            <a:ext cx="9143999" cy="256373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2600000">
            <a:off x="2727422" y="2950224"/>
            <a:ext cx="1150333" cy="73365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/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5302" y="3434412"/>
            <a:ext cx="303223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solidFill>
                  <a:srgbClr val="0070C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Ready before operation began</a:t>
            </a:r>
          </a:p>
        </p:txBody>
      </p:sp>
    </p:spTree>
    <p:extLst>
      <p:ext uri="{BB962C8B-B14F-4D97-AF65-F5344CB8AC3E}">
        <p14:creationId xmlns:p14="http://schemas.microsoft.com/office/powerpoint/2010/main" val="334769504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49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 length adjustment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8245" y="755682"/>
            <a:ext cx="8347075" cy="1807585"/>
          </a:xfrm>
        </p:spPr>
        <p:txBody>
          <a:bodyPr/>
          <a:lstStyle/>
          <a:p>
            <a:r>
              <a:rPr lang="en-US" dirty="0"/>
              <a:t>Bellows would not reliably hold their position after they de-powered</a:t>
            </a:r>
          </a:p>
          <a:p>
            <a:r>
              <a:rPr lang="en-US" dirty="0"/>
              <a:t>Vibrations during bellows movement sometimes cause MLC to quench</a:t>
            </a:r>
          </a:p>
          <a:p>
            <a:pPr lvl="1"/>
            <a:r>
              <a:rPr lang="en-US" dirty="0"/>
              <a:t>Must turn off MLC to adjust path length, then wait for MLC to stabilize.</a:t>
            </a:r>
          </a:p>
          <a:p>
            <a:pPr lvl="1"/>
            <a:r>
              <a:rPr lang="en-US" dirty="0"/>
              <a:t>Very time-consuming!</a:t>
            </a:r>
          </a:p>
          <a:p>
            <a:r>
              <a:rPr lang="en-US" dirty="0"/>
              <a:t>No work-around. We tried to adjust phase as few times as possible.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91" y="2687096"/>
            <a:ext cx="7585364" cy="3410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0228" y="6053912"/>
            <a:ext cx="20031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25 minute duration</a:t>
            </a: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5553339" y="6238577"/>
            <a:ext cx="3795017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28296364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F0125A-203C-D6AC-4F75-78BE0229D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225" y="698846"/>
            <a:ext cx="5487972" cy="35251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61FBF1-3BD2-2485-3FFB-3787128620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F1A5E-E448-2B41-EE06-C762B515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</a:t>
            </a:r>
            <a:r>
              <a:rPr lang="en-US" dirty="0" err="1"/>
              <a:t>Linac</a:t>
            </a:r>
            <a:r>
              <a:rPr lang="en-US" dirty="0"/>
              <a:t> Cryomodule (MLC)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CEEBCA-DD3D-CA56-A54E-1CD1F22EF49F}"/>
              </a:ext>
            </a:extLst>
          </p:cNvPr>
          <p:cNvSpPr txBox="1"/>
          <p:nvPr/>
        </p:nvSpPr>
        <p:spPr>
          <a:xfrm>
            <a:off x="297951" y="729466"/>
            <a:ext cx="57070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Originally designed for CU ERL </a:t>
            </a:r>
            <a:r>
              <a:rPr lang="en-US" dirty="0" err="1">
                <a:latin typeface="+mj-lt"/>
              </a:rPr>
              <a:t>lightsource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Q</a:t>
            </a:r>
            <a:r>
              <a:rPr lang="en-US" baseline="-25000" dirty="0">
                <a:latin typeface="+mj-lt"/>
              </a:rPr>
              <a:t>0</a:t>
            </a:r>
            <a:r>
              <a:rPr lang="en-US" dirty="0">
                <a:latin typeface="+mj-lt"/>
              </a:rPr>
              <a:t> = 2x10</a:t>
            </a:r>
            <a:r>
              <a:rPr lang="en-US" baseline="30000" dirty="0">
                <a:latin typeface="+mj-lt"/>
              </a:rPr>
              <a:t>10</a:t>
            </a:r>
            <a:r>
              <a:rPr lang="en-US" dirty="0">
                <a:latin typeface="+mj-lt"/>
              </a:rPr>
              <a:t> @ 16 MV/m, 1.8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Q</a:t>
            </a:r>
            <a:r>
              <a:rPr lang="en-US" baseline="-25000" dirty="0">
                <a:latin typeface="+mj-lt"/>
              </a:rPr>
              <a:t>L</a:t>
            </a:r>
            <a:r>
              <a:rPr lang="en-US" dirty="0">
                <a:latin typeface="+mj-lt"/>
              </a:rPr>
              <a:t> = 6x10</a:t>
            </a:r>
            <a:r>
              <a:rPr lang="en-US" baseline="30000" dirty="0">
                <a:latin typeface="+mj-lt"/>
              </a:rPr>
              <a:t>7</a:t>
            </a:r>
            <a:r>
              <a:rPr lang="en-US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Microphonics low enough for 5-10 kW amplifier /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r>
              <a:rPr lang="en-US" b="1" dirty="0">
                <a:latin typeface="+mj-lt"/>
              </a:rPr>
              <a:t>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Reach design energy gain of 6 MeV/cavity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Field stability of 10</a:t>
            </a:r>
            <a:r>
              <a:rPr lang="en-US" baseline="30000" dirty="0">
                <a:latin typeface="+mj-lt"/>
              </a:rPr>
              <a:t>-4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Phase stability of 0.05 deg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93809D-1C8B-173D-E4C7-D77E3594751B}"/>
              </a:ext>
            </a:extLst>
          </p:cNvPr>
          <p:cNvGrpSpPr/>
          <p:nvPr/>
        </p:nvGrpSpPr>
        <p:grpSpPr>
          <a:xfrm>
            <a:off x="1466949" y="3972968"/>
            <a:ext cx="8503769" cy="2612154"/>
            <a:chOff x="4451282" y="5410830"/>
            <a:chExt cx="4313531" cy="1325013"/>
          </a:xfrm>
        </p:grpSpPr>
        <p:pic>
          <p:nvPicPr>
            <p:cNvPr id="7" name="Picture 6" descr="A picture containing road, outdoor, truck, transport&#10;&#10;Description automatically generated">
              <a:extLst>
                <a:ext uri="{FF2B5EF4-FFF2-40B4-BE49-F238E27FC236}">
                  <a16:creationId xmlns:a16="http://schemas.microsoft.com/office/drawing/2014/main" id="{29C8B56A-AF8B-D414-6027-2FB49E665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1282" y="5582561"/>
              <a:ext cx="4313531" cy="115328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F3E525-A41C-0548-DC34-4C74D0EBD11F}"/>
                </a:ext>
              </a:extLst>
            </p:cNvPr>
            <p:cNvSpPr txBox="1"/>
            <p:nvPr/>
          </p:nvSpPr>
          <p:spPr>
            <a:xfrm>
              <a:off x="6128545" y="5410830"/>
              <a:ext cx="1158862" cy="17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MLC (going for a drive)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67901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50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Stray fields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08775" y="3827229"/>
            <a:ext cx="8561798" cy="2677480"/>
          </a:xfrm>
        </p:spPr>
        <p:txBody>
          <a:bodyPr/>
          <a:lstStyle/>
          <a:p>
            <a:r>
              <a:rPr lang="en-US" dirty="0"/>
              <a:t>“Linear Combinations” IOC ready by 12/12</a:t>
            </a:r>
          </a:p>
          <a:p>
            <a:r>
              <a:rPr lang="en-US" dirty="0"/>
              <a:t>Magnet linear combinations added to list throughout rest of run period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Remaining concerns</a:t>
            </a:r>
          </a:p>
          <a:p>
            <a:r>
              <a:rPr lang="en-US" dirty="0"/>
              <a:t>Combinations occasionally needed significant changes</a:t>
            </a:r>
          </a:p>
          <a:p>
            <a:pPr lvl="1"/>
            <a:r>
              <a:rPr lang="en-US" dirty="0"/>
              <a:t>Depend on bellows positions? Optics changes? Energy dependent? Nonlinearity?</a:t>
            </a:r>
          </a:p>
          <a:p>
            <a:r>
              <a:rPr lang="en-US" dirty="0"/>
              <a:t>Confusing hysteresis, not clear how best to degauss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5" y="645567"/>
            <a:ext cx="9143999" cy="256373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9800000">
            <a:off x="7158371" y="2937403"/>
            <a:ext cx="1150333" cy="73365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/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7480" y="3337509"/>
            <a:ext cx="19133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solidFill>
                  <a:srgbClr val="0070C0"/>
                </a:solidFill>
              </a:rPr>
              <a:t>IOC ready for use</a:t>
            </a:r>
            <a:endParaRPr lang="en-US" dirty="0">
              <a:solidFill>
                <a:srgbClr val="0070C0"/>
              </a:solidFill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05359392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51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MLC arrival phase drift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5924" y="795121"/>
            <a:ext cx="8347075" cy="5267757"/>
          </a:xfrm>
        </p:spPr>
        <p:txBody>
          <a:bodyPr/>
          <a:lstStyle/>
          <a:p>
            <a:r>
              <a:rPr lang="en-US" dirty="0"/>
              <a:t>Beam MLC arrival phase drifted many 10s of degrees</a:t>
            </a:r>
          </a:p>
          <a:p>
            <a:pPr lvl="1"/>
            <a:r>
              <a:rPr lang="en-US" dirty="0"/>
              <a:t>A static beam was never seen to change</a:t>
            </a:r>
          </a:p>
          <a:p>
            <a:pPr lvl="1"/>
            <a:r>
              <a:rPr lang="en-US" dirty="0"/>
              <a:t>During a shift, phase would seem to have sudden unexplained jumps.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Spent days investigating, looking for problems with BPM hardware / software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2007844"/>
            <a:ext cx="5174673" cy="318441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482936" y="3834246"/>
            <a:ext cx="549564" cy="46759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/>
          <p:cNvSpPr txBox="1"/>
          <p:nvPr/>
        </p:nvSpPr>
        <p:spPr>
          <a:xfrm>
            <a:off x="5768111" y="4088197"/>
            <a:ext cx="2719653" cy="307775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sz="1400" dirty="0">
                <a:solidFill>
                  <a:srgbClr val="FF0000"/>
                </a:solidFill>
                <a:latin typeface="+mj-lt"/>
                <a:ea typeface="Franklin Gothic Book"/>
                <a:cs typeface="Franklin Gothic Book"/>
                <a:sym typeface="Franklin Gothic Book"/>
              </a:rPr>
              <a:t>Sudden 15</a:t>
            </a:r>
            <a:r>
              <a:rPr lang="en-US" sz="1400" baseline="30000" dirty="0">
                <a:solidFill>
                  <a:srgbClr val="FF0000"/>
                </a:solidFill>
                <a:latin typeface="+mj-lt"/>
                <a:ea typeface="Franklin Gothic Book"/>
                <a:cs typeface="Franklin Gothic Book"/>
                <a:sym typeface="Franklin Gothic Book"/>
              </a:rPr>
              <a:t>o</a:t>
            </a:r>
            <a:r>
              <a:rPr lang="en-US" sz="1400" dirty="0">
                <a:solidFill>
                  <a:srgbClr val="FF0000"/>
                </a:solidFill>
                <a:latin typeface="+mj-lt"/>
                <a:ea typeface="Franklin Gothic Book"/>
                <a:cs typeface="Franklin Gothic Book"/>
                <a:sym typeface="Franklin Gothic Book"/>
              </a:rPr>
              <a:t> change over 20 minutes</a:t>
            </a:r>
          </a:p>
        </p:txBody>
      </p:sp>
    </p:spTree>
    <p:extLst>
      <p:ext uri="{BB962C8B-B14F-4D97-AF65-F5344CB8AC3E}">
        <p14:creationId xmlns:p14="http://schemas.microsoft.com/office/powerpoint/2010/main" val="27338626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52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MLC arrival phase drift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08776" y="3827229"/>
            <a:ext cx="8347075" cy="2604744"/>
          </a:xfrm>
        </p:spPr>
        <p:txBody>
          <a:bodyPr/>
          <a:lstStyle/>
          <a:p>
            <a:r>
              <a:rPr lang="en-US" dirty="0"/>
              <a:t>Discovered that the readings were real, and causes by splitter orbit changes</a:t>
            </a:r>
          </a:p>
          <a:p>
            <a:r>
              <a:rPr lang="en-US" dirty="0"/>
              <a:t>Manual S2/R2 splitter orbit changes produced up to 50</a:t>
            </a:r>
            <a:r>
              <a:rPr lang="en-US" baseline="30000" dirty="0"/>
              <a:t>o</a:t>
            </a:r>
            <a:r>
              <a:rPr lang="en-US" dirty="0"/>
              <a:t> of path length adjustment!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5" y="645567"/>
            <a:ext cx="9143999" cy="256373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9800000">
            <a:off x="7855975" y="2847113"/>
            <a:ext cx="1131785" cy="73365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/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9420" y="3328864"/>
            <a:ext cx="170815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solidFill>
                  <a:srgbClr val="0070C0"/>
                </a:solidFill>
              </a:rPr>
              <a:t>Phases are real</a:t>
            </a:r>
            <a:endParaRPr lang="en-US" dirty="0">
              <a:solidFill>
                <a:srgbClr val="0070C0"/>
              </a:solidFill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25918" y="4685457"/>
            <a:ext cx="5659307" cy="2364441"/>
            <a:chOff x="282272" y="4047215"/>
            <a:chExt cx="8109177" cy="3387989"/>
          </a:xfrm>
        </p:grpSpPr>
        <p:sp>
          <p:nvSpPr>
            <p:cNvPr id="15" name="Rectangle 14"/>
            <p:cNvSpPr/>
            <p:nvPr/>
          </p:nvSpPr>
          <p:spPr>
            <a:xfrm>
              <a:off x="3544389" y="4864995"/>
              <a:ext cx="1350818" cy="52921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 rot="900000">
              <a:off x="282272" y="4616380"/>
              <a:ext cx="7668822" cy="2818824"/>
            </a:xfrm>
            <a:custGeom>
              <a:avLst/>
              <a:gdLst>
                <a:gd name="connsiteX0" fmla="*/ 3554101 w 7668822"/>
                <a:gd name="connsiteY0" fmla="*/ 2505 h 2818824"/>
                <a:gd name="connsiteX1" fmla="*/ 3559115 w 7668822"/>
                <a:gd name="connsiteY1" fmla="*/ 2505 h 2818824"/>
                <a:gd name="connsiteX2" fmla="*/ 3563453 w 7668822"/>
                <a:gd name="connsiteY2" fmla="*/ 0 h 2818824"/>
                <a:gd name="connsiteX3" fmla="*/ 3564899 w 7668822"/>
                <a:gd name="connsiteY3" fmla="*/ 2505 h 2818824"/>
                <a:gd name="connsiteX4" fmla="*/ 7668822 w 7668822"/>
                <a:gd name="connsiteY4" fmla="*/ 2505 h 2818824"/>
                <a:gd name="connsiteX5" fmla="*/ 7668822 w 7668822"/>
                <a:gd name="connsiteY5" fmla="*/ 881767 h 2818824"/>
                <a:gd name="connsiteX6" fmla="*/ 3794712 w 7668822"/>
                <a:gd name="connsiteY6" fmla="*/ 881767 h 2818824"/>
                <a:gd name="connsiteX7" fmla="*/ 439631 w 7668822"/>
                <a:gd name="connsiteY7" fmla="*/ 2818824 h 2818824"/>
                <a:gd name="connsiteX8" fmla="*/ 0 w 7668822"/>
                <a:gd name="connsiteY8" fmla="*/ 2057361 h 2818824"/>
                <a:gd name="connsiteX9" fmla="*/ 3554101 w 7668822"/>
                <a:gd name="connsiteY9" fmla="*/ 5400 h 281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68822" h="2818824">
                  <a:moveTo>
                    <a:pt x="3554101" y="2505"/>
                  </a:moveTo>
                  <a:lnTo>
                    <a:pt x="3559115" y="2505"/>
                  </a:lnTo>
                  <a:lnTo>
                    <a:pt x="3563453" y="0"/>
                  </a:lnTo>
                  <a:lnTo>
                    <a:pt x="3564899" y="2505"/>
                  </a:lnTo>
                  <a:lnTo>
                    <a:pt x="7668822" y="2505"/>
                  </a:lnTo>
                  <a:lnTo>
                    <a:pt x="7668822" y="881767"/>
                  </a:lnTo>
                  <a:lnTo>
                    <a:pt x="3794712" y="881767"/>
                  </a:lnTo>
                  <a:lnTo>
                    <a:pt x="439631" y="2818824"/>
                  </a:lnTo>
                  <a:lnTo>
                    <a:pt x="0" y="2057361"/>
                  </a:lnTo>
                  <a:lnTo>
                    <a:pt x="3554101" y="540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644236" y="5309755"/>
              <a:ext cx="3575561" cy="966354"/>
            </a:xfrm>
            <a:prstGeom prst="line">
              <a:avLst/>
            </a:prstGeom>
            <a:noFill/>
            <a:ln w="25400" cap="flat">
              <a:solidFill>
                <a:srgbClr val="00B050"/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219797" y="5309755"/>
              <a:ext cx="3575561" cy="966354"/>
            </a:xfrm>
            <a:prstGeom prst="line">
              <a:avLst/>
            </a:prstGeom>
            <a:noFill/>
            <a:ln w="25400" cap="flat">
              <a:solidFill>
                <a:srgbClr val="00B050"/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475920" y="4852555"/>
              <a:ext cx="3575561" cy="966354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377722" y="4847695"/>
              <a:ext cx="3575561" cy="966354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0" name="Freeform 29"/>
            <p:cNvSpPr/>
            <p:nvPr/>
          </p:nvSpPr>
          <p:spPr>
            <a:xfrm>
              <a:off x="4062845" y="4821257"/>
              <a:ext cx="334085" cy="45688"/>
            </a:xfrm>
            <a:custGeom>
              <a:avLst/>
              <a:gdLst>
                <a:gd name="connsiteX0" fmla="*/ 0 w 334085"/>
                <a:gd name="connsiteY0" fmla="*/ 31298 h 45688"/>
                <a:gd name="connsiteX1" fmla="*/ 166255 w 334085"/>
                <a:gd name="connsiteY1" fmla="*/ 125 h 45688"/>
                <a:gd name="connsiteX2" fmla="*/ 322119 w 334085"/>
                <a:gd name="connsiteY2" fmla="*/ 41689 h 45688"/>
                <a:gd name="connsiteX3" fmla="*/ 311728 w 334085"/>
                <a:gd name="connsiteY3" fmla="*/ 41689 h 45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085" h="45688">
                  <a:moveTo>
                    <a:pt x="0" y="31298"/>
                  </a:moveTo>
                  <a:cubicBezTo>
                    <a:pt x="56284" y="14845"/>
                    <a:pt x="112569" y="-1607"/>
                    <a:pt x="166255" y="125"/>
                  </a:cubicBezTo>
                  <a:cubicBezTo>
                    <a:pt x="219941" y="1857"/>
                    <a:pt x="297874" y="34762"/>
                    <a:pt x="322119" y="41689"/>
                  </a:cubicBezTo>
                  <a:cubicBezTo>
                    <a:pt x="346365" y="48616"/>
                    <a:pt x="329046" y="45152"/>
                    <a:pt x="311728" y="41689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ysDash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latinLnBrk="1"/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4209406" y="4636986"/>
              <a:ext cx="266105" cy="914784"/>
            </a:xfrm>
            <a:prstGeom prst="line">
              <a:avLst/>
            </a:pr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3984264" y="4630838"/>
              <a:ext cx="222382" cy="879482"/>
            </a:xfrm>
            <a:prstGeom prst="line">
              <a:avLst/>
            </a:pr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4342459" y="4274377"/>
              <a:ext cx="1177040" cy="47703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2" name="TextBox 41"/>
            <p:cNvSpPr txBox="1"/>
            <p:nvPr/>
          </p:nvSpPr>
          <p:spPr>
            <a:xfrm>
              <a:off x="5486075" y="4047215"/>
              <a:ext cx="2905374" cy="837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600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Red path longer than green due to arc length</a:t>
              </a:r>
              <a:endParaRPr lang="en-US" sz="1600" dirty="0">
                <a:latin typeface="Symbol" panose="05050102010706020507" pitchFamily="18" charset="2"/>
                <a:sym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1824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53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 R</a:t>
            </a:r>
            <a:r>
              <a:rPr lang="en-US" baseline="-25000" dirty="0"/>
              <a:t>56</a:t>
            </a:r>
            <a:r>
              <a:rPr lang="en-US" dirty="0"/>
              <a:t> Correction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58964" y="738188"/>
            <a:ext cx="8347075" cy="2140094"/>
          </a:xfrm>
        </p:spPr>
        <p:txBody>
          <a:bodyPr/>
          <a:lstStyle/>
          <a:p>
            <a:r>
              <a:rPr lang="en-US" dirty="0"/>
              <a:t>Measured dispersion/R</a:t>
            </a:r>
            <a:r>
              <a:rPr lang="en-US" baseline="-25000" dirty="0"/>
              <a:t>56</a:t>
            </a:r>
            <a:r>
              <a:rPr lang="en-US" dirty="0"/>
              <a:t> response to splitter quads</a:t>
            </a:r>
          </a:p>
          <a:p>
            <a:r>
              <a:rPr lang="en-US" dirty="0"/>
              <a:t>Worked well for horizontal dispersion, R</a:t>
            </a:r>
            <a:r>
              <a:rPr lang="en-US" baseline="-25000" dirty="0"/>
              <a:t>56</a:t>
            </a:r>
            <a:r>
              <a:rPr lang="en-US" dirty="0"/>
              <a:t>… except when it didn’t</a:t>
            </a:r>
          </a:p>
          <a:p>
            <a:pPr lvl="1"/>
            <a:r>
              <a:rPr lang="en-US" dirty="0"/>
              <a:t>Discovered subtle problem in method in last week of operation</a:t>
            </a:r>
          </a:p>
          <a:p>
            <a:r>
              <a:rPr lang="en-US" dirty="0"/>
              <a:t>Vertical dispersion cannot be corrected using splitter quadrupoles, requires correction within FFA</a:t>
            </a:r>
          </a:p>
          <a:p>
            <a:pPr lvl="1"/>
            <a:r>
              <a:rPr lang="en-US" dirty="0"/>
              <a:t>Method tested in last week of operation, seemed promising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966" y="3001957"/>
            <a:ext cx="5095034" cy="31200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3064385"/>
            <a:ext cx="3685988" cy="299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7889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54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 R56 Correction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08775" y="3827229"/>
            <a:ext cx="8561798" cy="2677480"/>
          </a:xfrm>
        </p:spPr>
        <p:txBody>
          <a:bodyPr/>
          <a:lstStyle/>
          <a:p>
            <a:r>
              <a:rPr lang="en-US" dirty="0"/>
              <a:t>GUI ready at the beginning of the run period</a:t>
            </a:r>
          </a:p>
          <a:p>
            <a:r>
              <a:rPr lang="en-US" dirty="0"/>
              <a:t>Ideas for vertical dispersion correction occasionally throughout run period, successful correction only at the end of January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5" y="645567"/>
            <a:ext cx="9143999" cy="256373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2600000">
            <a:off x="3111317" y="2913417"/>
            <a:ext cx="1150333" cy="73365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/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9198" y="3362360"/>
            <a:ext cx="212173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solidFill>
                  <a:srgbClr val="0070C0"/>
                </a:solidFill>
              </a:rPr>
              <a:t>Dispersion, R</a:t>
            </a:r>
            <a:r>
              <a:rPr lang="en-US" baseline="-25000" dirty="0">
                <a:solidFill>
                  <a:srgbClr val="0070C0"/>
                </a:solidFill>
              </a:rPr>
              <a:t>56</a:t>
            </a:r>
            <a:r>
              <a:rPr lang="en-US" dirty="0">
                <a:solidFill>
                  <a:srgbClr val="0070C0"/>
                </a:solidFill>
              </a:rPr>
              <a:t> GUI</a:t>
            </a:r>
            <a:endParaRPr lang="en-US" dirty="0">
              <a:solidFill>
                <a:srgbClr val="0070C0"/>
              </a:solidFill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19968739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55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MLC arrival phase drift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58964" y="738189"/>
            <a:ext cx="8347075" cy="5267757"/>
          </a:xfrm>
        </p:spPr>
        <p:txBody>
          <a:bodyPr/>
          <a:lstStyle/>
          <a:p>
            <a:r>
              <a:rPr lang="en-US" dirty="0"/>
              <a:t>Beam MLC arrival phase drifted many 10s of degrees</a:t>
            </a:r>
          </a:p>
          <a:p>
            <a:pPr lvl="1"/>
            <a:r>
              <a:rPr lang="en-US" dirty="0"/>
              <a:t>A static beam was never seen to change</a:t>
            </a:r>
          </a:p>
          <a:p>
            <a:pPr lvl="1"/>
            <a:r>
              <a:rPr lang="en-US" dirty="0"/>
              <a:t>During a shift, phase would seem to have sudden unexplained jumps.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Spent days investigating, looking for problems with BPM hardware / software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2007844"/>
            <a:ext cx="5174673" cy="318441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482936" y="3834246"/>
            <a:ext cx="549564" cy="46759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/>
          <p:cNvSpPr txBox="1"/>
          <p:nvPr/>
        </p:nvSpPr>
        <p:spPr>
          <a:xfrm>
            <a:off x="5768111" y="4088197"/>
            <a:ext cx="2719653" cy="307775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sz="1400" dirty="0">
                <a:solidFill>
                  <a:srgbClr val="FF0000"/>
                </a:solidFill>
                <a:latin typeface="+mj-lt"/>
                <a:ea typeface="Franklin Gothic Book"/>
                <a:cs typeface="Franklin Gothic Book"/>
                <a:sym typeface="Franklin Gothic Book"/>
              </a:rPr>
              <a:t>Sudden 15</a:t>
            </a:r>
            <a:r>
              <a:rPr lang="en-US" sz="1400" baseline="30000" dirty="0">
                <a:solidFill>
                  <a:srgbClr val="FF0000"/>
                </a:solidFill>
                <a:latin typeface="+mj-lt"/>
                <a:ea typeface="Franklin Gothic Book"/>
                <a:cs typeface="Franklin Gothic Book"/>
                <a:sym typeface="Franklin Gothic Book"/>
              </a:rPr>
              <a:t>o</a:t>
            </a:r>
            <a:r>
              <a:rPr lang="en-US" sz="1400" dirty="0">
                <a:solidFill>
                  <a:srgbClr val="FF0000"/>
                </a:solidFill>
                <a:latin typeface="+mj-lt"/>
                <a:ea typeface="Franklin Gothic Book"/>
                <a:cs typeface="Franklin Gothic Book"/>
                <a:sym typeface="Franklin Gothic Book"/>
              </a:rPr>
              <a:t> change over 20 minutes</a:t>
            </a:r>
          </a:p>
        </p:txBody>
      </p:sp>
    </p:spTree>
    <p:extLst>
      <p:ext uri="{BB962C8B-B14F-4D97-AF65-F5344CB8AC3E}">
        <p14:creationId xmlns:p14="http://schemas.microsoft.com/office/powerpoint/2010/main" val="266533311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56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MLC arrival phase drift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08776" y="3827229"/>
            <a:ext cx="8347075" cy="2604744"/>
          </a:xfrm>
        </p:spPr>
        <p:txBody>
          <a:bodyPr/>
          <a:lstStyle/>
          <a:p>
            <a:r>
              <a:rPr lang="en-US" dirty="0"/>
              <a:t>Discovered that the readings were real, and caused by splitter orbit changes</a:t>
            </a:r>
          </a:p>
          <a:p>
            <a:r>
              <a:rPr lang="en-US" dirty="0"/>
              <a:t>Manual splitter orbit changes produced up to 50</a:t>
            </a:r>
            <a:r>
              <a:rPr lang="en-US" baseline="30000" dirty="0"/>
              <a:t>o</a:t>
            </a:r>
            <a:r>
              <a:rPr lang="en-US" dirty="0"/>
              <a:t> of path length adjustment!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5" y="645567"/>
            <a:ext cx="9143999" cy="256373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9800000">
            <a:off x="7855975" y="2847113"/>
            <a:ext cx="1131785" cy="73365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/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9420" y="3328864"/>
            <a:ext cx="170815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solidFill>
                  <a:srgbClr val="0070C0"/>
                </a:solidFill>
              </a:rPr>
              <a:t>Phases are real</a:t>
            </a:r>
            <a:endParaRPr lang="en-US" dirty="0">
              <a:solidFill>
                <a:srgbClr val="0070C0"/>
              </a:solidFill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25918" y="4685457"/>
            <a:ext cx="5659307" cy="2364441"/>
            <a:chOff x="282272" y="4047215"/>
            <a:chExt cx="8109177" cy="3387989"/>
          </a:xfrm>
        </p:grpSpPr>
        <p:sp>
          <p:nvSpPr>
            <p:cNvPr id="15" name="Rectangle 14"/>
            <p:cNvSpPr/>
            <p:nvPr/>
          </p:nvSpPr>
          <p:spPr>
            <a:xfrm>
              <a:off x="3544389" y="4864995"/>
              <a:ext cx="1350818" cy="52921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 rot="900000">
              <a:off x="282272" y="4616380"/>
              <a:ext cx="7668822" cy="2818824"/>
            </a:xfrm>
            <a:custGeom>
              <a:avLst/>
              <a:gdLst>
                <a:gd name="connsiteX0" fmla="*/ 3554101 w 7668822"/>
                <a:gd name="connsiteY0" fmla="*/ 2505 h 2818824"/>
                <a:gd name="connsiteX1" fmla="*/ 3559115 w 7668822"/>
                <a:gd name="connsiteY1" fmla="*/ 2505 h 2818824"/>
                <a:gd name="connsiteX2" fmla="*/ 3563453 w 7668822"/>
                <a:gd name="connsiteY2" fmla="*/ 0 h 2818824"/>
                <a:gd name="connsiteX3" fmla="*/ 3564899 w 7668822"/>
                <a:gd name="connsiteY3" fmla="*/ 2505 h 2818824"/>
                <a:gd name="connsiteX4" fmla="*/ 7668822 w 7668822"/>
                <a:gd name="connsiteY4" fmla="*/ 2505 h 2818824"/>
                <a:gd name="connsiteX5" fmla="*/ 7668822 w 7668822"/>
                <a:gd name="connsiteY5" fmla="*/ 881767 h 2818824"/>
                <a:gd name="connsiteX6" fmla="*/ 3794712 w 7668822"/>
                <a:gd name="connsiteY6" fmla="*/ 881767 h 2818824"/>
                <a:gd name="connsiteX7" fmla="*/ 439631 w 7668822"/>
                <a:gd name="connsiteY7" fmla="*/ 2818824 h 2818824"/>
                <a:gd name="connsiteX8" fmla="*/ 0 w 7668822"/>
                <a:gd name="connsiteY8" fmla="*/ 2057361 h 2818824"/>
                <a:gd name="connsiteX9" fmla="*/ 3554101 w 7668822"/>
                <a:gd name="connsiteY9" fmla="*/ 5400 h 281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68822" h="2818824">
                  <a:moveTo>
                    <a:pt x="3554101" y="2505"/>
                  </a:moveTo>
                  <a:lnTo>
                    <a:pt x="3559115" y="2505"/>
                  </a:lnTo>
                  <a:lnTo>
                    <a:pt x="3563453" y="0"/>
                  </a:lnTo>
                  <a:lnTo>
                    <a:pt x="3564899" y="2505"/>
                  </a:lnTo>
                  <a:lnTo>
                    <a:pt x="7668822" y="2505"/>
                  </a:lnTo>
                  <a:lnTo>
                    <a:pt x="7668822" y="881767"/>
                  </a:lnTo>
                  <a:lnTo>
                    <a:pt x="3794712" y="881767"/>
                  </a:lnTo>
                  <a:lnTo>
                    <a:pt x="439631" y="2818824"/>
                  </a:lnTo>
                  <a:lnTo>
                    <a:pt x="0" y="2057361"/>
                  </a:lnTo>
                  <a:lnTo>
                    <a:pt x="3554101" y="540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/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644236" y="5309755"/>
              <a:ext cx="3575561" cy="966354"/>
            </a:xfrm>
            <a:prstGeom prst="line">
              <a:avLst/>
            </a:prstGeom>
            <a:noFill/>
            <a:ln w="25400" cap="flat">
              <a:solidFill>
                <a:srgbClr val="00B050"/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219797" y="5309755"/>
              <a:ext cx="3575561" cy="966354"/>
            </a:xfrm>
            <a:prstGeom prst="line">
              <a:avLst/>
            </a:prstGeom>
            <a:noFill/>
            <a:ln w="25400" cap="flat">
              <a:solidFill>
                <a:srgbClr val="00B050"/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475920" y="4852555"/>
              <a:ext cx="3575561" cy="966354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377722" y="4847695"/>
              <a:ext cx="3575561" cy="966354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0" name="Freeform 29"/>
            <p:cNvSpPr/>
            <p:nvPr/>
          </p:nvSpPr>
          <p:spPr>
            <a:xfrm>
              <a:off x="4062845" y="4821257"/>
              <a:ext cx="334085" cy="45688"/>
            </a:xfrm>
            <a:custGeom>
              <a:avLst/>
              <a:gdLst>
                <a:gd name="connsiteX0" fmla="*/ 0 w 334085"/>
                <a:gd name="connsiteY0" fmla="*/ 31298 h 45688"/>
                <a:gd name="connsiteX1" fmla="*/ 166255 w 334085"/>
                <a:gd name="connsiteY1" fmla="*/ 125 h 45688"/>
                <a:gd name="connsiteX2" fmla="*/ 322119 w 334085"/>
                <a:gd name="connsiteY2" fmla="*/ 41689 h 45688"/>
                <a:gd name="connsiteX3" fmla="*/ 311728 w 334085"/>
                <a:gd name="connsiteY3" fmla="*/ 41689 h 45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085" h="45688">
                  <a:moveTo>
                    <a:pt x="0" y="31298"/>
                  </a:moveTo>
                  <a:cubicBezTo>
                    <a:pt x="56284" y="14845"/>
                    <a:pt x="112569" y="-1607"/>
                    <a:pt x="166255" y="125"/>
                  </a:cubicBezTo>
                  <a:cubicBezTo>
                    <a:pt x="219941" y="1857"/>
                    <a:pt x="297874" y="34762"/>
                    <a:pt x="322119" y="41689"/>
                  </a:cubicBezTo>
                  <a:cubicBezTo>
                    <a:pt x="346365" y="48616"/>
                    <a:pt x="329046" y="45152"/>
                    <a:pt x="311728" y="41689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ysDash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latinLnBrk="1"/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4209406" y="4636986"/>
              <a:ext cx="266105" cy="914784"/>
            </a:xfrm>
            <a:prstGeom prst="line">
              <a:avLst/>
            </a:pr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3984264" y="4630838"/>
              <a:ext cx="222382" cy="879482"/>
            </a:xfrm>
            <a:prstGeom prst="line">
              <a:avLst/>
            </a:prstGeom>
            <a:noFill/>
            <a:ln w="1905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4342459" y="4274377"/>
              <a:ext cx="1177040" cy="47703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2" name="TextBox 41"/>
            <p:cNvSpPr txBox="1"/>
            <p:nvPr/>
          </p:nvSpPr>
          <p:spPr>
            <a:xfrm>
              <a:off x="5486075" y="4047215"/>
              <a:ext cx="2905374" cy="837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sz="1600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Red path longer than green due to arc length</a:t>
              </a:r>
              <a:endParaRPr lang="en-US" sz="1600" dirty="0">
                <a:latin typeface="Symbol" panose="05050102010706020507" pitchFamily="18" charset="2"/>
                <a:sym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86395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57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Buncher</a:t>
            </a:r>
            <a:r>
              <a:rPr lang="en-US" dirty="0"/>
              <a:t> failure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08776" y="3827229"/>
            <a:ext cx="8347075" cy="26774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buncher RF power supply (IOT), rarely a source of previous trouble, was down for significant periods of time (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areas)</a:t>
            </a:r>
          </a:p>
          <a:p>
            <a:r>
              <a:rPr lang="en-US" dirty="0"/>
              <a:t>Initially, we stopped operation for repairs</a:t>
            </a:r>
          </a:p>
          <a:p>
            <a:r>
              <a:rPr lang="en-US" dirty="0"/>
              <a:t>In the end, we re-tuned the injector in a novel way to bunch using the ICM instead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45568"/>
            <a:ext cx="9144000" cy="256373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9800000">
            <a:off x="7802777" y="2842475"/>
            <a:ext cx="1150333" cy="73365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/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5633" y="3269262"/>
            <a:ext cx="25160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solidFill>
                  <a:srgbClr val="0070C0"/>
                </a:solidFill>
              </a:rPr>
              <a:t>Switch to ICM bunching</a:t>
            </a:r>
            <a:endParaRPr lang="en-US" dirty="0">
              <a:solidFill>
                <a:srgbClr val="0070C0"/>
              </a:solidFill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71978751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58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ICM bunching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58964" y="738189"/>
            <a:ext cx="8347075" cy="2254394"/>
          </a:xfrm>
        </p:spPr>
        <p:txBody>
          <a:bodyPr/>
          <a:lstStyle/>
          <a:p>
            <a:r>
              <a:rPr lang="en-US" dirty="0"/>
              <a:t>In simulation, using the ICM to bunch leads to higher peak current and longer longitudinal tails</a:t>
            </a:r>
          </a:p>
          <a:p>
            <a:r>
              <a:rPr lang="en-US" dirty="0"/>
              <a:t>Not ideal, but good enough for the milestone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1817" y="2155661"/>
            <a:ext cx="8860443" cy="3492228"/>
            <a:chOff x="0" y="2415434"/>
            <a:chExt cx="8860443" cy="3492228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2525592"/>
              <a:ext cx="8860443" cy="3382070"/>
              <a:chOff x="0" y="2525592"/>
              <a:chExt cx="8860443" cy="338207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893" y="2635750"/>
                <a:ext cx="4362550" cy="327191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635750"/>
                <a:ext cx="4414734" cy="3271912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039091" y="2525592"/>
                <a:ext cx="7065818" cy="36933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defTabSz="457200"/>
                <a:endParaRPr lang="en-US">
                  <a:latin typeface="Franklin Gothic Book"/>
                  <a:ea typeface="Franklin Gothic Book"/>
                  <a:cs typeface="Franklin Gothic Book"/>
                  <a:sym typeface="Franklin Gothic Book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311828" y="2415434"/>
              <a:ext cx="223714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Baseline, with </a:t>
              </a:r>
              <a:r>
                <a:rPr lang="en-US" dirty="0" err="1">
                  <a:latin typeface="+mj-lt"/>
                  <a:ea typeface="Franklin Gothic Book"/>
                  <a:cs typeface="Franklin Gothic Book"/>
                  <a:sym typeface="Franklin Gothic Book"/>
                </a:rPr>
                <a:t>buncher</a:t>
              </a:r>
              <a:endParaRPr lang="en-US" dirty="0">
                <a:latin typeface="+mj-lt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30358" y="2415434"/>
              <a:ext cx="258019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/>
              <a:r>
                <a:rPr lang="en-US" dirty="0">
                  <a:latin typeface="+mj-lt"/>
                  <a:ea typeface="Franklin Gothic Book"/>
                  <a:cs typeface="Franklin Gothic Book"/>
                  <a:sym typeface="Franklin Gothic Book"/>
                </a:rPr>
                <a:t>ICM bunching, no </a:t>
              </a:r>
              <a:r>
                <a:rPr lang="en-US" dirty="0" err="1">
                  <a:latin typeface="+mj-lt"/>
                </a:rPr>
                <a:t>b</a:t>
              </a:r>
              <a:r>
                <a:rPr lang="en-US" dirty="0" err="1">
                  <a:latin typeface="+mj-lt"/>
                  <a:ea typeface="Franklin Gothic Book"/>
                  <a:cs typeface="Franklin Gothic Book"/>
                  <a:sym typeface="Franklin Gothic Book"/>
                </a:rPr>
                <a:t>uncher</a:t>
              </a:r>
              <a:endParaRPr lang="en-US" dirty="0">
                <a:latin typeface="+mj-lt"/>
                <a:ea typeface="Franklin Gothic Book"/>
                <a:cs typeface="Franklin Gothic Book"/>
                <a:sym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8753186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59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power supply failure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08776" y="3827229"/>
            <a:ext cx="8347075" cy="26774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R2 dipole 4: Power supply failed on 12/10, no spare</a:t>
            </a:r>
          </a:p>
          <a:p>
            <a:r>
              <a:rPr lang="en-US" dirty="0"/>
              <a:t>Power supply with similar specs found on shelf at BNL</a:t>
            </a:r>
          </a:p>
          <a:p>
            <a:r>
              <a:rPr lang="en-US" dirty="0"/>
              <a:t>Ready for beam in 2 days!</a:t>
            </a:r>
          </a:p>
          <a:p>
            <a:pPr lvl="1"/>
            <a:r>
              <a:rPr lang="en-US" dirty="0"/>
              <a:t>Transport to CU</a:t>
            </a:r>
          </a:p>
          <a:p>
            <a:pPr lvl="1"/>
            <a:r>
              <a:rPr lang="en-US" dirty="0"/>
              <a:t>Wiring</a:t>
            </a:r>
          </a:p>
          <a:p>
            <a:pPr lvl="1"/>
            <a:r>
              <a:rPr lang="en-US" dirty="0"/>
              <a:t>Control system changes for analog voltage control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5" y="645567"/>
            <a:ext cx="9143999" cy="256373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9800000">
            <a:off x="7002508" y="2856553"/>
            <a:ext cx="1150333" cy="73365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/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5137" y="3305496"/>
            <a:ext cx="216982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solidFill>
                  <a:srgbClr val="0070C0"/>
                </a:solidFill>
              </a:rPr>
              <a:t>Power supply failure</a:t>
            </a:r>
            <a:endParaRPr lang="en-US" dirty="0">
              <a:solidFill>
                <a:srgbClr val="0070C0"/>
              </a:solidFill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414231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3"/>
          <p:cNvSpPr txBox="1">
            <a:spLocks noGrp="1"/>
          </p:cNvSpPr>
          <p:nvPr>
            <p:ph type="sldNum" sz="quarter" idx="2"/>
          </p:nvPr>
        </p:nvSpPr>
        <p:spPr>
          <a:xfrm>
            <a:off x="11471013" y="6585119"/>
            <a:ext cx="179942" cy="2468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297" name="TextBox 3"/>
          <p:cNvSpPr txBox="1"/>
          <p:nvPr/>
        </p:nvSpPr>
        <p:spPr>
          <a:xfrm>
            <a:off x="45719" y="16043"/>
            <a:ext cx="1210056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/>
            </a:lvl1pPr>
          </a:lstStyle>
          <a:p>
            <a:r>
              <a:rPr lang="en-US" dirty="0"/>
              <a:t>Splitters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674" y="2768984"/>
            <a:ext cx="6287308" cy="3689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932CCD-BAC0-F64E-4AA0-18DB630E7F76}"/>
              </a:ext>
            </a:extLst>
          </p:cNvPr>
          <p:cNvSpPr txBox="1"/>
          <p:nvPr/>
        </p:nvSpPr>
        <p:spPr>
          <a:xfrm>
            <a:off x="408018" y="700823"/>
            <a:ext cx="61750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4 beamlines to separate and recombine each beam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8 quadrupoles per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  <a:p>
            <a:r>
              <a:rPr lang="en-US" b="1" dirty="0">
                <a:latin typeface="+mj-lt"/>
              </a:rPr>
              <a:t>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Path length adjustment for energy 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Twiss parameters / dispersion / dispersion prime/ R</a:t>
            </a:r>
            <a:r>
              <a:rPr lang="en-US" baseline="-25000" dirty="0">
                <a:latin typeface="+mj-lt"/>
              </a:rPr>
              <a:t>56</a:t>
            </a:r>
            <a:r>
              <a:rPr lang="en-US" dirty="0">
                <a:latin typeface="+mj-lt"/>
              </a:rPr>
              <a:t> / orbit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44D867-D131-0B85-72B2-47BCCFF050B0}"/>
              </a:ext>
            </a:extLst>
          </p:cNvPr>
          <p:cNvGrpSpPr/>
          <p:nvPr/>
        </p:nvGrpSpPr>
        <p:grpSpPr>
          <a:xfrm>
            <a:off x="582141" y="2732148"/>
            <a:ext cx="4412523" cy="3697772"/>
            <a:chOff x="465136" y="2576146"/>
            <a:chExt cx="4412523" cy="36977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516" y="2576146"/>
              <a:ext cx="3686689" cy="311511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16C0D-66D2-E89E-5452-E068DD2CC57B}"/>
                </a:ext>
              </a:extLst>
            </p:cNvPr>
            <p:cNvSpPr txBox="1"/>
            <p:nvPr/>
          </p:nvSpPr>
          <p:spPr>
            <a:xfrm>
              <a:off x="1897537" y="5350588"/>
              <a:ext cx="19672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Blue</a:t>
              </a:r>
              <a:r>
                <a:rPr lang="en-US" dirty="0"/>
                <a:t>: quadrupole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Red</a:t>
              </a:r>
              <a:r>
                <a:rPr lang="en-US" dirty="0"/>
                <a:t>: dipole</a:t>
              </a:r>
            </a:p>
            <a:p>
              <a:r>
                <a:rPr lang="en-US" b="1" dirty="0"/>
                <a:t>Black</a:t>
              </a:r>
              <a:r>
                <a:rPr lang="en-US" dirty="0"/>
                <a:t>: bellows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E67666-5351-76E3-EFE9-F353F56BC733}"/>
                </a:ext>
              </a:extLst>
            </p:cNvPr>
            <p:cNvSpPr txBox="1"/>
            <p:nvPr/>
          </p:nvSpPr>
          <p:spPr>
            <a:xfrm rot="18056010">
              <a:off x="313812" y="5589517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MLC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07E873-8474-57E9-49AA-F31BF880F483}"/>
                </a:ext>
              </a:extLst>
            </p:cNvPr>
            <p:cNvSpPr txBox="1"/>
            <p:nvPr/>
          </p:nvSpPr>
          <p:spPr>
            <a:xfrm rot="20700000">
              <a:off x="4256976" y="3554401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FFA</a:t>
              </a:r>
            </a:p>
          </p:txBody>
        </p:sp>
      </p:grp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60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MLC Cavity SSA Failure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08776" y="3827229"/>
            <a:ext cx="8347075" cy="2677480"/>
          </a:xfrm>
        </p:spPr>
        <p:txBody>
          <a:bodyPr/>
          <a:lstStyle/>
          <a:p>
            <a:r>
              <a:rPr lang="en-US" dirty="0"/>
              <a:t>SSA #1 has an internal DC power supply failure, no spare</a:t>
            </a:r>
          </a:p>
          <a:p>
            <a:r>
              <a:rPr lang="en-US" dirty="0"/>
              <a:t>Ready for beam in 3 days!</a:t>
            </a:r>
          </a:p>
          <a:p>
            <a:pPr lvl="1"/>
            <a:r>
              <a:rPr lang="en-US" dirty="0"/>
              <a:t>During the wait, retuned MLC for 5 cavity operation</a:t>
            </a:r>
          </a:p>
          <a:p>
            <a:r>
              <a:rPr lang="en-US" dirty="0"/>
              <a:t>Achieved 4-pass ER milestone the next day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5" y="645567"/>
            <a:ext cx="9143999" cy="256373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9800000">
            <a:off x="7854732" y="2842476"/>
            <a:ext cx="1150333" cy="73365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/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7535" y="3291419"/>
            <a:ext cx="30675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solidFill>
                  <a:srgbClr val="0070C0"/>
                </a:solidFill>
              </a:rPr>
              <a:t>SSA DC power supply failure</a:t>
            </a:r>
            <a:endParaRPr lang="en-US" dirty="0">
              <a:solidFill>
                <a:srgbClr val="0070C0"/>
              </a:solidFill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591916931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61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Microbunching</a:t>
            </a:r>
            <a:r>
              <a:rPr lang="en-US" dirty="0"/>
              <a:t> Instability?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Occasionally, we would see a charge-dependent structure on the beam profile</a:t>
            </a:r>
          </a:p>
          <a:p>
            <a:r>
              <a:rPr lang="en-US" dirty="0"/>
              <a:t>As early as the beginning of the second pass</a:t>
            </a:r>
          </a:p>
          <a:p>
            <a:r>
              <a:rPr lang="en-US" dirty="0"/>
              <a:t>Charge dependent</a:t>
            </a:r>
          </a:p>
          <a:p>
            <a:r>
              <a:rPr lang="en-US" dirty="0"/>
              <a:t>Single bunch effect</a:t>
            </a:r>
          </a:p>
          <a:p>
            <a:r>
              <a:rPr lang="en-US" dirty="0"/>
              <a:t>Optics dependent</a:t>
            </a:r>
          </a:p>
          <a:p>
            <a:pPr lvl="1"/>
            <a:r>
              <a:rPr lang="en-US" dirty="0"/>
              <a:t>causing the instability or just accidentally letting us see it?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538" y="3536017"/>
            <a:ext cx="4000500" cy="1543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503" y="3545543"/>
            <a:ext cx="3724275" cy="15335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6697198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62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Microbunching</a:t>
            </a:r>
            <a:r>
              <a:rPr lang="en-US" dirty="0"/>
              <a:t> Instability?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42" y="1064420"/>
            <a:ext cx="7808119" cy="4729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6617" y="5269574"/>
            <a:ext cx="303384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sz="2400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Entrance to S2: 1.3 </a:t>
            </a:r>
            <a:r>
              <a:rPr lang="en-US" sz="2400" dirty="0" err="1">
                <a:latin typeface="Franklin Gothic Book"/>
                <a:ea typeface="Franklin Gothic Book"/>
                <a:cs typeface="Franklin Gothic Book"/>
                <a:sym typeface="Franklin Gothic Book"/>
              </a:rPr>
              <a:t>pC</a:t>
            </a:r>
            <a:endParaRPr lang="en-US" sz="2400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52201162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63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Microbunching</a:t>
            </a:r>
            <a:r>
              <a:rPr lang="en-US" dirty="0"/>
              <a:t> Instability?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42" y="1064420"/>
            <a:ext cx="7808119" cy="4729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6617" y="5269574"/>
            <a:ext cx="303384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sz="2400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Entrance to S2: 1.9 </a:t>
            </a:r>
            <a:r>
              <a:rPr lang="en-US" sz="2400" dirty="0" err="1">
                <a:latin typeface="Franklin Gothic Book"/>
                <a:ea typeface="Franklin Gothic Book"/>
                <a:cs typeface="Franklin Gothic Book"/>
                <a:sym typeface="Franklin Gothic Book"/>
              </a:rPr>
              <a:t>pC</a:t>
            </a:r>
            <a:endParaRPr lang="en-US" sz="2400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1065679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64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Microbunching</a:t>
            </a:r>
            <a:r>
              <a:rPr lang="en-US" dirty="0"/>
              <a:t> Instability?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42" y="1064420"/>
            <a:ext cx="7808119" cy="4729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6617" y="5269574"/>
            <a:ext cx="303384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sz="2400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Entrance to S2: 2.5 </a:t>
            </a:r>
            <a:r>
              <a:rPr lang="en-US" sz="2400" dirty="0" err="1">
                <a:latin typeface="Franklin Gothic Book"/>
                <a:ea typeface="Franklin Gothic Book"/>
                <a:cs typeface="Franklin Gothic Book"/>
                <a:sym typeface="Franklin Gothic Book"/>
              </a:rPr>
              <a:t>pC</a:t>
            </a:r>
            <a:endParaRPr lang="en-US" sz="2400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93024960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65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Microbunching</a:t>
            </a:r>
            <a:r>
              <a:rPr lang="en-US" dirty="0"/>
              <a:t> Instability?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42" y="1064420"/>
            <a:ext cx="7808119" cy="4729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6617" y="5269574"/>
            <a:ext cx="303384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sz="2400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Entrance to S2: 5.0 </a:t>
            </a:r>
            <a:r>
              <a:rPr lang="en-US" sz="2400" dirty="0" err="1">
                <a:latin typeface="Franklin Gothic Book"/>
                <a:ea typeface="Franklin Gothic Book"/>
                <a:cs typeface="Franklin Gothic Book"/>
                <a:sym typeface="Franklin Gothic Book"/>
              </a:rPr>
              <a:t>pC</a:t>
            </a:r>
            <a:endParaRPr lang="en-US" sz="2400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76422484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66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loses BPM timing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58964" y="738189"/>
            <a:ext cx="8347075" cy="1543458"/>
          </a:xfrm>
        </p:spPr>
        <p:txBody>
          <a:bodyPr/>
          <a:lstStyle/>
          <a:p>
            <a:r>
              <a:rPr lang="en-US" dirty="0"/>
              <a:t>Laser is only locked to 1300 MHz (RF rate), not 41.94 MHz (Bunch rate)</a:t>
            </a:r>
          </a:p>
          <a:p>
            <a:pPr lvl="1"/>
            <a:r>
              <a:rPr lang="en-US" dirty="0"/>
              <a:t>If laser loses lock, will come back in random 41.94 MHz “bucket”</a:t>
            </a:r>
          </a:p>
          <a:p>
            <a:pPr lvl="1"/>
            <a:r>
              <a:rPr lang="en-US" dirty="0"/>
              <a:t>Occasional timing error within 23.8 ns window</a:t>
            </a:r>
          </a:p>
          <a:p>
            <a:pPr lvl="1"/>
            <a:r>
              <a:rPr lang="en-US" dirty="0"/>
              <a:t>Synchronous BPM timing is ruined by this error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074" y="2491446"/>
            <a:ext cx="4218636" cy="3163977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20" idx="2"/>
          </p:cNvCxnSpPr>
          <p:nvPr/>
        </p:nvCxnSpPr>
        <p:spPr>
          <a:xfrm flipH="1">
            <a:off x="4798425" y="2409297"/>
            <a:ext cx="2703337" cy="126572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>
            <a:stCxn id="20" idx="2"/>
          </p:cNvCxnSpPr>
          <p:nvPr/>
        </p:nvCxnSpPr>
        <p:spPr>
          <a:xfrm flipH="1">
            <a:off x="5599611" y="2409297"/>
            <a:ext cx="1902150" cy="126572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/>
          <p:cNvCxnSpPr>
            <a:stCxn id="20" idx="2"/>
          </p:cNvCxnSpPr>
          <p:nvPr/>
        </p:nvCxnSpPr>
        <p:spPr>
          <a:xfrm flipH="1">
            <a:off x="6601097" y="2409297"/>
            <a:ext cx="900664" cy="126572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/>
          <p:cNvSpPr txBox="1"/>
          <p:nvPr/>
        </p:nvSpPr>
        <p:spPr>
          <a:xfrm>
            <a:off x="5817327" y="2039967"/>
            <a:ext cx="336886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/>
            <a:r>
              <a:rPr lang="en-US" dirty="0">
                <a:latin typeface="+mj-lt"/>
                <a:ea typeface="Franklin Gothic Book"/>
                <a:cs typeface="Franklin Gothic Book"/>
                <a:sym typeface="Franklin Gothic Book"/>
              </a:rPr>
              <a:t>Laser picks random 1.3 GHz bucket</a:t>
            </a:r>
          </a:p>
        </p:txBody>
      </p:sp>
    </p:spTree>
    <p:extLst>
      <p:ext uri="{BB962C8B-B14F-4D97-AF65-F5344CB8AC3E}">
        <p14:creationId xmlns:p14="http://schemas.microsoft.com/office/powerpoint/2010/main" val="258697258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471013" y="6585120"/>
            <a:ext cx="247971" cy="275543"/>
          </a:xfrm>
        </p:spPr>
        <p:txBody>
          <a:bodyPr/>
          <a:lstStyle/>
          <a:p>
            <a:fld id="{86CB4B4D-7CA3-9044-876B-883B54F8677D}" type="slidenum">
              <a:rPr lang="en-US" smtClean="0"/>
              <a:t>67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Two-frequency RF BPMs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195" y="3065348"/>
            <a:ext cx="3132067" cy="2515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037" y="3065348"/>
            <a:ext cx="3228207" cy="251532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58964" y="738189"/>
            <a:ext cx="8347075" cy="90856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Preliminary test from 1-pass operation</a:t>
            </a:r>
            <a:r>
              <a:rPr lang="en-US" dirty="0"/>
              <a:t>: Two beams on BPM before MLC</a:t>
            </a:r>
          </a:p>
          <a:p>
            <a:pPr marL="0" indent="0">
              <a:buNone/>
            </a:pPr>
            <a:r>
              <a:rPr lang="en-US" dirty="0"/>
              <a:t>Problem: Too many coupled adjustable parameters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5755" y="5685606"/>
            <a:ext cx="558101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/>
            <a:r>
              <a:rPr lang="en-US" dirty="0">
                <a:latin typeface="+mj-lt"/>
              </a:rPr>
              <a:t>Here, a vertical kick produces an unphysical phase change.</a:t>
            </a:r>
          </a:p>
          <a:p>
            <a:pPr algn="ctr"/>
            <a:r>
              <a:rPr lang="en-US" b="1" i="1" dirty="0">
                <a:latin typeface="+mj-lt"/>
              </a:rPr>
              <a:t>Promising, but unreliable. Cannot use this method!</a:t>
            </a:r>
          </a:p>
        </p:txBody>
      </p:sp>
      <p:sp>
        <p:nvSpPr>
          <p:cNvPr id="4" name="Rectangle 3"/>
          <p:cNvSpPr/>
          <p:nvPr/>
        </p:nvSpPr>
        <p:spPr>
          <a:xfrm>
            <a:off x="6274208" y="1646757"/>
            <a:ext cx="3853052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Two frequency BPMs with two beams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8 adjustable scales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8 adjustable phase offsets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All parameters are </a:t>
            </a:r>
            <a:r>
              <a:rPr lang="en-US" u="sng" dirty="0">
                <a:latin typeface="+mj-lt"/>
              </a:rPr>
              <a:t>coupled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8963" y="1646757"/>
            <a:ext cx="4124844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Single frequency BPMs with single beam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2 adjustable scales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4 adjustable phase offsets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Position and phase are </a:t>
            </a:r>
            <a:r>
              <a:rPr lang="en-US" u="sng" dirty="0">
                <a:latin typeface="+mj-lt"/>
              </a:rPr>
              <a:t>decoupled</a:t>
            </a:r>
          </a:p>
        </p:txBody>
      </p:sp>
    </p:spTree>
    <p:extLst>
      <p:ext uri="{BB962C8B-B14F-4D97-AF65-F5344CB8AC3E}">
        <p14:creationId xmlns:p14="http://schemas.microsoft.com/office/powerpoint/2010/main" val="359613947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3"/>
          <p:cNvSpPr txBox="1">
            <a:spLocks noGrp="1"/>
          </p:cNvSpPr>
          <p:nvPr>
            <p:ph type="sldNum" sz="quarter" idx="2"/>
          </p:nvPr>
        </p:nvSpPr>
        <p:spPr>
          <a:xfrm>
            <a:off x="11471013" y="6585119"/>
            <a:ext cx="179942" cy="2468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303" name="TextBox 3"/>
          <p:cNvSpPr txBox="1"/>
          <p:nvPr/>
        </p:nvSpPr>
        <p:spPr>
          <a:xfrm>
            <a:off x="45719" y="16043"/>
            <a:ext cx="1210056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/>
            </a:lvl1pPr>
          </a:lstStyle>
          <a:p>
            <a:r>
              <a:rPr lang="en-US" dirty="0"/>
              <a:t>FFA Return Loop</a:t>
            </a:r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11AFFA-314A-DB44-3167-2D793BA33615}"/>
              </a:ext>
            </a:extLst>
          </p:cNvPr>
          <p:cNvSpPr txBox="1"/>
          <p:nvPr/>
        </p:nvSpPr>
        <p:spPr>
          <a:xfrm>
            <a:off x="408018" y="700823"/>
            <a:ext cx="77508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Non-scaling, linear gradient FFA made of permanent Halbach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Alternating H and V dipole correctors, allowing for ~0.1 mm alignment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BPMs placed at periodic locations around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  <a:p>
            <a:r>
              <a:rPr lang="en-US" b="1" dirty="0">
                <a:latin typeface="+mj-lt"/>
              </a:rPr>
              <a:t>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Just don’t ruin the beam along the way</a:t>
            </a:r>
          </a:p>
        </p:txBody>
      </p:sp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B7F28970-A426-3450-0898-ACD743806E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19614"/>
          <a:stretch/>
        </p:blipFill>
        <p:spPr>
          <a:xfrm>
            <a:off x="2421312" y="2900747"/>
            <a:ext cx="3519891" cy="2633784"/>
          </a:xfrm>
          <a:prstGeom prst="rect">
            <a:avLst/>
          </a:prstGeom>
        </p:spPr>
      </p:pic>
      <p:pic>
        <p:nvPicPr>
          <p:cNvPr id="21" name="Content Placeholder 7">
            <a:extLst>
              <a:ext uri="{FF2B5EF4-FFF2-40B4-BE49-F238E27FC236}">
                <a16:creationId xmlns:a16="http://schemas.microsoft.com/office/drawing/2014/main" id="{C84B4B1C-1167-F916-947F-07AF758235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40496"/>
          <a:stretch/>
        </p:blipFill>
        <p:spPr>
          <a:xfrm>
            <a:off x="8451091" y="2309262"/>
            <a:ext cx="3405219" cy="36331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22F87F-9937-424D-958F-68118BF356B6}"/>
              </a:ext>
            </a:extLst>
          </p:cNvPr>
          <p:cNvGrpSpPr/>
          <p:nvPr/>
        </p:nvGrpSpPr>
        <p:grpSpPr>
          <a:xfrm>
            <a:off x="161380" y="3800400"/>
            <a:ext cx="8198644" cy="2765799"/>
            <a:chOff x="1004534" y="3291842"/>
            <a:chExt cx="10376293" cy="3500426"/>
          </a:xfrm>
        </p:grpSpPr>
        <p:pic>
          <p:nvPicPr>
            <p:cNvPr id="6" name="Picture 26" descr="Picture 26">
              <a:extLst>
                <a:ext uri="{FF2B5EF4-FFF2-40B4-BE49-F238E27FC236}">
                  <a16:creationId xmlns:a16="http://schemas.microsoft.com/office/drawing/2014/main" id="{7F819E35-E2E7-4B90-AAC1-7D83D3BB2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6663" b="3804"/>
            <a:stretch/>
          </p:blipFill>
          <p:spPr>
            <a:xfrm>
              <a:off x="1004534" y="3291842"/>
              <a:ext cx="10376293" cy="34747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Picture 13" descr="Picture 13">
              <a:extLst>
                <a:ext uri="{FF2B5EF4-FFF2-40B4-BE49-F238E27FC236}">
                  <a16:creationId xmlns:a16="http://schemas.microsoft.com/office/drawing/2014/main" id="{B4850F44-C568-415D-B123-1F07C2A92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4308" t="94550" r="34423"/>
            <a:stretch>
              <a:fillRect/>
            </a:stretch>
          </p:blipFill>
          <p:spPr>
            <a:xfrm>
              <a:off x="4487822" y="6474984"/>
              <a:ext cx="3244518" cy="31728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Straight Connector 7">
              <a:extLst>
                <a:ext uri="{FF2B5EF4-FFF2-40B4-BE49-F238E27FC236}">
                  <a16:creationId xmlns:a16="http://schemas.microsoft.com/office/drawing/2014/main" id="{1C5D09ED-06DA-491E-96F6-50FB7DC293DE}"/>
                </a:ext>
              </a:extLst>
            </p:cNvPr>
            <p:cNvSpPr/>
            <p:nvPr/>
          </p:nvSpPr>
          <p:spPr>
            <a:xfrm>
              <a:off x="10543715" y="5048242"/>
              <a:ext cx="601580" cy="348917"/>
            </a:xfrm>
            <a:prstGeom prst="line">
              <a:avLst/>
            </a:prstGeom>
            <a:ln w="38100">
              <a:solidFill>
                <a:srgbClr val="B22025"/>
              </a:solidFill>
            </a:ln>
          </p:spPr>
          <p:txBody>
            <a:bodyPr lIns="45719" rIns="45719"/>
            <a:lstStyle/>
            <a:p>
              <a:endParaRPr sz="1600"/>
            </a:p>
          </p:txBody>
        </p:sp>
        <p:sp>
          <p:nvSpPr>
            <p:cNvPr id="9" name="Straight Connector 16">
              <a:extLst>
                <a:ext uri="{FF2B5EF4-FFF2-40B4-BE49-F238E27FC236}">
                  <a16:creationId xmlns:a16="http://schemas.microsoft.com/office/drawing/2014/main" id="{66213D23-724A-4542-BC6B-B931FBB8EC4C}"/>
                </a:ext>
              </a:extLst>
            </p:cNvPr>
            <p:cNvSpPr/>
            <p:nvPr/>
          </p:nvSpPr>
          <p:spPr>
            <a:xfrm>
              <a:off x="7944896" y="5778154"/>
              <a:ext cx="1" cy="696831"/>
            </a:xfrm>
            <a:prstGeom prst="line">
              <a:avLst/>
            </a:prstGeom>
            <a:ln w="38100">
              <a:solidFill>
                <a:srgbClr val="B22025"/>
              </a:solidFill>
            </a:ln>
          </p:spPr>
          <p:txBody>
            <a:bodyPr lIns="45719" rIns="45719"/>
            <a:lstStyle/>
            <a:p>
              <a:endParaRPr sz="1600"/>
            </a:p>
          </p:txBody>
        </p:sp>
        <p:sp>
          <p:nvSpPr>
            <p:cNvPr id="10" name="Straight Connector 18">
              <a:extLst>
                <a:ext uri="{FF2B5EF4-FFF2-40B4-BE49-F238E27FC236}">
                  <a16:creationId xmlns:a16="http://schemas.microsoft.com/office/drawing/2014/main" id="{9243A8E7-BAC9-40DB-BA0A-48743C43DF06}"/>
                </a:ext>
              </a:extLst>
            </p:cNvPr>
            <p:cNvSpPr/>
            <p:nvPr/>
          </p:nvSpPr>
          <p:spPr>
            <a:xfrm>
              <a:off x="4291305" y="5778154"/>
              <a:ext cx="1" cy="696831"/>
            </a:xfrm>
            <a:prstGeom prst="line">
              <a:avLst/>
            </a:prstGeom>
            <a:ln w="38100">
              <a:solidFill>
                <a:srgbClr val="B22025"/>
              </a:solidFill>
            </a:ln>
          </p:spPr>
          <p:txBody>
            <a:bodyPr lIns="45719" rIns="45719"/>
            <a:lstStyle/>
            <a:p>
              <a:endParaRPr sz="1600"/>
            </a:p>
          </p:txBody>
        </p:sp>
        <p:sp>
          <p:nvSpPr>
            <p:cNvPr id="11" name="Straight Connector 20">
              <a:extLst>
                <a:ext uri="{FF2B5EF4-FFF2-40B4-BE49-F238E27FC236}">
                  <a16:creationId xmlns:a16="http://schemas.microsoft.com/office/drawing/2014/main" id="{DCAC93B3-558E-4F20-A7D9-49CEF33CE7F4}"/>
                </a:ext>
              </a:extLst>
            </p:cNvPr>
            <p:cNvSpPr/>
            <p:nvPr/>
          </p:nvSpPr>
          <p:spPr>
            <a:xfrm flipV="1">
              <a:off x="1051694" y="5032200"/>
              <a:ext cx="668865" cy="381001"/>
            </a:xfrm>
            <a:prstGeom prst="line">
              <a:avLst/>
            </a:prstGeom>
            <a:ln w="38100">
              <a:solidFill>
                <a:srgbClr val="B22025"/>
              </a:solidFill>
            </a:ln>
          </p:spPr>
          <p:txBody>
            <a:bodyPr lIns="45719" rIns="45719"/>
            <a:lstStyle/>
            <a:p>
              <a:endParaRPr sz="1600"/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3"/>
          <p:cNvSpPr txBox="1">
            <a:spLocks noGrp="1"/>
          </p:cNvSpPr>
          <p:nvPr>
            <p:ph type="sldNum" sz="quarter" idx="2"/>
          </p:nvPr>
        </p:nvSpPr>
        <p:spPr>
          <a:xfrm>
            <a:off x="11471013" y="6585119"/>
            <a:ext cx="179942" cy="2468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308" name="TextBox 3"/>
          <p:cNvSpPr txBox="1"/>
          <p:nvPr/>
        </p:nvSpPr>
        <p:spPr>
          <a:xfrm>
            <a:off x="45719" y="16043"/>
            <a:ext cx="1210056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/>
            </a:lvl1pPr>
          </a:lstStyle>
          <a:p>
            <a:r>
              <a:rPr lang="en-US" dirty="0"/>
              <a:t>FFA Return Loop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D7787F-A28E-9EC4-E752-94199CF46B66}"/>
              </a:ext>
            </a:extLst>
          </p:cNvPr>
          <p:cNvSpPr txBox="1"/>
          <p:nvPr/>
        </p:nvSpPr>
        <p:spPr>
          <a:xfrm>
            <a:off x="408018" y="700823"/>
            <a:ext cx="6907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Arc type of FFA cell transitioning to straight and back to a second 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 pure arc would be desirable, but impossible due to building walls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79F1F8-9D46-13C6-9A46-427DE109E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90" y="2243557"/>
            <a:ext cx="11881420" cy="32929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3"/>
          <p:cNvSpPr txBox="1">
            <a:spLocks noGrp="1"/>
          </p:cNvSpPr>
          <p:nvPr>
            <p:ph type="sldNum" sz="quarter" idx="2"/>
          </p:nvPr>
        </p:nvSpPr>
        <p:spPr>
          <a:xfrm>
            <a:off x="11471013" y="6585119"/>
            <a:ext cx="179942" cy="2468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16" name="TextBox 3"/>
          <p:cNvSpPr txBox="1"/>
          <p:nvPr/>
        </p:nvSpPr>
        <p:spPr>
          <a:xfrm>
            <a:off x="45719" y="16043"/>
            <a:ext cx="12100561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/>
            </a:lvl1pPr>
          </a:lstStyle>
          <a:p>
            <a:r>
              <a:t>Design Concepts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577B44-E83B-44A5-8C99-ADD78270F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66" y="724419"/>
            <a:ext cx="7517842" cy="563838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DU">
  <a:themeElements>
    <a:clrScheme name="ODU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ODU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D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3179</Words>
  <Application>Microsoft Office PowerPoint</Application>
  <PresentationFormat>Widescreen</PresentationFormat>
  <Paragraphs>546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Arial</vt:lpstr>
      <vt:lpstr>Book Antiqua</vt:lpstr>
      <vt:lpstr>Calibri</vt:lpstr>
      <vt:lpstr>Franklin Gothic Book</vt:lpstr>
      <vt:lpstr>Optima</vt:lpstr>
      <vt:lpstr>Symbol</vt:lpstr>
      <vt:lpstr>Office Theme</vt:lpstr>
      <vt:lpstr>PowerPoint Presentation</vt:lpstr>
      <vt:lpstr>PowerPoint Presentation</vt:lpstr>
      <vt:lpstr>PowerPoint Presentation</vt:lpstr>
      <vt:lpstr>Injector</vt:lpstr>
      <vt:lpstr>Main Linac Cryomodule (MLC)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and Solutions</vt:lpstr>
      <vt:lpstr>BPMs for Many Beams</vt:lpstr>
      <vt:lpstr>Time domain BPMs</vt:lpstr>
      <vt:lpstr>Time domain BPMs</vt:lpstr>
      <vt:lpstr>Phase (RF) BPMs</vt:lpstr>
      <vt:lpstr>BPM Windows</vt:lpstr>
      <vt:lpstr>BPMs for Many Beams</vt:lpstr>
      <vt:lpstr>Multi-beam orbit correction</vt:lpstr>
      <vt:lpstr>Multi-beam orbit correction</vt:lpstr>
      <vt:lpstr>Multi-beam orbit correction</vt:lpstr>
      <vt:lpstr>Multi-beam orbit correction</vt:lpstr>
      <vt:lpstr>Stray fields</vt:lpstr>
      <vt:lpstr>Stray fields</vt:lpstr>
      <vt:lpstr>Power supply instability</vt:lpstr>
      <vt:lpstr>Power supply instability</vt:lpstr>
      <vt:lpstr>Beam Optics Matching</vt:lpstr>
      <vt:lpstr>Peacock</vt:lpstr>
      <vt:lpstr>Spaceship</vt:lpstr>
      <vt:lpstr>Happy Alien</vt:lpstr>
      <vt:lpstr>Salvador Dali Painting</vt:lpstr>
      <vt:lpstr>R2 optics matching</vt:lpstr>
      <vt:lpstr>Conclusions</vt:lpstr>
      <vt:lpstr>PowerPoint Presentation</vt:lpstr>
      <vt:lpstr>PowerPoint Presentation</vt:lpstr>
      <vt:lpstr>PowerPoint Presentation</vt:lpstr>
      <vt:lpstr>PowerPoint Presentation</vt:lpstr>
      <vt:lpstr>Transmission</vt:lpstr>
      <vt:lpstr>Horizontal Orbits</vt:lpstr>
      <vt:lpstr>Vertical orbits</vt:lpstr>
      <vt:lpstr>4-pass Splitter Orbits (Horizontal)</vt:lpstr>
      <vt:lpstr>4-pass Splitter Orbits (Vertical)</vt:lpstr>
      <vt:lpstr>MLC arrival phase</vt:lpstr>
      <vt:lpstr>PowerPoint Presentation</vt:lpstr>
      <vt:lpstr>Microphonics</vt:lpstr>
      <vt:lpstr>Microphonics</vt:lpstr>
      <vt:lpstr>MLC Slow Energy Drift</vt:lpstr>
      <vt:lpstr>Laser Leakage Current</vt:lpstr>
      <vt:lpstr>Laser AOM</vt:lpstr>
      <vt:lpstr>Path length adjustment </vt:lpstr>
      <vt:lpstr>Stray fields</vt:lpstr>
      <vt:lpstr>MLC arrival phase drift</vt:lpstr>
      <vt:lpstr>MLC arrival phase drift</vt:lpstr>
      <vt:lpstr>Dispersion R56 Correction</vt:lpstr>
      <vt:lpstr>Dispersion R56 Correction</vt:lpstr>
      <vt:lpstr>MLC arrival phase drift</vt:lpstr>
      <vt:lpstr>MLC arrival phase drift</vt:lpstr>
      <vt:lpstr>Buncher failure</vt:lpstr>
      <vt:lpstr>ICM bunching</vt:lpstr>
      <vt:lpstr>Dipole power supply failure</vt:lpstr>
      <vt:lpstr>MLC Cavity SSA Failure</vt:lpstr>
      <vt:lpstr>Microbunching Instability?</vt:lpstr>
      <vt:lpstr>Microbunching Instability?</vt:lpstr>
      <vt:lpstr>Microbunching Instability?</vt:lpstr>
      <vt:lpstr>Microbunching Instability?</vt:lpstr>
      <vt:lpstr>Microbunching Instability?</vt:lpstr>
      <vt:lpstr>Laser loses BPM timing</vt:lpstr>
      <vt:lpstr>Two-frequency RF BPMs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Christopher Bartnik</cp:lastModifiedBy>
  <cp:revision>315</cp:revision>
  <dcterms:modified xsi:type="dcterms:W3CDTF">2022-09-29T13:53:07Z</dcterms:modified>
</cp:coreProperties>
</file>