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256" r:id="rId4"/>
    <p:sldId id="283" r:id="rId5"/>
    <p:sldId id="257" r:id="rId6"/>
    <p:sldId id="258" r:id="rId7"/>
    <p:sldId id="260" r:id="rId8"/>
    <p:sldId id="287" r:id="rId9"/>
    <p:sldId id="266" r:id="rId10"/>
    <p:sldId id="277" r:id="rId11"/>
    <p:sldId id="259" r:id="rId12"/>
    <p:sldId id="267" r:id="rId13"/>
    <p:sldId id="269" r:id="rId14"/>
    <p:sldId id="271" r:id="rId15"/>
    <p:sldId id="262" r:id="rId16"/>
    <p:sldId id="282" r:id="rId17"/>
    <p:sldId id="265" r:id="rId18"/>
    <p:sldId id="261" r:id="rId19"/>
    <p:sldId id="272" r:id="rId20"/>
    <p:sldId id="273" r:id="rId21"/>
    <p:sldId id="274" r:id="rId22"/>
    <p:sldId id="275" r:id="rId23"/>
    <p:sldId id="286" r:id="rId24"/>
    <p:sldId id="280" r:id="rId25"/>
    <p:sldId id="279" r:id="rId26"/>
    <p:sldId id="285" r:id="rId27"/>
    <p:sldId id="276" r:id="rId28"/>
    <p:sldId id="284" r:id="rId29"/>
    <p:sldId id="288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6327"/>
  </p:normalViewPr>
  <p:slideViewPr>
    <p:cSldViewPr>
      <p:cViewPr varScale="1">
        <p:scale>
          <a:sx n="215" d="100"/>
          <a:sy n="215" d="100"/>
        </p:scale>
        <p:origin x="448" y="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5004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CCCD2-2CA1-D9C5-3179-13875C3FF1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C7BED-29E8-0283-D7F0-C05413072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0999-87FF-4CF2-A7D5-2BAD207696D3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338F-2576-292C-155B-B6251EF7C3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509E2-15BD-05C7-8662-C90B29BC54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9E7F-D43A-4F49-9C71-3D6C5EC13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1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flower&#10;&#10;Description automatically generated">
            <a:extLst>
              <a:ext uri="{FF2B5EF4-FFF2-40B4-BE49-F238E27FC236}">
                <a16:creationId xmlns:a16="http://schemas.microsoft.com/office/drawing/2014/main" id="{98449442-284D-1144-BA5E-D0C13BF53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7239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785"/>
            <a:ext cx="9144000" cy="4039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73933"/>
            <a:ext cx="8458200" cy="4036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1543050"/>
            <a:ext cx="7467600" cy="302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4484C72-ACA8-0D4F-B547-E196BF6EA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grass, outdoor, hill&#10;&#10;Description automatically generated">
            <a:extLst>
              <a:ext uri="{FF2B5EF4-FFF2-40B4-BE49-F238E27FC236}">
                <a16:creationId xmlns:a16="http://schemas.microsoft.com/office/drawing/2014/main" id="{62F8B452-9ADA-1440-B57A-349AA264F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9321" r="1219" b="1"/>
          <a:stretch/>
        </p:blipFill>
        <p:spPr>
          <a:xfrm>
            <a:off x="-1" y="102392"/>
            <a:ext cx="9144001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arden of yellow tulips in front of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AFD13C65-94B8-1041-9BAE-CCFA53E6D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/>
          <a:stretch/>
        </p:blipFill>
        <p:spPr>
          <a:xfrm>
            <a:off x="0" y="102391"/>
            <a:ext cx="9144000" cy="50419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1833D975-7B22-4E40-AE6D-467998510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5A76E2-9570-0E41-99BE-143060C30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3696830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EC99D-D93D-F247-AB06-8EAA0780C5E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plant, close, meal&#10;&#10;Description automatically generated">
            <a:extLst>
              <a:ext uri="{FF2B5EF4-FFF2-40B4-BE49-F238E27FC236}">
                <a16:creationId xmlns:a16="http://schemas.microsoft.com/office/drawing/2014/main" id="{C6CB9C7D-DD44-634E-9FBC-25D3D5CCF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12813"/>
          <a:stretch/>
        </p:blipFill>
        <p:spPr>
          <a:xfrm>
            <a:off x="0" y="166688"/>
            <a:ext cx="9144000" cy="49768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F398FED1-7045-FB49-9E7A-73D72B79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0080C-2D86-EE4D-9499-8C7E75FAA76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7BA31DD5-14AB-1242-A42E-3DF3D27E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906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28801"/>
            <a:ext cx="9144000" cy="18049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457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90F953-0249-5D43-BD33-B0BA15959AE8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 garden&#10;&#10;Description automatically generated">
            <a:extLst>
              <a:ext uri="{FF2B5EF4-FFF2-40B4-BE49-F238E27FC236}">
                <a16:creationId xmlns:a16="http://schemas.microsoft.com/office/drawing/2014/main" id="{8A0BBCB7-5752-E14C-A68A-30651684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16295"/>
          <a:stretch/>
        </p:blipFill>
        <p:spPr>
          <a:xfrm>
            <a:off x="0" y="2590801"/>
            <a:ext cx="9144000" cy="2552699"/>
          </a:xfrm>
          <a:prstGeom prst="rect">
            <a:avLst/>
          </a:prstGeom>
        </p:spPr>
      </p:pic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66A8AAA4-1989-724F-95DE-DE37D4FCC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A83950-FFBA-554A-B588-D6A580D0D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048BE-D63D-3C4B-B69F-DEEA9A7291A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re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0AA7431-FB12-6748-A33B-FC733DA17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4762"/>
          <a:stretch/>
        </p:blipFill>
        <p:spPr>
          <a:xfrm>
            <a:off x="0" y="2571750"/>
            <a:ext cx="9144000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3992565B-390F-0E49-BEBB-FCFB7B0F9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EBA6B5-B8A6-AA4A-8C89-E307EC9BBF7B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D8293E20-727D-FC46-BED3-A5C841E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>
          <a:xfrm>
            <a:off x="0" y="2579158"/>
            <a:ext cx="9144000" cy="25643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4/13/2023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81" y="-117766"/>
            <a:ext cx="1370059" cy="3918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076950"/>
            <a:ext cx="8678863" cy="3552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3" y="438150"/>
            <a:ext cx="8677656" cy="514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D217F-405D-D842-BCF8-605A468DB0E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C88FCF1F-2A07-B442-9D02-E6E2CE89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9" y="2908169"/>
            <a:ext cx="8558213" cy="20871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20"/>
            <a:ext cx="6554707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143000"/>
            <a:ext cx="8534400" cy="1657350"/>
          </a:xfrm>
        </p:spPr>
        <p:txBody>
          <a:bodyPr numCol="2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78D9ACAA-FDE2-2E47-B810-92F2D7384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5" y="1085850"/>
            <a:ext cx="4050507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3657600"/>
          </a:xfrm>
        </p:spPr>
        <p:txBody>
          <a:bodyPr numCol="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DE780E24-C73F-2641-BCA8-7EB5A5CFB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1" r:id="rId3"/>
    <p:sldLayoutId id="2147483660" r:id="rId4"/>
    <p:sldLayoutId id="2147483670" r:id="rId5"/>
    <p:sldLayoutId id="2147483664" r:id="rId6"/>
    <p:sldLayoutId id="2147483650" r:id="rId7"/>
    <p:sldLayoutId id="2147483661" r:id="rId8"/>
    <p:sldLayoutId id="2147483665" r:id="rId9"/>
    <p:sldLayoutId id="2147483657" r:id="rId10"/>
    <p:sldLayoutId id="2147483666" r:id="rId11"/>
    <p:sldLayoutId id="2147483667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0AAF7C1-A4D6-C6F2-1603-8A8E691C6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66750"/>
            <a:ext cx="9144000" cy="1676403"/>
          </a:xfrm>
        </p:spPr>
        <p:txBody>
          <a:bodyPr>
            <a:normAutofit lnSpcReduction="10000"/>
          </a:bodyPr>
          <a:lstStyle/>
          <a:p>
            <a:r>
              <a:rPr lang="en-US" altLang="zh-CN" sz="3600" dirty="0">
                <a:solidFill>
                  <a:schemeClr val="tx1"/>
                </a:solidFill>
              </a:rPr>
              <a:t>Low-Energy Space Charge in </a:t>
            </a:r>
            <a:r>
              <a:rPr lang="en-US" altLang="zh-CN" sz="3600" dirty="0" err="1">
                <a:solidFill>
                  <a:schemeClr val="tx1"/>
                </a:solidFill>
              </a:rPr>
              <a:t>Bmad</a:t>
            </a:r>
            <a:endParaRPr lang="en-US" altLang="zh-CN" sz="36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Accelerator Journal Club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2023/04/13</a:t>
            </a: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sz="2000" dirty="0"/>
              <a:t>Ningdong Wang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7F3F-03F4-FD14-EF87-0CBD2CC5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83B4-0264-C644-C990-2788F433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4978C-2C48-49A0-A719-0BC9BC553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61" y="928422"/>
            <a:ext cx="8678863" cy="299918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AC gun, 750 kV, solenoid off</a:t>
            </a:r>
          </a:p>
          <a:p>
            <a:r>
              <a:rPr lang="en-US" altLang="zh-CN" sz="2000" dirty="0"/>
              <a:t>1k particles, 0.5 mm, 8.5 </a:t>
            </a:r>
            <a:r>
              <a:rPr lang="en-US" altLang="zh-CN" sz="2000" dirty="0" err="1"/>
              <a:t>ps</a:t>
            </a:r>
            <a:r>
              <a:rPr lang="en-US" altLang="zh-CN" sz="2000" dirty="0"/>
              <a:t>, 20 </a:t>
            </a:r>
            <a:r>
              <a:rPr lang="en-US" altLang="zh-CN" sz="2000" dirty="0" err="1"/>
              <a:t>pC</a:t>
            </a:r>
            <a:endParaRPr lang="zh-CN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45B15E-D28B-4D2C-9974-3E1C749C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0" y="396335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Validation – no space charge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1A64-46D4-4F6F-8DD6-9A719EDB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98CC27-C859-4A26-AF21-1768703F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59C0F-82BF-4562-BA68-F742FE1D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5" y="2065468"/>
            <a:ext cx="2904451" cy="257175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CF48CA5-41B1-445C-92A3-2456F041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22" y="1741873"/>
            <a:ext cx="238217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62200A9-324D-4008-A246-39201737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68" y="3279037"/>
            <a:ext cx="238235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BE258DE-F1AA-4067-AD2D-ECF0A1BC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50343"/>
            <a:ext cx="260863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4978C-2C48-49A0-A719-0BC9BC553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61" y="928422"/>
            <a:ext cx="8678863" cy="299918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AC gun, 750 kV, solenoid off</a:t>
            </a:r>
          </a:p>
          <a:p>
            <a:r>
              <a:rPr lang="en-US" altLang="zh-CN" sz="2000" dirty="0"/>
              <a:t>1k particles, 0.5 mm, 8.5 </a:t>
            </a:r>
            <a:r>
              <a:rPr lang="en-US" altLang="zh-CN" sz="2000" dirty="0" err="1"/>
              <a:t>ps</a:t>
            </a:r>
            <a:r>
              <a:rPr lang="en-US" altLang="zh-CN" sz="2000" dirty="0"/>
              <a:t>, 20 </a:t>
            </a:r>
            <a:r>
              <a:rPr lang="en-US" altLang="zh-CN" sz="2000" dirty="0" err="1"/>
              <a:t>pC</a:t>
            </a:r>
            <a:endParaRPr lang="zh-CN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45B15E-D28B-4D2C-9974-3E1C749C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0" y="396335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Validation – with space charge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1A64-46D4-4F6F-8DD6-9A719EDB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98CC27-C859-4A26-AF21-1768703F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59C0F-82BF-4562-BA68-F742FE1D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5" y="2065468"/>
            <a:ext cx="2904451" cy="2571750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ABBC052-9298-4C47-92E5-CC5586B7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8" y="3260509"/>
            <a:ext cx="24223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F026D469-E697-467D-9927-CEED1A46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16" y="1637550"/>
            <a:ext cx="251054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AD3FE007-BFE5-4B30-9AB8-067397F6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37550"/>
            <a:ext cx="248622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4978C-2C48-49A0-A719-0BC9BC553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61" y="928422"/>
            <a:ext cx="8678863" cy="2999185"/>
          </a:xfrm>
        </p:spPr>
        <p:txBody>
          <a:bodyPr>
            <a:normAutofit/>
          </a:bodyPr>
          <a:lstStyle/>
          <a:p>
            <a:r>
              <a:rPr lang="en-US" altLang="zh-CN" sz="1500" dirty="0"/>
              <a:t>AC gun, 750 kV, solenoid off</a:t>
            </a:r>
          </a:p>
          <a:p>
            <a:r>
              <a:rPr lang="en-US" altLang="zh-CN" sz="1500" dirty="0"/>
              <a:t>image charge cut off when image field &lt; 1% bunch field</a:t>
            </a:r>
          </a:p>
          <a:p>
            <a:r>
              <a:rPr lang="en-US" altLang="zh-CN" sz="1500" dirty="0"/>
              <a:t>1k particles, 0.5 mm, 8.5 </a:t>
            </a:r>
            <a:r>
              <a:rPr lang="en-US" altLang="zh-CN" sz="1500" dirty="0" err="1"/>
              <a:t>ps</a:t>
            </a:r>
            <a:r>
              <a:rPr lang="en-US" altLang="zh-CN" sz="1500" dirty="0"/>
              <a:t>, 20 </a:t>
            </a:r>
            <a:r>
              <a:rPr lang="en-US" altLang="zh-CN" sz="1500" dirty="0" err="1"/>
              <a:t>pC</a:t>
            </a:r>
            <a:endParaRPr lang="en-US" altLang="zh-CN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45B15E-D28B-4D2C-9974-3E1C749C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0" y="396335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Validation – with image charge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1A64-46D4-4F6F-8DD6-9A719EDB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98CC27-C859-4A26-AF21-1768703F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59C0F-82BF-4562-BA68-F742FE1D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5" y="2065468"/>
            <a:ext cx="2904451" cy="257175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335EE8D-D36C-49BD-8C20-C4387DC7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16" y="1637550"/>
            <a:ext cx="251054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DA39B9A-8F7A-49D2-BC53-18CFEF51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8" y="3260509"/>
            <a:ext cx="24223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1733B6E-773E-4248-8C1D-6428F0C3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37550"/>
            <a:ext cx="24831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194390-22A6-421B-AEBB-1F17E52739A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85753" y="1072158"/>
                <a:ext cx="5962647" cy="35569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Take a full step and two half steps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𝑝𝑎𝑟𝑡𝑖𝑐𝑙𝑒𝑠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𝑓𝑢𝑙𝑙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𝑡𝑤𝑜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h𝑎𝑙𝑣𝑒𝑠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scale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altLang="zh-CN" sz="2000" dirty="0"/>
                  <a:t>. It combines the bunch size and centroid position to estimate the scale of motion.</a:t>
                </a:r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194390-22A6-421B-AEBB-1F17E5273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85753" y="1072158"/>
                <a:ext cx="5962647" cy="3556992"/>
              </a:xfrm>
              <a:blipFill>
                <a:blip r:embed="rId2"/>
                <a:stretch>
                  <a:fillRect l="-920" t="-1029" r="-1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4FE635-7216-4670-991F-423D9F6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3" y="359817"/>
            <a:ext cx="8677656" cy="514350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Adaptive step size control</a:t>
            </a:r>
            <a:endParaRPr lang="zh-CN" alt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AB1C20-F3DB-48BE-A72C-E373E78EFF8E}"/>
              </a:ext>
            </a:extLst>
          </p:cNvPr>
          <p:cNvGrpSpPr/>
          <p:nvPr/>
        </p:nvGrpSpPr>
        <p:grpSpPr>
          <a:xfrm>
            <a:off x="6248400" y="1072158"/>
            <a:ext cx="2667000" cy="2072716"/>
            <a:chOff x="6078259" y="1657350"/>
            <a:chExt cx="2667000" cy="207271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02EC8A-AABF-4EAF-B902-43FD3652A6C0}"/>
                </a:ext>
              </a:extLst>
            </p:cNvPr>
            <p:cNvGrpSpPr/>
            <p:nvPr/>
          </p:nvGrpSpPr>
          <p:grpSpPr>
            <a:xfrm>
              <a:off x="6078259" y="1657350"/>
              <a:ext cx="2620130" cy="760957"/>
              <a:chOff x="4495800" y="1870844"/>
              <a:chExt cx="3611899" cy="136717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0CA078F-C3B9-4D27-BF18-4868DA8B8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740" y="1870844"/>
                <a:ext cx="0" cy="10057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2FC9F57-96E1-45A3-8F94-F2490910B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7734" y="1870844"/>
                <a:ext cx="0" cy="10057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FFFB04C-2654-439C-A7CB-98BFA1A11E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5800" y="2880295"/>
                <a:ext cx="3447545" cy="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2F9584-DCB6-43AF-856E-CF353E28A3C4}"/>
                  </a:ext>
                </a:extLst>
              </p:cNvPr>
              <p:cNvSpPr txBox="1"/>
              <p:nvPr/>
            </p:nvSpPr>
            <p:spPr>
              <a:xfrm>
                <a:off x="7923839" y="2668663"/>
                <a:ext cx="183860" cy="27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</a:t>
                </a:r>
                <a:endParaRPr lang="zh-CN" alt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FFC4DC-D2B8-404F-9A0F-06ADF7A68D3C}"/>
                  </a:ext>
                </a:extLst>
              </p:cNvPr>
              <p:cNvSpPr txBox="1"/>
              <p:nvPr/>
            </p:nvSpPr>
            <p:spPr>
              <a:xfrm>
                <a:off x="5181600" y="2868691"/>
                <a:ext cx="1263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dirty="0"/>
                  <a:t>Δ</a:t>
                </a:r>
                <a:r>
                  <a:rPr lang="en-US" altLang="zh-CN" dirty="0" err="1"/>
                  <a:t>t_sc</a:t>
                </a:r>
                <a:endParaRPr lang="zh-CN" altLang="en-US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A7CA27C-D1F3-4694-ADAF-70DF7656D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5194" y="2269968"/>
                <a:ext cx="26319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98AAE64-43FA-4782-B528-F5CFC733C2C8}"/>
                </a:ext>
              </a:extLst>
            </p:cNvPr>
            <p:cNvGrpSpPr/>
            <p:nvPr/>
          </p:nvGrpSpPr>
          <p:grpSpPr>
            <a:xfrm>
              <a:off x="6132251" y="2800969"/>
              <a:ext cx="2613008" cy="929097"/>
              <a:chOff x="4570229" y="3144378"/>
              <a:chExt cx="3602081" cy="166926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9C834D2-E5A5-4AE0-86A6-DE3AA5AA7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9936" y="3145422"/>
                <a:ext cx="0" cy="10057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2CE1901-CF7C-4061-80C8-35D9BEAB30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0229" y="4143207"/>
                <a:ext cx="3505200" cy="137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55E993-E308-4A9A-879E-965B6BB4302F}"/>
                  </a:ext>
                </a:extLst>
              </p:cNvPr>
              <p:cNvSpPr txBox="1"/>
              <p:nvPr/>
            </p:nvSpPr>
            <p:spPr>
              <a:xfrm>
                <a:off x="8080683" y="3920034"/>
                <a:ext cx="91627" cy="27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</a:t>
                </a:r>
                <a:endParaRPr lang="zh-CN" alt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9FA8C7-9F8B-4C92-A4CD-EB7E9A827740}"/>
                  </a:ext>
                </a:extLst>
              </p:cNvPr>
              <p:cNvSpPr txBox="1"/>
              <p:nvPr/>
            </p:nvSpPr>
            <p:spPr>
              <a:xfrm>
                <a:off x="4590809" y="4150084"/>
                <a:ext cx="1335659" cy="66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dirty="0"/>
                  <a:t>Δ</a:t>
                </a:r>
                <a:r>
                  <a:rPr lang="en-US" altLang="zh-CN" dirty="0" err="1"/>
                  <a:t>t_sc</a:t>
                </a:r>
                <a:r>
                  <a:rPr lang="en-US" altLang="zh-CN" dirty="0"/>
                  <a:t>/2</a:t>
                </a:r>
                <a:endParaRPr lang="zh-CN" alt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823B01-282A-4869-875B-8CB76335C4C6}"/>
                  </a:ext>
                </a:extLst>
              </p:cNvPr>
              <p:cNvSpPr txBox="1"/>
              <p:nvPr/>
            </p:nvSpPr>
            <p:spPr>
              <a:xfrm>
                <a:off x="5947047" y="4143206"/>
                <a:ext cx="1289264" cy="66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dirty="0"/>
                  <a:t>Δ</a:t>
                </a:r>
                <a:r>
                  <a:rPr lang="en-US" altLang="zh-CN" dirty="0" err="1"/>
                  <a:t>t_sc</a:t>
                </a:r>
                <a:r>
                  <a:rPr lang="en-US" altLang="zh-CN" dirty="0"/>
                  <a:t>/2</a:t>
                </a:r>
                <a:endParaRPr lang="zh-CN" alt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C1A52-187D-4C1D-AC7E-BB3EF7BFA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436" y="3145422"/>
                <a:ext cx="0" cy="10057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F96D33F-46DA-4CAC-9F09-E33141D9F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9663" y="3544546"/>
                <a:ext cx="1328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D0EC66A-FD15-4A2A-A32C-AC8447F86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7187" y="3144378"/>
                <a:ext cx="0" cy="10057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7AEDFCB-3DCC-4B95-9BD3-69E828B29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8414" y="3543502"/>
                <a:ext cx="1328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F846-118D-49AF-AE97-3B6E8D16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1E28AE-018C-4CD0-877F-3FF976E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7775DAA-0797-5633-8663-7FF9EEF96B8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The tolerance is controlled by two parameters, </a:t>
                </a:r>
                <a:r>
                  <a:rPr lang="en-US" altLang="zh-CN" sz="2400" dirty="0" err="1"/>
                  <a:t>rel_tol</a:t>
                </a:r>
                <a:r>
                  <a:rPr lang="en-US" altLang="zh-CN" sz="2400" dirty="0"/>
                  <a:t> and </a:t>
                </a:r>
                <a:r>
                  <a:rPr lang="en-US" altLang="zh-CN" sz="2400" dirty="0" err="1"/>
                  <a:t>abs_tol</a:t>
                </a:r>
                <a:r>
                  <a:rPr lang="en-US" altLang="zh-CN" sz="2400" dirty="0"/>
                  <a:t>. </a:t>
                </a:r>
              </a:p>
              <a:p>
                <a:r>
                  <a:rPr lang="en-US" altLang="zh-CN" sz="2400" dirty="0"/>
                  <a:t>The error is bound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err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rel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tol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 ∗ 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scale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abs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tol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7775DAA-0797-5633-8663-7FF9EEF96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983" t="-1375" r="-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982D374-E679-C7E2-4F70-8E866E9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/>
              <a:t>Adaptive step size control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AF040-9809-056E-086D-3F27F2626E8F}"/>
              </a:ext>
            </a:extLst>
          </p:cNvPr>
          <p:cNvSpPr txBox="1"/>
          <p:nvPr/>
        </p:nvSpPr>
        <p:spPr>
          <a:xfrm>
            <a:off x="355382" y="3936123"/>
            <a:ext cx="2985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/>
              <a:t>rel_tol</a:t>
            </a:r>
            <a:r>
              <a:rPr lang="en-US" altLang="zh-CN" sz="1600" dirty="0"/>
              <a:t> = 0.1, </a:t>
            </a:r>
            <a:r>
              <a:rPr lang="en-US" altLang="zh-CN" sz="1600" dirty="0" err="1"/>
              <a:t>abs_tol</a:t>
            </a:r>
            <a:r>
              <a:rPr lang="en-US" altLang="zh-CN" sz="1600" dirty="0"/>
              <a:t> =1e-6</a:t>
            </a:r>
          </a:p>
          <a:p>
            <a:pPr algn="ctr"/>
            <a:r>
              <a:rPr lang="en-US" altLang="zh-CN" sz="1600" dirty="0"/>
              <a:t>Runtime = 47 s </a:t>
            </a:r>
            <a:endParaRPr lang="zh-CN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16B25-59A1-24B0-DDDD-94BA2DD8B9FF}"/>
              </a:ext>
            </a:extLst>
          </p:cNvPr>
          <p:cNvSpPr txBox="1"/>
          <p:nvPr/>
        </p:nvSpPr>
        <p:spPr>
          <a:xfrm>
            <a:off x="3354692" y="3936124"/>
            <a:ext cx="276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/>
              <a:t>rel_tol</a:t>
            </a:r>
            <a:r>
              <a:rPr lang="en-US" altLang="zh-CN" sz="1600" dirty="0"/>
              <a:t> = 0.01, </a:t>
            </a:r>
            <a:r>
              <a:rPr lang="en-US" altLang="zh-CN" sz="1600" dirty="0" err="1"/>
              <a:t>abs_tol</a:t>
            </a:r>
            <a:r>
              <a:rPr lang="en-US" altLang="zh-CN" sz="1600" dirty="0"/>
              <a:t> =1e-6</a:t>
            </a:r>
          </a:p>
          <a:p>
            <a:pPr algn="ctr"/>
            <a:r>
              <a:rPr lang="en-US" altLang="zh-CN" sz="1600" dirty="0"/>
              <a:t>Runtime = 181 s </a:t>
            </a:r>
            <a:endParaRPr lang="zh-CN" altLang="en-US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729BC6-E77F-81AC-E1C4-9E054168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93" y="2215065"/>
            <a:ext cx="246562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FC64C83-AB6B-8A09-BE99-811194B3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5" y="2215065"/>
            <a:ext cx="246252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B9BE02B-536E-61EF-BBF3-444937B8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98" y="2202031"/>
            <a:ext cx="24315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680875-A59A-3520-2C42-E65141FFB421}"/>
              </a:ext>
            </a:extLst>
          </p:cNvPr>
          <p:cNvSpPr txBox="1"/>
          <p:nvPr/>
        </p:nvSpPr>
        <p:spPr>
          <a:xfrm>
            <a:off x="6553200" y="3936123"/>
            <a:ext cx="231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Reduce tolerance until convergence</a:t>
            </a:r>
            <a:r>
              <a:rPr lang="zh-CN" altLang="en-US" sz="1600" dirty="0"/>
              <a:t> </a:t>
            </a:r>
            <a:r>
              <a:rPr lang="en-US" altLang="zh-CN" sz="1600" dirty="0"/>
              <a:t>around </a:t>
            </a:r>
            <a:r>
              <a:rPr lang="en-US" altLang="zh-CN" sz="1600" dirty="0" err="1"/>
              <a:t>rel_tol</a:t>
            </a:r>
            <a:r>
              <a:rPr lang="en-US" altLang="zh-CN" sz="1600" dirty="0"/>
              <a:t> = 0.1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CC7BC30-268B-5A47-E689-D84E3AD5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DF5D79-3D7B-57A3-BF0F-5BB30A62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6E991E9-12C8-483D-A9D5-86C8F76FCE9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32569" y="944166"/>
                <a:ext cx="8678863" cy="299918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altLang="zh-CN" sz="2000" dirty="0"/>
                  <a:t>, the step is accepted.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altLang="zh-CN" sz="2000" dirty="0"/>
                  <a:t>, the step is rejected.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The next time step is scaled by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0.9 ∗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𝑡𝑜𝑙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</m:rad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The tracking uses a smaller step size when the fields are varying rapidly and makes larger steps when possible.</a:t>
                </a:r>
              </a:p>
              <a:p>
                <a:r>
                  <a:rPr lang="en-US" altLang="zh-CN" sz="2000" dirty="0"/>
                  <a:t>Tolerance parameters adjust accuracy and computation time.</a:t>
                </a:r>
              </a:p>
              <a:p>
                <a:endParaRPr lang="en-US" altLang="zh-CN" sz="20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6E991E9-12C8-483D-A9D5-86C8F76FC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32569" y="944166"/>
                <a:ext cx="8678863" cy="2999185"/>
              </a:xfrm>
              <a:blipFill>
                <a:blip r:embed="rId2"/>
                <a:stretch>
                  <a:fillRect l="-632" t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9473F7-0FB9-45E5-8D1C-218BDCE0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0" y="304800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Adaptive step size control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D0A-6211-42D6-ADF4-90F2EFE3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4C7B2-83AD-4FF9-AA5E-7E2BDA60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D9BCD-0229-2C11-2DEC-57E6FA1AB1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76950"/>
            <a:ext cx="4133847" cy="3552200"/>
          </a:xfrm>
        </p:spPr>
        <p:txBody>
          <a:bodyPr/>
          <a:lstStyle/>
          <a:p>
            <a:r>
              <a:rPr lang="en-US" altLang="zh-CN" dirty="0"/>
              <a:t>EIC electron cooler design, optimization and simulation</a:t>
            </a:r>
          </a:p>
          <a:p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80C3D-02C7-077B-3B8F-81F7289B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Application</a:t>
            </a:r>
            <a:endParaRPr lang="zh-CN" altLang="en-US" dirty="0"/>
          </a:p>
        </p:txBody>
      </p:sp>
      <p:pic>
        <p:nvPicPr>
          <p:cNvPr id="2050" name="Picture 2" descr="Electron-Ion Collider Achieves Critical Decision 1 Approval | BNL Newsroom">
            <a:extLst>
              <a:ext uri="{FF2B5EF4-FFF2-40B4-BE49-F238E27FC236}">
                <a16:creationId xmlns:a16="http://schemas.microsoft.com/office/drawing/2014/main" id="{4B18292B-B3F0-07A9-7FE1-F5CFAA69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74" y="170180"/>
            <a:ext cx="3879773" cy="49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84AD03A-FFF5-2BF4-A266-5C6E97B830AE}"/>
              </a:ext>
            </a:extLst>
          </p:cNvPr>
          <p:cNvSpPr/>
          <p:nvPr/>
        </p:nvSpPr>
        <p:spPr>
          <a:xfrm>
            <a:off x="7045960" y="1292860"/>
            <a:ext cx="228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EE37B43-211C-0FA5-DFF6-AA196F50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766D26-FC1D-7FC5-00BC-D1A6F9F6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776B10-4DC2-6A0B-3BBA-EA1582AA4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Luminosity of the EIC benefits strongly from cooling the transverse and longitudinal hadron beam emittance.</a:t>
            </a:r>
          </a:p>
          <a:p>
            <a:r>
              <a:rPr lang="en-US" altLang="zh-CN" dirty="0"/>
              <a:t>Using a new scheme called Strong Hadron Cooling</a:t>
            </a:r>
          </a:p>
          <a:p>
            <a:r>
              <a:rPr lang="en-US" altLang="zh-CN" dirty="0"/>
              <a:t>Cool the hadron beam at 275 GeV, 100 GeV, and 41 GeV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17C79-C428-84E3-58AA-DE91F807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EIC Strong Hadron Cooling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189781-4A28-A6EA-44C0-36D032655C1E}"/>
              </a:ext>
            </a:extLst>
          </p:cNvPr>
          <p:cNvGrpSpPr/>
          <p:nvPr/>
        </p:nvGrpSpPr>
        <p:grpSpPr>
          <a:xfrm>
            <a:off x="2514600" y="3028950"/>
            <a:ext cx="3131285" cy="1884426"/>
            <a:chOff x="2190862" y="2324172"/>
            <a:chExt cx="4509530" cy="27967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ED42CA-935C-831A-A339-B3EEDE2E8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862" y="2324172"/>
              <a:ext cx="4509530" cy="279673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239F65-5930-2523-E337-529EF1466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956" y="2540226"/>
              <a:ext cx="304322" cy="58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AEB0D167-0B36-3028-1857-DD4AADA4D90D}"/>
                </a:ext>
              </a:extLst>
            </p:cNvPr>
            <p:cNvSpPr txBox="1"/>
            <p:nvPr/>
          </p:nvSpPr>
          <p:spPr>
            <a:xfrm>
              <a:off x="5506278" y="2324172"/>
              <a:ext cx="1098086" cy="43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latin typeface="+mj-lt"/>
                </a:rPr>
                <a:t>with SHC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6ED1F45-1263-2EC2-7AF4-5599C176A018}"/>
                </a:ext>
              </a:extLst>
            </p:cNvPr>
            <p:cNvSpPr txBox="1"/>
            <p:nvPr/>
          </p:nvSpPr>
          <p:spPr>
            <a:xfrm>
              <a:off x="4938420" y="4030868"/>
              <a:ext cx="1048766" cy="43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latin typeface="+mj-lt"/>
                </a:rPr>
                <a:t>w/o SHC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F24C1A4-C9FA-2C58-668B-7FFF60DF7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117" y="3429000"/>
              <a:ext cx="76200" cy="624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78DD96F-2ED1-8469-2C05-F0FA8BD4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407FCC-2720-EDE1-2191-36EB8CDB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A58C8-92D0-1127-D437-7544725F8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SHC needs a high-quality electron beam with a high current, small energy spread, and small noise.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60465-6917-014A-DCE9-B469D067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EIC SHC ERL</a:t>
            </a:r>
            <a:endParaRPr lang="zh-CN" alt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246C7A-7190-3087-2756-7C91C9E64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28227"/>
              </p:ext>
            </p:extLst>
          </p:nvPr>
        </p:nvGraphicFramePr>
        <p:xfrm>
          <a:off x="685800" y="2038350"/>
          <a:ext cx="51815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437">
                  <a:extLst>
                    <a:ext uri="{9D8B030D-6E8A-4147-A177-3AD203B41FA5}">
                      <a16:colId xmlns:a16="http://schemas.microsoft.com/office/drawing/2014/main" val="2204915567"/>
                    </a:ext>
                  </a:extLst>
                </a:gridCol>
                <a:gridCol w="1258806">
                  <a:extLst>
                    <a:ext uri="{9D8B030D-6E8A-4147-A177-3AD203B41FA5}">
                      <a16:colId xmlns:a16="http://schemas.microsoft.com/office/drawing/2014/main" val="3158355687"/>
                    </a:ext>
                  </a:extLst>
                </a:gridCol>
                <a:gridCol w="1317356">
                  <a:extLst>
                    <a:ext uri="{9D8B030D-6E8A-4147-A177-3AD203B41FA5}">
                      <a16:colId xmlns:a16="http://schemas.microsoft.com/office/drawing/2014/main" val="4206991934"/>
                    </a:ext>
                  </a:extLst>
                </a:gridCol>
              </a:tblGrid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275 GeV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47332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Electron Energy (MeV)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81348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Norm. Emit. (mm-</a:t>
                      </a:r>
                      <a:r>
                        <a:rPr lang="en-US" altLang="zh-CN" dirty="0" err="1"/>
                        <a:t>mrad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19084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Repetition Rate (MHz)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98.5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98.5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4474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Bunch Charge (</a:t>
                      </a:r>
                      <a:r>
                        <a:rPr lang="en-US" altLang="zh-CN" dirty="0" err="1"/>
                        <a:t>nC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19762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Peak Current 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01588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Bunch Length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29276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Slice </a:t>
                      </a:r>
                      <a:r>
                        <a:rPr lang="zh-CN" altLang="en-US" dirty="0"/>
                        <a:t>𝜎</a:t>
                      </a:r>
                      <a:r>
                        <a:rPr lang="zh-CN" altLang="en-US" baseline="-25000" dirty="0"/>
                        <a:t>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r>
                        <a:rPr lang="en-US" altLang="zh-CN" baseline="30000" dirty="0"/>
                        <a:t>-4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</a:t>
                      </a:r>
                      <a:r>
                        <a:rPr lang="en-US" altLang="zh-CN" baseline="30000" dirty="0"/>
                        <a:t>-4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01880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84CF1F-22DE-E95B-581B-3CCADA01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77CE-5731-F028-C63C-5AD443B2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5CA74-AF86-9778-B6DC-5A53642E5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cooler ERL lattice is modeled in </a:t>
            </a:r>
            <a:r>
              <a:rPr lang="en-US" altLang="zh-CN" dirty="0" err="1"/>
              <a:t>Bmad</a:t>
            </a:r>
            <a:r>
              <a:rPr lang="en-US" altLang="zh-CN" dirty="0"/>
              <a:t>, GPT, and Impact-T.</a:t>
            </a:r>
          </a:p>
          <a:p>
            <a:r>
              <a:rPr lang="en-US" altLang="zh-CN" dirty="0"/>
              <a:t>Validate simulations against each other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56E37-2773-757A-13B0-1CA65898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Simulating EIC cooler injector</a:t>
            </a:r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87A317-A519-914A-EAF2-631042D7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299"/>
            <a:ext cx="8839200" cy="14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3736F-545A-8A2E-617D-FAC1028C82C1}"/>
              </a:ext>
            </a:extLst>
          </p:cNvPr>
          <p:cNvSpPr/>
          <p:nvPr/>
        </p:nvSpPr>
        <p:spPr>
          <a:xfrm>
            <a:off x="270513" y="2542550"/>
            <a:ext cx="1390648" cy="838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A5280-B279-FC5E-24E2-490C50F08F58}"/>
              </a:ext>
            </a:extLst>
          </p:cNvPr>
          <p:cNvSpPr txBox="1"/>
          <p:nvPr/>
        </p:nvSpPr>
        <p:spPr>
          <a:xfrm>
            <a:off x="529593" y="34137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Injector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3503F-92EA-63F3-C9E7-95BB5660620A}"/>
              </a:ext>
            </a:extLst>
          </p:cNvPr>
          <p:cNvSpPr txBox="1"/>
          <p:nvPr/>
        </p:nvSpPr>
        <p:spPr>
          <a:xfrm>
            <a:off x="1592580" y="3987284"/>
            <a:ext cx="595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https://www.youtube.com/watch?v=eKwfPmaF3rk</a:t>
            </a:r>
            <a:endParaRPr lang="zh-CN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01E516E-4BFD-C6DC-DDC0-7256265F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5FF9E-461B-D485-F7CF-66030F5D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B67B8-43ED-FFCA-9BD3-FA34A46D1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Space charge in </a:t>
            </a:r>
            <a:r>
              <a:rPr lang="en-US" altLang="zh-CN" dirty="0" err="1"/>
              <a:t>Bmad</a:t>
            </a:r>
            <a:endParaRPr lang="en-US" altLang="zh-CN" dirty="0"/>
          </a:p>
          <a:p>
            <a:pPr lvl="1"/>
            <a:r>
              <a:rPr lang="en-US" altLang="zh-CN" dirty="0"/>
              <a:t>Integrated Green Functions</a:t>
            </a:r>
          </a:p>
          <a:p>
            <a:pPr lvl="1"/>
            <a:r>
              <a:rPr lang="en-US" altLang="zh-CN" dirty="0"/>
              <a:t>Implementation and validation</a:t>
            </a:r>
          </a:p>
          <a:p>
            <a:pPr lvl="1"/>
            <a:r>
              <a:rPr lang="en-US" altLang="zh-CN" dirty="0"/>
              <a:t>Adaptive step size control</a:t>
            </a:r>
          </a:p>
          <a:p>
            <a:r>
              <a:rPr lang="en-US" altLang="zh-CN" dirty="0"/>
              <a:t>Applications</a:t>
            </a:r>
          </a:p>
          <a:p>
            <a:pPr lvl="1"/>
            <a:r>
              <a:rPr lang="en-US" altLang="zh-CN" dirty="0"/>
              <a:t>EIC cooler design</a:t>
            </a:r>
          </a:p>
          <a:p>
            <a:pPr lvl="1"/>
            <a:r>
              <a:rPr lang="en-US" altLang="zh-CN" dirty="0"/>
              <a:t>Longitudinal laser shaping</a:t>
            </a:r>
          </a:p>
          <a:p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E6F35-5498-E31C-EA88-53FFE023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8356FA-2443-5E14-CD32-976EDFAE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3F131-AD81-39F5-57A6-AD715CFE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96E3D-7729-E662-095E-13C88CDC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3" y="361950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Simulating EIC cooler injector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13C6B-0E6D-F152-D547-D4F02EFD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8" y="895350"/>
            <a:ext cx="2470435" cy="19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4DB9C-1B53-32D8-E1FD-039427CA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67" y="895350"/>
            <a:ext cx="2492940" cy="19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14E92-676F-D666-3877-A42645285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236" y="895350"/>
            <a:ext cx="2537040" cy="19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537B6-0E8B-A7D2-E26F-1E235BE49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810" y="2876550"/>
            <a:ext cx="2539972" cy="19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C6B7D-6736-1243-0064-58FFEBC16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876550"/>
            <a:ext cx="2531189" cy="19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D928ED-675E-2DF9-32C8-B7D1ADD07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30" y="2876550"/>
            <a:ext cx="2532371" cy="19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88B330-205E-83D2-826F-75C1749E765E}"/>
              </a:ext>
            </a:extLst>
          </p:cNvPr>
          <p:cNvSpPr txBox="1"/>
          <p:nvPr/>
        </p:nvSpPr>
        <p:spPr>
          <a:xfrm>
            <a:off x="7239000" y="13525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GPT bunch length is 10% shorter</a:t>
            </a:r>
            <a:endParaRPr lang="zh-CN" altLang="en-US" sz="1200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29976B9-8464-C2C4-55B5-64E5C515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0B4F3CF-7DD2-3437-1508-AE8049CE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B96B4-DFBA-323A-8877-00034820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9DC98-618F-8B4C-44FF-4FB0229E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5B7B5-BEDE-2B28-0B44-2C3C4475D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longitudinal phase space looks different in GPT.</a:t>
            </a:r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137B09-C62A-8F4F-5BC6-C515F07A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Simulating EIC cooler injector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33865-6C91-F45F-71E7-38242B87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" y="1783350"/>
            <a:ext cx="2992042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53CFB-E37F-B21A-5B4B-63C574114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40" y="1783350"/>
            <a:ext cx="294396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46E8D-2B96-DAFF-0502-82C09D2AB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999" y="1783350"/>
            <a:ext cx="2952000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CFB882-C543-05FE-B613-AAED0E1E38C8}"/>
              </a:ext>
            </a:extLst>
          </p:cNvPr>
          <p:cNvSpPr txBox="1"/>
          <p:nvPr/>
        </p:nvSpPr>
        <p:spPr>
          <a:xfrm>
            <a:off x="1122980" y="39491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GPT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401A2-B762-788B-46E8-41698DF5521B}"/>
              </a:ext>
            </a:extLst>
          </p:cNvPr>
          <p:cNvSpPr txBox="1"/>
          <p:nvPr/>
        </p:nvSpPr>
        <p:spPr>
          <a:xfrm>
            <a:off x="3924300" y="394335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Impact-T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1462-A66E-D48C-0209-4CA4699A062C}"/>
              </a:ext>
            </a:extLst>
          </p:cNvPr>
          <p:cNvSpPr txBox="1"/>
          <p:nvPr/>
        </p:nvSpPr>
        <p:spPr>
          <a:xfrm>
            <a:off x="7142780" y="39491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Bmad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EA6FF-8D1F-D2A3-1EF6-C41110D5B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space charge model in GPT may be inaccurate near the cathode due to small aspect ratio.</a:t>
            </a:r>
          </a:p>
          <a:p>
            <a:r>
              <a:rPr lang="en-US" altLang="zh-CN" dirty="0"/>
              <a:t>IGF method agrees with analytical formula even for extreme aspect ratios.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E82C7-5661-60D2-4096-BFD08213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Space Charge Model Is Important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36E94-C12C-75B3-C3C5-63167F8F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78100"/>
            <a:ext cx="3764104" cy="245515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6AF7AB-7146-220E-F4F6-D12A78C5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2CD72-DB94-5474-51B0-D6B69AD6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EC270-36A3-BAD5-FDD4-46D83A2E6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76950"/>
            <a:ext cx="8477247" cy="355220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With adaptive step size control, </a:t>
            </a:r>
            <a:r>
              <a:rPr lang="en-US" altLang="zh-CN" sz="2000" dirty="0" err="1"/>
              <a:t>Bmad</a:t>
            </a:r>
            <a:r>
              <a:rPr lang="en-US" altLang="zh-CN" sz="2000" dirty="0"/>
              <a:t> performs at least as good as Impact-T.</a:t>
            </a:r>
          </a:p>
          <a:p>
            <a:r>
              <a:rPr lang="en-US" altLang="zh-CN" sz="2000" dirty="0" err="1"/>
              <a:t>Bmad</a:t>
            </a:r>
            <a:r>
              <a:rPr lang="en-US" altLang="zh-CN" sz="2000" dirty="0"/>
              <a:t> SC is parallelized with OpenMP to improve runtime. It can utilize multi-cores on a single machine. Future work can parallelize with MPI to run on high-performance clusters.</a:t>
            </a:r>
          </a:p>
          <a:p>
            <a:r>
              <a:rPr lang="en-US" altLang="zh-CN" sz="2000" dirty="0"/>
              <a:t>Space charge field calculation makes up 70% of the runtime!</a:t>
            </a:r>
            <a:endParaRPr lang="zh-CN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2684A8-6E0F-BBD4-3B34-4504FE7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97C5-5E49-C7BE-0311-E3DC16D2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95036"/>
            <a:ext cx="1860260" cy="20282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08B0F8-2486-EAF7-E973-6D6BCBD06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39083"/>
              </p:ext>
            </p:extLst>
          </p:nvPr>
        </p:nvGraphicFramePr>
        <p:xfrm>
          <a:off x="1527175" y="2959100"/>
          <a:ext cx="289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104644234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3367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Single core performance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3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GPT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 min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5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Bmad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44 min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98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Impact-T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 min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26589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33732-2C2F-9E0C-7262-2E5B2CEA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DF9DBF-875D-F5D1-F012-E2644A1E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2E570-C495-CE82-FE1B-01DD4C51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2FDFF-2563-3785-BDCB-5BFCF72B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A005-7BC1-1879-CC3C-84E894CF1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adaptive stepper spends some time during emission, then saves time tremendously away from the cathode.</a:t>
            </a:r>
          </a:p>
          <a:p>
            <a:r>
              <a:rPr lang="en-US" altLang="zh-CN" dirty="0"/>
              <a:t>Users don’t have to guess a good step size.</a:t>
            </a:r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893D7C-EDED-6CFC-470E-CB9D34D9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Adaptive step size control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B1FDD-B019-FE00-5D42-DCBED864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71750"/>
            <a:ext cx="5105400" cy="18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92BF4-5D42-E23D-AE93-42E3162C1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electron beam needs to have a uniform current profile in the cooling section to achieve optimal cooling rate.</a:t>
            </a:r>
          </a:p>
          <a:p>
            <a:r>
              <a:rPr lang="en-US" altLang="zh-CN" dirty="0"/>
              <a:t>We can control the initial longitudinal distribution by changing laser intensity → </a:t>
            </a:r>
            <a:r>
              <a:rPr lang="en-US" altLang="zh-CN" dirty="0">
                <a:solidFill>
                  <a:srgbClr val="00B050"/>
                </a:solidFill>
              </a:rPr>
              <a:t>laser shaping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AE9A4-011F-BADF-C036-B367DE96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Longitudinal Laser Shaping (ongoing)</a:t>
            </a:r>
            <a:endParaRPr lang="zh-CN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44921C-0888-1AC3-F012-EA27F1A6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6" y="3334782"/>
            <a:ext cx="2647003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D1B91-2BDB-4EC0-12A2-E5385371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4" y="3379011"/>
            <a:ext cx="1987621" cy="148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DAE7F-9CA1-2618-A52B-A33263F2ABA0}"/>
              </a:ext>
            </a:extLst>
          </p:cNvPr>
          <p:cNvSpPr txBox="1"/>
          <p:nvPr/>
        </p:nvSpPr>
        <p:spPr>
          <a:xfrm>
            <a:off x="5257800" y="28003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What initial distribution gives us this in the end?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5BC50-E495-76F6-EB2C-06D8A74BE3A9}"/>
              </a:ext>
            </a:extLst>
          </p:cNvPr>
          <p:cNvSpPr txBox="1"/>
          <p:nvPr/>
        </p:nvSpPr>
        <p:spPr>
          <a:xfrm>
            <a:off x="609600" y="280035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Gaussian bunch from the cathode evolves into</a:t>
            </a:r>
            <a:endParaRPr lang="zh-CN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61C737-147F-7B71-5F5E-FCAD10D4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0BBD9-745B-0557-DCEE-BF6FA4CD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B86E5-5326-90C5-0CCC-1F9219521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We parametrize the initial longitudinal distribution by specifying N points of the PDF. The generator will interpolate them into a smooth distribution.</a:t>
            </a:r>
          </a:p>
          <a:p>
            <a:r>
              <a:rPr lang="en-US" altLang="zh-CN" dirty="0"/>
              <a:t>The final distribution is compared to a target super Gaussian distribution.</a:t>
            </a:r>
          </a:p>
          <a:p>
            <a:r>
              <a:rPr lang="en-US" altLang="zh-CN" dirty="0"/>
              <a:t>Tested optimizer on </a:t>
            </a:r>
          </a:p>
          <a:p>
            <a:pPr marL="0" indent="0">
              <a:buNone/>
            </a:pPr>
            <a:r>
              <a:rPr lang="en-US" altLang="zh-CN" dirty="0"/>
              <a:t>     AC 	gun lattice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D598BF-6458-9317-74D7-CDFD1E7C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Longitudinal Laser Shaping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959FD-1004-97AE-329B-A27AB201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26A0-2AEF-E45E-10F4-9D845864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53224-2F98-E8B6-57AB-F88D1752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51" y="2929772"/>
            <a:ext cx="2161649" cy="1610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0640B-8C8B-64BD-AE17-15981DF8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17112"/>
            <a:ext cx="2179893" cy="1622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846C3-90AA-2D5A-2713-913DC4E07E90}"/>
              </a:ext>
            </a:extLst>
          </p:cNvPr>
          <p:cNvSpPr txBox="1"/>
          <p:nvPr/>
        </p:nvSpPr>
        <p:spPr>
          <a:xfrm>
            <a:off x="4220101" y="4517816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Initial distributions</a:t>
            </a:r>
            <a:endParaRPr lang="zh-CN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F2A89-C5CD-BF20-7C8F-49AD028DE11B}"/>
              </a:ext>
            </a:extLst>
          </p:cNvPr>
          <p:cNvSpPr txBox="1"/>
          <p:nvPr/>
        </p:nvSpPr>
        <p:spPr>
          <a:xfrm>
            <a:off x="6238240" y="4518022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Final distributions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74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EB026-0A45-23EB-5B92-F7CDD3F3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A9B8D-7AEE-E447-C6EF-70802E7D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2D8ECA-9C56-B4DE-0AA1-8510C0383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Questions?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1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F92E5-846D-B999-A26D-9EB2535F2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Space charge describes the interaction of electric charges in a charge particle bunch.</a:t>
            </a:r>
          </a:p>
          <a:p>
            <a:r>
              <a:rPr lang="en-US" altLang="zh-CN" dirty="0"/>
              <a:t>The space charge forces vanish as 1/</a:t>
            </a:r>
            <a:r>
              <a:rPr lang="el-GR" altLang="zh-CN" dirty="0"/>
              <a:t>γ</a:t>
            </a:r>
            <a:r>
              <a:rPr lang="en-US" altLang="zh-CN" baseline="30000" dirty="0"/>
              <a:t>2</a:t>
            </a:r>
            <a:r>
              <a:rPr lang="en-US" altLang="zh-CN" dirty="0"/>
              <a:t> due to cancellation of electric and magnetic forces.</a:t>
            </a:r>
          </a:p>
          <a:p>
            <a:r>
              <a:rPr lang="en-US" altLang="zh-CN" dirty="0"/>
              <a:t>It is especially important in </a:t>
            </a:r>
            <a:r>
              <a:rPr lang="en-US" altLang="zh-CN" dirty="0">
                <a:solidFill>
                  <a:srgbClr val="FF0000"/>
                </a:solidFill>
              </a:rPr>
              <a:t>high brightness </a:t>
            </a:r>
            <a:r>
              <a:rPr lang="en-US" altLang="zh-CN" dirty="0"/>
              <a:t>beams and at </a:t>
            </a:r>
            <a:r>
              <a:rPr lang="en-US" altLang="zh-CN" dirty="0">
                <a:solidFill>
                  <a:srgbClr val="FF0000"/>
                </a:solidFill>
              </a:rPr>
              <a:t>low energy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506D0-D474-2E3F-A614-A69DA4B7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Space Charge</a:t>
            </a:r>
            <a:endParaRPr lang="zh-CN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34C08F-DC9C-CE58-95D9-2EBED2B2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DC11A-9DE3-5055-9D51-D4294202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DEF4E4B-33C3-0DDC-E668-C62136BD41B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85753" y="1027503"/>
                <a:ext cx="8678863" cy="361949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Point-point interaction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457188" lvl="1" indent="0">
                  <a:buNone/>
                </a:pPr>
                <a:r>
                  <a:rPr lang="en-US" altLang="zh-CN" dirty="0"/>
                  <a:t>Too time-consuming at large number of particles</a:t>
                </a:r>
              </a:p>
              <a:p>
                <a:r>
                  <a:rPr lang="en-US" altLang="zh-CN" dirty="0"/>
                  <a:t>Particle-in-cell (space charge)</a:t>
                </a:r>
              </a:p>
              <a:p>
                <a:pPr lvl="1"/>
                <a:r>
                  <a:rPr lang="en-US" altLang="zh-CN" dirty="0"/>
                  <a:t>Distribute charges onto a grid</a:t>
                </a:r>
              </a:p>
              <a:p>
                <a:pPr lvl="1"/>
                <a:r>
                  <a:rPr lang="en-US" altLang="zh-CN" dirty="0"/>
                  <a:t>Calculates the space charge field</a:t>
                </a:r>
              </a:p>
              <a:p>
                <a:pPr lvl="1"/>
                <a:r>
                  <a:rPr lang="en-US" altLang="zh-CN" dirty="0"/>
                  <a:t>Interpolate field to particles</a:t>
                </a:r>
              </a:p>
              <a:p>
                <a:pPr lvl="1"/>
                <a:r>
                  <a:rPr lang="en-US" altLang="zh-CN" dirty="0"/>
                  <a:t>Different ways to set up grid and solve EM field</a:t>
                </a:r>
              </a:p>
              <a:p>
                <a:pPr lvl="1"/>
                <a:r>
                  <a:rPr lang="en-US" altLang="zh-CN" b="0" dirty="0"/>
                  <a:t>Time complexity range </a:t>
                </a:r>
              </a:p>
              <a:p>
                <a:pPr marL="457188" lvl="1" indent="0">
                  <a:buNone/>
                </a:pPr>
                <a:r>
                  <a:rPr lang="en-US" altLang="zh-CN" dirty="0"/>
                  <a:t>     </a:t>
                </a:r>
                <a:r>
                  <a:rPr lang="en-US" altLang="zh-CN" b="0" dirty="0"/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𝑁𝑙𝑜𝑔𝑁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457188" lvl="1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DEF4E4B-33C3-0DDC-E668-C62136BD4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85753" y="1027503"/>
                <a:ext cx="8678863" cy="3619498"/>
              </a:xfrm>
              <a:blipFill>
                <a:blip r:embed="rId2"/>
                <a:stretch>
                  <a:fillRect l="-983" t="-1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E10A348-A1B4-2AD4-0972-0642A519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Space Charge Algorithms</a:t>
            </a:r>
            <a:endParaRPr lang="zh-CN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94B448-B9CD-7CDF-4416-05D13DF10A52}"/>
              </a:ext>
            </a:extLst>
          </p:cNvPr>
          <p:cNvGrpSpPr/>
          <p:nvPr/>
        </p:nvGrpSpPr>
        <p:grpSpPr>
          <a:xfrm>
            <a:off x="6018503" y="2647950"/>
            <a:ext cx="2743200" cy="609600"/>
            <a:chOff x="5181600" y="1276350"/>
            <a:chExt cx="2743200" cy="6096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AB6999-63EE-54ED-C010-63950ECD3ADB}"/>
                </a:ext>
              </a:extLst>
            </p:cNvPr>
            <p:cNvSpPr/>
            <p:nvPr/>
          </p:nvSpPr>
          <p:spPr>
            <a:xfrm>
              <a:off x="5181600" y="1276350"/>
              <a:ext cx="27432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128E31-2D15-BBEA-3C58-B12B8924E564}"/>
                </a:ext>
              </a:extLst>
            </p:cNvPr>
            <p:cNvSpPr/>
            <p:nvPr/>
          </p:nvSpPr>
          <p:spPr>
            <a:xfrm>
              <a:off x="5791200" y="135255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9DFE3A-5E0A-DCF3-9E68-B2783218DC5E}"/>
                </a:ext>
              </a:extLst>
            </p:cNvPr>
            <p:cNvSpPr/>
            <p:nvPr/>
          </p:nvSpPr>
          <p:spPr>
            <a:xfrm>
              <a:off x="5943600" y="150495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885ABE-E817-9137-2AEE-431F43CA9809}"/>
                </a:ext>
              </a:extLst>
            </p:cNvPr>
            <p:cNvSpPr/>
            <p:nvPr/>
          </p:nvSpPr>
          <p:spPr>
            <a:xfrm>
              <a:off x="6096000" y="165735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7343CC-FF18-563E-6E5B-3D7AD241338A}"/>
                </a:ext>
              </a:extLst>
            </p:cNvPr>
            <p:cNvSpPr/>
            <p:nvPr/>
          </p:nvSpPr>
          <p:spPr>
            <a:xfrm>
              <a:off x="6365762" y="133683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C3894-7495-14F1-E08C-FE7BD46C738A}"/>
                </a:ext>
              </a:extLst>
            </p:cNvPr>
            <p:cNvSpPr/>
            <p:nvPr/>
          </p:nvSpPr>
          <p:spPr>
            <a:xfrm>
              <a:off x="6168295" y="140970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B02DDE-857A-CC18-B8E5-57DA0ACC46BB}"/>
                </a:ext>
              </a:extLst>
            </p:cNvPr>
            <p:cNvSpPr/>
            <p:nvPr/>
          </p:nvSpPr>
          <p:spPr>
            <a:xfrm>
              <a:off x="5596262" y="150791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F91AFE-1435-ECA6-5F84-03F54AC08B6E}"/>
                </a:ext>
              </a:extLst>
            </p:cNvPr>
            <p:cNvSpPr/>
            <p:nvPr/>
          </p:nvSpPr>
          <p:spPr>
            <a:xfrm>
              <a:off x="6477000" y="1742613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010306-71D3-0BBB-7DEE-B6C810444ADF}"/>
                </a:ext>
              </a:extLst>
            </p:cNvPr>
            <p:cNvSpPr/>
            <p:nvPr/>
          </p:nvSpPr>
          <p:spPr>
            <a:xfrm>
              <a:off x="5769109" y="163275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7A65C3-701C-02F8-38F1-4F34C6B5AC0A}"/>
                </a:ext>
              </a:extLst>
            </p:cNvPr>
            <p:cNvSpPr/>
            <p:nvPr/>
          </p:nvSpPr>
          <p:spPr>
            <a:xfrm>
              <a:off x="6854095" y="137160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962DB1-0C8A-EDA5-26FC-753F585D82CE}"/>
                </a:ext>
              </a:extLst>
            </p:cNvPr>
            <p:cNvSpPr/>
            <p:nvPr/>
          </p:nvSpPr>
          <p:spPr>
            <a:xfrm>
              <a:off x="6277786" y="1666413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2EEE88-E0DE-FAEB-9D3B-C538A7FAD443}"/>
                </a:ext>
              </a:extLst>
            </p:cNvPr>
            <p:cNvSpPr/>
            <p:nvPr/>
          </p:nvSpPr>
          <p:spPr>
            <a:xfrm>
              <a:off x="6403862" y="1550909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51BE76-536F-6BF1-1F71-5D1ACE886592}"/>
                </a:ext>
              </a:extLst>
            </p:cNvPr>
            <p:cNvSpPr/>
            <p:nvPr/>
          </p:nvSpPr>
          <p:spPr>
            <a:xfrm>
              <a:off x="6618578" y="1554882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C4DF32-7D56-0B50-E1C1-781FB8DD7725}"/>
                </a:ext>
              </a:extLst>
            </p:cNvPr>
            <p:cNvSpPr/>
            <p:nvPr/>
          </p:nvSpPr>
          <p:spPr>
            <a:xfrm>
              <a:off x="6596128" y="1399619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95D99E-08E1-B947-7310-304D3090C5BC}"/>
                </a:ext>
              </a:extLst>
            </p:cNvPr>
            <p:cNvSpPr/>
            <p:nvPr/>
          </p:nvSpPr>
          <p:spPr>
            <a:xfrm>
              <a:off x="5346083" y="154305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A3EE88-91B8-334B-3C3C-273C1B1CC83A}"/>
                </a:ext>
              </a:extLst>
            </p:cNvPr>
            <p:cNvSpPr/>
            <p:nvPr/>
          </p:nvSpPr>
          <p:spPr>
            <a:xfrm>
              <a:off x="6849450" y="1527049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92956E-D7AD-7B43-E011-1F53BCF03990}"/>
                </a:ext>
              </a:extLst>
            </p:cNvPr>
            <p:cNvSpPr/>
            <p:nvPr/>
          </p:nvSpPr>
          <p:spPr>
            <a:xfrm>
              <a:off x="7115431" y="142875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C62D63-C88E-BC3F-3405-AD9ADB9B1DD8}"/>
                </a:ext>
              </a:extLst>
            </p:cNvPr>
            <p:cNvSpPr/>
            <p:nvPr/>
          </p:nvSpPr>
          <p:spPr>
            <a:xfrm>
              <a:off x="6734616" y="167769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5D9ACA-EECE-B2CF-4335-8929CF40929E}"/>
                </a:ext>
              </a:extLst>
            </p:cNvPr>
            <p:cNvSpPr/>
            <p:nvPr/>
          </p:nvSpPr>
          <p:spPr>
            <a:xfrm>
              <a:off x="7086600" y="1644957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6FD882-5574-586B-88EA-36A423ACD798}"/>
                </a:ext>
              </a:extLst>
            </p:cNvPr>
            <p:cNvSpPr/>
            <p:nvPr/>
          </p:nvSpPr>
          <p:spPr>
            <a:xfrm>
              <a:off x="7340641" y="1437719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766473-5105-898C-FAAC-F42DAEB525E3}"/>
                </a:ext>
              </a:extLst>
            </p:cNvPr>
            <p:cNvSpPr/>
            <p:nvPr/>
          </p:nvSpPr>
          <p:spPr>
            <a:xfrm>
              <a:off x="7438584" y="1666413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D29AD2-FA8B-7482-A50F-4BED246629BE}"/>
                </a:ext>
              </a:extLst>
            </p:cNvPr>
            <p:cNvSpPr/>
            <p:nvPr/>
          </p:nvSpPr>
          <p:spPr>
            <a:xfrm>
              <a:off x="7636995" y="1512809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5AA248-533E-23CC-0D52-B6257B390FA3}"/>
                </a:ext>
              </a:extLst>
            </p:cNvPr>
            <p:cNvSpPr/>
            <p:nvPr/>
          </p:nvSpPr>
          <p:spPr>
            <a:xfrm>
              <a:off x="6925486" y="170673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CDB141-C796-805A-827A-6C36F40095D0}"/>
              </a:ext>
            </a:extLst>
          </p:cNvPr>
          <p:cNvGrpSpPr/>
          <p:nvPr/>
        </p:nvGrpSpPr>
        <p:grpSpPr>
          <a:xfrm>
            <a:off x="5905500" y="3658797"/>
            <a:ext cx="2971800" cy="914400"/>
            <a:chOff x="5562600" y="2052634"/>
            <a:chExt cx="2971800" cy="914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360E25-8657-7806-1ADA-313B2BA9F9D7}"/>
                </a:ext>
              </a:extLst>
            </p:cNvPr>
            <p:cNvGrpSpPr/>
            <p:nvPr/>
          </p:nvGrpSpPr>
          <p:grpSpPr>
            <a:xfrm>
              <a:off x="5676900" y="2205034"/>
              <a:ext cx="2743200" cy="609600"/>
              <a:chOff x="5181600" y="1276350"/>
              <a:chExt cx="2743200" cy="6096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EF34F8-1182-995D-82EC-DC0812F9CEF6}"/>
                  </a:ext>
                </a:extLst>
              </p:cNvPr>
              <p:cNvSpPr/>
              <p:nvPr/>
            </p:nvSpPr>
            <p:spPr>
              <a:xfrm>
                <a:off x="5181600" y="1276350"/>
                <a:ext cx="274320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9A5450A-07F7-85B8-06CF-474E35463684}"/>
                  </a:ext>
                </a:extLst>
              </p:cNvPr>
              <p:cNvSpPr/>
              <p:nvPr/>
            </p:nvSpPr>
            <p:spPr>
              <a:xfrm>
                <a:off x="5791200" y="13525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4D6DD7-F51E-F019-D2C1-D2DC41C67295}"/>
                  </a:ext>
                </a:extLst>
              </p:cNvPr>
              <p:cNvSpPr/>
              <p:nvPr/>
            </p:nvSpPr>
            <p:spPr>
              <a:xfrm>
                <a:off x="5943600" y="15049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6F7CB-8E4D-D87A-ACCD-D1BB305106F4}"/>
                  </a:ext>
                </a:extLst>
              </p:cNvPr>
              <p:cNvSpPr/>
              <p:nvPr/>
            </p:nvSpPr>
            <p:spPr>
              <a:xfrm>
                <a:off x="6096000" y="16573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FFC1167-BB2A-D557-2B18-617C5A4E9F0E}"/>
                  </a:ext>
                </a:extLst>
              </p:cNvPr>
              <p:cNvSpPr/>
              <p:nvPr/>
            </p:nvSpPr>
            <p:spPr>
              <a:xfrm>
                <a:off x="6365762" y="133683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CC6212C-3849-8A01-9807-8A2E47C43C1D}"/>
                  </a:ext>
                </a:extLst>
              </p:cNvPr>
              <p:cNvSpPr/>
              <p:nvPr/>
            </p:nvSpPr>
            <p:spPr>
              <a:xfrm>
                <a:off x="6168295" y="140970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8F38511-6584-E641-039C-287335F1EDEE}"/>
                  </a:ext>
                </a:extLst>
              </p:cNvPr>
              <p:cNvSpPr/>
              <p:nvPr/>
            </p:nvSpPr>
            <p:spPr>
              <a:xfrm>
                <a:off x="5596262" y="150791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A04A4DB-6824-097E-F36F-4A583F9B57F4}"/>
                  </a:ext>
                </a:extLst>
              </p:cNvPr>
              <p:cNvSpPr/>
              <p:nvPr/>
            </p:nvSpPr>
            <p:spPr>
              <a:xfrm>
                <a:off x="6477000" y="17426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2E111FD-6B93-EFD8-E665-4D87E8559DB8}"/>
                  </a:ext>
                </a:extLst>
              </p:cNvPr>
              <p:cNvSpPr/>
              <p:nvPr/>
            </p:nvSpPr>
            <p:spPr>
              <a:xfrm>
                <a:off x="5769109" y="163275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FD1699D-73FC-0687-FEF2-AE7E31817B0F}"/>
                  </a:ext>
                </a:extLst>
              </p:cNvPr>
              <p:cNvSpPr/>
              <p:nvPr/>
            </p:nvSpPr>
            <p:spPr>
              <a:xfrm>
                <a:off x="6854095" y="137160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92B61CA-E062-7D41-B536-DE040EE002F6}"/>
                  </a:ext>
                </a:extLst>
              </p:cNvPr>
              <p:cNvSpPr/>
              <p:nvPr/>
            </p:nvSpPr>
            <p:spPr>
              <a:xfrm>
                <a:off x="6277786" y="16664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B7FB9F-EBC6-F6D7-10A0-B33CCD904196}"/>
                  </a:ext>
                </a:extLst>
              </p:cNvPr>
              <p:cNvSpPr/>
              <p:nvPr/>
            </p:nvSpPr>
            <p:spPr>
              <a:xfrm>
                <a:off x="6403862" y="155090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B690246-4972-15CE-1375-A2F044593988}"/>
                  </a:ext>
                </a:extLst>
              </p:cNvPr>
              <p:cNvSpPr/>
              <p:nvPr/>
            </p:nvSpPr>
            <p:spPr>
              <a:xfrm>
                <a:off x="6618578" y="1554882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D73BF5-8EF1-5537-1B5F-D221A066E84B}"/>
                  </a:ext>
                </a:extLst>
              </p:cNvPr>
              <p:cNvSpPr/>
              <p:nvPr/>
            </p:nvSpPr>
            <p:spPr>
              <a:xfrm>
                <a:off x="6596128" y="139961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83C24CB-9E57-A7E1-29FD-7DF52D339D75}"/>
                  </a:ext>
                </a:extLst>
              </p:cNvPr>
              <p:cNvSpPr/>
              <p:nvPr/>
            </p:nvSpPr>
            <p:spPr>
              <a:xfrm>
                <a:off x="5346083" y="15430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B8129B8-BAE1-81C9-11E8-4BCD5311D7F7}"/>
                  </a:ext>
                </a:extLst>
              </p:cNvPr>
              <p:cNvSpPr/>
              <p:nvPr/>
            </p:nvSpPr>
            <p:spPr>
              <a:xfrm>
                <a:off x="6849450" y="152704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44F4E8C-8C08-931D-B2FE-A9284D3B78B7}"/>
                  </a:ext>
                </a:extLst>
              </p:cNvPr>
              <p:cNvSpPr/>
              <p:nvPr/>
            </p:nvSpPr>
            <p:spPr>
              <a:xfrm>
                <a:off x="7115431" y="14287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B1719A-1CC4-D74D-F101-755401B03375}"/>
                  </a:ext>
                </a:extLst>
              </p:cNvPr>
              <p:cNvSpPr/>
              <p:nvPr/>
            </p:nvSpPr>
            <p:spPr>
              <a:xfrm>
                <a:off x="6734616" y="167769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D2737F3-7D78-7B73-8C4F-64B6CBA19577}"/>
                  </a:ext>
                </a:extLst>
              </p:cNvPr>
              <p:cNvSpPr/>
              <p:nvPr/>
            </p:nvSpPr>
            <p:spPr>
              <a:xfrm>
                <a:off x="7086600" y="1644957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F2940AA-7B3C-2DF3-A70A-47F0F6CC960E}"/>
                  </a:ext>
                </a:extLst>
              </p:cNvPr>
              <p:cNvSpPr/>
              <p:nvPr/>
            </p:nvSpPr>
            <p:spPr>
              <a:xfrm>
                <a:off x="7340641" y="143771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3BA18FC-1ABA-93BA-B998-C8603C85F942}"/>
                  </a:ext>
                </a:extLst>
              </p:cNvPr>
              <p:cNvSpPr/>
              <p:nvPr/>
            </p:nvSpPr>
            <p:spPr>
              <a:xfrm>
                <a:off x="7438584" y="16664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F5F3031-ED2C-AD59-644C-0B754E89E91D}"/>
                  </a:ext>
                </a:extLst>
              </p:cNvPr>
              <p:cNvSpPr/>
              <p:nvPr/>
            </p:nvSpPr>
            <p:spPr>
              <a:xfrm>
                <a:off x="7636995" y="151280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7EB4134-C0D3-4371-5914-6309CAFE6A38}"/>
                  </a:ext>
                </a:extLst>
              </p:cNvPr>
              <p:cNvSpPr/>
              <p:nvPr/>
            </p:nvSpPr>
            <p:spPr>
              <a:xfrm>
                <a:off x="6925486" y="170673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506674-5613-7C6F-4A24-82AD79FFEFE2}"/>
                </a:ext>
              </a:extLst>
            </p:cNvPr>
            <p:cNvCxnSpPr>
              <a:cxnSpLocks/>
            </p:cNvCxnSpPr>
            <p:nvPr/>
          </p:nvCxnSpPr>
          <p:spPr>
            <a:xfrm>
              <a:off x="6015198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F38282F-3264-0590-7712-A3B662AE9404}"/>
                </a:ext>
              </a:extLst>
            </p:cNvPr>
            <p:cNvCxnSpPr>
              <a:cxnSpLocks/>
            </p:cNvCxnSpPr>
            <p:nvPr/>
          </p:nvCxnSpPr>
          <p:spPr>
            <a:xfrm>
              <a:off x="6626112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BE44BD-E501-7498-A68B-CAEB71E398BA}"/>
                </a:ext>
              </a:extLst>
            </p:cNvPr>
            <p:cNvCxnSpPr>
              <a:cxnSpLocks/>
            </p:cNvCxnSpPr>
            <p:nvPr/>
          </p:nvCxnSpPr>
          <p:spPr>
            <a:xfrm>
              <a:off x="6320655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E9F5EC-FA7E-B032-1F34-220D6ED78F9B}"/>
                </a:ext>
              </a:extLst>
            </p:cNvPr>
            <p:cNvCxnSpPr>
              <a:cxnSpLocks/>
            </p:cNvCxnSpPr>
            <p:nvPr/>
          </p:nvCxnSpPr>
          <p:spPr>
            <a:xfrm>
              <a:off x="6931569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3EB020-AE21-AF64-B3BF-1E1CE6782D00}"/>
                </a:ext>
              </a:extLst>
            </p:cNvPr>
            <p:cNvCxnSpPr>
              <a:cxnSpLocks/>
            </p:cNvCxnSpPr>
            <p:nvPr/>
          </p:nvCxnSpPr>
          <p:spPr>
            <a:xfrm>
              <a:off x="7237026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677AD3-710F-5581-4408-D86677FB0F87}"/>
                </a:ext>
              </a:extLst>
            </p:cNvPr>
            <p:cNvCxnSpPr>
              <a:cxnSpLocks/>
            </p:cNvCxnSpPr>
            <p:nvPr/>
          </p:nvCxnSpPr>
          <p:spPr>
            <a:xfrm>
              <a:off x="7542483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1431D5-FE0A-3DE9-F429-F6EF098BBE7E}"/>
                </a:ext>
              </a:extLst>
            </p:cNvPr>
            <p:cNvCxnSpPr>
              <a:cxnSpLocks/>
            </p:cNvCxnSpPr>
            <p:nvPr/>
          </p:nvCxnSpPr>
          <p:spPr>
            <a:xfrm>
              <a:off x="7847940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64F0667-DBE8-7AA5-A312-8A0691F56B83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FBF3E-8263-A983-5D44-53C06300790B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348284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80F1E57-65CD-8B55-C094-45584B2B2549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505818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1204926-38B1-E064-07A2-F1DAFF97EAD8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663352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64E8FBB-AF9D-4596-ACAE-06084CCB0BCB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19075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C66A27F-8674-3C70-BB75-B81AE12A7F0D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820887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B2CB03BB-5855-AAE0-8BC4-E90B3B1ED2A4}"/>
              </a:ext>
            </a:extLst>
          </p:cNvPr>
          <p:cNvSpPr/>
          <p:nvPr/>
        </p:nvSpPr>
        <p:spPr>
          <a:xfrm>
            <a:off x="5980403" y="1620716"/>
            <a:ext cx="2743200" cy="61737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9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Date Placeholder 98">
            <a:extLst>
              <a:ext uri="{FF2B5EF4-FFF2-40B4-BE49-F238E27FC236}">
                <a16:creationId xmlns:a16="http://schemas.microsoft.com/office/drawing/2014/main" id="{2277D015-D10A-07EC-D205-702AA60A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87ACECAA-9B51-6D29-0A0C-46F1E4BF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86A00-EA9C-740D-2762-63F75C083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76950"/>
            <a:ext cx="8678863" cy="1494800"/>
          </a:xfrm>
        </p:spPr>
        <p:txBody>
          <a:bodyPr/>
          <a:lstStyle/>
          <a:p>
            <a:r>
              <a:rPr lang="en-US" altLang="zh-CN" dirty="0"/>
              <a:t>Once particles are deposited onto a grid, the space charge field are calculated in the local rest frame using integrated Green functions (IGFs).</a:t>
            </a:r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E3F17-F40A-C4CA-4B63-4F648D24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Integrated Green Functions</a:t>
            </a:r>
            <a:endParaRPr lang="zh-CN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F975DB-43A0-4F21-7B3D-392F5A61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266950"/>
            <a:ext cx="7539037" cy="7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1A32AD-0E65-8635-8B47-115C4D2A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11" y="3173191"/>
            <a:ext cx="5934075" cy="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4BC231ED-DA00-4FA3-2304-4B8FF999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80470285-F3C8-36A4-8991-824280AB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296F3-82FB-F0CD-4251-C5E919CD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E0C18-5E11-654B-C5C2-C072D953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DAB5694-0939-10C9-43AF-39CDAB72EC4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convolution is evaluated with fast Fourier transforms (FFT) to reduce time complexity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𝐷𝑙𝑜𝑔𝐷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where D is the number of grid points.</a:t>
                </a:r>
              </a:p>
              <a:p>
                <a:r>
                  <a:rPr lang="en-US" altLang="zh-CN" dirty="0"/>
                  <a:t>FFT requires power of 2 number of equidistant grid points.</a:t>
                </a:r>
                <a:endParaRPr lang="zh-CN" altLang="en-US" dirty="0"/>
              </a:p>
              <a:p>
                <a:r>
                  <a:rPr lang="en-US" altLang="zh-CN" dirty="0"/>
                  <a:t>Typical size 32,32,32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DAB5694-0939-10C9-43AF-39CDAB72E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983" t="-1375" r="-1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AD9D75F-0A41-EE1D-C0DF-F70F115D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Integrated Green Functions</a:t>
            </a:r>
            <a:endParaRPr lang="zh-CN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3F113C-8CFF-088F-F6AD-4D1169172409}"/>
              </a:ext>
            </a:extLst>
          </p:cNvPr>
          <p:cNvGrpSpPr/>
          <p:nvPr/>
        </p:nvGrpSpPr>
        <p:grpSpPr>
          <a:xfrm>
            <a:off x="5029200" y="3310516"/>
            <a:ext cx="2971800" cy="914400"/>
            <a:chOff x="5562600" y="2052634"/>
            <a:chExt cx="2971800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E9D16D0-0AEC-8B8C-CD5D-91A5527AC969}"/>
                </a:ext>
              </a:extLst>
            </p:cNvPr>
            <p:cNvGrpSpPr/>
            <p:nvPr/>
          </p:nvGrpSpPr>
          <p:grpSpPr>
            <a:xfrm>
              <a:off x="5676900" y="2205034"/>
              <a:ext cx="2743200" cy="609600"/>
              <a:chOff x="5181600" y="1276350"/>
              <a:chExt cx="2743200" cy="6096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F70A017-FA0C-EA9C-A097-1F39DC645597}"/>
                  </a:ext>
                </a:extLst>
              </p:cNvPr>
              <p:cNvSpPr/>
              <p:nvPr/>
            </p:nvSpPr>
            <p:spPr>
              <a:xfrm>
                <a:off x="5181600" y="1276350"/>
                <a:ext cx="274320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C50FBF-D3CC-875C-5790-93C88ADD5018}"/>
                  </a:ext>
                </a:extLst>
              </p:cNvPr>
              <p:cNvSpPr/>
              <p:nvPr/>
            </p:nvSpPr>
            <p:spPr>
              <a:xfrm>
                <a:off x="5791200" y="13525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32AF82-FF73-2D97-925D-2FBE504EE357}"/>
                  </a:ext>
                </a:extLst>
              </p:cNvPr>
              <p:cNvSpPr/>
              <p:nvPr/>
            </p:nvSpPr>
            <p:spPr>
              <a:xfrm>
                <a:off x="5943600" y="15049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076B311-21DB-EBB2-C73F-9E03C3C3D344}"/>
                  </a:ext>
                </a:extLst>
              </p:cNvPr>
              <p:cNvSpPr/>
              <p:nvPr/>
            </p:nvSpPr>
            <p:spPr>
              <a:xfrm>
                <a:off x="6096000" y="16573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DBAD2CF-9B48-FF3F-BAB5-82A169908892}"/>
                  </a:ext>
                </a:extLst>
              </p:cNvPr>
              <p:cNvSpPr/>
              <p:nvPr/>
            </p:nvSpPr>
            <p:spPr>
              <a:xfrm>
                <a:off x="6365762" y="133683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44A8517-C7B7-4FE4-D9F8-834F96C0A990}"/>
                  </a:ext>
                </a:extLst>
              </p:cNvPr>
              <p:cNvSpPr/>
              <p:nvPr/>
            </p:nvSpPr>
            <p:spPr>
              <a:xfrm>
                <a:off x="6168295" y="140970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77E7027-DA27-5F9C-56C1-B32C82B9CF89}"/>
                  </a:ext>
                </a:extLst>
              </p:cNvPr>
              <p:cNvSpPr/>
              <p:nvPr/>
            </p:nvSpPr>
            <p:spPr>
              <a:xfrm>
                <a:off x="5596262" y="150791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435184A-6E0F-DAB5-3C2F-469585BE85F2}"/>
                  </a:ext>
                </a:extLst>
              </p:cNvPr>
              <p:cNvSpPr/>
              <p:nvPr/>
            </p:nvSpPr>
            <p:spPr>
              <a:xfrm>
                <a:off x="6477000" y="17426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2D3BC51-A9CF-DF20-FE70-64ED002DD263}"/>
                  </a:ext>
                </a:extLst>
              </p:cNvPr>
              <p:cNvSpPr/>
              <p:nvPr/>
            </p:nvSpPr>
            <p:spPr>
              <a:xfrm>
                <a:off x="5769109" y="163275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5BF33A6-3080-01A5-15CB-FA3183FE854B}"/>
                  </a:ext>
                </a:extLst>
              </p:cNvPr>
              <p:cNvSpPr/>
              <p:nvPr/>
            </p:nvSpPr>
            <p:spPr>
              <a:xfrm>
                <a:off x="6854095" y="137160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A7F868-975B-1166-DF0A-52D1302EB20B}"/>
                  </a:ext>
                </a:extLst>
              </p:cNvPr>
              <p:cNvSpPr/>
              <p:nvPr/>
            </p:nvSpPr>
            <p:spPr>
              <a:xfrm>
                <a:off x="6277786" y="16664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846C388-1214-C9E8-5E45-7ED63A2370FB}"/>
                  </a:ext>
                </a:extLst>
              </p:cNvPr>
              <p:cNvSpPr/>
              <p:nvPr/>
            </p:nvSpPr>
            <p:spPr>
              <a:xfrm>
                <a:off x="6403862" y="155090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C55EC7-5DA9-2A2A-3FCA-B6172E5FF2B0}"/>
                  </a:ext>
                </a:extLst>
              </p:cNvPr>
              <p:cNvSpPr/>
              <p:nvPr/>
            </p:nvSpPr>
            <p:spPr>
              <a:xfrm>
                <a:off x="6618578" y="1554882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92EE36-9550-09B4-9A83-D934FB5DEB44}"/>
                  </a:ext>
                </a:extLst>
              </p:cNvPr>
              <p:cNvSpPr/>
              <p:nvPr/>
            </p:nvSpPr>
            <p:spPr>
              <a:xfrm>
                <a:off x="6596128" y="139961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E5B15A8-49A0-D705-FC23-C878C61AC728}"/>
                  </a:ext>
                </a:extLst>
              </p:cNvPr>
              <p:cNvSpPr/>
              <p:nvPr/>
            </p:nvSpPr>
            <p:spPr>
              <a:xfrm>
                <a:off x="5346083" y="15430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E3F9FC-2819-A092-DB42-96081201C94E}"/>
                  </a:ext>
                </a:extLst>
              </p:cNvPr>
              <p:cNvSpPr/>
              <p:nvPr/>
            </p:nvSpPr>
            <p:spPr>
              <a:xfrm>
                <a:off x="6849450" y="152704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B93D90-5E19-AFEA-2BAE-2077C16186E5}"/>
                  </a:ext>
                </a:extLst>
              </p:cNvPr>
              <p:cNvSpPr/>
              <p:nvPr/>
            </p:nvSpPr>
            <p:spPr>
              <a:xfrm>
                <a:off x="7115431" y="142875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560EC52-4AE3-A369-876A-30941A5AD116}"/>
                  </a:ext>
                </a:extLst>
              </p:cNvPr>
              <p:cNvSpPr/>
              <p:nvPr/>
            </p:nvSpPr>
            <p:spPr>
              <a:xfrm>
                <a:off x="6734616" y="167769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A2DD65-5001-52D4-9EEB-05DEDC1BE513}"/>
                  </a:ext>
                </a:extLst>
              </p:cNvPr>
              <p:cNvSpPr/>
              <p:nvPr/>
            </p:nvSpPr>
            <p:spPr>
              <a:xfrm>
                <a:off x="7086600" y="1644957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B095E37-8486-EC34-1C46-64AD9C8B68A5}"/>
                  </a:ext>
                </a:extLst>
              </p:cNvPr>
              <p:cNvSpPr/>
              <p:nvPr/>
            </p:nvSpPr>
            <p:spPr>
              <a:xfrm>
                <a:off x="7340641" y="143771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B815E7A-93F7-9774-23D6-422D669607B5}"/>
                  </a:ext>
                </a:extLst>
              </p:cNvPr>
              <p:cNvSpPr/>
              <p:nvPr/>
            </p:nvSpPr>
            <p:spPr>
              <a:xfrm>
                <a:off x="7438584" y="16664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CECADCC-FDBE-5DDD-1F9B-8BCFAE4420F8}"/>
                  </a:ext>
                </a:extLst>
              </p:cNvPr>
              <p:cNvSpPr/>
              <p:nvPr/>
            </p:nvSpPr>
            <p:spPr>
              <a:xfrm>
                <a:off x="7636995" y="151280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BDCBFBD-F4A6-E616-B99E-44A02034B254}"/>
                  </a:ext>
                </a:extLst>
              </p:cNvPr>
              <p:cNvSpPr/>
              <p:nvPr/>
            </p:nvSpPr>
            <p:spPr>
              <a:xfrm>
                <a:off x="6925486" y="170673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BA6A5-ACB2-B1EB-2E5C-6550A5A8CD92}"/>
                </a:ext>
              </a:extLst>
            </p:cNvPr>
            <p:cNvCxnSpPr>
              <a:cxnSpLocks/>
            </p:cNvCxnSpPr>
            <p:nvPr/>
          </p:nvCxnSpPr>
          <p:spPr>
            <a:xfrm>
              <a:off x="6015198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419A5C-4158-EAE7-1114-E51229B11E4B}"/>
                </a:ext>
              </a:extLst>
            </p:cNvPr>
            <p:cNvCxnSpPr>
              <a:cxnSpLocks/>
            </p:cNvCxnSpPr>
            <p:nvPr/>
          </p:nvCxnSpPr>
          <p:spPr>
            <a:xfrm>
              <a:off x="6626112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4DC226-5CC4-B72E-6EF7-67635D2FF377}"/>
                </a:ext>
              </a:extLst>
            </p:cNvPr>
            <p:cNvCxnSpPr>
              <a:cxnSpLocks/>
            </p:cNvCxnSpPr>
            <p:nvPr/>
          </p:nvCxnSpPr>
          <p:spPr>
            <a:xfrm>
              <a:off x="6320655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2326AD-92F0-C428-7B0E-78975506CA70}"/>
                </a:ext>
              </a:extLst>
            </p:cNvPr>
            <p:cNvCxnSpPr>
              <a:cxnSpLocks/>
            </p:cNvCxnSpPr>
            <p:nvPr/>
          </p:nvCxnSpPr>
          <p:spPr>
            <a:xfrm>
              <a:off x="6931569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3EAFC92-6B3F-D2F0-5E97-170C7160F11F}"/>
                </a:ext>
              </a:extLst>
            </p:cNvPr>
            <p:cNvCxnSpPr>
              <a:cxnSpLocks/>
            </p:cNvCxnSpPr>
            <p:nvPr/>
          </p:nvCxnSpPr>
          <p:spPr>
            <a:xfrm>
              <a:off x="7237026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F56349-2EAD-DBF7-7DA9-9080C2DBAA60}"/>
                </a:ext>
              </a:extLst>
            </p:cNvPr>
            <p:cNvCxnSpPr>
              <a:cxnSpLocks/>
            </p:cNvCxnSpPr>
            <p:nvPr/>
          </p:nvCxnSpPr>
          <p:spPr>
            <a:xfrm>
              <a:off x="7542483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9861DC-EAB8-CF5A-A472-E40BCAFF5D1D}"/>
                </a:ext>
              </a:extLst>
            </p:cNvPr>
            <p:cNvCxnSpPr>
              <a:cxnSpLocks/>
            </p:cNvCxnSpPr>
            <p:nvPr/>
          </p:nvCxnSpPr>
          <p:spPr>
            <a:xfrm>
              <a:off x="7847940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D43727-C99B-2778-3CB3-C4B87BE2105D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2052634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D6F3D3-A3F9-16CB-3E49-D3054DFA635D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348284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0879F6-17B0-EC4F-0C26-2EB226287174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505818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8A5FCE-6FDB-62BA-5B94-847AF4A7AD5C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663352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FA36A7-6A49-812D-17A6-DB20B9E541EA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19075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E3D66A-1D95-5641-6692-84D35EB3493A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820887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1B86B2-8D36-4D5B-97E9-198FDE7F2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544" y="918270"/>
            <a:ext cx="8678863" cy="299918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Open Space Charge (</a:t>
            </a:r>
            <a:r>
              <a:rPr lang="en-US" altLang="zh-CN" sz="2000" dirty="0" err="1"/>
              <a:t>OpenSC</a:t>
            </a:r>
            <a:r>
              <a:rPr lang="en-US" altLang="zh-CN" sz="2000" dirty="0"/>
              <a:t>) by Robert Ryne, Christopher Mayes implements the IGFs FFT method to calculate space charge field.</a:t>
            </a:r>
          </a:p>
          <a:p>
            <a:pPr lvl="1"/>
            <a:r>
              <a:rPr lang="en-US" altLang="zh-CN" sz="1601" dirty="0"/>
              <a:t>Calculate the field due to particles on a 3D grid</a:t>
            </a:r>
          </a:p>
          <a:p>
            <a:pPr lvl="1"/>
            <a:r>
              <a:rPr lang="en-US" altLang="zh-CN" sz="1601" dirty="0"/>
              <a:t>Interpolate the field to the particle locations</a:t>
            </a:r>
            <a:endParaRPr lang="en-US" altLang="zh-CN" dirty="0"/>
          </a:p>
          <a:p>
            <a:r>
              <a:rPr lang="en-US" altLang="zh-CN" sz="2000" dirty="0"/>
              <a:t>The space charge field is computed in the local rest frame.</a:t>
            </a:r>
          </a:p>
          <a:p>
            <a:r>
              <a:rPr lang="en-US" altLang="zh-CN" sz="2000" dirty="0"/>
              <a:t>The cathode field can be easily added using image charges.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B60B5B-A6CF-42E6-ABE4-D2F9A97D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1950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Space Charge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6457-39C8-46D1-B848-9C570879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9053-07DE-4480-A294-AD9BE2DF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A53AF2-4F6C-4DB8-0EF4-3D1601AE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2956112"/>
            <a:ext cx="6329680" cy="18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1B2D0-9D7B-A616-2AA1-648130991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Example charge density and electric field at the cathode</a:t>
            </a:r>
          </a:p>
          <a:p>
            <a:r>
              <a:rPr lang="en-US" altLang="zh-CN" dirty="0"/>
              <a:t>x-z plane along the center of the bunch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5DB39-73A3-C77C-0E62-A06A1132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Space Charge at Cathode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10CC9-DA92-2A6F-384F-693074D6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4521"/>
            <a:ext cx="2180288" cy="250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04F9E-B866-809D-B46A-56D2482E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20711"/>
            <a:ext cx="6096000" cy="250462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FD9B34-8281-DC9F-3629-96B821A7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04073-528F-9CDA-8C55-011770A7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4CD60-C8C6-4D91-A32B-BA3F874C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7769"/>
            <a:ext cx="8677656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Particle tracking with space charge in </a:t>
            </a:r>
            <a:r>
              <a:rPr lang="en-US" altLang="zh-CN" dirty="0" err="1"/>
              <a:t>Bmad</a:t>
            </a:r>
            <a:endParaRPr lang="zh-CN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C38CAD-A961-4F45-95C7-8FBC0D587E02}"/>
              </a:ext>
            </a:extLst>
          </p:cNvPr>
          <p:cNvCxnSpPr>
            <a:cxnSpLocks/>
          </p:cNvCxnSpPr>
          <p:nvPr/>
        </p:nvCxnSpPr>
        <p:spPr>
          <a:xfrm>
            <a:off x="4655740" y="1870844"/>
            <a:ext cx="0" cy="16894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E775D7-A763-4342-90D9-8C20B4F85CEF}"/>
              </a:ext>
            </a:extLst>
          </p:cNvPr>
          <p:cNvCxnSpPr>
            <a:cxnSpLocks/>
          </p:cNvCxnSpPr>
          <p:nvPr/>
        </p:nvCxnSpPr>
        <p:spPr>
          <a:xfrm>
            <a:off x="7287734" y="1870844"/>
            <a:ext cx="0" cy="16894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70E87-B9A5-4D34-BF0F-208BCDE322E3}"/>
              </a:ext>
            </a:extLst>
          </p:cNvPr>
          <p:cNvCxnSpPr>
            <a:cxnSpLocks/>
          </p:cNvCxnSpPr>
          <p:nvPr/>
        </p:nvCxnSpPr>
        <p:spPr>
          <a:xfrm flipV="1">
            <a:off x="4495801" y="3560262"/>
            <a:ext cx="3447545" cy="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A8F4B7-753D-4388-8F18-BB853F1449D0}"/>
              </a:ext>
            </a:extLst>
          </p:cNvPr>
          <p:cNvSpPr txBox="1"/>
          <p:nvPr/>
        </p:nvSpPr>
        <p:spPr>
          <a:xfrm>
            <a:off x="7941781" y="3355296"/>
            <a:ext cx="1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E8F693-78E7-4D4B-AE13-E576B707EEB4}"/>
              </a:ext>
            </a:extLst>
          </p:cNvPr>
          <p:cNvSpPr/>
          <p:nvPr/>
        </p:nvSpPr>
        <p:spPr>
          <a:xfrm>
            <a:off x="4625125" y="2124257"/>
            <a:ext cx="56315" cy="56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E117F3-FC24-4723-8791-19A3F869C6E2}"/>
              </a:ext>
            </a:extLst>
          </p:cNvPr>
          <p:cNvCxnSpPr>
            <a:cxnSpLocks/>
          </p:cNvCxnSpPr>
          <p:nvPr/>
        </p:nvCxnSpPr>
        <p:spPr>
          <a:xfrm>
            <a:off x="4655741" y="2152413"/>
            <a:ext cx="2631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C13DEC-F1A0-41B6-9190-8CE2F466192E}"/>
              </a:ext>
            </a:extLst>
          </p:cNvPr>
          <p:cNvCxnSpPr>
            <a:cxnSpLocks/>
          </p:cNvCxnSpPr>
          <p:nvPr/>
        </p:nvCxnSpPr>
        <p:spPr>
          <a:xfrm>
            <a:off x="4824682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4AAFE0-3955-4027-9CD3-440355BA363E}"/>
              </a:ext>
            </a:extLst>
          </p:cNvPr>
          <p:cNvCxnSpPr>
            <a:cxnSpLocks/>
          </p:cNvCxnSpPr>
          <p:nvPr/>
        </p:nvCxnSpPr>
        <p:spPr>
          <a:xfrm>
            <a:off x="5049938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9CE0D4-AD86-4872-91B1-B6485FAC8EA8}"/>
              </a:ext>
            </a:extLst>
          </p:cNvPr>
          <p:cNvCxnSpPr>
            <a:cxnSpLocks/>
          </p:cNvCxnSpPr>
          <p:nvPr/>
        </p:nvCxnSpPr>
        <p:spPr>
          <a:xfrm>
            <a:off x="5387822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6F80D3-B996-4816-A4C5-49FE4DB2D3CE}"/>
              </a:ext>
            </a:extLst>
          </p:cNvPr>
          <p:cNvCxnSpPr>
            <a:cxnSpLocks/>
          </p:cNvCxnSpPr>
          <p:nvPr/>
        </p:nvCxnSpPr>
        <p:spPr>
          <a:xfrm>
            <a:off x="5669391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141D29-5666-490D-B0CB-F4713533305B}"/>
              </a:ext>
            </a:extLst>
          </p:cNvPr>
          <p:cNvCxnSpPr>
            <a:cxnSpLocks/>
          </p:cNvCxnSpPr>
          <p:nvPr/>
        </p:nvCxnSpPr>
        <p:spPr>
          <a:xfrm>
            <a:off x="5782019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CC0A09-D26F-4D0B-8811-F1380B139FDA}"/>
              </a:ext>
            </a:extLst>
          </p:cNvPr>
          <p:cNvCxnSpPr>
            <a:cxnSpLocks/>
          </p:cNvCxnSpPr>
          <p:nvPr/>
        </p:nvCxnSpPr>
        <p:spPr>
          <a:xfrm>
            <a:off x="5894647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2746C3-F0EF-466B-9276-0949CD598A59}"/>
              </a:ext>
            </a:extLst>
          </p:cNvPr>
          <p:cNvCxnSpPr>
            <a:cxnSpLocks/>
          </p:cNvCxnSpPr>
          <p:nvPr/>
        </p:nvCxnSpPr>
        <p:spPr>
          <a:xfrm>
            <a:off x="6119903" y="2513761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E87B2B-B20F-40D4-8D25-C0EA3D841D97}"/>
              </a:ext>
            </a:extLst>
          </p:cNvPr>
          <p:cNvCxnSpPr>
            <a:cxnSpLocks/>
          </p:cNvCxnSpPr>
          <p:nvPr/>
        </p:nvCxnSpPr>
        <p:spPr>
          <a:xfrm>
            <a:off x="6626728" y="2518455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F7DB7F-DECA-41F3-8135-0E17A8BCE144}"/>
              </a:ext>
            </a:extLst>
          </p:cNvPr>
          <p:cNvCxnSpPr>
            <a:cxnSpLocks/>
          </p:cNvCxnSpPr>
          <p:nvPr/>
        </p:nvCxnSpPr>
        <p:spPr>
          <a:xfrm>
            <a:off x="7020926" y="2518455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2C798B-F386-4310-957E-777905B6448F}"/>
              </a:ext>
            </a:extLst>
          </p:cNvPr>
          <p:cNvSpPr txBox="1"/>
          <p:nvPr/>
        </p:nvSpPr>
        <p:spPr>
          <a:xfrm>
            <a:off x="4935082" y="1428750"/>
            <a:ext cx="207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Single particle tracking</a:t>
            </a:r>
          </a:p>
          <a:p>
            <a:pPr algn="ctr"/>
            <a:r>
              <a:rPr lang="en-US" altLang="zh-CN" sz="1400" dirty="0"/>
              <a:t>Time Runge </a:t>
            </a:r>
            <a:r>
              <a:rPr lang="en-US" altLang="zh-CN" sz="1400" dirty="0" err="1"/>
              <a:t>Kutta</a:t>
            </a:r>
            <a:endParaRPr lang="zh-CN" altLang="en-US" sz="1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25835A-26F5-4819-9B12-EC700E3DED8D}"/>
              </a:ext>
            </a:extLst>
          </p:cNvPr>
          <p:cNvSpPr/>
          <p:nvPr/>
        </p:nvSpPr>
        <p:spPr>
          <a:xfrm>
            <a:off x="4625672" y="2546612"/>
            <a:ext cx="56315" cy="56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F5F076-7430-467E-A894-ED46AA1F5369}"/>
              </a:ext>
            </a:extLst>
          </p:cNvPr>
          <p:cNvCxnSpPr>
            <a:cxnSpLocks/>
          </p:cNvCxnSpPr>
          <p:nvPr/>
        </p:nvCxnSpPr>
        <p:spPr>
          <a:xfrm>
            <a:off x="4655195" y="2574768"/>
            <a:ext cx="2631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F48902C-0A13-44A0-8AA3-56F20F0694CF}"/>
              </a:ext>
            </a:extLst>
          </p:cNvPr>
          <p:cNvSpPr/>
          <p:nvPr/>
        </p:nvSpPr>
        <p:spPr>
          <a:xfrm>
            <a:off x="4624579" y="2997123"/>
            <a:ext cx="56315" cy="56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88BDA5-0A09-4763-B28D-7D1A118EAFC8}"/>
              </a:ext>
            </a:extLst>
          </p:cNvPr>
          <p:cNvCxnSpPr>
            <a:cxnSpLocks/>
          </p:cNvCxnSpPr>
          <p:nvPr/>
        </p:nvCxnSpPr>
        <p:spPr>
          <a:xfrm>
            <a:off x="4655195" y="3025279"/>
            <a:ext cx="2631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111B6B-981B-4FDD-A995-145BA8BFFBB5}"/>
              </a:ext>
            </a:extLst>
          </p:cNvPr>
          <p:cNvSpPr txBox="1"/>
          <p:nvPr/>
        </p:nvSpPr>
        <p:spPr>
          <a:xfrm>
            <a:off x="5314110" y="3560263"/>
            <a:ext cx="126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dirty="0"/>
              <a:t>Δ</a:t>
            </a:r>
            <a:r>
              <a:rPr lang="en-US" altLang="zh-CN" dirty="0" err="1"/>
              <a:t>t_sc</a:t>
            </a:r>
            <a:endParaRPr lang="zh-CN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E95CEC-F5B6-45CA-92EE-1CD6925C9AA7}"/>
              </a:ext>
            </a:extLst>
          </p:cNvPr>
          <p:cNvSpPr txBox="1"/>
          <p:nvPr/>
        </p:nvSpPr>
        <p:spPr>
          <a:xfrm>
            <a:off x="6757138" y="353313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Calculate space charge field</a:t>
            </a:r>
            <a:endParaRPr lang="zh-CN" altLang="en-US" sz="1400" dirty="0"/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42BAD99C-1DF6-4165-9E0F-AA4C02C7F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852" y="1157493"/>
            <a:ext cx="4048723" cy="339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Time-based tracking: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285743" indent="-285743"/>
            <a:r>
              <a:rPr lang="en-US" altLang="zh-CN" sz="2000" dirty="0"/>
              <a:t>Particles are tracked individually without interaction through a time step </a:t>
            </a:r>
            <a:r>
              <a:rPr lang="el-GR" altLang="zh-CN" sz="2000" dirty="0"/>
              <a:t>Δ</a:t>
            </a:r>
            <a:r>
              <a:rPr lang="en-US" altLang="zh-CN" sz="2000" dirty="0" err="1"/>
              <a:t>t_sc</a:t>
            </a:r>
            <a:r>
              <a:rPr lang="en-US" altLang="zh-CN" sz="2000" dirty="0"/>
              <a:t> (with a higher order – multi step Runge </a:t>
            </a:r>
            <a:r>
              <a:rPr lang="en-US" altLang="zh-CN" sz="2000" dirty="0" err="1"/>
              <a:t>Kutta</a:t>
            </a:r>
            <a:r>
              <a:rPr lang="en-US" altLang="zh-CN" sz="2000" dirty="0"/>
              <a:t> cycle).</a:t>
            </a:r>
          </a:p>
          <a:p>
            <a:pPr marL="285743" indent="-285743"/>
            <a:endParaRPr lang="zh-CN" altLang="en-US" sz="2000" dirty="0"/>
          </a:p>
          <a:p>
            <a:pPr marL="285743" indent="-285743"/>
            <a:r>
              <a:rPr lang="en-US" altLang="zh-CN" sz="2000" dirty="0"/>
              <a:t>Compute the SC field in the local rest frame and add the SC field in the following Runge </a:t>
            </a:r>
            <a:r>
              <a:rPr lang="en-US" altLang="zh-CN" sz="2000" dirty="0" err="1"/>
              <a:t>Kutta</a:t>
            </a:r>
            <a:r>
              <a:rPr lang="en-US" altLang="zh-CN" sz="2000" dirty="0"/>
              <a:t> cycles.</a:t>
            </a:r>
            <a:endParaRPr lang="zh-CN" altLang="en-US" sz="2000" dirty="0"/>
          </a:p>
          <a:p>
            <a:endParaRPr lang="zh-CN" altLang="en-US" sz="2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FA67C9-7109-45D7-A6B3-4955A4F7A904}"/>
              </a:ext>
            </a:extLst>
          </p:cNvPr>
          <p:cNvCxnSpPr>
            <a:cxnSpLocks/>
          </p:cNvCxnSpPr>
          <p:nvPr/>
        </p:nvCxnSpPr>
        <p:spPr>
          <a:xfrm>
            <a:off x="5433797" y="2964273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2A2900-8F85-40DC-94D1-F1577E21E3F7}"/>
              </a:ext>
            </a:extLst>
          </p:cNvPr>
          <p:cNvCxnSpPr>
            <a:cxnSpLocks/>
          </p:cNvCxnSpPr>
          <p:nvPr/>
        </p:nvCxnSpPr>
        <p:spPr>
          <a:xfrm>
            <a:off x="5546425" y="2964273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BCEEBF-620A-45DC-BB8E-7642A23105F6}"/>
              </a:ext>
            </a:extLst>
          </p:cNvPr>
          <p:cNvCxnSpPr>
            <a:cxnSpLocks/>
          </p:cNvCxnSpPr>
          <p:nvPr/>
        </p:nvCxnSpPr>
        <p:spPr>
          <a:xfrm>
            <a:off x="5867400" y="2964273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A8DA9C-22B4-4D29-AEA3-9A76BF44E7AA}"/>
              </a:ext>
            </a:extLst>
          </p:cNvPr>
          <p:cNvCxnSpPr>
            <a:cxnSpLocks/>
          </p:cNvCxnSpPr>
          <p:nvPr/>
        </p:nvCxnSpPr>
        <p:spPr>
          <a:xfrm>
            <a:off x="4953000" y="2096100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3A7D35-3638-4734-8900-803C864E033E}"/>
              </a:ext>
            </a:extLst>
          </p:cNvPr>
          <p:cNvCxnSpPr>
            <a:cxnSpLocks/>
          </p:cNvCxnSpPr>
          <p:nvPr/>
        </p:nvCxnSpPr>
        <p:spPr>
          <a:xfrm>
            <a:off x="5314110" y="2096100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171D86-DB73-4836-A473-C34A0C370C46}"/>
              </a:ext>
            </a:extLst>
          </p:cNvPr>
          <p:cNvCxnSpPr>
            <a:cxnSpLocks/>
          </p:cNvCxnSpPr>
          <p:nvPr/>
        </p:nvCxnSpPr>
        <p:spPr>
          <a:xfrm>
            <a:off x="4916572" y="2969730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45B1F6F-6CF6-460B-B4E7-18F293F969E3}"/>
              </a:ext>
            </a:extLst>
          </p:cNvPr>
          <p:cNvCxnSpPr>
            <a:cxnSpLocks/>
          </p:cNvCxnSpPr>
          <p:nvPr/>
        </p:nvCxnSpPr>
        <p:spPr>
          <a:xfrm>
            <a:off x="5181600" y="2964273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72A875-82A5-4A24-81AD-2587AF5DC5F4}"/>
              </a:ext>
            </a:extLst>
          </p:cNvPr>
          <p:cNvCxnSpPr>
            <a:cxnSpLocks/>
          </p:cNvCxnSpPr>
          <p:nvPr/>
        </p:nvCxnSpPr>
        <p:spPr>
          <a:xfrm>
            <a:off x="6364372" y="2964273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334BC9-BF83-4DC9-8054-B73E2CAC3094}"/>
              </a:ext>
            </a:extLst>
          </p:cNvPr>
          <p:cNvCxnSpPr>
            <a:cxnSpLocks/>
          </p:cNvCxnSpPr>
          <p:nvPr/>
        </p:nvCxnSpPr>
        <p:spPr>
          <a:xfrm>
            <a:off x="6705600" y="2954767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2DC897-95A5-4198-B854-283F6A399C3D}"/>
              </a:ext>
            </a:extLst>
          </p:cNvPr>
          <p:cNvCxnSpPr>
            <a:cxnSpLocks/>
          </p:cNvCxnSpPr>
          <p:nvPr/>
        </p:nvCxnSpPr>
        <p:spPr>
          <a:xfrm>
            <a:off x="5762948" y="2096100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2302CC-CA52-4AD4-97E3-94241D52EC10}"/>
              </a:ext>
            </a:extLst>
          </p:cNvPr>
          <p:cNvCxnSpPr>
            <a:cxnSpLocks/>
          </p:cNvCxnSpPr>
          <p:nvPr/>
        </p:nvCxnSpPr>
        <p:spPr>
          <a:xfrm>
            <a:off x="5988204" y="2096100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B2F78F-569C-44FD-B6A2-9075CA9CB4BC}"/>
              </a:ext>
            </a:extLst>
          </p:cNvPr>
          <p:cNvCxnSpPr>
            <a:cxnSpLocks/>
          </p:cNvCxnSpPr>
          <p:nvPr/>
        </p:nvCxnSpPr>
        <p:spPr>
          <a:xfrm>
            <a:off x="6477000" y="2088019"/>
            <a:ext cx="0" cy="11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A1A9B-D255-4078-9409-5BBC4F1D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4/13/2023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35A31-E4E7-402A-860D-D2A7F5A2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30F12F-BCB1-445B-A83B-4A299C420CFD}"/>
              </a:ext>
            </a:extLst>
          </p:cNvPr>
          <p:cNvGrpSpPr/>
          <p:nvPr/>
        </p:nvGrpSpPr>
        <p:grpSpPr>
          <a:xfrm>
            <a:off x="7279079" y="2152413"/>
            <a:ext cx="662081" cy="872866"/>
            <a:chOff x="6477000" y="2156084"/>
            <a:chExt cx="2632539" cy="87286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9A7C694-23B6-4568-81D7-104F8CCAC17F}"/>
                </a:ext>
              </a:extLst>
            </p:cNvPr>
            <p:cNvCxnSpPr>
              <a:cxnSpLocks/>
            </p:cNvCxnSpPr>
            <p:nvPr/>
          </p:nvCxnSpPr>
          <p:spPr>
            <a:xfrm>
              <a:off x="6477546" y="2156084"/>
              <a:ext cx="26319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FC26BEC-B3C5-4552-B52A-F742D738ABCB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578439"/>
              <a:ext cx="26319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A70109-AEE9-48A4-85A6-9D4CBA8A7F46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3028950"/>
              <a:ext cx="26319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33D2A5-3D00-6411-C6CF-D1EB781EF8BA}"/>
              </a:ext>
            </a:extLst>
          </p:cNvPr>
          <p:cNvSpPr txBox="1"/>
          <p:nvPr/>
        </p:nvSpPr>
        <p:spPr>
          <a:xfrm>
            <a:off x="4179640" y="1959003"/>
            <a:ext cx="5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P1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ECD14-371D-37F5-7A3E-DC0B55CA56AA}"/>
              </a:ext>
            </a:extLst>
          </p:cNvPr>
          <p:cNvSpPr txBox="1"/>
          <p:nvPr/>
        </p:nvSpPr>
        <p:spPr>
          <a:xfrm>
            <a:off x="4179640" y="2381014"/>
            <a:ext cx="5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P2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E3DD8-3A4B-08AE-88C9-964BF7390492}"/>
              </a:ext>
            </a:extLst>
          </p:cNvPr>
          <p:cNvSpPr txBox="1"/>
          <p:nvPr/>
        </p:nvSpPr>
        <p:spPr>
          <a:xfrm>
            <a:off x="4173619" y="2826415"/>
            <a:ext cx="5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9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3F5A46B-17FA-144A-BCDA-A5178FF58789}" vid="{439F54C5-9DD2-344C-A931-0208B6232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1801</TotalTime>
  <Words>1158</Words>
  <Application>Microsoft Office PowerPoint</Application>
  <PresentationFormat>On-screen Show (16:9)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等线</vt:lpstr>
      <vt:lpstr>Arial</vt:lpstr>
      <vt:lpstr>Calibri</vt:lpstr>
      <vt:lpstr>Cambria Math</vt:lpstr>
      <vt:lpstr>Helvetica</vt:lpstr>
      <vt:lpstr>Times</vt:lpstr>
      <vt:lpstr>Office Theme</vt:lpstr>
      <vt:lpstr>PowerPoint Presentation</vt:lpstr>
      <vt:lpstr>Outline</vt:lpstr>
      <vt:lpstr>Space Charge</vt:lpstr>
      <vt:lpstr>Space Charge Algorithms</vt:lpstr>
      <vt:lpstr>Integrated Green Functions</vt:lpstr>
      <vt:lpstr>Integrated Green Functions</vt:lpstr>
      <vt:lpstr>Space Charge</vt:lpstr>
      <vt:lpstr>Space Charge at Cathode</vt:lpstr>
      <vt:lpstr>Particle tracking with space charge in Bmad</vt:lpstr>
      <vt:lpstr>Validation – no space charge</vt:lpstr>
      <vt:lpstr>Validation – with space charge</vt:lpstr>
      <vt:lpstr>Validation – with image charge</vt:lpstr>
      <vt:lpstr>Adaptive step size control</vt:lpstr>
      <vt:lpstr>Adaptive step size control</vt:lpstr>
      <vt:lpstr>Adaptive step size control</vt:lpstr>
      <vt:lpstr>Application</vt:lpstr>
      <vt:lpstr>EIC Strong Hadron Cooling</vt:lpstr>
      <vt:lpstr>EIC SHC ERL</vt:lpstr>
      <vt:lpstr>Simulating EIC cooler injector</vt:lpstr>
      <vt:lpstr>Simulating EIC cooler injector</vt:lpstr>
      <vt:lpstr>Simulating EIC cooler injector</vt:lpstr>
      <vt:lpstr>Space Charge Model Is Important</vt:lpstr>
      <vt:lpstr>Performance</vt:lpstr>
      <vt:lpstr>Adaptive step size control</vt:lpstr>
      <vt:lpstr>Longitudinal Laser Shaping (ongoing)</vt:lpstr>
      <vt:lpstr>Longitudinal Laser Shaping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Wang Ningdong</cp:lastModifiedBy>
  <cp:revision>44</cp:revision>
  <dcterms:created xsi:type="dcterms:W3CDTF">2020-01-14T16:49:06Z</dcterms:created>
  <dcterms:modified xsi:type="dcterms:W3CDTF">2023-04-13T19:27:15Z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