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8" r:id="rId4"/>
    <p:sldId id="266" r:id="rId5"/>
    <p:sldId id="258" r:id="rId6"/>
    <p:sldId id="267" r:id="rId7"/>
    <p:sldId id="256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4"/>
    <p:restoredTop sz="96197"/>
  </p:normalViewPr>
  <p:slideViewPr>
    <p:cSldViewPr snapToGrid="0" snapToObjects="1">
      <p:cViewPr>
        <p:scale>
          <a:sx n="100" d="100"/>
          <a:sy n="100" d="100"/>
        </p:scale>
        <p:origin x="28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DFA57-C09F-364F-BDA9-EBECDFF75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0859F8-026A-6644-AA9D-65B195309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C8BE3-7D78-094B-AC8D-29F567E4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32380-8BB0-7E4C-BA19-80F8B5F7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57C64-9778-8949-BD3C-F68C9B7A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8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90691-224F-384B-94B9-35840812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B8CC3-D99B-6E49-B2F0-E3D1CA1F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68A99-1EF9-2C4E-8BCE-4E858944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3FDDD-42F9-6B40-B1D3-A911C8B1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E43D1-D5AD-6E43-982B-700B7C5D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6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41B26D-21EF-A442-9EF5-DF7457586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2B6574-3DBA-AE49-9C18-CBFEEA81C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7AB9-9CCA-BB42-A0A2-33B0BC84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B87F6-8E62-734E-9614-F61990C6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408AE-0EF4-B54B-91F0-E2BC036B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5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47484-A5FB-354F-88DF-26BC331F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9C4B5-61CC-6F46-A167-58FC9C021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9B33E-F3DB-7D4F-92F4-BD32FF44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57F89-331E-004A-B5C2-FE2C24C7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06304-4EEA-2844-9F2B-D6F4CEB1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6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2DFA-329D-8949-B0D0-9B51E262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1723D-4460-ED43-89C5-C6B94FA2E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E13EF-EC8D-EB4F-AD95-A9880A4E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805F1-8887-8142-BA85-21CA4AE9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1EEC1-7E56-544E-A706-173BEEC8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8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37AB-0B5F-E042-8AEF-0850F864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481F0-DD10-4342-B123-23CF3C829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038A0-10F6-CB4B-A7A5-8E58C3FA3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F81F7-1AF1-C84E-95D6-8841E780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FA48-BAFF-3F4C-9D74-BAE508983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F2C9B-2F67-304F-AC7F-9A9E7E13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68EE-3EE3-6546-B157-BAB09387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7D1E2-3E36-9E4F-8278-E30DAD43A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B8589-9081-A046-9BB6-A580C7F26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00516-9A89-194A-B747-67B2F30C3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B7709-39CB-6842-9039-6FD8B2D6D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073DB-8ED6-A545-8A23-E478C9853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EB184-9145-6E40-AF6F-302D4CC2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05BF67-8084-F64C-8B99-9C8C5F3C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1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D97C-9538-1449-B3C5-01708AAC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6E359-4AE4-DB43-BFCA-8C1D87C3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18679-51D8-6D45-8A7F-7E87EF55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8BDDE-B28F-0F44-BDBB-500ABD15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5AA33-16F7-A947-A42D-A8095A9E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AA102-7A18-7D4A-84B8-DBE5D360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5E052-8105-1744-9B30-E905185E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3849-CD8E-7E4D-B48B-65B879E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7A61B-689A-7D40-A6E4-FDFCD8A6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94293-E8CD-2A45-8D32-15317831B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31C9F-B3C5-8540-9FD7-0010E77F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55873-CC0D-BD4A-9A11-F6421AB5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3071B-C01D-874B-813B-E805561F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918C8-E20C-054D-80D1-96EF2C51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84028E-912D-D14D-92A6-9936893CD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C708E-E5E9-3645-9E17-432909A4D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4266C-EEA0-BC4A-B3B1-3C566601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B933D-C503-E847-8243-96004DAF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CE5DA-412B-E14E-B782-76D93D71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9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802481-1C04-AF42-BB0F-E9C50382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DECD9-B2D1-1641-9F0E-B62A0297C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E6868-DBFF-FC41-98A4-890FCC184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BA1F-8FC3-764B-A216-8BD7AC278255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03F2C-AFC4-E64E-BB2D-F41AD06B0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1E93B-791B-2448-B25A-2EBF42F89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8A18-1814-FC42-98AA-1A619A6FF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E473-CED1-7446-94EC-22B6D58F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0986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Elastic Finite Element Modeling of X-ray Measured Microstructures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DFA62-9A89-7248-B406-F3B6CA7056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Sarah Bonestell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Dalton </a:t>
            </a:r>
            <a:r>
              <a:rPr lang="en-US" dirty="0" err="1">
                <a:solidFill>
                  <a:schemeClr val="tx1"/>
                </a:solidFill>
              </a:rPr>
              <a:t>Shadle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F7F6172-ACD6-5E49-B908-1934FCA7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" y="14084"/>
            <a:ext cx="650412" cy="1113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B95F1E-AEBC-A546-82F8-B551DA533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87" y="45605"/>
            <a:ext cx="2395102" cy="11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0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67AA8-29D0-4846-A2A6-2AF5A75A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568CD2-5AFD-B349-A4AB-EB03BBB12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315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Motivation: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Developing a better understanding of fatigue failure on the microscopic level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Overall goal: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Analyze elastic stress/strain on the microstructure of a metal superalloy (Inconel-718) by using Finite Element Modeling (FEM) and measurements captured through X-rays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Process: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Experiment/Measurements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Meshing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Analysis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56BCA63C-05DD-0F41-88A7-FF85DB550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" y="14084"/>
            <a:ext cx="650412" cy="1113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50218-CC92-004D-B5C0-DC34AD84D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87" y="45605"/>
            <a:ext cx="2395102" cy="11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26BC-F632-1144-A792-82B8D5C16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CC45E4A8-6B77-DD44-9BCE-D124DC1768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19800" y="1825624"/>
            <a:ext cx="5801783" cy="4351337"/>
          </a:xfrm>
        </p:spPr>
      </p:pic>
      <p:pic>
        <p:nvPicPr>
          <p:cNvPr id="15" name="Content Placeholder 14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86B8E0E1-16D2-164B-9D1E-CF0C1F0A2D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2080419"/>
            <a:ext cx="5181600" cy="3886200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22787A-E72B-254C-83BA-C0255B89752D}"/>
              </a:ext>
            </a:extLst>
          </p:cNvPr>
          <p:cNvSpPr/>
          <p:nvPr/>
        </p:nvSpPr>
        <p:spPr>
          <a:xfrm>
            <a:off x="7927603" y="4399985"/>
            <a:ext cx="184302" cy="172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45D2DD-538B-6742-AA82-C1B5F09DF8F5}"/>
              </a:ext>
            </a:extLst>
          </p:cNvPr>
          <p:cNvSpPr/>
          <p:nvPr/>
        </p:nvSpPr>
        <p:spPr>
          <a:xfrm>
            <a:off x="8746855" y="3574610"/>
            <a:ext cx="184302" cy="172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58413-A81A-3143-B6AB-2EC71E2016F8}"/>
              </a:ext>
            </a:extLst>
          </p:cNvPr>
          <p:cNvSpPr txBox="1"/>
          <p:nvPr/>
        </p:nvSpPr>
        <p:spPr>
          <a:xfrm>
            <a:off x="8111905" y="4387335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 MPa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BF86CD-A2A3-9648-8AA5-C7B77747791B}"/>
              </a:ext>
            </a:extLst>
          </p:cNvPr>
          <p:cNvSpPr txBox="1"/>
          <p:nvPr/>
        </p:nvSpPr>
        <p:spPr>
          <a:xfrm>
            <a:off x="8931157" y="3512983"/>
            <a:ext cx="101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 MPa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189093B-E01A-F145-AC07-CA72BF0B1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0" y="14084"/>
            <a:ext cx="650412" cy="1113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A97D82-5726-9544-859F-A524370AC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687" y="45605"/>
            <a:ext cx="2395102" cy="111383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BF8F83-9E17-2F45-9D3E-3D852E846B02}"/>
              </a:ext>
            </a:extLst>
          </p:cNvPr>
          <p:cNvCxnSpPr/>
          <p:nvPr/>
        </p:nvCxnSpPr>
        <p:spPr>
          <a:xfrm flipV="1">
            <a:off x="1882588" y="4123765"/>
            <a:ext cx="528918" cy="44823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FE3F65A-F998-4349-9B90-2C139D50A47D}"/>
              </a:ext>
            </a:extLst>
          </p:cNvPr>
          <p:cNvSpPr txBox="1"/>
          <p:nvPr/>
        </p:nvSpPr>
        <p:spPr>
          <a:xfrm>
            <a:off x="1470268" y="4632851"/>
            <a:ext cx="8246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Far-Field Detector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CE27C99-A942-534A-AF94-97EE7525DEB1}"/>
              </a:ext>
            </a:extLst>
          </p:cNvPr>
          <p:cNvCxnSpPr/>
          <p:nvPr/>
        </p:nvCxnSpPr>
        <p:spPr>
          <a:xfrm flipV="1">
            <a:off x="3689350" y="3429000"/>
            <a:ext cx="53975" cy="268649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EA28999-7E3B-3A4D-8D00-4FF559F05B69}"/>
              </a:ext>
            </a:extLst>
          </p:cNvPr>
          <p:cNvSpPr txBox="1"/>
          <p:nvPr/>
        </p:nvSpPr>
        <p:spPr>
          <a:xfrm>
            <a:off x="3264170" y="3782746"/>
            <a:ext cx="9315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Near-Field Detector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D87A9C7-C61D-4A48-A458-11C44CC88AE2}"/>
              </a:ext>
            </a:extLst>
          </p:cNvPr>
          <p:cNvCxnSpPr/>
          <p:nvPr/>
        </p:nvCxnSpPr>
        <p:spPr>
          <a:xfrm flipH="1">
            <a:off x="3938451" y="3265714"/>
            <a:ext cx="257264" cy="12083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224D0A4-2C4D-D148-BA77-E8285BDDAF9C}"/>
              </a:ext>
            </a:extLst>
          </p:cNvPr>
          <p:cNvSpPr txBox="1"/>
          <p:nvPr/>
        </p:nvSpPr>
        <p:spPr>
          <a:xfrm>
            <a:off x="4235632" y="3111825"/>
            <a:ext cx="7216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Sample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504F6D-B5BD-7A4A-8DAE-08E523AAA812}"/>
              </a:ext>
            </a:extLst>
          </p:cNvPr>
          <p:cNvCxnSpPr/>
          <p:nvPr/>
        </p:nvCxnSpPr>
        <p:spPr>
          <a:xfrm flipH="1">
            <a:off x="5136969" y="2527663"/>
            <a:ext cx="61437" cy="39515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4ED4553-776D-6340-905E-FE554B3D9CA3}"/>
              </a:ext>
            </a:extLst>
          </p:cNvPr>
          <p:cNvSpPr txBox="1"/>
          <p:nvPr/>
        </p:nvSpPr>
        <p:spPr>
          <a:xfrm>
            <a:off x="5250048" y="2250077"/>
            <a:ext cx="66294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Optics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6D13057-A09B-F54E-888F-C7E78F9C0A03}"/>
                  </a:ext>
                </a:extLst>
              </p:cNvPr>
              <p:cNvSpPr txBox="1"/>
              <p:nvPr/>
            </p:nvSpPr>
            <p:spPr>
              <a:xfrm>
                <a:off x="8296275" y="1773577"/>
                <a:ext cx="12818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6D13057-A09B-F54E-888F-C7E78F9C0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75" y="1773577"/>
                <a:ext cx="128183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C1B072A-E905-7F4F-9A12-464807964F08}"/>
              </a:ext>
            </a:extLst>
          </p:cNvPr>
          <p:cNvSpPr txBox="1"/>
          <p:nvPr/>
        </p:nvSpPr>
        <p:spPr>
          <a:xfrm>
            <a:off x="493004" y="6091259"/>
            <a:ext cx="5871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Figure 1. </a:t>
            </a:r>
            <a:r>
              <a:rPr lang="en-US" sz="1600" dirty="0"/>
              <a:t>Forming and Shaping Technology (FAST) Beamline at CHESS</a:t>
            </a:r>
            <a:endParaRPr lang="en-US" sz="1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9BBD98-5087-604C-B96D-3E346AA01DA5}"/>
              </a:ext>
            </a:extLst>
          </p:cNvPr>
          <p:cNvSpPr txBox="1"/>
          <p:nvPr/>
        </p:nvSpPr>
        <p:spPr>
          <a:xfrm>
            <a:off x="7199476" y="6094147"/>
            <a:ext cx="3845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Figure 2. </a:t>
            </a:r>
            <a:r>
              <a:rPr lang="en-US" sz="1600" dirty="0"/>
              <a:t>Stress/Strain curve for Inconel-718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8705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AAF5-57A1-C04E-91D5-764FC4A1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Experiment/Measurements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7370C-D2EE-8D4B-AE93-595B159E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208"/>
            <a:ext cx="4927600" cy="4351338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HEDM- High energy X-ray diffraction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Near-Field and Far-Field measurements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Obtain map, orientation, elastic strain, and centroid of grains </a:t>
            </a: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31A3EAD-E999-0F43-802B-9BF02D76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" y="14084"/>
            <a:ext cx="650412" cy="1113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D4D4A7-71FA-4F43-9D93-B01DAFCC4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87" y="45605"/>
            <a:ext cx="2395102" cy="1113831"/>
          </a:xfrm>
          <a:prstGeom prst="rect">
            <a:avLst/>
          </a:prstGeom>
        </p:spPr>
      </p:pic>
      <p:pic>
        <p:nvPicPr>
          <p:cNvPr id="6" name="Google Shape;298;p19">
            <a:extLst>
              <a:ext uri="{FF2B5EF4-FFF2-40B4-BE49-F238E27FC236}">
                <a16:creationId xmlns:a16="http://schemas.microsoft.com/office/drawing/2014/main" id="{754BA0F3-F926-A248-97B7-BE67C37F55D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5800" y="2010208"/>
            <a:ext cx="2948987" cy="3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97;p19">
            <a:extLst>
              <a:ext uri="{FF2B5EF4-FFF2-40B4-BE49-F238E27FC236}">
                <a16:creationId xmlns:a16="http://schemas.microsoft.com/office/drawing/2014/main" id="{3BD99E20-0D17-0345-B3B4-58E1F548DB9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0567" y="2010208"/>
            <a:ext cx="3603233" cy="3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217210-DD6F-774D-88E5-D9F1B1EFF4D1}"/>
              </a:ext>
            </a:extLst>
          </p:cNvPr>
          <p:cNvSpPr txBox="1"/>
          <p:nvPr/>
        </p:nvSpPr>
        <p:spPr>
          <a:xfrm>
            <a:off x="6426202" y="5330775"/>
            <a:ext cx="4209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Figure 1. </a:t>
            </a:r>
            <a:r>
              <a:rPr lang="en-US" sz="1600" dirty="0"/>
              <a:t>Near-Field and Far-Field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2903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9984-5AB1-034A-99AA-237B5E57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26" y="570999"/>
            <a:ext cx="2640286" cy="92333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Meshing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ED9D62-66B5-F348-B0F7-CAD60EBDB82A}"/>
              </a:ext>
            </a:extLst>
          </p:cNvPr>
          <p:cNvCxnSpPr>
            <a:cxnSpLocks/>
          </p:cNvCxnSpPr>
          <p:nvPr/>
        </p:nvCxnSpPr>
        <p:spPr>
          <a:xfrm>
            <a:off x="3776388" y="4155285"/>
            <a:ext cx="52694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A picture containing stationary, envelope&#10;&#10;Description automatically generated">
            <a:extLst>
              <a:ext uri="{FF2B5EF4-FFF2-40B4-BE49-F238E27FC236}">
                <a16:creationId xmlns:a16="http://schemas.microsoft.com/office/drawing/2014/main" id="{695DEAA2-C25E-B741-B9D8-2EE3326B9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33" y="2665218"/>
            <a:ext cx="3452136" cy="3077485"/>
          </a:xfrm>
        </p:spPr>
      </p:pic>
      <p:pic>
        <p:nvPicPr>
          <p:cNvPr id="13" name="Picture 12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6DB7510B-F393-AA42-8DD9-4DF6BDCD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329" y="2620237"/>
            <a:ext cx="3366540" cy="312246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B0E98C-6A83-AE48-AD35-46BC85CB51BA}"/>
              </a:ext>
            </a:extLst>
          </p:cNvPr>
          <p:cNvCxnSpPr>
            <a:cxnSpLocks/>
          </p:cNvCxnSpPr>
          <p:nvPr/>
        </p:nvCxnSpPr>
        <p:spPr>
          <a:xfrm>
            <a:off x="7900671" y="4155285"/>
            <a:ext cx="52694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79465CD3-3FF8-CC41-AC1C-38A901440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0" y="14084"/>
            <a:ext cx="650412" cy="11138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1232AE-E1A7-0B4A-B387-5824AAF9C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687" y="45605"/>
            <a:ext cx="2395102" cy="11138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AB46C8-DCAB-9146-B76C-81720055CCC9}"/>
              </a:ext>
            </a:extLst>
          </p:cNvPr>
          <p:cNvSpPr txBox="1"/>
          <p:nvPr/>
        </p:nvSpPr>
        <p:spPr>
          <a:xfrm>
            <a:off x="1422616" y="5742703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Grain map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C89D40-ECB5-2142-AE07-BA43353E98BF}"/>
              </a:ext>
            </a:extLst>
          </p:cNvPr>
          <p:cNvSpPr txBox="1"/>
          <p:nvPr/>
        </p:nvSpPr>
        <p:spPr>
          <a:xfrm>
            <a:off x="5454078" y="5742703"/>
            <a:ext cx="127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Tessellation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7DA86E-582F-9541-BC94-D08B21B1F09D}"/>
              </a:ext>
            </a:extLst>
          </p:cNvPr>
          <p:cNvSpPr txBox="1"/>
          <p:nvPr/>
        </p:nvSpPr>
        <p:spPr>
          <a:xfrm>
            <a:off x="9862819" y="574270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1A8E9-E95A-E44A-A595-421ADC011460}"/>
              </a:ext>
            </a:extLst>
          </p:cNvPr>
          <p:cNvSpPr txBox="1"/>
          <p:nvPr/>
        </p:nvSpPr>
        <p:spPr>
          <a:xfrm>
            <a:off x="565026" y="1419803"/>
            <a:ext cx="8203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Python script converts NF and FF data into tessellation file of microstructure grains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Neper creates a mesh on the microstructure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Neper output transformed into files readable by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MechMet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21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445F63CE-8256-C949-82F7-B989940C81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612" y="2677746"/>
            <a:ext cx="3371453" cy="306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2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4396-8129-7F46-98E1-4BF1C416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714EE-00D2-684B-B12D-C9A0D4D6B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799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Run </a:t>
            </a:r>
            <a:r>
              <a:rPr lang="en-US" dirty="0" err="1"/>
              <a:t>MechMet.m</a:t>
            </a:r>
            <a:r>
              <a:rPr lang="en-US" dirty="0"/>
              <a:t> script</a:t>
            </a:r>
          </a:p>
          <a:p>
            <a:pPr lvl="1"/>
            <a:r>
              <a:rPr lang="en-US" dirty="0"/>
              <a:t>Performs FEA</a:t>
            </a:r>
          </a:p>
          <a:p>
            <a:pPr lvl="2"/>
            <a:r>
              <a:rPr lang="en-US" dirty="0"/>
              <a:t>Software that mathematically predicts stress/strain on a structure by using stiffness matrix, boundaries and forces as input</a:t>
            </a:r>
          </a:p>
          <a:p>
            <a:pPr lvl="1"/>
            <a:r>
              <a:rPr lang="en-US" dirty="0"/>
              <a:t>Outputs </a:t>
            </a:r>
          </a:p>
          <a:p>
            <a:pPr marL="1200150" lvl="2" indent="-285750"/>
            <a:r>
              <a:rPr lang="en-US" dirty="0" err="1"/>
              <a:t>vtk</a:t>
            </a:r>
            <a:r>
              <a:rPr lang="en-US" dirty="0"/>
              <a:t> file for visual analysis in </a:t>
            </a:r>
            <a:r>
              <a:rPr lang="en-US" dirty="0" err="1"/>
              <a:t>ParaView</a:t>
            </a:r>
            <a:endParaRPr lang="en-US" dirty="0"/>
          </a:p>
          <a:p>
            <a:pPr marL="1200150" lvl="2" indent="-285750"/>
            <a:r>
              <a:rPr lang="en-US" dirty="0"/>
              <a:t>Files for further data analysis (stress, strain, stiffness, strength-to-stiffness)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0F9ED16-F452-8B46-B7E3-7D3A06E3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" y="14084"/>
            <a:ext cx="650412" cy="1113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23401-52C3-4E48-A0FE-426193C7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87" y="45605"/>
            <a:ext cx="2395102" cy="1113831"/>
          </a:xfrm>
          <a:prstGeom prst="rect">
            <a:avLst/>
          </a:prstGeom>
        </p:spPr>
      </p:pic>
      <p:pic>
        <p:nvPicPr>
          <p:cNvPr id="6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9B56DEDB-D270-7E4F-BF5C-35D0668E9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167" y="1127915"/>
            <a:ext cx="4220163" cy="23619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77CFE9-A655-9448-B0D6-DEF456BFB8F4}"/>
              </a:ext>
            </a:extLst>
          </p:cNvPr>
          <p:cNvCxnSpPr>
            <a:cxnSpLocks/>
          </p:cNvCxnSpPr>
          <p:nvPr/>
        </p:nvCxnSpPr>
        <p:spPr>
          <a:xfrm>
            <a:off x="11216548" y="3429000"/>
            <a:ext cx="0" cy="5718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51DF861-74AA-8148-89E1-FEF4D7D0B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750" y="4025678"/>
            <a:ext cx="3554995" cy="23076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3F3AA7-54F7-3B41-BA28-6D2E9D9D5B90}"/>
              </a:ext>
            </a:extLst>
          </p:cNvPr>
          <p:cNvSpPr txBox="1"/>
          <p:nvPr/>
        </p:nvSpPr>
        <p:spPr>
          <a:xfrm>
            <a:off x="6923198" y="3489845"/>
            <a:ext cx="3024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Figure 2</a:t>
            </a:r>
            <a:r>
              <a:rPr lang="en-US" sz="1600" dirty="0"/>
              <a:t>. </a:t>
            </a:r>
            <a:r>
              <a:rPr lang="en-US" sz="1600" dirty="0" err="1"/>
              <a:t>MechMet</a:t>
            </a:r>
            <a:r>
              <a:rPr lang="en-US" sz="1600" dirty="0"/>
              <a:t> MATLAB script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6F81CD-7908-9241-A3C1-615F868894CD}"/>
              </a:ext>
            </a:extLst>
          </p:cNvPr>
          <p:cNvSpPr txBox="1"/>
          <p:nvPr/>
        </p:nvSpPr>
        <p:spPr>
          <a:xfrm>
            <a:off x="6500505" y="6374582"/>
            <a:ext cx="4044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Figure 3. </a:t>
            </a:r>
            <a:r>
              <a:rPr lang="en-US" sz="1600" dirty="0"/>
              <a:t>Microstructure visualized in </a:t>
            </a:r>
            <a:r>
              <a:rPr lang="en-US" sz="1600" dirty="0" err="1"/>
              <a:t>Paraview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6157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CB6D-F91B-2F43-918B-C3B0C95D2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62" y="195414"/>
            <a:ext cx="9152832" cy="68892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Analysis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FB9AA53-50CA-C047-A8F4-5B9A1AC9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" y="14084"/>
            <a:ext cx="650412" cy="1113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350921-23BA-D448-878B-F7FF1E9E9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87" y="45605"/>
            <a:ext cx="2395102" cy="1113831"/>
          </a:xfrm>
          <a:prstGeom prst="rect">
            <a:avLst/>
          </a:prstGeom>
        </p:spPr>
      </p:pic>
      <p:pic>
        <p:nvPicPr>
          <p:cNvPr id="27" name="Picture 26" descr="Chart, scatter chart&#10;&#10;Description automatically generated">
            <a:extLst>
              <a:ext uri="{FF2B5EF4-FFF2-40B4-BE49-F238E27FC236}">
                <a16:creationId xmlns:a16="http://schemas.microsoft.com/office/drawing/2014/main" id="{2F12B650-E2AE-0A47-92A8-3FDB5BF02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05" y="1318415"/>
            <a:ext cx="5346700" cy="242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Chart, histogram&#10;&#10;Description automatically generated">
            <a:extLst>
              <a:ext uri="{FF2B5EF4-FFF2-40B4-BE49-F238E27FC236}">
                <a16:creationId xmlns:a16="http://schemas.microsoft.com/office/drawing/2014/main" id="{6E38A7E9-BD5A-E244-9760-BA7BA80C9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18415"/>
            <a:ext cx="5333406" cy="242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 descr="Chart, scatter chart&#10;&#10;Description automatically generated">
            <a:extLst>
              <a:ext uri="{FF2B5EF4-FFF2-40B4-BE49-F238E27FC236}">
                <a16:creationId xmlns:a16="http://schemas.microsoft.com/office/drawing/2014/main" id="{170F7DA6-6584-FF42-8280-19EB99794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05" y="4236885"/>
            <a:ext cx="5346702" cy="2425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 descr="Chart, histogram&#10;&#10;Description automatically generated">
            <a:extLst>
              <a:ext uri="{FF2B5EF4-FFF2-40B4-BE49-F238E27FC236}">
                <a16:creationId xmlns:a16="http://schemas.microsoft.com/office/drawing/2014/main" id="{85EB38CD-EFE3-7549-8868-90C747991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233134"/>
            <a:ext cx="5333406" cy="2429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9B4C994-BBB0-D24F-B14B-C8ECC8730E58}"/>
              </a:ext>
            </a:extLst>
          </p:cNvPr>
          <p:cNvSpPr txBox="1"/>
          <p:nvPr/>
        </p:nvSpPr>
        <p:spPr>
          <a:xfrm>
            <a:off x="753762" y="963827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 MPa Stress: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AE8A26-8CB6-0C44-A22A-A18C22D17C3C}"/>
              </a:ext>
            </a:extLst>
          </p:cNvPr>
          <p:cNvSpPr txBox="1"/>
          <p:nvPr/>
        </p:nvSpPr>
        <p:spPr>
          <a:xfrm>
            <a:off x="762594" y="3863802"/>
            <a:ext cx="16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 MPa Stress:</a:t>
            </a:r>
          </a:p>
        </p:txBody>
      </p:sp>
    </p:spTree>
    <p:extLst>
      <p:ext uri="{BB962C8B-B14F-4D97-AF65-F5344CB8AC3E}">
        <p14:creationId xmlns:p14="http://schemas.microsoft.com/office/powerpoint/2010/main" val="2863771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58D7-47EE-D94A-A68B-BBBFB9ED3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976"/>
            <a:ext cx="10515600" cy="672843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92A31-9F2A-BB48-AD71-879F745F4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36" y="1824286"/>
            <a:ext cx="5755264" cy="240164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SXM Optimization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MATLAB script finds optimal C11, C12, C44 values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 optimal values to find grains experiencing high stress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Need good model agreement, reliable SXM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Will give better understanding of fatigue/crack initiation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Generalized Hooke’s Law: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92C3CCB-7994-8E43-BF63-9D0BD7C9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" y="14084"/>
            <a:ext cx="650412" cy="1113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626C1-3DDB-E64D-B529-51E1624E2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87" y="45605"/>
            <a:ext cx="2395102" cy="1113831"/>
          </a:xfrm>
          <a:prstGeom prst="rect">
            <a:avLst/>
          </a:prstGeom>
        </p:spPr>
      </p:pic>
      <p:pic>
        <p:nvPicPr>
          <p:cNvPr id="8" name="Picture 7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515383D0-A958-4443-B8BC-2AD469986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838" y="1810081"/>
            <a:ext cx="5160526" cy="3237837"/>
          </a:xfrm>
          <a:prstGeom prst="rect">
            <a:avLst/>
          </a:prstGeo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855B1F5D-7906-5145-B77E-2F53EC8DD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58" y="4186696"/>
            <a:ext cx="4136102" cy="1779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77B055-44C3-6B4C-8AAE-59CCBBB52B00}"/>
              </a:ext>
            </a:extLst>
          </p:cNvPr>
          <p:cNvSpPr txBox="1"/>
          <p:nvPr/>
        </p:nvSpPr>
        <p:spPr>
          <a:xfrm>
            <a:off x="5901824" y="5118831"/>
            <a:ext cx="6052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Figure 4</a:t>
            </a:r>
            <a:r>
              <a:rPr lang="en-US" sz="1600" dirty="0"/>
              <a:t>. Microstructure depicting grains with highest Von Mises stress</a:t>
            </a:r>
          </a:p>
        </p:txBody>
      </p:sp>
    </p:spTree>
    <p:extLst>
      <p:ext uri="{BB962C8B-B14F-4D97-AF65-F5344CB8AC3E}">
        <p14:creationId xmlns:p14="http://schemas.microsoft.com/office/powerpoint/2010/main" val="25358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AAFB-5A80-004D-8587-E6475516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9962"/>
            <a:ext cx="10515600" cy="237807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  <a:endParaRPr lang="en-US" sz="48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91A5424-A404-6B40-9DFA-6E821690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" y="14084"/>
            <a:ext cx="650412" cy="1113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08904-377E-2D45-BE48-BB642151E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687" y="45605"/>
            <a:ext cx="2395102" cy="11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8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12032</TotalTime>
  <Words>296</Words>
  <Application>Microsoft Macintosh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Elastic Finite Element Modeling of X-ray Measured Microstructures</vt:lpstr>
      <vt:lpstr>Overview of Project</vt:lpstr>
      <vt:lpstr>Background</vt:lpstr>
      <vt:lpstr>Experiment/Measurements</vt:lpstr>
      <vt:lpstr>Meshing</vt:lpstr>
      <vt:lpstr>Modeling</vt:lpstr>
      <vt:lpstr>Analysis</vt:lpstr>
      <vt:lpstr>Future Work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Bonestell, Sarah</dc:creator>
  <cp:lastModifiedBy>Bonestell, Sarah</cp:lastModifiedBy>
  <cp:revision>113</cp:revision>
  <dcterms:created xsi:type="dcterms:W3CDTF">2021-07-16T15:14:53Z</dcterms:created>
  <dcterms:modified xsi:type="dcterms:W3CDTF">2021-07-26T17:24:05Z</dcterms:modified>
</cp:coreProperties>
</file>