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8"/>
    <p:restoredTop sz="96327"/>
  </p:normalViewPr>
  <p:slideViewPr>
    <p:cSldViewPr snapToGrid="0" snapToObjects="1">
      <p:cViewPr>
        <p:scale>
          <a:sx n="95" d="100"/>
          <a:sy n="95" d="100"/>
        </p:scale>
        <p:origin x="552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CC93F-FB81-9446-B270-AFB8A2CDC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F849B-1474-8C49-9EAE-3356282E3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0F383-296B-834E-9218-EC6FF514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89EF7-A3E8-6B4F-AAB5-08AA21246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04D4-6C77-E548-BC2B-AEC2AB37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32E4-22C0-654D-8384-07471493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A457F-9D3A-0640-AA06-8F0FD8AD0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9FF79-682A-B442-9520-269FC4066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35B40-70DA-B84D-9D2F-58235BE4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3C620-9B09-404E-A567-EA7D1BCF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5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3065F5-67D3-D849-987C-6FEF224C9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F262A-5AAB-704A-A64A-1D253FB5F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C260D-EC4A-B249-BE45-C91CA076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6D1CB-0CBD-C542-85E0-BCC3D70E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4D341-49A0-BB48-A6B2-041AE232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7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6D30-EB10-F944-9ABF-C239ABD9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F0E41-3682-1646-8320-A63372D5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A56E-F320-2D45-92C6-8B6B6E0E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36837-BC66-D140-96AD-0FBD56CA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4099E-2D64-044C-84BD-CCA665B7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9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1C42-4174-9240-8364-6D2349CB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F5776-902C-DA48-B06A-E23C967B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F44D3-4B17-8643-A323-5FDBBE55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66FB0-33F6-4B40-8668-0A249DD0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5659-EC88-BA4A-A859-1B25BEB4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1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171E-7281-0843-801A-E7678D1F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63DA8-517E-EF42-8B04-730D402C5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B980F-000E-604D-84D7-E24351AA0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BFD34-CB1E-B944-871D-34450CB4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C0D10-4FB6-0447-B13C-77A2C00D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02ED0-7523-0F4A-9E15-ADF3E736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5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0103-E05C-2F4E-9E9F-CC031C0D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F0380-BBBD-9145-90B1-ABFD565F2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834F1-46E8-654F-AB86-1F9181FE3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BBF3D-FD95-8E47-82F9-74167956B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A75E6-F88E-054A-8EE0-C22536A80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59C51-7C53-494D-9D39-99ED591F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BDB43-1B54-FB47-A3E1-AAD2197D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56287-F401-7F42-B649-AC4E5E94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3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A647-384D-254E-A7EB-02503330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3EC8C-28AB-544B-84CC-206BBB26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9BAC1-2CF9-F148-9FC7-73C1A50A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90BDE-6652-574D-9ACD-0AEC77B8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6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8F81E-F749-E548-A515-D373717D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BE525-63E9-1048-A8CE-D88B25C3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E3334-9673-724F-BB3F-B7C07665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2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6F613-891F-944C-BA96-D9EBD995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F218-33DB-B448-86ED-2A838D175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B7B30-AECD-AE41-921E-C061121B0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47F03-38F6-7F45-8BE2-551F1D6F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2AA7B-353B-6846-9083-4BE5F683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4E5F-70F6-854A-9EFA-E161C3CA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48E0E-F03B-9E43-9AA3-74B913EB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1EA6F-5F95-624B-BA49-B01B4BC3FC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52800-86DD-AF4A-9605-E54DEE434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D3D45-BE72-B34A-8170-3AACA9F8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BEAEF-BD69-AA44-9EAA-0E0348C2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B3766-A7EE-2743-ABFC-1593363C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8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2916C-5252-594B-93C9-8DD32B26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07DFE-8685-5E4B-B663-EB41FD95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1F98D-75F4-0F45-897B-B8BCAF070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606F5-E537-9748-BA6C-2BE00DFA9E1E}" type="datetimeFigureOut">
              <a:rPr lang="en-US" smtClean="0"/>
              <a:t>7/26/21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083EA-3738-594A-BF3F-007BB1A09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4F9D0-BA5B-3949-8911-AB266F7C3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C97E3-CDBD-C547-AD81-018527FF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7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398B925-6C8C-FE46-852D-3B03D07D6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575" y="3614917"/>
            <a:ext cx="9144000" cy="1655762"/>
          </a:xfrm>
        </p:spPr>
        <p:txBody>
          <a:bodyPr/>
          <a:lstStyle/>
          <a:p>
            <a:r>
              <a:rPr lang="en-US" dirty="0"/>
              <a:t>Jacob </a:t>
            </a:r>
            <a:r>
              <a:rPr lang="en-US" dirty="0" err="1"/>
              <a:t>Frazey</a:t>
            </a:r>
            <a:endParaRPr lang="en-US" dirty="0"/>
          </a:p>
          <a:p>
            <a:r>
              <a:rPr lang="en-US" sz="2000" i="1" dirty="0"/>
              <a:t> July 26, 2021</a:t>
            </a:r>
          </a:p>
          <a:p>
            <a:r>
              <a:rPr lang="en-US" sz="2000" dirty="0"/>
              <a:t>Mentor: Kelly Nygren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7BEBF9-DAC0-3944-8DDD-75470BC65FFF}"/>
              </a:ext>
            </a:extLst>
          </p:cNvPr>
          <p:cNvSpPr txBox="1">
            <a:spLocks/>
          </p:cNvSpPr>
          <p:nvPr/>
        </p:nvSpPr>
        <p:spPr>
          <a:xfrm>
            <a:off x="-199086" y="2933880"/>
            <a:ext cx="12590172" cy="681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Design Projects for the Structural Materials Beamline @ CHESS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80069B3-B2B8-A44C-9F94-DF549F207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SS main | CHESS">
            <a:extLst>
              <a:ext uri="{FF2B5EF4-FFF2-40B4-BE49-F238E27FC236}">
                <a16:creationId xmlns:a16="http://schemas.microsoft.com/office/drawing/2014/main" id="{163DAB9F-E518-6142-A5E6-1C783C4C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48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20F5-5DCF-B34E-BB26-A2CF9282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MSN-C &amp; Structural Materials Beamline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2C64F9E-BCC2-0F43-9E4A-28182860B4E6}"/>
              </a:ext>
            </a:extLst>
          </p:cNvPr>
          <p:cNvSpPr txBox="1">
            <a:spLocks/>
          </p:cNvSpPr>
          <p:nvPr/>
        </p:nvSpPr>
        <p:spPr>
          <a:xfrm>
            <a:off x="662434" y="734068"/>
            <a:ext cx="10077261" cy="1872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800" dirty="0"/>
              <a:t>We use two beamlines to perform x-ray diffraction imaging. The beamlines are the Forming and Shaping Technology (FAST) and the Structural Materials Beamline (SMB).</a:t>
            </a:r>
          </a:p>
          <a:p>
            <a:pPr marL="342900" indent="-342900"/>
            <a:r>
              <a:rPr lang="en-US" sz="1800" dirty="0"/>
              <a:t>The x-ray imaging techniques include high energy x-ray diffraction microscopy, transmission powder diffraction and energy dispersive diffraction.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258BC6F-DB46-8947-82D1-219CEE75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5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8A2121-525D-0E4C-A7FC-B146BEFD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8" y="1978293"/>
            <a:ext cx="10528505" cy="3585559"/>
          </a:xfrm>
          <a:prstGeom prst="rect">
            <a:avLst/>
          </a:prstGeom>
        </p:spPr>
      </p:pic>
      <p:pic>
        <p:nvPicPr>
          <p:cNvPr id="26" name="Picture 4" descr="CHESS main | CHESS">
            <a:extLst>
              <a:ext uri="{FF2B5EF4-FFF2-40B4-BE49-F238E27FC236}">
                <a16:creationId xmlns:a16="http://schemas.microsoft.com/office/drawing/2014/main" id="{D7EE57FE-9B18-6745-9121-06CD8097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5D283B8-6750-8140-A42E-ED7DFDF0CC05}"/>
              </a:ext>
            </a:extLst>
          </p:cNvPr>
          <p:cNvSpPr/>
          <p:nvPr/>
        </p:nvSpPr>
        <p:spPr>
          <a:xfrm>
            <a:off x="6718217" y="5573511"/>
            <a:ext cx="5422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Materials Solutions Network @ CHESS (MSN-C) </a:t>
            </a:r>
            <a:r>
              <a:rPr lang="en-US" dirty="0"/>
              <a:t>offers beamline capabilities optimized to tackle the most pressing materials problems facing the Department of Defense researchers and their OEMs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9BCF86-6C1D-3D4D-BB9A-9D47AB2A6315}"/>
              </a:ext>
            </a:extLst>
          </p:cNvPr>
          <p:cNvSpPr/>
          <p:nvPr/>
        </p:nvSpPr>
        <p:spPr>
          <a:xfrm>
            <a:off x="1275271" y="5928023"/>
            <a:ext cx="419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dirty="0"/>
              <a:t>SMB: Primary focus is based around the </a:t>
            </a:r>
            <a:r>
              <a:rPr lang="en-US" b="1" i="1" dirty="0"/>
              <a:t>performance of different materials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238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20F5-5DCF-B34E-BB26-A2CF9282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649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In-Situ Tensile Testing of Polymers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80FD9-0806-7C46-9E98-B2124C6A9B59}"/>
              </a:ext>
            </a:extLst>
          </p:cNvPr>
          <p:cNvSpPr txBox="1"/>
          <p:nvPr/>
        </p:nvSpPr>
        <p:spPr>
          <a:xfrm>
            <a:off x="589272" y="872137"/>
            <a:ext cx="1160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look at the behavior of a polymer composite during in-situ loading using </a:t>
            </a:r>
            <a:r>
              <a:rPr lang="en-US" b="1" dirty="0"/>
              <a:t>x-ray tomography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same test that would take months on a lab-CT we can perform in hours at a synchrotron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 </a:t>
            </a:r>
            <a:r>
              <a:rPr lang="en-US" b="1" dirty="0"/>
              <a:t>specialized load frame RAMSII/RAMSIV</a:t>
            </a:r>
            <a:r>
              <a:rPr lang="en-US" dirty="0"/>
              <a:t> which can </a:t>
            </a:r>
            <a:r>
              <a:rPr lang="en-US" b="1" dirty="0"/>
              <a:t>rotate 360˚ </a:t>
            </a:r>
            <a:r>
              <a:rPr lang="en-US" dirty="0"/>
              <a:t>while applying a mechanical load to the sample</a:t>
            </a:r>
          </a:p>
        </p:txBody>
      </p:sp>
      <p:pic>
        <p:nvPicPr>
          <p:cNvPr id="9" name="Picture 8" descr="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9BD90DC1-F7D3-E34D-954B-F155BFDF4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67"/>
          <a:stretch/>
        </p:blipFill>
        <p:spPr>
          <a:xfrm>
            <a:off x="4656832" y="2562404"/>
            <a:ext cx="3855484" cy="3790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F97DB7-F0FC-9E4D-BBBD-F1150E329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649" t="11525" r="21229" b="13634"/>
          <a:stretch/>
        </p:blipFill>
        <p:spPr>
          <a:xfrm>
            <a:off x="9013097" y="3217948"/>
            <a:ext cx="2836779" cy="2791635"/>
          </a:xfrm>
          <a:prstGeom prst="rect">
            <a:avLst/>
          </a:prstGeom>
        </p:spPr>
      </p:pic>
      <p:pic>
        <p:nvPicPr>
          <p:cNvPr id="15" name="Picture 2" descr="https://www.badking.com.au/site/wp-content/uploads/2014/11/Crack_Alpha_Set_00v0-700x394.jpg">
            <a:extLst>
              <a:ext uri="{FF2B5EF4-FFF2-40B4-BE49-F238E27FC236}">
                <a16:creationId xmlns:a16="http://schemas.microsoft.com/office/drawing/2014/main" id="{7F7D514D-392E-9E49-89C5-E2603030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48" y="5020918"/>
            <a:ext cx="2837370" cy="159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C807EB-E6F0-0A4F-B98D-6E503D975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253" y="3386647"/>
            <a:ext cx="2565310" cy="187944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EB98321-0070-044B-9FC8-EAD011837DD8}"/>
              </a:ext>
            </a:extLst>
          </p:cNvPr>
          <p:cNvSpPr txBox="1">
            <a:spLocks/>
          </p:cNvSpPr>
          <p:nvPr/>
        </p:nvSpPr>
        <p:spPr>
          <a:xfrm>
            <a:off x="-14267" y="2127864"/>
            <a:ext cx="3882354" cy="4410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Oswald" panose="02000503000000000000" pitchFamily="2" charset="0"/>
                <a:ea typeface="LiSong Pro" panose="02020300000000000000" pitchFamily="18" charset="-120"/>
                <a:cs typeface="+mj-cs"/>
              </a:defRPr>
            </a:lvl1pPr>
          </a:lstStyle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Absorption Tomography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96A37C-9910-9644-8503-050F03646E88}"/>
              </a:ext>
            </a:extLst>
          </p:cNvPr>
          <p:cNvSpPr txBox="1"/>
          <p:nvPr/>
        </p:nvSpPr>
        <p:spPr>
          <a:xfrm>
            <a:off x="1925134" y="5419822"/>
            <a:ext cx="113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Sample is rotated 180° and a series of projection images are obtained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D9AEA4-5BA2-764A-B32B-CD8F3B8BD58B}"/>
              </a:ext>
            </a:extLst>
          </p:cNvPr>
          <p:cNvGrpSpPr/>
          <p:nvPr/>
        </p:nvGrpSpPr>
        <p:grpSpPr>
          <a:xfrm>
            <a:off x="2744852" y="4177912"/>
            <a:ext cx="1050313" cy="1115769"/>
            <a:chOff x="2470864" y="4033655"/>
            <a:chExt cx="1478554" cy="15706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848933F-CB79-214F-B1C4-0FD41A1F1ED1}"/>
                </a:ext>
              </a:extLst>
            </p:cNvPr>
            <p:cNvGrpSpPr/>
            <p:nvPr/>
          </p:nvGrpSpPr>
          <p:grpSpPr>
            <a:xfrm>
              <a:off x="3126458" y="4033655"/>
              <a:ext cx="822960" cy="824844"/>
              <a:chOff x="4196707" y="3736582"/>
              <a:chExt cx="822960" cy="82484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8264AFF-72A5-3041-B506-61ECE257E044}"/>
                  </a:ext>
                </a:extLst>
              </p:cNvPr>
              <p:cNvSpPr/>
              <p:nvPr/>
            </p:nvSpPr>
            <p:spPr bwMode="auto">
              <a:xfrm>
                <a:off x="4196707" y="3736582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524E12D-A318-7E48-8F8B-E32174E3711F}"/>
                  </a:ext>
                </a:extLst>
              </p:cNvPr>
              <p:cNvSpPr/>
              <p:nvPr/>
            </p:nvSpPr>
            <p:spPr bwMode="auto">
              <a:xfrm>
                <a:off x="4333867" y="3738466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D0F3B39-6590-0C41-91F9-53CAE0A2390B}"/>
                </a:ext>
              </a:extLst>
            </p:cNvPr>
            <p:cNvGrpSpPr/>
            <p:nvPr/>
          </p:nvGrpSpPr>
          <p:grpSpPr>
            <a:xfrm>
              <a:off x="2962561" y="4173790"/>
              <a:ext cx="822960" cy="822960"/>
              <a:chOff x="3142622" y="3696810"/>
              <a:chExt cx="822960" cy="82296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1745452-BFAA-6A41-BE3B-7A51A3694A1B}"/>
                  </a:ext>
                </a:extLst>
              </p:cNvPr>
              <p:cNvSpPr/>
              <p:nvPr/>
            </p:nvSpPr>
            <p:spPr bwMode="auto">
              <a:xfrm>
                <a:off x="3142622" y="3699090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A21149D-0377-874C-ABD9-0B91FAFC255C}"/>
                  </a:ext>
                </a:extLst>
              </p:cNvPr>
              <p:cNvSpPr/>
              <p:nvPr/>
            </p:nvSpPr>
            <p:spPr bwMode="auto">
              <a:xfrm>
                <a:off x="3282021" y="3696810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1A78915-AD54-4B4D-9C58-B7D4199BFF78}"/>
                </a:ext>
              </a:extLst>
            </p:cNvPr>
            <p:cNvGrpSpPr/>
            <p:nvPr/>
          </p:nvGrpSpPr>
          <p:grpSpPr>
            <a:xfrm>
              <a:off x="2798662" y="4327916"/>
              <a:ext cx="822960" cy="822961"/>
              <a:chOff x="2199818" y="3696810"/>
              <a:chExt cx="822960" cy="82296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EFCB720-1C55-6D4B-A249-2C13D81110FE}"/>
                  </a:ext>
                </a:extLst>
              </p:cNvPr>
              <p:cNvSpPr/>
              <p:nvPr/>
            </p:nvSpPr>
            <p:spPr bwMode="auto">
              <a:xfrm>
                <a:off x="2199818" y="3699091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6523DDD-43F4-8B4F-8245-A4DCB0046518}"/>
                  </a:ext>
                </a:extLst>
              </p:cNvPr>
              <p:cNvSpPr/>
              <p:nvPr/>
            </p:nvSpPr>
            <p:spPr bwMode="auto">
              <a:xfrm>
                <a:off x="2363716" y="3696810"/>
                <a:ext cx="537741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19A733-C690-9949-BE40-C91C4308A352}"/>
                </a:ext>
              </a:extLst>
            </p:cNvPr>
            <p:cNvGrpSpPr/>
            <p:nvPr/>
          </p:nvGrpSpPr>
          <p:grpSpPr>
            <a:xfrm>
              <a:off x="2634763" y="4532778"/>
              <a:ext cx="822960" cy="823677"/>
              <a:chOff x="1284925" y="3696094"/>
              <a:chExt cx="822960" cy="82367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C7B8DA5-4E90-074F-B42E-8D1873F418DD}"/>
                  </a:ext>
                </a:extLst>
              </p:cNvPr>
              <p:cNvSpPr/>
              <p:nvPr/>
            </p:nvSpPr>
            <p:spPr bwMode="auto">
              <a:xfrm>
                <a:off x="1284925" y="3699091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95E0D03-DA37-084E-AA00-C037A1C5DE66}"/>
                  </a:ext>
                </a:extLst>
              </p:cNvPr>
              <p:cNvSpPr/>
              <p:nvPr/>
            </p:nvSpPr>
            <p:spPr bwMode="auto">
              <a:xfrm>
                <a:off x="1424324" y="3696094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8C1FFCA-A5C5-3A44-B282-F51BDA79F851}"/>
                </a:ext>
              </a:extLst>
            </p:cNvPr>
            <p:cNvGrpSpPr/>
            <p:nvPr/>
          </p:nvGrpSpPr>
          <p:grpSpPr>
            <a:xfrm>
              <a:off x="2470864" y="4781394"/>
              <a:ext cx="822960" cy="822960"/>
              <a:chOff x="437321" y="3677961"/>
              <a:chExt cx="822960" cy="8229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AD1CDA2-A422-7A4D-8BC4-D9FF1158A04B}"/>
                  </a:ext>
                </a:extLst>
              </p:cNvPr>
              <p:cNvSpPr/>
              <p:nvPr/>
            </p:nvSpPr>
            <p:spPr bwMode="auto">
              <a:xfrm>
                <a:off x="437321" y="3680241"/>
                <a:ext cx="822960" cy="82068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7880393-6A41-7A49-B220-DEF20AAF2390}"/>
                  </a:ext>
                </a:extLst>
              </p:cNvPr>
              <p:cNvSpPr/>
              <p:nvPr/>
            </p:nvSpPr>
            <p:spPr bwMode="auto">
              <a:xfrm>
                <a:off x="583921" y="3677961"/>
                <a:ext cx="539496" cy="822960"/>
              </a:xfrm>
              <a:prstGeom prst="rect">
                <a:avLst/>
              </a:prstGeom>
              <a:pattFill prst="divot">
                <a:fgClr>
                  <a:schemeClr val="tx1">
                    <a:lumMod val="85000"/>
                    <a:lumOff val="1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Arial" charset="0"/>
                </a:endParaRP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03DAC80-8487-6B4A-BF5B-5435C469787A}"/>
              </a:ext>
            </a:extLst>
          </p:cNvPr>
          <p:cNvSpPr/>
          <p:nvPr/>
        </p:nvSpPr>
        <p:spPr>
          <a:xfrm>
            <a:off x="251318" y="2950089"/>
            <a:ext cx="1668409" cy="5770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Oswald" panose="02000503000000000000" pitchFamily="2" charset="0"/>
                <a:cs typeface="Arial" panose="020B0604020202020204" pitchFamily="34" charset="0"/>
              </a:rPr>
              <a:t>PROVIDES:</a:t>
            </a:r>
          </a:p>
          <a:p>
            <a:pPr algn="ctr"/>
            <a:r>
              <a:rPr lang="en-US" sz="1050" dirty="0">
                <a:latin typeface="Oswald" panose="02000503000000000000" pitchFamily="2" charset="0"/>
                <a:cs typeface="Arial" panose="020B0604020202020204" pitchFamily="34" charset="0"/>
              </a:rPr>
              <a:t>Variation of porosity/cracks</a:t>
            </a:r>
          </a:p>
          <a:p>
            <a:pPr algn="ctr"/>
            <a:r>
              <a:rPr lang="en-US" sz="1050" dirty="0">
                <a:latin typeface="Oswald" panose="02000503000000000000" pitchFamily="2" charset="0"/>
                <a:cs typeface="Arial" panose="020B0604020202020204" pitchFamily="34" charset="0"/>
              </a:rPr>
              <a:t>Variations in phase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16335C2-8654-0741-AAEC-05C987B81135}"/>
              </a:ext>
            </a:extLst>
          </p:cNvPr>
          <p:cNvSpPr txBox="1">
            <a:spLocks/>
          </p:cNvSpPr>
          <p:nvPr/>
        </p:nvSpPr>
        <p:spPr>
          <a:xfrm>
            <a:off x="4629962" y="2127865"/>
            <a:ext cx="3882354" cy="4410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Oswald" panose="02000503000000000000" pitchFamily="2" charset="0"/>
                <a:ea typeface="LiSong Pro" panose="02020300000000000000" pitchFamily="18" charset="-120"/>
                <a:cs typeface="+mj-cs"/>
              </a:defRPr>
            </a:lvl1pPr>
          </a:lstStyle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. . With in situ Loading</a:t>
            </a:r>
          </a:p>
        </p:txBody>
      </p:sp>
      <p:sp>
        <p:nvSpPr>
          <p:cNvPr id="37" name="Circular Arrow 36">
            <a:extLst>
              <a:ext uri="{FF2B5EF4-FFF2-40B4-BE49-F238E27FC236}">
                <a16:creationId xmlns:a16="http://schemas.microsoft.com/office/drawing/2014/main" id="{1B9A7AFA-6085-0145-873C-D6E6C0F29618}"/>
              </a:ext>
            </a:extLst>
          </p:cNvPr>
          <p:cNvSpPr/>
          <p:nvPr/>
        </p:nvSpPr>
        <p:spPr>
          <a:xfrm rot="9603443">
            <a:off x="5316286" y="4160109"/>
            <a:ext cx="2712068" cy="2057314"/>
          </a:xfrm>
          <a:prstGeom prst="circularArrow">
            <a:avLst>
              <a:gd name="adj1" fmla="val 6942"/>
              <a:gd name="adj2" fmla="val 910747"/>
              <a:gd name="adj3" fmla="val 20342551"/>
              <a:gd name="adj4" fmla="val 13158460"/>
              <a:gd name="adj5" fmla="val 13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E5671CAE-71D3-614F-9039-118FE02F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HESS main | CHESS">
            <a:extLst>
              <a:ext uri="{FF2B5EF4-FFF2-40B4-BE49-F238E27FC236}">
                <a16:creationId xmlns:a16="http://schemas.microsoft.com/office/drawing/2014/main" id="{24F36B16-29A3-1947-A4C0-95BEF4CF7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75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White noise - Wikipedia">
            <a:extLst>
              <a:ext uri="{FF2B5EF4-FFF2-40B4-BE49-F238E27FC236}">
                <a16:creationId xmlns:a16="http://schemas.microsoft.com/office/drawing/2014/main" id="{4C4F1ADA-9DE7-4749-8941-E9140F305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67" b="75889" l="13750" r="85917">
                        <a14:foregroundMark x1="16833" y1="51889" x2="23167" y2="54444"/>
                        <a14:foregroundMark x1="23167" y1="54444" x2="27667" y2="49556"/>
                        <a14:foregroundMark x1="27667" y1="49556" x2="41167" y2="51444"/>
                        <a14:foregroundMark x1="41167" y1="51444" x2="54417" y2="49444"/>
                        <a14:foregroundMark x1="54417" y1="49444" x2="67500" y2="51556"/>
                        <a14:foregroundMark x1="67500" y1="51556" x2="72250" y2="47222"/>
                        <a14:foregroundMark x1="72250" y1="47222" x2="77250" y2="47556"/>
                        <a14:foregroundMark x1="15667" y1="44111" x2="16583" y2="52111"/>
                        <a14:foregroundMark x1="16583" y1="52111" x2="22500" y2="46111"/>
                        <a14:foregroundMark x1="22500" y1="46111" x2="29917" y2="32000"/>
                        <a14:foregroundMark x1="29917" y1="32000" x2="35583" y2="29778"/>
                        <a14:foregroundMark x1="35583" y1="29778" x2="42000" y2="41556"/>
                        <a14:foregroundMark x1="42000" y1="41556" x2="48833" y2="42667"/>
                        <a14:foregroundMark x1="48833" y1="42667" x2="53750" y2="37333"/>
                        <a14:foregroundMark x1="53750" y1="37333" x2="58333" y2="50111"/>
                        <a14:foregroundMark x1="58333" y1="50111" x2="68417" y2="43222"/>
                        <a14:foregroundMark x1="68417" y1="43222" x2="78583" y2="49778"/>
                        <a14:foregroundMark x1="78583" y1="49778" x2="81917" y2="50000"/>
                        <a14:foregroundMark x1="46000" y1="39111" x2="52083" y2="39333"/>
                        <a14:foregroundMark x1="52083" y1="39333" x2="56750" y2="44222"/>
                        <a14:foregroundMark x1="56750" y1="44222" x2="57250" y2="52444"/>
                        <a14:foregroundMark x1="57250" y1="52444" x2="61083" y2="58000"/>
                        <a14:foregroundMark x1="61083" y1="58000" x2="67417" y2="54778"/>
                        <a14:foregroundMark x1="67417" y1="54778" x2="79750" y2="40333"/>
                        <a14:foregroundMark x1="79750" y1="40333" x2="83417" y2="45667"/>
                        <a14:foregroundMark x1="83417" y1="45667" x2="82500" y2="52556"/>
                        <a14:foregroundMark x1="82500" y1="52556" x2="83167" y2="55778"/>
                        <a14:foregroundMark x1="38167" y1="57556" x2="56417" y2="63333"/>
                        <a14:foregroundMark x1="56417" y1="63333" x2="63750" y2="61889"/>
                        <a14:foregroundMark x1="63750" y1="61889" x2="78750" y2="40556"/>
                        <a14:foregroundMark x1="78750" y1="40556" x2="83583" y2="46111"/>
                        <a14:foregroundMark x1="83583" y1="46111" x2="79500" y2="56222"/>
                        <a14:foregroundMark x1="79500" y1="56222" x2="64333" y2="66000"/>
                        <a14:foregroundMark x1="64333" y1="66000" x2="55917" y2="65556"/>
                        <a14:foregroundMark x1="55917" y1="65556" x2="24167" y2="46889"/>
                        <a14:foregroundMark x1="24167" y1="46889" x2="24500" y2="38889"/>
                        <a14:foregroundMark x1="24500" y1="38889" x2="31250" y2="33444"/>
                        <a14:foregroundMark x1="31250" y1="33444" x2="40833" y2="33222"/>
                        <a14:foregroundMark x1="40833" y1="33222" x2="59917" y2="35889"/>
                        <a14:foregroundMark x1="59917" y1="35889" x2="74333" y2="34222"/>
                        <a14:foregroundMark x1="74333" y1="34222" x2="74333" y2="34111"/>
                        <a14:foregroundMark x1="17500" y1="30000" x2="17917" y2="56222"/>
                        <a14:foregroundMark x1="17917" y1="56222" x2="20417" y2="63778"/>
                        <a14:foregroundMark x1="20417" y1="63778" x2="27417" y2="67000"/>
                        <a14:foregroundMark x1="27417" y1="67000" x2="33750" y2="67556"/>
                        <a14:foregroundMark x1="33750" y1="67556" x2="78667" y2="59667"/>
                        <a14:foregroundMark x1="78667" y1="59667" x2="80583" y2="47222"/>
                        <a14:foregroundMark x1="80583" y1="47222" x2="78000" y2="40556"/>
                        <a14:foregroundMark x1="78000" y1="40556" x2="66833" y2="30444"/>
                        <a14:foregroundMark x1="66833" y1="30444" x2="47083" y2="26333"/>
                        <a14:foregroundMark x1="47083" y1="26333" x2="34917" y2="28556"/>
                        <a14:foregroundMark x1="34917" y1="28556" x2="21833" y2="39667"/>
                        <a14:foregroundMark x1="23333" y1="25556" x2="18667" y2="29333"/>
                        <a14:foregroundMark x1="18667" y1="29333" x2="14250" y2="47556"/>
                        <a14:foregroundMark x1="14250" y1="47556" x2="14667" y2="56222"/>
                        <a14:foregroundMark x1="14667" y1="56222" x2="16667" y2="62889"/>
                        <a14:foregroundMark x1="16667" y1="62889" x2="23417" y2="67556"/>
                        <a14:foregroundMark x1="23417" y1="67556" x2="30667" y2="67778"/>
                        <a14:foregroundMark x1="30667" y1="67778" x2="59417" y2="64889"/>
                        <a14:foregroundMark x1="59417" y1="64889" x2="68667" y2="64889"/>
                        <a14:foregroundMark x1="68667" y1="64889" x2="77500" y2="64222"/>
                        <a14:foregroundMark x1="77500" y1="64222" x2="82000" y2="58000"/>
                        <a14:foregroundMark x1="82000" y1="58000" x2="83500" y2="47444"/>
                        <a14:foregroundMark x1="83500" y1="47444" x2="83000" y2="40111"/>
                        <a14:foregroundMark x1="83000" y1="40111" x2="78667" y2="32556"/>
                        <a14:foregroundMark x1="78667" y1="32556" x2="57333" y2="25444"/>
                        <a14:foregroundMark x1="57333" y1="25444" x2="13750" y2="32778"/>
                        <a14:foregroundMark x1="15250" y1="67222" x2="35333" y2="70222"/>
                        <a14:foregroundMark x1="35333" y1="70222" x2="68083" y2="66889"/>
                        <a14:foregroundMark x1="68083" y1="66889" x2="73417" y2="67444"/>
                        <a14:foregroundMark x1="73417" y1="67444" x2="79667" y2="66111"/>
                        <a14:foregroundMark x1="79667" y1="66111" x2="84500" y2="61667"/>
                        <a14:foregroundMark x1="84500" y1="61667" x2="86750" y2="44333"/>
                        <a14:foregroundMark x1="86750" y1="44333" x2="85917" y2="37222"/>
                        <a14:foregroundMark x1="85917" y1="37222" x2="80583" y2="30444"/>
                        <a14:foregroundMark x1="80583" y1="30444" x2="50583" y2="28444"/>
                        <a14:foregroundMark x1="50583" y1="28444" x2="28417" y2="34778"/>
                        <a14:foregroundMark x1="28417" y1="34778" x2="15583" y2="43889"/>
                        <a14:foregroundMark x1="15583" y1="43889" x2="15583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18342" r="12123" b="17687"/>
          <a:stretch/>
        </p:blipFill>
        <p:spPr bwMode="auto">
          <a:xfrm>
            <a:off x="3157337" y="1097800"/>
            <a:ext cx="1744777" cy="64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1E2108-850F-2F49-B518-C960D3EDCA6C}"/>
              </a:ext>
            </a:extLst>
          </p:cNvPr>
          <p:cNvSpPr txBox="1"/>
          <p:nvPr/>
        </p:nvSpPr>
        <p:spPr>
          <a:xfrm>
            <a:off x="909708" y="587031"/>
            <a:ext cx="1150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CHALLENGE: </a:t>
            </a:r>
            <a:r>
              <a:rPr lang="en-US" b="1" i="1" dirty="0"/>
              <a:t>RAMSII/RAMSIV are optimized to study “structural materials” = Engineering Alloys</a:t>
            </a:r>
          </a:p>
          <a:p>
            <a:pPr lvl="2"/>
            <a:endParaRPr lang="en-US" i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3E134A-2654-EB45-A516-66DD94E0C811}"/>
              </a:ext>
            </a:extLst>
          </p:cNvPr>
          <p:cNvCxnSpPr>
            <a:cxnSpLocks/>
          </p:cNvCxnSpPr>
          <p:nvPr/>
        </p:nvCxnSpPr>
        <p:spPr>
          <a:xfrm flipV="1">
            <a:off x="3149786" y="2993326"/>
            <a:ext cx="9053" cy="2818173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1F150A-C9FE-F049-8CEA-D09704B27FF9}"/>
              </a:ext>
            </a:extLst>
          </p:cNvPr>
          <p:cNvCxnSpPr>
            <a:cxnSpLocks/>
          </p:cNvCxnSpPr>
          <p:nvPr/>
        </p:nvCxnSpPr>
        <p:spPr>
          <a:xfrm>
            <a:off x="3158839" y="4898260"/>
            <a:ext cx="185055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6C0857-76D7-CD4E-9C7A-C156CFE0B083}"/>
              </a:ext>
            </a:extLst>
          </p:cNvPr>
          <p:cNvGrpSpPr/>
          <p:nvPr/>
        </p:nvGrpSpPr>
        <p:grpSpPr>
          <a:xfrm>
            <a:off x="5626570" y="2902658"/>
            <a:ext cx="2189770" cy="3098800"/>
            <a:chOff x="5041515" y="3527862"/>
            <a:chExt cx="2189770" cy="30988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8A06697-E0A5-A447-9B8E-4BE2E2089251}"/>
                </a:ext>
              </a:extLst>
            </p:cNvPr>
            <p:cNvGrpSpPr/>
            <p:nvPr/>
          </p:nvGrpSpPr>
          <p:grpSpPr>
            <a:xfrm>
              <a:off x="5041515" y="3527862"/>
              <a:ext cx="2189770" cy="3098800"/>
              <a:chOff x="4933541" y="3506983"/>
              <a:chExt cx="2189770" cy="30988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816A6E8-6D87-3945-AF45-9A8F2DE02D89}"/>
                  </a:ext>
                </a:extLst>
              </p:cNvPr>
              <p:cNvGrpSpPr/>
              <p:nvPr/>
            </p:nvGrpSpPr>
            <p:grpSpPr>
              <a:xfrm>
                <a:off x="5068689" y="3506983"/>
                <a:ext cx="2054622" cy="3098800"/>
                <a:chOff x="3449053" y="3648242"/>
                <a:chExt cx="2054622" cy="3098800"/>
              </a:xfrm>
            </p:grpSpPr>
            <p:pic>
              <p:nvPicPr>
                <p:cNvPr id="14" name="Picture 13" descr="Diagram&#10;&#10;Description automatically generated">
                  <a:extLst>
                    <a:ext uri="{FF2B5EF4-FFF2-40B4-BE49-F238E27FC236}">
                      <a16:creationId xmlns:a16="http://schemas.microsoft.com/office/drawing/2014/main" id="{9F376C65-6EE6-F24D-AF77-2030055D4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69797"/>
                <a:stretch/>
              </p:blipFill>
              <p:spPr>
                <a:xfrm>
                  <a:off x="3449053" y="3648242"/>
                  <a:ext cx="2025305" cy="3098800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2EE23EC-4AF2-254E-A4FA-CC213C55BBFB}"/>
                    </a:ext>
                  </a:extLst>
                </p:cNvPr>
                <p:cNvSpPr/>
                <p:nvPr/>
              </p:nvSpPr>
              <p:spPr>
                <a:xfrm>
                  <a:off x="5157926" y="3648242"/>
                  <a:ext cx="316432" cy="69293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1055CD9-73F3-5742-AE3A-8E80D9BA3C5C}"/>
                    </a:ext>
                  </a:extLst>
                </p:cNvPr>
                <p:cNvSpPr/>
                <p:nvPr/>
              </p:nvSpPr>
              <p:spPr>
                <a:xfrm>
                  <a:off x="4926160" y="5024160"/>
                  <a:ext cx="577515" cy="48887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1059F25-6910-E84D-A137-44DA5CC0EBEB}"/>
                    </a:ext>
                  </a:extLst>
                </p:cNvPr>
                <p:cNvSpPr/>
                <p:nvPr/>
              </p:nvSpPr>
              <p:spPr>
                <a:xfrm>
                  <a:off x="3468661" y="3648242"/>
                  <a:ext cx="316432" cy="69293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3B7708-AD9A-FB46-8D25-2365547A0F66}"/>
                  </a:ext>
                </a:extLst>
              </p:cNvPr>
              <p:cNvSpPr/>
              <p:nvPr/>
            </p:nvSpPr>
            <p:spPr>
              <a:xfrm>
                <a:off x="6026527" y="4536432"/>
                <a:ext cx="577515" cy="34647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4708C1B-B241-334A-A934-4FF2C6F656A6}"/>
                  </a:ext>
                </a:extLst>
              </p:cNvPr>
              <p:cNvSpPr/>
              <p:nvPr/>
            </p:nvSpPr>
            <p:spPr>
              <a:xfrm>
                <a:off x="6026527" y="5219411"/>
                <a:ext cx="577515" cy="34647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D5375F-2BAD-B44F-98EF-06C1FBCD8A4F}"/>
                  </a:ext>
                </a:extLst>
              </p:cNvPr>
              <p:cNvSpPr/>
              <p:nvPr/>
            </p:nvSpPr>
            <p:spPr>
              <a:xfrm>
                <a:off x="6170650" y="3532033"/>
                <a:ext cx="741779" cy="100439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194394-359B-3A49-A176-8F368F7C1CCB}"/>
                  </a:ext>
                </a:extLst>
              </p:cNvPr>
              <p:cNvSpPr/>
              <p:nvPr/>
            </p:nvSpPr>
            <p:spPr>
              <a:xfrm>
                <a:off x="4933541" y="4678836"/>
                <a:ext cx="784589" cy="69293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81932E-76E7-0241-9A46-5488EA617DB8}"/>
                </a:ext>
              </a:extLst>
            </p:cNvPr>
            <p:cNvCxnSpPr>
              <a:cxnSpLocks/>
            </p:cNvCxnSpPr>
            <p:nvPr/>
          </p:nvCxnSpPr>
          <p:spPr>
            <a:xfrm>
              <a:off x="6411686" y="3581399"/>
              <a:ext cx="0" cy="299172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FB1B59A-14B9-5440-AD12-6E8C764EB53D}"/>
              </a:ext>
            </a:extLst>
          </p:cNvPr>
          <p:cNvSpPr/>
          <p:nvPr/>
        </p:nvSpPr>
        <p:spPr>
          <a:xfrm>
            <a:off x="-171921" y="1124543"/>
            <a:ext cx="57984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i="1" dirty="0"/>
              <a:t>Forces on the polymer are in the noise of this load cell</a:t>
            </a:r>
          </a:p>
          <a:p>
            <a:pPr lvl="1"/>
            <a:r>
              <a:rPr lang="en-US" sz="1600" dirty="0"/>
              <a:t>-Load frame has a 2.5 kN loadcell </a:t>
            </a:r>
          </a:p>
          <a:p>
            <a:pPr lvl="1"/>
            <a:r>
              <a:rPr lang="en-US" sz="1600" dirty="0"/>
              <a:t>-Load cell cannot be removed/exchanged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C7CB8E-DE12-9340-BE9B-86E6D2E56DCD}"/>
              </a:ext>
            </a:extLst>
          </p:cNvPr>
          <p:cNvSpPr/>
          <p:nvPr/>
        </p:nvSpPr>
        <p:spPr>
          <a:xfrm>
            <a:off x="5662017" y="1129414"/>
            <a:ext cx="74377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i="1" dirty="0"/>
              <a:t>Specimen design assumes material is a metal </a:t>
            </a:r>
          </a:p>
          <a:p>
            <a:pPr lvl="2"/>
            <a:r>
              <a:rPr lang="en-US" sz="1600" dirty="0"/>
              <a:t>-Nearly impossible to fabricate to correct tolerances on a polymer</a:t>
            </a:r>
          </a:p>
          <a:p>
            <a:pPr lvl="2"/>
            <a:r>
              <a:rPr lang="en-US" sz="1600" dirty="0"/>
              <a:t>-Grip design too weak for polymer sample</a:t>
            </a:r>
          </a:p>
          <a:p>
            <a:pPr lvl="2"/>
            <a:r>
              <a:rPr lang="en-US" sz="1600" dirty="0"/>
              <a:t>-Not enough travel for sample rupture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1EC1E47-70E5-1443-8F68-2AABD22151FE}"/>
              </a:ext>
            </a:extLst>
          </p:cNvPr>
          <p:cNvSpPr txBox="1"/>
          <p:nvPr/>
        </p:nvSpPr>
        <p:spPr>
          <a:xfrm>
            <a:off x="2666607" y="3492518"/>
            <a:ext cx="77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706BA5-748B-6D46-8FCB-5A09A4EC081C}"/>
              </a:ext>
            </a:extLst>
          </p:cNvPr>
          <p:cNvGrpSpPr/>
          <p:nvPr/>
        </p:nvGrpSpPr>
        <p:grpSpPr>
          <a:xfrm>
            <a:off x="-64663" y="2456773"/>
            <a:ext cx="2424359" cy="3384565"/>
            <a:chOff x="2312741" y="2412886"/>
            <a:chExt cx="2424359" cy="338456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2FA9519-6D41-E54D-AEBE-5D4747B3E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r="6209"/>
            <a:stretch/>
          </p:blipFill>
          <p:spPr>
            <a:xfrm>
              <a:off x="2798830" y="2412886"/>
              <a:ext cx="1787273" cy="2959100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5893241-8B2A-1A4A-90B0-E6AFE8E0431F}"/>
                </a:ext>
              </a:extLst>
            </p:cNvPr>
            <p:cNvCxnSpPr>
              <a:cxnSpLocks/>
            </p:cNvCxnSpPr>
            <p:nvPr/>
          </p:nvCxnSpPr>
          <p:spPr>
            <a:xfrm>
              <a:off x="2784947" y="4838634"/>
              <a:ext cx="195215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0025057-090B-E549-AE06-984FD3A8B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4947" y="2933700"/>
              <a:ext cx="0" cy="2863751"/>
            </a:xfrm>
            <a:prstGeom prst="straightConnector1">
              <a:avLst/>
            </a:prstGeom>
            <a:ln w="1905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3F88AA1-4153-C746-A5D2-1FA3A42CF685}"/>
                </a:ext>
              </a:extLst>
            </p:cNvPr>
            <p:cNvSpPr txBox="1"/>
            <p:nvPr/>
          </p:nvSpPr>
          <p:spPr>
            <a:xfrm>
              <a:off x="2312741" y="3448631"/>
              <a:ext cx="609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 N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22BA905-6EFA-7045-8396-4CC4605671DA}"/>
              </a:ext>
            </a:extLst>
          </p:cNvPr>
          <p:cNvSpPr txBox="1"/>
          <p:nvPr/>
        </p:nvSpPr>
        <p:spPr>
          <a:xfrm>
            <a:off x="815413" y="2238005"/>
            <a:ext cx="1423767" cy="646331"/>
          </a:xfrm>
          <a:custGeom>
            <a:avLst/>
            <a:gdLst>
              <a:gd name="connsiteX0" fmla="*/ 0 w 1423767"/>
              <a:gd name="connsiteY0" fmla="*/ 0 h 646331"/>
              <a:gd name="connsiteX1" fmla="*/ 446114 w 1423767"/>
              <a:gd name="connsiteY1" fmla="*/ 0 h 646331"/>
              <a:gd name="connsiteX2" fmla="*/ 934940 w 1423767"/>
              <a:gd name="connsiteY2" fmla="*/ 0 h 646331"/>
              <a:gd name="connsiteX3" fmla="*/ 1423767 w 1423767"/>
              <a:gd name="connsiteY3" fmla="*/ 0 h 646331"/>
              <a:gd name="connsiteX4" fmla="*/ 1423767 w 1423767"/>
              <a:gd name="connsiteY4" fmla="*/ 646331 h 646331"/>
              <a:gd name="connsiteX5" fmla="*/ 963416 w 1423767"/>
              <a:gd name="connsiteY5" fmla="*/ 646331 h 646331"/>
              <a:gd name="connsiteX6" fmla="*/ 460351 w 1423767"/>
              <a:gd name="connsiteY6" fmla="*/ 646331 h 646331"/>
              <a:gd name="connsiteX7" fmla="*/ 0 w 1423767"/>
              <a:gd name="connsiteY7" fmla="*/ 646331 h 646331"/>
              <a:gd name="connsiteX8" fmla="*/ 0 w 1423767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3767" h="646331" extrusionOk="0">
                <a:moveTo>
                  <a:pt x="0" y="0"/>
                </a:moveTo>
                <a:cubicBezTo>
                  <a:pt x="162486" y="4837"/>
                  <a:pt x="226251" y="20289"/>
                  <a:pt x="446114" y="0"/>
                </a:cubicBezTo>
                <a:cubicBezTo>
                  <a:pt x="665977" y="-20289"/>
                  <a:pt x="696560" y="6233"/>
                  <a:pt x="934940" y="0"/>
                </a:cubicBezTo>
                <a:cubicBezTo>
                  <a:pt x="1173320" y="-6233"/>
                  <a:pt x="1230533" y="-12352"/>
                  <a:pt x="1423767" y="0"/>
                </a:cubicBezTo>
                <a:cubicBezTo>
                  <a:pt x="1402094" y="282824"/>
                  <a:pt x="1402351" y="499120"/>
                  <a:pt x="1423767" y="646331"/>
                </a:cubicBezTo>
                <a:cubicBezTo>
                  <a:pt x="1297397" y="662206"/>
                  <a:pt x="1107499" y="636520"/>
                  <a:pt x="963416" y="646331"/>
                </a:cubicBezTo>
                <a:cubicBezTo>
                  <a:pt x="819333" y="656142"/>
                  <a:pt x="667874" y="667938"/>
                  <a:pt x="460351" y="646331"/>
                </a:cubicBezTo>
                <a:cubicBezTo>
                  <a:pt x="252828" y="624724"/>
                  <a:pt x="100083" y="642863"/>
                  <a:pt x="0" y="646331"/>
                </a:cubicBezTo>
                <a:cubicBezTo>
                  <a:pt x="4947" y="462290"/>
                  <a:pt x="-4509" y="225257"/>
                  <a:pt x="0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we  need to see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2F55AEF-6F1B-0349-88F7-A8B13F737BA2}"/>
              </a:ext>
            </a:extLst>
          </p:cNvPr>
          <p:cNvSpPr txBox="1"/>
          <p:nvPr/>
        </p:nvSpPr>
        <p:spPr>
          <a:xfrm>
            <a:off x="3317841" y="2238004"/>
            <a:ext cx="1423767" cy="646331"/>
          </a:xfrm>
          <a:custGeom>
            <a:avLst/>
            <a:gdLst>
              <a:gd name="connsiteX0" fmla="*/ 0 w 1423767"/>
              <a:gd name="connsiteY0" fmla="*/ 0 h 646331"/>
              <a:gd name="connsiteX1" fmla="*/ 503064 w 1423767"/>
              <a:gd name="connsiteY1" fmla="*/ 0 h 646331"/>
              <a:gd name="connsiteX2" fmla="*/ 991891 w 1423767"/>
              <a:gd name="connsiteY2" fmla="*/ 0 h 646331"/>
              <a:gd name="connsiteX3" fmla="*/ 1423767 w 1423767"/>
              <a:gd name="connsiteY3" fmla="*/ 0 h 646331"/>
              <a:gd name="connsiteX4" fmla="*/ 1423767 w 1423767"/>
              <a:gd name="connsiteY4" fmla="*/ 646331 h 646331"/>
              <a:gd name="connsiteX5" fmla="*/ 977653 w 1423767"/>
              <a:gd name="connsiteY5" fmla="*/ 646331 h 646331"/>
              <a:gd name="connsiteX6" fmla="*/ 503064 w 1423767"/>
              <a:gd name="connsiteY6" fmla="*/ 646331 h 646331"/>
              <a:gd name="connsiteX7" fmla="*/ 0 w 1423767"/>
              <a:gd name="connsiteY7" fmla="*/ 646331 h 646331"/>
              <a:gd name="connsiteX8" fmla="*/ 0 w 1423767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3767" h="646331" fill="none" extrusionOk="0">
                <a:moveTo>
                  <a:pt x="0" y="0"/>
                </a:moveTo>
                <a:cubicBezTo>
                  <a:pt x="108452" y="24137"/>
                  <a:pt x="277009" y="-19109"/>
                  <a:pt x="503064" y="0"/>
                </a:cubicBezTo>
                <a:cubicBezTo>
                  <a:pt x="729119" y="19109"/>
                  <a:pt x="854188" y="22781"/>
                  <a:pt x="991891" y="0"/>
                </a:cubicBezTo>
                <a:cubicBezTo>
                  <a:pt x="1129594" y="-22781"/>
                  <a:pt x="1248421" y="21233"/>
                  <a:pt x="1423767" y="0"/>
                </a:cubicBezTo>
                <a:cubicBezTo>
                  <a:pt x="1417649" y="301445"/>
                  <a:pt x="1430870" y="470760"/>
                  <a:pt x="1423767" y="646331"/>
                </a:cubicBezTo>
                <a:cubicBezTo>
                  <a:pt x="1267947" y="652433"/>
                  <a:pt x="1132252" y="645247"/>
                  <a:pt x="977653" y="646331"/>
                </a:cubicBezTo>
                <a:cubicBezTo>
                  <a:pt x="823054" y="647415"/>
                  <a:pt x="677404" y="643143"/>
                  <a:pt x="503064" y="646331"/>
                </a:cubicBezTo>
                <a:cubicBezTo>
                  <a:pt x="328724" y="649519"/>
                  <a:pt x="151923" y="627164"/>
                  <a:pt x="0" y="646331"/>
                </a:cubicBezTo>
                <a:cubicBezTo>
                  <a:pt x="-29401" y="407899"/>
                  <a:pt x="13636" y="230870"/>
                  <a:pt x="0" y="0"/>
                </a:cubicBezTo>
                <a:close/>
              </a:path>
              <a:path w="1423767" h="646331" stroke="0" extrusionOk="0">
                <a:moveTo>
                  <a:pt x="0" y="0"/>
                </a:moveTo>
                <a:cubicBezTo>
                  <a:pt x="188401" y="14617"/>
                  <a:pt x="246564" y="-8889"/>
                  <a:pt x="460351" y="0"/>
                </a:cubicBezTo>
                <a:cubicBezTo>
                  <a:pt x="674138" y="8889"/>
                  <a:pt x="795717" y="-6961"/>
                  <a:pt x="892227" y="0"/>
                </a:cubicBezTo>
                <a:cubicBezTo>
                  <a:pt x="988737" y="6961"/>
                  <a:pt x="1188060" y="-12136"/>
                  <a:pt x="1423767" y="0"/>
                </a:cubicBezTo>
                <a:cubicBezTo>
                  <a:pt x="1430732" y="174446"/>
                  <a:pt x="1410810" y="454538"/>
                  <a:pt x="1423767" y="646331"/>
                </a:cubicBezTo>
                <a:cubicBezTo>
                  <a:pt x="1225871" y="663600"/>
                  <a:pt x="1156684" y="663844"/>
                  <a:pt x="977653" y="646331"/>
                </a:cubicBezTo>
                <a:cubicBezTo>
                  <a:pt x="798622" y="628818"/>
                  <a:pt x="605390" y="639388"/>
                  <a:pt x="474589" y="646331"/>
                </a:cubicBezTo>
                <a:cubicBezTo>
                  <a:pt x="343788" y="653274"/>
                  <a:pt x="119643" y="635183"/>
                  <a:pt x="0" y="646331"/>
                </a:cubicBezTo>
                <a:cubicBezTo>
                  <a:pt x="-31026" y="499526"/>
                  <a:pt x="22584" y="20404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we  currently see</a:t>
            </a:r>
          </a:p>
        </p:txBody>
      </p:sp>
      <p:pic>
        <p:nvPicPr>
          <p:cNvPr id="70" name="Picture 8">
            <a:extLst>
              <a:ext uri="{FF2B5EF4-FFF2-40B4-BE49-F238E27FC236}">
                <a16:creationId xmlns:a16="http://schemas.microsoft.com/office/drawing/2014/main" id="{00037607-1929-8A4A-93CB-25DE66BA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61178152-55F9-8846-BC8E-A9936A67FA82}"/>
              </a:ext>
            </a:extLst>
          </p:cNvPr>
          <p:cNvSpPr txBox="1">
            <a:spLocks/>
          </p:cNvSpPr>
          <p:nvPr/>
        </p:nvSpPr>
        <p:spPr>
          <a:xfrm>
            <a:off x="838200" y="63649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In-Situ Tensile Testing of Polymers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34E4A41-D1E2-A04E-9051-7D3FAB2CAE5D}"/>
              </a:ext>
            </a:extLst>
          </p:cNvPr>
          <p:cNvGrpSpPr/>
          <p:nvPr/>
        </p:nvGrpSpPr>
        <p:grpSpPr>
          <a:xfrm>
            <a:off x="7646182" y="2394740"/>
            <a:ext cx="4592297" cy="4487526"/>
            <a:chOff x="7646182" y="2394740"/>
            <a:chExt cx="4592297" cy="448752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7F8A6A7-4063-294C-8863-198BAF2D4D0B}"/>
                </a:ext>
              </a:extLst>
            </p:cNvPr>
            <p:cNvGrpSpPr/>
            <p:nvPr/>
          </p:nvGrpSpPr>
          <p:grpSpPr>
            <a:xfrm>
              <a:off x="7646182" y="2394740"/>
              <a:ext cx="4592297" cy="4487526"/>
              <a:chOff x="6683313" y="2410851"/>
              <a:chExt cx="5772166" cy="547955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B08DD54-1A71-4449-ABFE-EF565B9A3361}"/>
                  </a:ext>
                </a:extLst>
              </p:cNvPr>
              <p:cNvSpPr/>
              <p:nvPr/>
            </p:nvSpPr>
            <p:spPr>
              <a:xfrm>
                <a:off x="6683313" y="2410851"/>
                <a:ext cx="5162238" cy="456781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F4F7307-F990-6846-BF67-2B19B5C16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9" b="89919" l="9975" r="93227">
                            <a14:backgroundMark x1="73892" y1="74797" x2="76847" y2="57724"/>
                            <a14:backgroundMark x1="76847" y1="57724" x2="82020" y2="47967"/>
                            <a14:backgroundMark x1="68103" y1="28293" x2="88300" y2="34797"/>
                            <a14:backgroundMark x1="91010" y1="33659" x2="93966" y2="35772"/>
                            <a14:backgroundMark x1="90271" y1="33821" x2="91995" y2="30894"/>
                            <a14:backgroundMark x1="86207" y1="29268" x2="88547" y2="34309"/>
                            <a14:backgroundMark x1="85837" y1="36260" x2="93842" y2="30569"/>
                            <a14:backgroundMark x1="85468" y1="31382" x2="90517" y2="3268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6168112">
                <a:off x="8160795" y="3595721"/>
                <a:ext cx="5035800" cy="35535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E945C09-FB8E-F341-BFD8-C3F79FF8D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5576" y1="24486" x2="26007" y2="24872"/>
                            <a14:backgroundMark x1="10256" y1="14140" x2="26007" y2="24361"/>
                            <a14:backgroundMark x1="55311" y1="23850" x2="67399" y2="37308"/>
                            <a14:backgroundMark x1="67399" y1="37308" x2="82784" y2="24872"/>
                            <a14:backgroundMark x1="82784" y1="24872" x2="82051" y2="23680"/>
                            <a14:backgroundMark x1="39560" y1="21976" x2="39560" y2="21976"/>
                            <a14:backgroundMark x1="39560" y1="21976" x2="39560" y2="21976"/>
                            <a14:backgroundMark x1="43956" y1="23850" x2="51648" y2="2674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874103">
                <a:off x="8323045" y="2939435"/>
                <a:ext cx="1877191" cy="4044243"/>
              </a:xfrm>
              <a:prstGeom prst="rect">
                <a:avLst/>
              </a:prstGeom>
            </p:spPr>
          </p:pic>
          <p:pic>
            <p:nvPicPr>
              <p:cNvPr id="74" name="Picture 73" descr="A white cylindrical object&#10;&#10;Description automatically generated with low confidence">
                <a:extLst>
                  <a:ext uri="{FF2B5EF4-FFF2-40B4-BE49-F238E27FC236}">
                    <a16:creationId xmlns:a16="http://schemas.microsoft.com/office/drawing/2014/main" id="{C35C866A-1F63-F541-85D9-7F00941EB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75345" y="3316641"/>
                <a:ext cx="1113309" cy="3522843"/>
              </a:xfrm>
              <a:prstGeom prst="rect">
                <a:avLst/>
              </a:prstGeom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E062D9F-4BFE-9D4D-9B64-E2DD390FC1CA}"/>
                </a:ext>
              </a:extLst>
            </p:cNvPr>
            <p:cNvSpPr txBox="1"/>
            <p:nvPr/>
          </p:nvSpPr>
          <p:spPr>
            <a:xfrm>
              <a:off x="7945741" y="2466382"/>
              <a:ext cx="1569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Metal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8B62119-9732-384A-AAE8-22833BA2377F}"/>
                </a:ext>
              </a:extLst>
            </p:cNvPr>
            <p:cNvSpPr txBox="1"/>
            <p:nvPr/>
          </p:nvSpPr>
          <p:spPr>
            <a:xfrm>
              <a:off x="9477364" y="2470887"/>
              <a:ext cx="15698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Polymers</a:t>
              </a:r>
            </a:p>
          </p:txBody>
        </p:sp>
        <p:sp>
          <p:nvSpPr>
            <p:cNvPr id="78" name="Left Brace 77">
              <a:extLst>
                <a:ext uri="{FF2B5EF4-FFF2-40B4-BE49-F238E27FC236}">
                  <a16:creationId xmlns:a16="http://schemas.microsoft.com/office/drawing/2014/main" id="{32025D12-EC61-B946-AE59-4F27B74A4433}"/>
                </a:ext>
              </a:extLst>
            </p:cNvPr>
            <p:cNvSpPr/>
            <p:nvPr/>
          </p:nvSpPr>
          <p:spPr>
            <a:xfrm rot="5400000">
              <a:off x="10023661" y="2250337"/>
              <a:ext cx="444345" cy="1544802"/>
            </a:xfrm>
            <a:prstGeom prst="lef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4" descr="CHESS main | CHESS">
            <a:extLst>
              <a:ext uri="{FF2B5EF4-FFF2-40B4-BE49-F238E27FC236}">
                <a16:creationId xmlns:a16="http://schemas.microsoft.com/office/drawing/2014/main" id="{63A74918-4120-5F43-AA7A-E214263DE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28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B8EDB7-FE8E-4212-945F-1DC08696D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35" y="1122111"/>
            <a:ext cx="4173175" cy="4097227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The solution we produced was a custom fixture that could be mounted inside the jaws of RAMSII and RAMSIV.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This fixture contains two major components: a sensitive inline loadcell and sample grips.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For this fixture, a new elastomer polymer sample was designed. The new dimensions were a 1mmx1mm cross-section with a 6mm length.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This fixture will now allow us to take accurate readings of the forces required to rupture our samples.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The main challenge with this project was to stay within the size parameters. The maximum opening of the RAMSII was 36mm.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This fixture had to accommodate a sample that could stretch 7.5 times it’s original length, a loadcell sensitive enough to get accurate readings, and sample grips.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B84D5F-C424-4077-B318-4C0556E64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99" y="1208187"/>
            <a:ext cx="7855566" cy="51112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9209D1-50AF-3B4C-AB95-56543E6ACEAD}"/>
              </a:ext>
            </a:extLst>
          </p:cNvPr>
          <p:cNvSpPr txBox="1">
            <a:spLocks/>
          </p:cNvSpPr>
          <p:nvPr/>
        </p:nvSpPr>
        <p:spPr>
          <a:xfrm>
            <a:off x="838200" y="63649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Elastomer Polymer Fixture Solution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D0848813-1526-7344-A8DD-F9E2949F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SS main | CHESS">
            <a:extLst>
              <a:ext uri="{FF2B5EF4-FFF2-40B4-BE49-F238E27FC236}">
                <a16:creationId xmlns:a16="http://schemas.microsoft.com/office/drawing/2014/main" id="{096FDCDC-5F75-E94C-8735-95EC3D8F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95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20F5-5DCF-B34E-BB26-A2CF9282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57" y="21999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Mounts for Alignment &amp; Calibrations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E2108-850F-2F49-B518-C960D3EDCA6C}"/>
              </a:ext>
            </a:extLst>
          </p:cNvPr>
          <p:cNvSpPr txBox="1"/>
          <p:nvPr/>
        </p:nvSpPr>
        <p:spPr>
          <a:xfrm>
            <a:off x="1332069" y="593524"/>
            <a:ext cx="1150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CHALLENGE: Need better mounting system for Calibration and Alignment samples</a:t>
            </a:r>
          </a:p>
        </p:txBody>
      </p:sp>
      <p:pic>
        <p:nvPicPr>
          <p:cNvPr id="33" name="Picture 4" descr="CHESS main | CHESS">
            <a:extLst>
              <a:ext uri="{FF2B5EF4-FFF2-40B4-BE49-F238E27FC236}">
                <a16:creationId xmlns:a16="http://schemas.microsoft.com/office/drawing/2014/main" id="{504BD7B3-7211-9244-91E1-CD688CAC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A1160B9B-A765-1F4E-B50D-DCAB5083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B83A2A9-C991-2E48-B8B7-25C9F14E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33" y="1515861"/>
            <a:ext cx="6298114" cy="50781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</a:rPr>
              <a:t>Rotation Center of staging/assembly:</a:t>
            </a:r>
          </a:p>
          <a:p>
            <a:pPr lvl="1"/>
            <a:r>
              <a:rPr lang="en-US" sz="1800" b="1" dirty="0"/>
              <a:t>Precision pin in Stainless</a:t>
            </a:r>
          </a:p>
          <a:p>
            <a:pPr lvl="1"/>
            <a:r>
              <a:rPr lang="en-US" sz="1800" dirty="0"/>
              <a:t>Past solutions: hold pin with collet holder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Laser-zeroing sample: </a:t>
            </a:r>
          </a:p>
          <a:p>
            <a:pPr lvl="1"/>
            <a:r>
              <a:rPr lang="en-US" sz="1800" b="1" dirty="0"/>
              <a:t>Square cross-section sample on the order of 1 mm</a:t>
            </a:r>
            <a:r>
              <a:rPr lang="en-US" sz="1800" b="1" baseline="30000" dirty="0"/>
              <a:t>2</a:t>
            </a:r>
            <a:endParaRPr lang="en-US" sz="1800" b="1" dirty="0"/>
          </a:p>
          <a:p>
            <a:pPr lvl="1"/>
            <a:r>
              <a:rPr lang="en-US" sz="1800" i="1" dirty="0"/>
              <a:t>Past solution:</a:t>
            </a:r>
            <a:r>
              <a:rPr lang="en-US" sz="1800" dirty="0"/>
              <a:t> old tension sample in collet (works mediocre)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FFC000"/>
                </a:solidFill>
              </a:rPr>
              <a:t>Detector Calibration:</a:t>
            </a:r>
          </a:p>
          <a:p>
            <a:pPr lvl="1"/>
            <a:r>
              <a:rPr lang="en-US" sz="1800" b="1" dirty="0"/>
              <a:t>Sample: 10-500 um thick Ce0</a:t>
            </a:r>
            <a:r>
              <a:rPr lang="en-US" sz="1800" b="1" baseline="-25000" dirty="0"/>
              <a:t>2</a:t>
            </a:r>
            <a:r>
              <a:rPr lang="en-US" sz="1800" b="1" dirty="0"/>
              <a:t> powder sample</a:t>
            </a:r>
          </a:p>
          <a:p>
            <a:pPr lvl="1"/>
            <a:r>
              <a:rPr lang="en-US" sz="1800" i="1" dirty="0"/>
              <a:t>Past solutions: </a:t>
            </a:r>
            <a:r>
              <a:rPr lang="en-US" sz="1800" dirty="0"/>
              <a:t>CeO</a:t>
            </a:r>
            <a:r>
              <a:rPr lang="en-US" sz="1800" baseline="-25000" dirty="0"/>
              <a:t>2</a:t>
            </a:r>
            <a:r>
              <a:rPr lang="en-US" sz="1800" dirty="0"/>
              <a:t> washer, Ce0</a:t>
            </a:r>
            <a:r>
              <a:rPr lang="en-US" sz="1800" baseline="-25000" dirty="0"/>
              <a:t>2</a:t>
            </a:r>
            <a:r>
              <a:rPr lang="en-US" sz="1800" dirty="0"/>
              <a:t> glass slide with Kapton tape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Sample Calibration square: </a:t>
            </a:r>
          </a:p>
          <a:p>
            <a:pPr lvl="1"/>
            <a:r>
              <a:rPr lang="en-US" sz="1800" dirty="0"/>
              <a:t>Would like </a:t>
            </a:r>
            <a:r>
              <a:rPr lang="en-US" sz="1800" b="1" dirty="0"/>
              <a:t>universal mount </a:t>
            </a:r>
            <a:r>
              <a:rPr lang="en-US" sz="1800" dirty="0"/>
              <a:t>option for adding a sample for measuring or deciding detector distances </a:t>
            </a:r>
          </a:p>
          <a:p>
            <a:pPr lvl="1"/>
            <a:r>
              <a:rPr lang="en-US" sz="1800" dirty="0"/>
              <a:t>Never existed before. 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</p:txBody>
      </p:sp>
      <p:pic>
        <p:nvPicPr>
          <p:cNvPr id="9" name="Picture 8" descr="A white cylindrical object&#10;&#10;Description automatically generated with low confidence">
            <a:extLst>
              <a:ext uri="{FF2B5EF4-FFF2-40B4-BE49-F238E27FC236}">
                <a16:creationId xmlns:a16="http://schemas.microsoft.com/office/drawing/2014/main" id="{22C67FB8-1137-3446-9817-F47A27D97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380" y="2652260"/>
            <a:ext cx="696294" cy="2203283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B887B5D6-BE64-FE4B-A34B-528F735494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48"/>
          <a:stretch/>
        </p:blipFill>
        <p:spPr>
          <a:xfrm>
            <a:off x="7680932" y="1534381"/>
            <a:ext cx="4222190" cy="44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54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indoor&#10;&#10;Description automatically generated">
            <a:extLst>
              <a:ext uri="{FF2B5EF4-FFF2-40B4-BE49-F238E27FC236}">
                <a16:creationId xmlns:a16="http://schemas.microsoft.com/office/drawing/2014/main" id="{E126FBEB-CA57-1747-9717-49CDA1096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54" r="883"/>
          <a:stretch/>
        </p:blipFill>
        <p:spPr>
          <a:xfrm rot="5400000">
            <a:off x="1436654" y="736122"/>
            <a:ext cx="5078121" cy="6206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BF20F5-5DCF-B34E-BB26-A2CF9282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57" y="21999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Mounts for Alignment &amp; Calibrations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1E2108-850F-2F49-B518-C960D3EDCA6C}"/>
              </a:ext>
            </a:extLst>
          </p:cNvPr>
          <p:cNvSpPr txBox="1"/>
          <p:nvPr/>
        </p:nvSpPr>
        <p:spPr>
          <a:xfrm>
            <a:off x="1332069" y="593524"/>
            <a:ext cx="1150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CHALLENGE: Need better mounting system for Calibration and Alignment samples</a:t>
            </a:r>
          </a:p>
        </p:txBody>
      </p:sp>
      <p:pic>
        <p:nvPicPr>
          <p:cNvPr id="33" name="Picture 4" descr="CHESS main | CHESS">
            <a:extLst>
              <a:ext uri="{FF2B5EF4-FFF2-40B4-BE49-F238E27FC236}">
                <a16:creationId xmlns:a16="http://schemas.microsoft.com/office/drawing/2014/main" id="{504BD7B3-7211-9244-91E1-CD688CAC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A1160B9B-A765-1F4E-B50D-DCAB5083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B3256D-B53B-444F-9446-AE31A337A02F}"/>
              </a:ext>
            </a:extLst>
          </p:cNvPr>
          <p:cNvCxnSpPr>
            <a:cxnSpLocks/>
          </p:cNvCxnSpPr>
          <p:nvPr/>
        </p:nvCxnSpPr>
        <p:spPr>
          <a:xfrm flipH="1" flipV="1">
            <a:off x="2426395" y="3000199"/>
            <a:ext cx="4894730" cy="107576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C432D5B-BC66-684F-8F2E-765348259D91}"/>
              </a:ext>
            </a:extLst>
          </p:cNvPr>
          <p:cNvSpPr/>
          <p:nvPr/>
        </p:nvSpPr>
        <p:spPr>
          <a:xfrm>
            <a:off x="7837719" y="3151494"/>
            <a:ext cx="3282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/>
              <a:t>We don’t want to place one at a time </a:t>
            </a:r>
          </a:p>
          <a:p>
            <a:pPr lvl="1" algn="ctr"/>
            <a:endParaRPr lang="en-US" sz="2000" dirty="0"/>
          </a:p>
          <a:p>
            <a:pPr lvl="1" algn="ctr"/>
            <a:r>
              <a:rPr lang="en-US" sz="2000" dirty="0"/>
              <a:t>We want all samples to co-exist on same assembly!</a:t>
            </a:r>
          </a:p>
        </p:txBody>
      </p:sp>
    </p:spTree>
    <p:extLst>
      <p:ext uri="{BB962C8B-B14F-4D97-AF65-F5344CB8AC3E}">
        <p14:creationId xmlns:p14="http://schemas.microsoft.com/office/powerpoint/2010/main" val="1937230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B8EDB7-FE8E-4212-945F-1DC08696D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379947"/>
            <a:ext cx="4034118" cy="4909276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The solution we produced was a universal mount that could contain all the calibration samples.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This mount has individual sample holders for each of the 4 unique calibration sample.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These samples include a rotation calibration sample, a laser zeroing sample, a detector calibration sample, and a piece of the material being analyzed.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After each sample is placed on the mount it can then be staged in front of the SBM.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The challenge with this project was that multiple samples needed be accessed from 0, 90, 180, and 270 degrees. So, it was important that the design allow for this.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2F046-3A27-4ED1-B066-CC72FEF8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458" y="1188021"/>
            <a:ext cx="8058542" cy="52371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80DB43-4EF8-7B48-9804-0AEB64A7D5A8}"/>
              </a:ext>
            </a:extLst>
          </p:cNvPr>
          <p:cNvSpPr txBox="1">
            <a:spLocks/>
          </p:cNvSpPr>
          <p:nvPr/>
        </p:nvSpPr>
        <p:spPr>
          <a:xfrm>
            <a:off x="838200" y="73237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Calibration Mount Solution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C9F60D2-E371-E642-A3C3-ABCB3FA19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SS main | CHESS">
            <a:extLst>
              <a:ext uri="{FF2B5EF4-FFF2-40B4-BE49-F238E27FC236}">
                <a16:creationId xmlns:a16="http://schemas.microsoft.com/office/drawing/2014/main" id="{765CAA95-5A53-8941-A38E-70DDE9FD4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60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AC563A-0B80-4744-8271-968C4ECF0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048" y="877020"/>
            <a:ext cx="4886510" cy="19886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B8EDB7-FE8E-4212-945F-1DC08696D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321" y="1764629"/>
            <a:ext cx="4162244" cy="3737967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MSN-C is getting a new robotic arm to stage samples.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Currently there is no procedure for how this arm should interact with these samples.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We would like to develop a workflow, along with a script, that will tell the robot how it should align samples for beamline analysis.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This programming would take place in python.</a:t>
            </a:r>
          </a:p>
        </p:txBody>
      </p:sp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:a16="http://schemas.microsoft.com/office/drawing/2014/main" id="{93B651A0-F61E-4096-8314-A919EF10E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r="17038"/>
          <a:stretch/>
        </p:blipFill>
        <p:spPr>
          <a:xfrm>
            <a:off x="4520027" y="555564"/>
            <a:ext cx="3267258" cy="4860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E801F7-C34D-46A0-942C-9F802952A051}"/>
              </a:ext>
            </a:extLst>
          </p:cNvPr>
          <p:cNvSpPr txBox="1"/>
          <p:nvPr/>
        </p:nvSpPr>
        <p:spPr>
          <a:xfrm>
            <a:off x="4731626" y="5424160"/>
            <a:ext cx="284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Figure 4</a:t>
            </a:r>
            <a:r>
              <a:rPr lang="en-US" sz="1200" dirty="0"/>
              <a:t>.  Robotic arm that will be used and will replace old staging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856A4-BF63-42E3-9155-6DED12E8B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1"/>
          <a:stretch/>
        </p:blipFill>
        <p:spPr>
          <a:xfrm>
            <a:off x="7497855" y="2977054"/>
            <a:ext cx="4392961" cy="2327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CB36A1-0CC4-4713-AD7C-98DF17ED8153}"/>
              </a:ext>
            </a:extLst>
          </p:cNvPr>
          <p:cNvSpPr txBox="1"/>
          <p:nvPr/>
        </p:nvSpPr>
        <p:spPr>
          <a:xfrm>
            <a:off x="8590796" y="5415895"/>
            <a:ext cx="284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Figure 5</a:t>
            </a:r>
            <a:r>
              <a:rPr lang="en-US" sz="1200" dirty="0"/>
              <a:t>.  Probing of a sample in  strain for three separate planes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F0F0A-972D-4846-9AB9-0A6825288AE8}"/>
              </a:ext>
            </a:extLst>
          </p:cNvPr>
          <p:cNvSpPr txBox="1"/>
          <p:nvPr/>
        </p:nvSpPr>
        <p:spPr>
          <a:xfrm>
            <a:off x="6485407" y="6171631"/>
            <a:ext cx="320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Images provided by Dr. Kelly Nygren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1E8548-5285-FA40-B8FE-C80961BF3E63}"/>
              </a:ext>
            </a:extLst>
          </p:cNvPr>
          <p:cNvSpPr txBox="1">
            <a:spLocks/>
          </p:cNvSpPr>
          <p:nvPr/>
        </p:nvSpPr>
        <p:spPr>
          <a:xfrm>
            <a:off x="838200" y="73237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venir Next Condensed Demi Bold" panose="020B0506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Robotic Arm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4571C90B-005A-C448-9678-3C924D25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99"/>
            <a:ext cx="872457" cy="14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SS main | CHESS">
            <a:extLst>
              <a:ext uri="{FF2B5EF4-FFF2-40B4-BE49-F238E27FC236}">
                <a16:creationId xmlns:a16="http://schemas.microsoft.com/office/drawing/2014/main" id="{8A60FCF0-6AE0-374C-99BC-B5A1780A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-3759"/>
            <a:ext cx="20891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67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791</Words>
  <Application>Microsoft Macintosh PowerPoint</Application>
  <PresentationFormat>Widescreen</PresentationFormat>
  <Paragraphs>79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 Next Condensed Demi Bold</vt:lpstr>
      <vt:lpstr>Calibri</vt:lpstr>
      <vt:lpstr>Calibri Light</vt:lpstr>
      <vt:lpstr>Oswald</vt:lpstr>
      <vt:lpstr>Office Theme</vt:lpstr>
      <vt:lpstr>PowerPoint Presentation</vt:lpstr>
      <vt:lpstr>MSN-C &amp; Structural Materials Beamline</vt:lpstr>
      <vt:lpstr>In-Situ Tensile Testing of Polymers</vt:lpstr>
      <vt:lpstr>PowerPoint Presentation</vt:lpstr>
      <vt:lpstr>PowerPoint Presentation</vt:lpstr>
      <vt:lpstr>Mounts for Alignment &amp; Calibrations</vt:lpstr>
      <vt:lpstr>Mounts for Alignment &amp; Calibrations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for Jacob Presentation</dc:title>
  <dc:creator>Kelly Elizabeth Nygren</dc:creator>
  <cp:lastModifiedBy>Kelly Elizabeth Nygren</cp:lastModifiedBy>
  <cp:revision>28</cp:revision>
  <dcterms:created xsi:type="dcterms:W3CDTF">2021-07-26T12:06:05Z</dcterms:created>
  <dcterms:modified xsi:type="dcterms:W3CDTF">2021-07-27T03:03:16Z</dcterms:modified>
</cp:coreProperties>
</file>