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8" r:id="rId1"/>
  </p:sldMasterIdLst>
  <p:notesMasterIdLst>
    <p:notesMasterId r:id="rId12"/>
  </p:notesMasterIdLst>
  <p:sldIdLst>
    <p:sldId id="256" r:id="rId2"/>
    <p:sldId id="260" r:id="rId3"/>
    <p:sldId id="266" r:id="rId4"/>
    <p:sldId id="261" r:id="rId5"/>
    <p:sldId id="265" r:id="rId6"/>
    <p:sldId id="276" r:id="rId7"/>
    <p:sldId id="264" r:id="rId8"/>
    <p:sldId id="268" r:id="rId9"/>
    <p:sldId id="269" r:id="rId10"/>
    <p:sldId id="27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0000"/>
    <a:srgbClr val="B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3064F2-9E39-D64D-8E1B-F51D3BDC6883}" v="761" dt="2021-07-26T14:44:28.2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47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5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77C7C3-8C31-4142-A8A3-41A47463917A}" type="doc">
      <dgm:prSet loTypeId="urn:microsoft.com/office/officeart/2005/8/layout/hProcess9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4CBAD06-7F68-4F42-B020-F931E1651E26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Used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MnZnO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and Triton to create the semiconductor paste. </a:t>
          </a:r>
        </a:p>
      </dgm:t>
    </dgm:pt>
    <dgm:pt modelId="{3A67B115-49B6-4349-BDC2-64010AB0D8A1}" type="parTrans" cxnId="{FD1A3D60-B779-40CB-AD0B-24C3A7C43673}">
      <dgm:prSet/>
      <dgm:spPr/>
      <dgm:t>
        <a:bodyPr/>
        <a:lstStyle/>
        <a:p>
          <a:endParaRPr lang="en-US"/>
        </a:p>
      </dgm:t>
    </dgm:pt>
    <dgm:pt modelId="{DE28CE0C-6F15-480F-B2E4-270DD434CA25}" type="sibTrans" cxnId="{FD1A3D60-B779-40CB-AD0B-24C3A7C43673}">
      <dgm:prSet/>
      <dgm:spPr/>
      <dgm:t>
        <a:bodyPr/>
        <a:lstStyle/>
        <a:p>
          <a:endParaRPr lang="en-US"/>
        </a:p>
      </dgm:t>
    </dgm:pt>
    <dgm:pt modelId="{F14ABC44-7DBB-466E-A968-A27CBBE22D24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Applied a generous amount of the paste to the anode (FTO glass) until it dried</a:t>
          </a: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42E299B3-09A3-4312-9724-5609967FACFF}" type="parTrans" cxnId="{263034C4-18B8-46F1-AC7C-7F2BD3769BE5}">
      <dgm:prSet/>
      <dgm:spPr/>
      <dgm:t>
        <a:bodyPr/>
        <a:lstStyle/>
        <a:p>
          <a:endParaRPr lang="en-US"/>
        </a:p>
      </dgm:t>
    </dgm:pt>
    <dgm:pt modelId="{20930A80-F9B9-4932-B656-C5E0B7ED833E}" type="sibTrans" cxnId="{263034C4-18B8-46F1-AC7C-7F2BD3769BE5}">
      <dgm:prSet/>
      <dgm:spPr/>
      <dgm:t>
        <a:bodyPr/>
        <a:lstStyle/>
        <a:p>
          <a:endParaRPr lang="en-US"/>
        </a:p>
      </dgm:t>
    </dgm:pt>
    <dgm:pt modelId="{A464A604-E8BD-4474-806B-2C81A1378509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We heated the paste at 400 ºC to form a film at the surface of FTO glass.</a:t>
          </a:r>
        </a:p>
      </dgm:t>
    </dgm:pt>
    <dgm:pt modelId="{E33B02D3-28C0-49A0-B878-C7321E9D796E}" type="parTrans" cxnId="{F1F0C74F-6256-429F-96AD-4970AE222630}">
      <dgm:prSet/>
      <dgm:spPr/>
      <dgm:t>
        <a:bodyPr/>
        <a:lstStyle/>
        <a:p>
          <a:endParaRPr lang="en-US"/>
        </a:p>
      </dgm:t>
    </dgm:pt>
    <dgm:pt modelId="{AF421834-2172-4E86-9E89-25CA468462B5}" type="sibTrans" cxnId="{F1F0C74F-6256-429F-96AD-4970AE222630}">
      <dgm:prSet/>
      <dgm:spPr/>
      <dgm:t>
        <a:bodyPr/>
        <a:lstStyle/>
        <a:p>
          <a:endParaRPr lang="en-US"/>
        </a:p>
      </dgm:t>
    </dgm:pt>
    <dgm:pt modelId="{68CFF260-2653-4948-9FCD-794335DC7062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Carbon was deposited in another FTO glass and used as the cathode. </a:t>
          </a:r>
        </a:p>
      </dgm:t>
    </dgm:pt>
    <dgm:pt modelId="{A864C377-F8A1-4DFD-A8F9-0E3E21D8BCC5}" type="parTrans" cxnId="{40402EBF-E25D-48EC-BCA9-4FDD18FEE93A}">
      <dgm:prSet/>
      <dgm:spPr/>
      <dgm:t>
        <a:bodyPr/>
        <a:lstStyle/>
        <a:p>
          <a:endParaRPr lang="en-US"/>
        </a:p>
      </dgm:t>
    </dgm:pt>
    <dgm:pt modelId="{4774E45E-90CD-487F-896F-572F6F32F467}" type="sibTrans" cxnId="{40402EBF-E25D-48EC-BCA9-4FDD18FEE93A}">
      <dgm:prSet/>
      <dgm:spPr/>
      <dgm:t>
        <a:bodyPr/>
        <a:lstStyle/>
        <a:p>
          <a:endParaRPr lang="en-US"/>
        </a:p>
      </dgm:t>
    </dgm:pt>
    <dgm:pt modelId="{3F799FC3-6BE5-458C-8CF8-A5FC8CE4CA57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As the electrolyte we use an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iodolyte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(I</a:t>
          </a:r>
          <a:r>
            <a:rPr lang="en-US" sz="1800" baseline="30000" dirty="0">
              <a:latin typeface="Arial" panose="020B0604020202020204" pitchFamily="34" charset="0"/>
              <a:cs typeface="Arial" panose="020B0604020202020204" pitchFamily="34" charset="0"/>
            </a:rPr>
            <a:t>-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/I</a:t>
          </a:r>
          <a:r>
            <a:rPr lang="en-US" sz="1800" baseline="-25000" dirty="0">
              <a:latin typeface="Arial" panose="020B0604020202020204" pitchFamily="34" charset="0"/>
              <a:cs typeface="Arial" panose="020B0604020202020204" pitchFamily="34" charset="0"/>
            </a:rPr>
            <a:t>3</a:t>
          </a:r>
          <a:r>
            <a:rPr lang="en-US" sz="1800" baseline="30000" dirty="0">
              <a:latin typeface="Arial" panose="020B0604020202020204" pitchFamily="34" charset="0"/>
              <a:cs typeface="Arial" panose="020B0604020202020204" pitchFamily="34" charset="0"/>
            </a:rPr>
            <a:t>-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) solution. </a:t>
          </a:r>
        </a:p>
      </dgm:t>
    </dgm:pt>
    <dgm:pt modelId="{F6F5EBF0-BCF2-4FF4-992A-460DEE076343}" type="parTrans" cxnId="{BEFFF4AF-850A-4324-96C0-78AFDA5D270E}">
      <dgm:prSet/>
      <dgm:spPr/>
      <dgm:t>
        <a:bodyPr/>
        <a:lstStyle/>
        <a:p>
          <a:endParaRPr lang="en-US"/>
        </a:p>
      </dgm:t>
    </dgm:pt>
    <dgm:pt modelId="{96AFC908-3F19-4F63-9E35-ADC7F72DF2FE}" type="sibTrans" cxnId="{BEFFF4AF-850A-4324-96C0-78AFDA5D270E}">
      <dgm:prSet/>
      <dgm:spPr/>
      <dgm:t>
        <a:bodyPr/>
        <a:lstStyle/>
        <a:p>
          <a:endParaRPr lang="en-US"/>
        </a:p>
      </dgm:t>
    </dgm:pt>
    <dgm:pt modelId="{10D8412A-559B-4E5E-9626-BABEE69C82F8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We performed linear sweep voltammetry in dark and under UV light saturation</a:t>
          </a: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.  </a:t>
          </a:r>
        </a:p>
      </dgm:t>
    </dgm:pt>
    <dgm:pt modelId="{42B5BC85-F5A0-4F5E-909E-640F1E116E67}" type="parTrans" cxnId="{6227B5DF-5B1A-4F36-BC79-D5A6DD95154D}">
      <dgm:prSet/>
      <dgm:spPr/>
      <dgm:t>
        <a:bodyPr/>
        <a:lstStyle/>
        <a:p>
          <a:endParaRPr lang="en-US"/>
        </a:p>
      </dgm:t>
    </dgm:pt>
    <dgm:pt modelId="{39710D1A-ADEB-4830-BE4B-CB259507BB59}" type="sibTrans" cxnId="{6227B5DF-5B1A-4F36-BC79-D5A6DD95154D}">
      <dgm:prSet/>
      <dgm:spPr/>
      <dgm:t>
        <a:bodyPr/>
        <a:lstStyle/>
        <a:p>
          <a:endParaRPr lang="en-US"/>
        </a:p>
      </dgm:t>
    </dgm:pt>
    <dgm:pt modelId="{4F6CEB54-9B3A-D44A-8462-386C62852A4A}" type="pres">
      <dgm:prSet presAssocID="{D177C7C3-8C31-4142-A8A3-41A47463917A}" presName="CompostProcess" presStyleCnt="0">
        <dgm:presLayoutVars>
          <dgm:dir/>
          <dgm:resizeHandles val="exact"/>
        </dgm:presLayoutVars>
      </dgm:prSet>
      <dgm:spPr/>
    </dgm:pt>
    <dgm:pt modelId="{EFFE8EAB-1D29-A644-99E9-9617D6CFDADC}" type="pres">
      <dgm:prSet presAssocID="{D177C7C3-8C31-4142-A8A3-41A47463917A}" presName="arrow" presStyleLbl="bgShp" presStyleIdx="0" presStyleCnt="1"/>
      <dgm:spPr>
        <a:solidFill>
          <a:schemeClr val="dk2">
            <a:tint val="40000"/>
            <a:hueOff val="0"/>
            <a:satOff val="0"/>
            <a:lumOff val="0"/>
          </a:schemeClr>
        </a:solidFill>
      </dgm:spPr>
    </dgm:pt>
    <dgm:pt modelId="{BB2BDF9D-3022-F74C-BF9A-A032D857766F}" type="pres">
      <dgm:prSet presAssocID="{D177C7C3-8C31-4142-A8A3-41A47463917A}" presName="linearProcess" presStyleCnt="0"/>
      <dgm:spPr/>
    </dgm:pt>
    <dgm:pt modelId="{E569DB27-83D4-7741-8391-967590BB484A}" type="pres">
      <dgm:prSet presAssocID="{84CBAD06-7F68-4F42-B020-F931E1651E26}" presName="textNode" presStyleLbl="node1" presStyleIdx="0" presStyleCnt="6">
        <dgm:presLayoutVars>
          <dgm:bulletEnabled val="1"/>
        </dgm:presLayoutVars>
      </dgm:prSet>
      <dgm:spPr/>
    </dgm:pt>
    <dgm:pt modelId="{F93AEAEE-03F4-9C4F-9DA5-BCCD346CD671}" type="pres">
      <dgm:prSet presAssocID="{DE28CE0C-6F15-480F-B2E4-270DD434CA25}" presName="sibTrans" presStyleCnt="0"/>
      <dgm:spPr/>
    </dgm:pt>
    <dgm:pt modelId="{BFC780DA-2DA8-9E42-9D6E-ACCBA386823E}" type="pres">
      <dgm:prSet presAssocID="{F14ABC44-7DBB-466E-A968-A27CBBE22D24}" presName="textNode" presStyleLbl="node1" presStyleIdx="1" presStyleCnt="6">
        <dgm:presLayoutVars>
          <dgm:bulletEnabled val="1"/>
        </dgm:presLayoutVars>
      </dgm:prSet>
      <dgm:spPr/>
    </dgm:pt>
    <dgm:pt modelId="{3E3690A8-F4E2-C242-8D56-EBEAC732DD8C}" type="pres">
      <dgm:prSet presAssocID="{20930A80-F9B9-4932-B656-C5E0B7ED833E}" presName="sibTrans" presStyleCnt="0"/>
      <dgm:spPr/>
    </dgm:pt>
    <dgm:pt modelId="{FAAB03D4-59A6-5F4E-8D67-D834D2619F10}" type="pres">
      <dgm:prSet presAssocID="{A464A604-E8BD-4474-806B-2C81A1378509}" presName="textNode" presStyleLbl="node1" presStyleIdx="2" presStyleCnt="6">
        <dgm:presLayoutVars>
          <dgm:bulletEnabled val="1"/>
        </dgm:presLayoutVars>
      </dgm:prSet>
      <dgm:spPr/>
    </dgm:pt>
    <dgm:pt modelId="{B98E57C8-2186-8844-83C8-FF3DA9159ED2}" type="pres">
      <dgm:prSet presAssocID="{AF421834-2172-4E86-9E89-25CA468462B5}" presName="sibTrans" presStyleCnt="0"/>
      <dgm:spPr/>
    </dgm:pt>
    <dgm:pt modelId="{2B56E3A2-DF9F-744F-8F5D-EF9B11E129B5}" type="pres">
      <dgm:prSet presAssocID="{68CFF260-2653-4948-9FCD-794335DC7062}" presName="textNode" presStyleLbl="node1" presStyleIdx="3" presStyleCnt="6">
        <dgm:presLayoutVars>
          <dgm:bulletEnabled val="1"/>
        </dgm:presLayoutVars>
      </dgm:prSet>
      <dgm:spPr/>
    </dgm:pt>
    <dgm:pt modelId="{2774853C-E074-EF47-8E0F-0D9522220C98}" type="pres">
      <dgm:prSet presAssocID="{4774E45E-90CD-487F-896F-572F6F32F467}" presName="sibTrans" presStyleCnt="0"/>
      <dgm:spPr/>
    </dgm:pt>
    <dgm:pt modelId="{12CCBD7B-3F30-894A-BF78-C69054AFDB07}" type="pres">
      <dgm:prSet presAssocID="{3F799FC3-6BE5-458C-8CF8-A5FC8CE4CA57}" presName="textNode" presStyleLbl="node1" presStyleIdx="4" presStyleCnt="6">
        <dgm:presLayoutVars>
          <dgm:bulletEnabled val="1"/>
        </dgm:presLayoutVars>
      </dgm:prSet>
      <dgm:spPr/>
    </dgm:pt>
    <dgm:pt modelId="{112675EE-233D-DC46-A1A9-A1EF4C3BC3C5}" type="pres">
      <dgm:prSet presAssocID="{96AFC908-3F19-4F63-9E35-ADC7F72DF2FE}" presName="sibTrans" presStyleCnt="0"/>
      <dgm:spPr/>
    </dgm:pt>
    <dgm:pt modelId="{129E7729-DAF1-F141-AEDB-1ED05469169D}" type="pres">
      <dgm:prSet presAssocID="{10D8412A-559B-4E5E-9626-BABEE69C82F8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7B29C90D-5C0B-934C-933B-80A10D527439}" type="presOf" srcId="{A464A604-E8BD-4474-806B-2C81A1378509}" destId="{FAAB03D4-59A6-5F4E-8D67-D834D2619F10}" srcOrd="0" destOrd="0" presId="urn:microsoft.com/office/officeart/2005/8/layout/hProcess9"/>
    <dgm:cxn modelId="{F1F0C74F-6256-429F-96AD-4970AE222630}" srcId="{D177C7C3-8C31-4142-A8A3-41A47463917A}" destId="{A464A604-E8BD-4474-806B-2C81A1378509}" srcOrd="2" destOrd="0" parTransId="{E33B02D3-28C0-49A0-B878-C7321E9D796E}" sibTransId="{AF421834-2172-4E86-9E89-25CA468462B5}"/>
    <dgm:cxn modelId="{FD1A3D60-B779-40CB-AD0B-24C3A7C43673}" srcId="{D177C7C3-8C31-4142-A8A3-41A47463917A}" destId="{84CBAD06-7F68-4F42-B020-F931E1651E26}" srcOrd="0" destOrd="0" parTransId="{3A67B115-49B6-4349-BDC2-64010AB0D8A1}" sibTransId="{DE28CE0C-6F15-480F-B2E4-270DD434CA25}"/>
    <dgm:cxn modelId="{61260177-8E8F-9D4E-BFFA-BF85A102BA1E}" type="presOf" srcId="{68CFF260-2653-4948-9FCD-794335DC7062}" destId="{2B56E3A2-DF9F-744F-8F5D-EF9B11E129B5}" srcOrd="0" destOrd="0" presId="urn:microsoft.com/office/officeart/2005/8/layout/hProcess9"/>
    <dgm:cxn modelId="{3E57A979-3A2F-C840-9CE0-EB5426B8343D}" type="presOf" srcId="{10D8412A-559B-4E5E-9626-BABEE69C82F8}" destId="{129E7729-DAF1-F141-AEDB-1ED05469169D}" srcOrd="0" destOrd="0" presId="urn:microsoft.com/office/officeart/2005/8/layout/hProcess9"/>
    <dgm:cxn modelId="{AAA8A0A5-0FAE-8A4B-9303-0F12C8C65646}" type="presOf" srcId="{84CBAD06-7F68-4F42-B020-F931E1651E26}" destId="{E569DB27-83D4-7741-8391-967590BB484A}" srcOrd="0" destOrd="0" presId="urn:microsoft.com/office/officeart/2005/8/layout/hProcess9"/>
    <dgm:cxn modelId="{31FF4AAC-4741-1340-8682-CD3DEEACE2BF}" type="presOf" srcId="{D177C7C3-8C31-4142-A8A3-41A47463917A}" destId="{4F6CEB54-9B3A-D44A-8462-386C62852A4A}" srcOrd="0" destOrd="0" presId="urn:microsoft.com/office/officeart/2005/8/layout/hProcess9"/>
    <dgm:cxn modelId="{BEFFF4AF-850A-4324-96C0-78AFDA5D270E}" srcId="{D177C7C3-8C31-4142-A8A3-41A47463917A}" destId="{3F799FC3-6BE5-458C-8CF8-A5FC8CE4CA57}" srcOrd="4" destOrd="0" parTransId="{F6F5EBF0-BCF2-4FF4-992A-460DEE076343}" sibTransId="{96AFC908-3F19-4F63-9E35-ADC7F72DF2FE}"/>
    <dgm:cxn modelId="{40402EBF-E25D-48EC-BCA9-4FDD18FEE93A}" srcId="{D177C7C3-8C31-4142-A8A3-41A47463917A}" destId="{68CFF260-2653-4948-9FCD-794335DC7062}" srcOrd="3" destOrd="0" parTransId="{A864C377-F8A1-4DFD-A8F9-0E3E21D8BCC5}" sibTransId="{4774E45E-90CD-487F-896F-572F6F32F467}"/>
    <dgm:cxn modelId="{263034C4-18B8-46F1-AC7C-7F2BD3769BE5}" srcId="{D177C7C3-8C31-4142-A8A3-41A47463917A}" destId="{F14ABC44-7DBB-466E-A968-A27CBBE22D24}" srcOrd="1" destOrd="0" parTransId="{42E299B3-09A3-4312-9724-5609967FACFF}" sibTransId="{20930A80-F9B9-4932-B656-C5E0B7ED833E}"/>
    <dgm:cxn modelId="{1865C5C5-41C5-464A-8666-AA62A36E2857}" type="presOf" srcId="{3F799FC3-6BE5-458C-8CF8-A5FC8CE4CA57}" destId="{12CCBD7B-3F30-894A-BF78-C69054AFDB07}" srcOrd="0" destOrd="0" presId="urn:microsoft.com/office/officeart/2005/8/layout/hProcess9"/>
    <dgm:cxn modelId="{426AD6CF-4836-3541-8A1B-17509BF50977}" type="presOf" srcId="{F14ABC44-7DBB-466E-A968-A27CBBE22D24}" destId="{BFC780DA-2DA8-9E42-9D6E-ACCBA386823E}" srcOrd="0" destOrd="0" presId="urn:microsoft.com/office/officeart/2005/8/layout/hProcess9"/>
    <dgm:cxn modelId="{6227B5DF-5B1A-4F36-BC79-D5A6DD95154D}" srcId="{D177C7C3-8C31-4142-A8A3-41A47463917A}" destId="{10D8412A-559B-4E5E-9626-BABEE69C82F8}" srcOrd="5" destOrd="0" parTransId="{42B5BC85-F5A0-4F5E-909E-640F1E116E67}" sibTransId="{39710D1A-ADEB-4830-BE4B-CB259507BB59}"/>
    <dgm:cxn modelId="{E37231D3-B0B2-8347-A605-C332321F5D4E}" type="presParOf" srcId="{4F6CEB54-9B3A-D44A-8462-386C62852A4A}" destId="{EFFE8EAB-1D29-A644-99E9-9617D6CFDADC}" srcOrd="0" destOrd="0" presId="urn:microsoft.com/office/officeart/2005/8/layout/hProcess9"/>
    <dgm:cxn modelId="{530FC359-7FF2-6541-AB49-0EFEE3E53487}" type="presParOf" srcId="{4F6CEB54-9B3A-D44A-8462-386C62852A4A}" destId="{BB2BDF9D-3022-F74C-BF9A-A032D857766F}" srcOrd="1" destOrd="0" presId="urn:microsoft.com/office/officeart/2005/8/layout/hProcess9"/>
    <dgm:cxn modelId="{1626BD98-E3B2-DD46-955B-9CF6A0849ADE}" type="presParOf" srcId="{BB2BDF9D-3022-F74C-BF9A-A032D857766F}" destId="{E569DB27-83D4-7741-8391-967590BB484A}" srcOrd="0" destOrd="0" presId="urn:microsoft.com/office/officeart/2005/8/layout/hProcess9"/>
    <dgm:cxn modelId="{5770F4D0-F181-B242-AA0E-27175E56067F}" type="presParOf" srcId="{BB2BDF9D-3022-F74C-BF9A-A032D857766F}" destId="{F93AEAEE-03F4-9C4F-9DA5-BCCD346CD671}" srcOrd="1" destOrd="0" presId="urn:microsoft.com/office/officeart/2005/8/layout/hProcess9"/>
    <dgm:cxn modelId="{97AECB88-9EE1-EB42-B793-6C0012AC56F7}" type="presParOf" srcId="{BB2BDF9D-3022-F74C-BF9A-A032D857766F}" destId="{BFC780DA-2DA8-9E42-9D6E-ACCBA386823E}" srcOrd="2" destOrd="0" presId="urn:microsoft.com/office/officeart/2005/8/layout/hProcess9"/>
    <dgm:cxn modelId="{786E6E57-8735-0A44-9930-857DF4379E4E}" type="presParOf" srcId="{BB2BDF9D-3022-F74C-BF9A-A032D857766F}" destId="{3E3690A8-F4E2-C242-8D56-EBEAC732DD8C}" srcOrd="3" destOrd="0" presId="urn:microsoft.com/office/officeart/2005/8/layout/hProcess9"/>
    <dgm:cxn modelId="{11C2A56D-39C6-3B40-98FB-ED48656EE364}" type="presParOf" srcId="{BB2BDF9D-3022-F74C-BF9A-A032D857766F}" destId="{FAAB03D4-59A6-5F4E-8D67-D834D2619F10}" srcOrd="4" destOrd="0" presId="urn:microsoft.com/office/officeart/2005/8/layout/hProcess9"/>
    <dgm:cxn modelId="{155536B4-A14B-BB4E-A04B-91FD7A62DA5B}" type="presParOf" srcId="{BB2BDF9D-3022-F74C-BF9A-A032D857766F}" destId="{B98E57C8-2186-8844-83C8-FF3DA9159ED2}" srcOrd="5" destOrd="0" presId="urn:microsoft.com/office/officeart/2005/8/layout/hProcess9"/>
    <dgm:cxn modelId="{A10D459D-8338-3141-B4B2-5DE09C43CA97}" type="presParOf" srcId="{BB2BDF9D-3022-F74C-BF9A-A032D857766F}" destId="{2B56E3A2-DF9F-744F-8F5D-EF9B11E129B5}" srcOrd="6" destOrd="0" presId="urn:microsoft.com/office/officeart/2005/8/layout/hProcess9"/>
    <dgm:cxn modelId="{8DEA296D-AFCC-DC45-8C68-59C36C7EA18B}" type="presParOf" srcId="{BB2BDF9D-3022-F74C-BF9A-A032D857766F}" destId="{2774853C-E074-EF47-8E0F-0D9522220C98}" srcOrd="7" destOrd="0" presId="urn:microsoft.com/office/officeart/2005/8/layout/hProcess9"/>
    <dgm:cxn modelId="{1C8C1FAC-C244-3741-912C-0B4452D05539}" type="presParOf" srcId="{BB2BDF9D-3022-F74C-BF9A-A032D857766F}" destId="{12CCBD7B-3F30-894A-BF78-C69054AFDB07}" srcOrd="8" destOrd="0" presId="urn:microsoft.com/office/officeart/2005/8/layout/hProcess9"/>
    <dgm:cxn modelId="{ABA51067-8B69-0646-87F9-7A8192A5433E}" type="presParOf" srcId="{BB2BDF9D-3022-F74C-BF9A-A032D857766F}" destId="{112675EE-233D-DC46-A1A9-A1EF4C3BC3C5}" srcOrd="9" destOrd="0" presId="urn:microsoft.com/office/officeart/2005/8/layout/hProcess9"/>
    <dgm:cxn modelId="{FD399B1C-8A74-C341-9F2B-8CB23F07D2AD}" type="presParOf" srcId="{BB2BDF9D-3022-F74C-BF9A-A032D857766F}" destId="{129E7729-DAF1-F141-AEDB-1ED05469169D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134153-8B85-41FB-BC05-C72B1D6BE72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B71EA0-90DD-4C97-829D-EB07307537C8}">
      <dgm:prSet/>
      <dgm:spPr/>
      <dgm:t>
        <a:bodyPr/>
        <a:lstStyle/>
        <a:p>
          <a:r>
            <a:rPr lang="en-PR" dirty="0">
              <a:latin typeface="Arial" panose="020B0604020202020204" pitchFamily="34" charset="0"/>
              <a:cs typeface="Arial" panose="020B0604020202020204" pitchFamily="34" charset="0"/>
            </a:rPr>
            <a:t>Cornell University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805394-0302-498E-8A1E-28194D003A96}" type="parTrans" cxnId="{A6B4B78D-DECB-4D6F-8209-4871BDD5AC38}">
      <dgm:prSet/>
      <dgm:spPr/>
      <dgm:t>
        <a:bodyPr/>
        <a:lstStyle/>
        <a:p>
          <a:endParaRPr lang="en-US"/>
        </a:p>
      </dgm:t>
    </dgm:pt>
    <dgm:pt modelId="{7B766FDA-91CB-4F5F-AACE-334052C97284}" type="sibTrans" cxnId="{A6B4B78D-DECB-4D6F-8209-4871BDD5AC38}">
      <dgm:prSet/>
      <dgm:spPr/>
      <dgm:t>
        <a:bodyPr/>
        <a:lstStyle/>
        <a:p>
          <a:endParaRPr lang="en-US"/>
        </a:p>
      </dgm:t>
    </dgm:pt>
    <dgm:pt modelId="{FEBD2378-95F2-4239-94B2-AE1A635F742A}">
      <dgm:prSet/>
      <dgm:spPr/>
      <dgm:t>
        <a:bodyPr/>
        <a:lstStyle/>
        <a:p>
          <a:r>
            <a:rPr lang="en-PR" dirty="0">
              <a:latin typeface="Arial" panose="020B0604020202020204" pitchFamily="34" charset="0"/>
              <a:cs typeface="Arial" panose="020B0604020202020204" pitchFamily="34" charset="0"/>
            </a:rPr>
            <a:t>Dr. Mitk’El Santiago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E7E179-6434-471D-84EF-6926621AF648}" type="parTrans" cxnId="{83507FB2-F989-4C04-A0F7-FD9C202B06EE}">
      <dgm:prSet/>
      <dgm:spPr/>
      <dgm:t>
        <a:bodyPr/>
        <a:lstStyle/>
        <a:p>
          <a:endParaRPr lang="en-US"/>
        </a:p>
      </dgm:t>
    </dgm:pt>
    <dgm:pt modelId="{577CCE15-1B47-4E45-A13F-19AF1747EE5F}" type="sibTrans" cxnId="{83507FB2-F989-4C04-A0F7-FD9C202B06EE}">
      <dgm:prSet/>
      <dgm:spPr/>
      <dgm:t>
        <a:bodyPr/>
        <a:lstStyle/>
        <a:p>
          <a:endParaRPr lang="en-US"/>
        </a:p>
      </dgm:t>
    </dgm:pt>
    <dgm:pt modelId="{03833FEA-5F36-42D7-B434-60133857E8A1}">
      <dgm:prSet/>
      <dgm:spPr/>
      <dgm:t>
        <a:bodyPr/>
        <a:lstStyle/>
        <a:p>
          <a:r>
            <a:rPr lang="en-PR" dirty="0">
              <a:latin typeface="Arial" panose="020B0604020202020204" pitchFamily="34" charset="0"/>
              <a:cs typeface="Arial" panose="020B0604020202020204" pitchFamily="34" charset="0"/>
            </a:rPr>
            <a:t>Dr. Hector Abruña 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BE0003-06FE-4EB0-9CDC-90EF4B734215}" type="parTrans" cxnId="{0DC0F619-329A-400F-B4D1-8DAD09CBAF8A}">
      <dgm:prSet/>
      <dgm:spPr/>
      <dgm:t>
        <a:bodyPr/>
        <a:lstStyle/>
        <a:p>
          <a:endParaRPr lang="en-US"/>
        </a:p>
      </dgm:t>
    </dgm:pt>
    <dgm:pt modelId="{0C1E13A6-E5E8-4724-BDEF-1EDD278E9503}" type="sibTrans" cxnId="{0DC0F619-329A-400F-B4D1-8DAD09CBAF8A}">
      <dgm:prSet/>
      <dgm:spPr/>
      <dgm:t>
        <a:bodyPr/>
        <a:lstStyle/>
        <a:p>
          <a:endParaRPr lang="en-US"/>
        </a:p>
      </dgm:t>
    </dgm:pt>
    <dgm:pt modelId="{2AA258A2-3C2C-BB4E-93FF-C98FBF42BB86}" type="pres">
      <dgm:prSet presAssocID="{DC134153-8B85-41FB-BC05-C72B1D6BE72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A9C362D-2B16-9B47-85D5-453C0843909D}" type="pres">
      <dgm:prSet presAssocID="{2AB71EA0-90DD-4C97-829D-EB07307537C8}" presName="hierRoot1" presStyleCnt="0"/>
      <dgm:spPr/>
    </dgm:pt>
    <dgm:pt modelId="{5EAEC0ED-82BA-864D-A9F0-F43C7B3A0C2D}" type="pres">
      <dgm:prSet presAssocID="{2AB71EA0-90DD-4C97-829D-EB07307537C8}" presName="composite" presStyleCnt="0"/>
      <dgm:spPr/>
    </dgm:pt>
    <dgm:pt modelId="{F7E69C14-C772-D049-A2F5-9931768D0344}" type="pres">
      <dgm:prSet presAssocID="{2AB71EA0-90DD-4C97-829D-EB07307537C8}" presName="background" presStyleLbl="node0" presStyleIdx="0" presStyleCnt="3"/>
      <dgm:spPr>
        <a:solidFill>
          <a:srgbClr val="860000"/>
        </a:solidFill>
      </dgm:spPr>
    </dgm:pt>
    <dgm:pt modelId="{779C7F57-5699-8740-94EC-778DDA4001F1}" type="pres">
      <dgm:prSet presAssocID="{2AB71EA0-90DD-4C97-829D-EB07307537C8}" presName="text" presStyleLbl="fgAcc0" presStyleIdx="0" presStyleCnt="3">
        <dgm:presLayoutVars>
          <dgm:chPref val="3"/>
        </dgm:presLayoutVars>
      </dgm:prSet>
      <dgm:spPr/>
    </dgm:pt>
    <dgm:pt modelId="{197D483E-9E3D-A643-AE16-D091AB7F8D49}" type="pres">
      <dgm:prSet presAssocID="{2AB71EA0-90DD-4C97-829D-EB07307537C8}" presName="hierChild2" presStyleCnt="0"/>
      <dgm:spPr/>
    </dgm:pt>
    <dgm:pt modelId="{FD2101C6-05E9-A640-9A83-39A9A27FAFA8}" type="pres">
      <dgm:prSet presAssocID="{FEBD2378-95F2-4239-94B2-AE1A635F742A}" presName="hierRoot1" presStyleCnt="0"/>
      <dgm:spPr/>
    </dgm:pt>
    <dgm:pt modelId="{47608F25-9EAF-E843-AB6D-3950C59F868D}" type="pres">
      <dgm:prSet presAssocID="{FEBD2378-95F2-4239-94B2-AE1A635F742A}" presName="composite" presStyleCnt="0"/>
      <dgm:spPr/>
    </dgm:pt>
    <dgm:pt modelId="{E387A9B5-4659-DB4F-A650-E36DA9012DBF}" type="pres">
      <dgm:prSet presAssocID="{FEBD2378-95F2-4239-94B2-AE1A635F742A}" presName="background" presStyleLbl="node0" presStyleIdx="1" presStyleCnt="3"/>
      <dgm:spPr>
        <a:solidFill>
          <a:srgbClr val="860000"/>
        </a:solidFill>
      </dgm:spPr>
    </dgm:pt>
    <dgm:pt modelId="{C8F30444-3486-3742-8349-6FFD6DF792BB}" type="pres">
      <dgm:prSet presAssocID="{FEBD2378-95F2-4239-94B2-AE1A635F742A}" presName="text" presStyleLbl="fgAcc0" presStyleIdx="1" presStyleCnt="3">
        <dgm:presLayoutVars>
          <dgm:chPref val="3"/>
        </dgm:presLayoutVars>
      </dgm:prSet>
      <dgm:spPr/>
    </dgm:pt>
    <dgm:pt modelId="{0236F6C3-E0C4-3643-AB8D-B0C7E5D1F679}" type="pres">
      <dgm:prSet presAssocID="{FEBD2378-95F2-4239-94B2-AE1A635F742A}" presName="hierChild2" presStyleCnt="0"/>
      <dgm:spPr/>
    </dgm:pt>
    <dgm:pt modelId="{A668CE8C-66AC-BD4A-91EE-911F2DA7E25E}" type="pres">
      <dgm:prSet presAssocID="{03833FEA-5F36-42D7-B434-60133857E8A1}" presName="hierRoot1" presStyleCnt="0"/>
      <dgm:spPr/>
    </dgm:pt>
    <dgm:pt modelId="{7F8C10A6-4F68-2540-8F98-2C09EAF3528C}" type="pres">
      <dgm:prSet presAssocID="{03833FEA-5F36-42D7-B434-60133857E8A1}" presName="composite" presStyleCnt="0"/>
      <dgm:spPr/>
    </dgm:pt>
    <dgm:pt modelId="{BF204389-79E1-4647-8716-BF5C83DEF7CF}" type="pres">
      <dgm:prSet presAssocID="{03833FEA-5F36-42D7-B434-60133857E8A1}" presName="background" presStyleLbl="node0" presStyleIdx="2" presStyleCnt="3"/>
      <dgm:spPr>
        <a:solidFill>
          <a:srgbClr val="860000"/>
        </a:solidFill>
      </dgm:spPr>
    </dgm:pt>
    <dgm:pt modelId="{9C1D9212-27B1-5A4D-8BB8-E3B471F282CC}" type="pres">
      <dgm:prSet presAssocID="{03833FEA-5F36-42D7-B434-60133857E8A1}" presName="text" presStyleLbl="fgAcc0" presStyleIdx="2" presStyleCnt="3">
        <dgm:presLayoutVars>
          <dgm:chPref val="3"/>
        </dgm:presLayoutVars>
      </dgm:prSet>
      <dgm:spPr/>
    </dgm:pt>
    <dgm:pt modelId="{0C93A704-B228-324C-A320-5EF16B54D19D}" type="pres">
      <dgm:prSet presAssocID="{03833FEA-5F36-42D7-B434-60133857E8A1}" presName="hierChild2" presStyleCnt="0"/>
      <dgm:spPr/>
    </dgm:pt>
  </dgm:ptLst>
  <dgm:cxnLst>
    <dgm:cxn modelId="{0DC0F619-329A-400F-B4D1-8DAD09CBAF8A}" srcId="{DC134153-8B85-41FB-BC05-C72B1D6BE722}" destId="{03833FEA-5F36-42D7-B434-60133857E8A1}" srcOrd="2" destOrd="0" parTransId="{40BE0003-06FE-4EB0-9CDC-90EF4B734215}" sibTransId="{0C1E13A6-E5E8-4724-BDEF-1EDD278E9503}"/>
    <dgm:cxn modelId="{8A59901C-B1A6-0D4C-A0BC-1E2FF478CBBF}" type="presOf" srcId="{DC134153-8B85-41FB-BC05-C72B1D6BE722}" destId="{2AA258A2-3C2C-BB4E-93FF-C98FBF42BB86}" srcOrd="0" destOrd="0" presId="urn:microsoft.com/office/officeart/2005/8/layout/hierarchy1"/>
    <dgm:cxn modelId="{336A692C-F63E-684A-82CF-9FF9F89CEBC4}" type="presOf" srcId="{03833FEA-5F36-42D7-B434-60133857E8A1}" destId="{9C1D9212-27B1-5A4D-8BB8-E3B471F282CC}" srcOrd="0" destOrd="0" presId="urn:microsoft.com/office/officeart/2005/8/layout/hierarchy1"/>
    <dgm:cxn modelId="{F197A247-0D5F-ED49-88C5-8B68E38DBE28}" type="presOf" srcId="{FEBD2378-95F2-4239-94B2-AE1A635F742A}" destId="{C8F30444-3486-3742-8349-6FFD6DF792BB}" srcOrd="0" destOrd="0" presId="urn:microsoft.com/office/officeart/2005/8/layout/hierarchy1"/>
    <dgm:cxn modelId="{A6B4B78D-DECB-4D6F-8209-4871BDD5AC38}" srcId="{DC134153-8B85-41FB-BC05-C72B1D6BE722}" destId="{2AB71EA0-90DD-4C97-829D-EB07307537C8}" srcOrd="0" destOrd="0" parTransId="{E4805394-0302-498E-8A1E-28194D003A96}" sibTransId="{7B766FDA-91CB-4F5F-AACE-334052C97284}"/>
    <dgm:cxn modelId="{DE873096-66AE-A040-A3D4-A95295A0F0A8}" type="presOf" srcId="{2AB71EA0-90DD-4C97-829D-EB07307537C8}" destId="{779C7F57-5699-8740-94EC-778DDA4001F1}" srcOrd="0" destOrd="0" presId="urn:microsoft.com/office/officeart/2005/8/layout/hierarchy1"/>
    <dgm:cxn modelId="{83507FB2-F989-4C04-A0F7-FD9C202B06EE}" srcId="{DC134153-8B85-41FB-BC05-C72B1D6BE722}" destId="{FEBD2378-95F2-4239-94B2-AE1A635F742A}" srcOrd="1" destOrd="0" parTransId="{B0E7E179-6434-471D-84EF-6926621AF648}" sibTransId="{577CCE15-1B47-4E45-A13F-19AF1747EE5F}"/>
    <dgm:cxn modelId="{5D758F07-37D2-DE41-B9DC-3D8973156A23}" type="presParOf" srcId="{2AA258A2-3C2C-BB4E-93FF-C98FBF42BB86}" destId="{9A9C362D-2B16-9B47-85D5-453C0843909D}" srcOrd="0" destOrd="0" presId="urn:microsoft.com/office/officeart/2005/8/layout/hierarchy1"/>
    <dgm:cxn modelId="{ABB5BB8B-C3FF-9C4B-B90F-37F861ED2272}" type="presParOf" srcId="{9A9C362D-2B16-9B47-85D5-453C0843909D}" destId="{5EAEC0ED-82BA-864D-A9F0-F43C7B3A0C2D}" srcOrd="0" destOrd="0" presId="urn:microsoft.com/office/officeart/2005/8/layout/hierarchy1"/>
    <dgm:cxn modelId="{6ED4104C-6630-9841-85A9-6B8D91B4CB01}" type="presParOf" srcId="{5EAEC0ED-82BA-864D-A9F0-F43C7B3A0C2D}" destId="{F7E69C14-C772-D049-A2F5-9931768D0344}" srcOrd="0" destOrd="0" presId="urn:microsoft.com/office/officeart/2005/8/layout/hierarchy1"/>
    <dgm:cxn modelId="{4C808170-53A6-5E44-A867-D55B30308771}" type="presParOf" srcId="{5EAEC0ED-82BA-864D-A9F0-F43C7B3A0C2D}" destId="{779C7F57-5699-8740-94EC-778DDA4001F1}" srcOrd="1" destOrd="0" presId="urn:microsoft.com/office/officeart/2005/8/layout/hierarchy1"/>
    <dgm:cxn modelId="{3E88D3FE-63E7-664B-9BF1-F13649F1A099}" type="presParOf" srcId="{9A9C362D-2B16-9B47-85D5-453C0843909D}" destId="{197D483E-9E3D-A643-AE16-D091AB7F8D49}" srcOrd="1" destOrd="0" presId="urn:microsoft.com/office/officeart/2005/8/layout/hierarchy1"/>
    <dgm:cxn modelId="{4796A9B4-2247-644C-8966-1B8BD6DE738A}" type="presParOf" srcId="{2AA258A2-3C2C-BB4E-93FF-C98FBF42BB86}" destId="{FD2101C6-05E9-A640-9A83-39A9A27FAFA8}" srcOrd="1" destOrd="0" presId="urn:microsoft.com/office/officeart/2005/8/layout/hierarchy1"/>
    <dgm:cxn modelId="{658C8103-A26D-A744-A326-B161E7F13A7C}" type="presParOf" srcId="{FD2101C6-05E9-A640-9A83-39A9A27FAFA8}" destId="{47608F25-9EAF-E843-AB6D-3950C59F868D}" srcOrd="0" destOrd="0" presId="urn:microsoft.com/office/officeart/2005/8/layout/hierarchy1"/>
    <dgm:cxn modelId="{E749D011-7BEB-8141-9D20-75517CAF81F0}" type="presParOf" srcId="{47608F25-9EAF-E843-AB6D-3950C59F868D}" destId="{E387A9B5-4659-DB4F-A650-E36DA9012DBF}" srcOrd="0" destOrd="0" presId="urn:microsoft.com/office/officeart/2005/8/layout/hierarchy1"/>
    <dgm:cxn modelId="{2FFAC4E1-F1EB-CE4C-AD10-EBF997998B1D}" type="presParOf" srcId="{47608F25-9EAF-E843-AB6D-3950C59F868D}" destId="{C8F30444-3486-3742-8349-6FFD6DF792BB}" srcOrd="1" destOrd="0" presId="urn:microsoft.com/office/officeart/2005/8/layout/hierarchy1"/>
    <dgm:cxn modelId="{3F214F56-AD7A-3F44-B140-0C5742B96E3B}" type="presParOf" srcId="{FD2101C6-05E9-A640-9A83-39A9A27FAFA8}" destId="{0236F6C3-E0C4-3643-AB8D-B0C7E5D1F679}" srcOrd="1" destOrd="0" presId="urn:microsoft.com/office/officeart/2005/8/layout/hierarchy1"/>
    <dgm:cxn modelId="{955A123D-28E7-9248-BF5C-BDE8FF70B531}" type="presParOf" srcId="{2AA258A2-3C2C-BB4E-93FF-C98FBF42BB86}" destId="{A668CE8C-66AC-BD4A-91EE-911F2DA7E25E}" srcOrd="2" destOrd="0" presId="urn:microsoft.com/office/officeart/2005/8/layout/hierarchy1"/>
    <dgm:cxn modelId="{25152E7A-086C-FE4F-AA03-8A2DC3185B97}" type="presParOf" srcId="{A668CE8C-66AC-BD4A-91EE-911F2DA7E25E}" destId="{7F8C10A6-4F68-2540-8F98-2C09EAF3528C}" srcOrd="0" destOrd="0" presId="urn:microsoft.com/office/officeart/2005/8/layout/hierarchy1"/>
    <dgm:cxn modelId="{76443505-287A-9A49-B70C-7F694373D894}" type="presParOf" srcId="{7F8C10A6-4F68-2540-8F98-2C09EAF3528C}" destId="{BF204389-79E1-4647-8716-BF5C83DEF7CF}" srcOrd="0" destOrd="0" presId="urn:microsoft.com/office/officeart/2005/8/layout/hierarchy1"/>
    <dgm:cxn modelId="{A6D0500D-81C5-5241-B797-9E654F08D59C}" type="presParOf" srcId="{7F8C10A6-4F68-2540-8F98-2C09EAF3528C}" destId="{9C1D9212-27B1-5A4D-8BB8-E3B471F282CC}" srcOrd="1" destOrd="0" presId="urn:microsoft.com/office/officeart/2005/8/layout/hierarchy1"/>
    <dgm:cxn modelId="{5842264D-8923-0745-9C74-0098310D9C6C}" type="presParOf" srcId="{A668CE8C-66AC-BD4A-91EE-911F2DA7E25E}" destId="{0C93A704-B228-324C-A320-5EF16B54D19D}" srcOrd="1" destOrd="0" presId="urn:microsoft.com/office/officeart/2005/8/layout/hierarchy1"/>
  </dgm:cxnLst>
  <dgm:bg>
    <a:solidFill>
      <a:schemeClr val="bg2">
        <a:lumMod val="75000"/>
      </a:schemeClr>
    </a:solidFill>
  </dgm:bg>
  <dgm:whole>
    <a:ln w="9525" cap="flat" cmpd="sng" algn="ctr">
      <a:solidFill>
        <a:schemeClr val="accent1">
          <a:lumMod val="50000"/>
        </a:schemeClr>
      </a:solidFill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FE8EAB-1D29-A644-99E9-9617D6CFDADC}">
      <dsp:nvSpPr>
        <dsp:cNvPr id="0" name=""/>
        <dsp:cNvSpPr/>
      </dsp:nvSpPr>
      <dsp:spPr>
        <a:xfrm>
          <a:off x="887042" y="0"/>
          <a:ext cx="10053153" cy="4976734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69DB27-83D4-7741-8391-967590BB484A}">
      <dsp:nvSpPr>
        <dsp:cNvPr id="0" name=""/>
        <dsp:cNvSpPr/>
      </dsp:nvSpPr>
      <dsp:spPr>
        <a:xfrm>
          <a:off x="144" y="1493020"/>
          <a:ext cx="1730773" cy="1990693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Used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MnZnO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and Triton to create the semiconductor paste. </a:t>
          </a:r>
        </a:p>
      </dsp:txBody>
      <dsp:txXfrm>
        <a:off x="84633" y="1577509"/>
        <a:ext cx="1561795" cy="1821715"/>
      </dsp:txXfrm>
    </dsp:sp>
    <dsp:sp modelId="{BFC780DA-2DA8-9E42-9D6E-ACCBA386823E}">
      <dsp:nvSpPr>
        <dsp:cNvPr id="0" name=""/>
        <dsp:cNvSpPr/>
      </dsp:nvSpPr>
      <dsp:spPr>
        <a:xfrm>
          <a:off x="2019379" y="1493020"/>
          <a:ext cx="1730773" cy="1990693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Applied a generous amount of the paste to the anode (FTO glass) until it dried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2103868" y="1577509"/>
        <a:ext cx="1561795" cy="1821715"/>
      </dsp:txXfrm>
    </dsp:sp>
    <dsp:sp modelId="{FAAB03D4-59A6-5F4E-8D67-D834D2619F10}">
      <dsp:nvSpPr>
        <dsp:cNvPr id="0" name=""/>
        <dsp:cNvSpPr/>
      </dsp:nvSpPr>
      <dsp:spPr>
        <a:xfrm>
          <a:off x="4038615" y="1493020"/>
          <a:ext cx="1730773" cy="1990693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We heated the paste at 400 ºC to form a film at the surface of FTO glass.</a:t>
          </a:r>
        </a:p>
      </dsp:txBody>
      <dsp:txXfrm>
        <a:off x="4123104" y="1577509"/>
        <a:ext cx="1561795" cy="1821715"/>
      </dsp:txXfrm>
    </dsp:sp>
    <dsp:sp modelId="{2B56E3A2-DF9F-744F-8F5D-EF9B11E129B5}">
      <dsp:nvSpPr>
        <dsp:cNvPr id="0" name=""/>
        <dsp:cNvSpPr/>
      </dsp:nvSpPr>
      <dsp:spPr>
        <a:xfrm>
          <a:off x="6057850" y="1493020"/>
          <a:ext cx="1730773" cy="1990693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Carbon was deposited in another FTO glass and used as the cathode. </a:t>
          </a:r>
        </a:p>
      </dsp:txBody>
      <dsp:txXfrm>
        <a:off x="6142339" y="1577509"/>
        <a:ext cx="1561795" cy="1821715"/>
      </dsp:txXfrm>
    </dsp:sp>
    <dsp:sp modelId="{12CCBD7B-3F30-894A-BF78-C69054AFDB07}">
      <dsp:nvSpPr>
        <dsp:cNvPr id="0" name=""/>
        <dsp:cNvSpPr/>
      </dsp:nvSpPr>
      <dsp:spPr>
        <a:xfrm>
          <a:off x="8077086" y="1493020"/>
          <a:ext cx="1730773" cy="1990693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As the electrolyte we use an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iodolyte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(I</a:t>
          </a:r>
          <a:r>
            <a:rPr lang="en-US" sz="1800" kern="1200" baseline="30000" dirty="0">
              <a:latin typeface="Arial" panose="020B0604020202020204" pitchFamily="34" charset="0"/>
              <a:cs typeface="Arial" panose="020B0604020202020204" pitchFamily="34" charset="0"/>
            </a:rPr>
            <a:t>-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/I</a:t>
          </a:r>
          <a:r>
            <a:rPr lang="en-US" sz="1800" kern="1200" baseline="-25000" dirty="0">
              <a:latin typeface="Arial" panose="020B0604020202020204" pitchFamily="34" charset="0"/>
              <a:cs typeface="Arial" panose="020B0604020202020204" pitchFamily="34" charset="0"/>
            </a:rPr>
            <a:t>3</a:t>
          </a:r>
          <a:r>
            <a:rPr lang="en-US" sz="1800" kern="1200" baseline="30000" dirty="0">
              <a:latin typeface="Arial" panose="020B0604020202020204" pitchFamily="34" charset="0"/>
              <a:cs typeface="Arial" panose="020B0604020202020204" pitchFamily="34" charset="0"/>
            </a:rPr>
            <a:t>-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) solution. </a:t>
          </a:r>
        </a:p>
      </dsp:txBody>
      <dsp:txXfrm>
        <a:off x="8161575" y="1577509"/>
        <a:ext cx="1561795" cy="1821715"/>
      </dsp:txXfrm>
    </dsp:sp>
    <dsp:sp modelId="{129E7729-DAF1-F141-AEDB-1ED05469169D}">
      <dsp:nvSpPr>
        <dsp:cNvPr id="0" name=""/>
        <dsp:cNvSpPr/>
      </dsp:nvSpPr>
      <dsp:spPr>
        <a:xfrm>
          <a:off x="10096321" y="1493020"/>
          <a:ext cx="1730773" cy="1990693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We performed linear sweep voltammetry in dark and under UV light saturation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.  </a:t>
          </a:r>
        </a:p>
      </dsp:txBody>
      <dsp:txXfrm>
        <a:off x="10180810" y="1577509"/>
        <a:ext cx="1561795" cy="18217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E69C14-C772-D049-A2F5-9931768D0344}">
      <dsp:nvSpPr>
        <dsp:cNvPr id="0" name=""/>
        <dsp:cNvSpPr/>
      </dsp:nvSpPr>
      <dsp:spPr>
        <a:xfrm>
          <a:off x="0" y="1081170"/>
          <a:ext cx="2957512" cy="1878020"/>
        </a:xfrm>
        <a:prstGeom prst="roundRect">
          <a:avLst>
            <a:gd name="adj" fmla="val 10000"/>
          </a:avLst>
        </a:prstGeom>
        <a:solidFill>
          <a:srgbClr val="86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9C7F57-5699-8740-94EC-778DDA4001F1}">
      <dsp:nvSpPr>
        <dsp:cNvPr id="0" name=""/>
        <dsp:cNvSpPr/>
      </dsp:nvSpPr>
      <dsp:spPr>
        <a:xfrm>
          <a:off x="328612" y="1393352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R" sz="4300" kern="1200" dirty="0">
              <a:latin typeface="Arial" panose="020B0604020202020204" pitchFamily="34" charset="0"/>
              <a:cs typeface="Arial" panose="020B0604020202020204" pitchFamily="34" charset="0"/>
            </a:rPr>
            <a:t>Cornell University</a:t>
          </a:r>
          <a:endParaRPr lang="en-US" sz="4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617" y="1448357"/>
        <a:ext cx="2847502" cy="1768010"/>
      </dsp:txXfrm>
    </dsp:sp>
    <dsp:sp modelId="{E387A9B5-4659-DB4F-A650-E36DA9012DBF}">
      <dsp:nvSpPr>
        <dsp:cNvPr id="0" name=""/>
        <dsp:cNvSpPr/>
      </dsp:nvSpPr>
      <dsp:spPr>
        <a:xfrm>
          <a:off x="3614737" y="1081170"/>
          <a:ext cx="2957512" cy="1878020"/>
        </a:xfrm>
        <a:prstGeom prst="roundRect">
          <a:avLst>
            <a:gd name="adj" fmla="val 10000"/>
          </a:avLst>
        </a:prstGeom>
        <a:solidFill>
          <a:srgbClr val="86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F30444-3486-3742-8349-6FFD6DF792BB}">
      <dsp:nvSpPr>
        <dsp:cNvPr id="0" name=""/>
        <dsp:cNvSpPr/>
      </dsp:nvSpPr>
      <dsp:spPr>
        <a:xfrm>
          <a:off x="3943350" y="1393352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R" sz="4300" kern="1200" dirty="0">
              <a:latin typeface="Arial" panose="020B0604020202020204" pitchFamily="34" charset="0"/>
              <a:cs typeface="Arial" panose="020B0604020202020204" pitchFamily="34" charset="0"/>
            </a:rPr>
            <a:t>Dr. Mitk’El Santiago</a:t>
          </a:r>
          <a:endParaRPr lang="en-US" sz="4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98355" y="1448357"/>
        <a:ext cx="2847502" cy="1768010"/>
      </dsp:txXfrm>
    </dsp:sp>
    <dsp:sp modelId="{BF204389-79E1-4647-8716-BF5C83DEF7CF}">
      <dsp:nvSpPr>
        <dsp:cNvPr id="0" name=""/>
        <dsp:cNvSpPr/>
      </dsp:nvSpPr>
      <dsp:spPr>
        <a:xfrm>
          <a:off x="7229475" y="1081170"/>
          <a:ext cx="2957512" cy="1878020"/>
        </a:xfrm>
        <a:prstGeom prst="roundRect">
          <a:avLst>
            <a:gd name="adj" fmla="val 10000"/>
          </a:avLst>
        </a:prstGeom>
        <a:solidFill>
          <a:srgbClr val="86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1D9212-27B1-5A4D-8BB8-E3B471F282CC}">
      <dsp:nvSpPr>
        <dsp:cNvPr id="0" name=""/>
        <dsp:cNvSpPr/>
      </dsp:nvSpPr>
      <dsp:spPr>
        <a:xfrm>
          <a:off x="7558087" y="1393352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R" sz="4300" kern="1200" dirty="0">
              <a:latin typeface="Arial" panose="020B0604020202020204" pitchFamily="34" charset="0"/>
              <a:cs typeface="Arial" panose="020B0604020202020204" pitchFamily="34" charset="0"/>
            </a:rPr>
            <a:t>Dr. Hector Abruña </a:t>
          </a:r>
          <a:endParaRPr lang="en-US" sz="4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13092" y="1448357"/>
        <a:ext cx="2847502" cy="1768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4A4D94-48B9-6E46-91FF-0D22094783B3}" type="datetimeFigureOut">
              <a:rPr lang="en-PR" smtClean="0"/>
              <a:t>7/26/21</a:t>
            </a:fld>
            <a:endParaRPr lang="en-P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4BCA6-7F18-8840-B013-F87FD722BFA7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1310353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4338" y="696913"/>
            <a:ext cx="61817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1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73" name="Google Shape;273;p1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3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C2ED-54A4-480D-B5C8-65C0D62359B9}" type="datetime2">
              <a:rPr lang="en-US" smtClean="0"/>
              <a:pPr/>
              <a:t>Monday, July 26,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774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F612A-4CB0-4F57-9A87-F049CECB184D}" type="datetime2">
              <a:rPr lang="en-US" smtClean="0"/>
              <a:t>Monday, July 26,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22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97F40-C8F7-4897-A6B8-241042F913A9}" type="datetime2">
              <a:rPr lang="en-US" smtClean="0"/>
              <a:t>Monday, July 26,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284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C2ED-54A4-480D-B5C8-65C0D62359B9}" type="datetime2">
              <a:rPr lang="en-US" smtClean="0"/>
              <a:pPr/>
              <a:t>Monday, July 26,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703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DCA73-0A86-4195-A787-75037827079D}" type="datetime2">
              <a:rPr lang="en-US" smtClean="0"/>
              <a:t>Monday, July 26,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48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5374-B296-498E-A935-80631EA9020D}" type="datetime2">
              <a:rPr lang="en-US" smtClean="0"/>
              <a:t>Monday, July 26,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36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B728-214A-4ABC-8432-5B3A5A66A987}" type="datetime2">
              <a:rPr lang="en-US" smtClean="0"/>
              <a:t>Monday, July 26, 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93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02D0-6806-43AF-9888-2359BF40C204}" type="datetime2">
              <a:rPr lang="en-US" smtClean="0"/>
              <a:t>Monday, July 26,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82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4D2D-B1AF-4197-82D6-FC1F8BD05681}" type="datetime2">
              <a:rPr lang="en-US" smtClean="0"/>
              <a:t>Monday, July 26,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29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1CEB-9838-4245-91B8-EFBAFE2D8B44}" type="datetime2">
              <a:rPr lang="en-US" smtClean="0"/>
              <a:t>Monday, July 26,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26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3F6BF-A585-41F8-88DF-7E5D069F892A}" type="datetime2">
              <a:rPr lang="en-US" smtClean="0"/>
              <a:t>Monday, July 26,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73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Monday, July 26,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770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11" Type="http://schemas.openxmlformats.org/officeDocument/2006/relationships/image" Target="../media/image14.emf"/><Relationship Id="rId5" Type="http://schemas.openxmlformats.org/officeDocument/2006/relationships/image" Target="../media/image8.tiff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Abstract background of mesh">
            <a:extLst>
              <a:ext uri="{FF2B5EF4-FFF2-40B4-BE49-F238E27FC236}">
                <a16:creationId xmlns:a16="http://schemas.microsoft.com/office/drawing/2014/main" id="{2375508B-238C-4CE1-A2FE-B288189A89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88" r="-1" b="-1"/>
          <a:stretch/>
        </p:blipFill>
        <p:spPr>
          <a:xfrm>
            <a:off x="0" y="14098"/>
            <a:ext cx="6449155" cy="6843902"/>
          </a:xfrm>
          <a:custGeom>
            <a:avLst/>
            <a:gdLst/>
            <a:ahLst/>
            <a:cxnLst/>
            <a:rect l="l" t="t" r="r" b="b"/>
            <a:pathLst>
              <a:path w="8436340" h="6858000">
                <a:moveTo>
                  <a:pt x="6950358" y="3911316"/>
                </a:moveTo>
                <a:lnTo>
                  <a:pt x="6950358" y="3925503"/>
                </a:lnTo>
                <a:lnTo>
                  <a:pt x="6948404" y="3918409"/>
                </a:lnTo>
                <a:close/>
                <a:moveTo>
                  <a:pt x="890899" y="2071857"/>
                </a:moveTo>
                <a:cubicBezTo>
                  <a:pt x="890899" y="2071857"/>
                  <a:pt x="890899" y="2071857"/>
                  <a:pt x="4934362" y="2071857"/>
                </a:cubicBezTo>
                <a:cubicBezTo>
                  <a:pt x="5187625" y="2071857"/>
                  <a:pt x="5432153" y="2211072"/>
                  <a:pt x="5554418" y="2437296"/>
                </a:cubicBezTo>
                <a:cubicBezTo>
                  <a:pt x="5554418" y="2437296"/>
                  <a:pt x="5554418" y="2437296"/>
                  <a:pt x="7580515" y="5926372"/>
                </a:cubicBezTo>
                <a:cubicBezTo>
                  <a:pt x="7711513" y="6143896"/>
                  <a:pt x="7711513" y="6422327"/>
                  <a:pt x="7580515" y="6639850"/>
                </a:cubicBezTo>
                <a:cubicBezTo>
                  <a:pt x="7580515" y="6639850"/>
                  <a:pt x="7580515" y="6639850"/>
                  <a:pt x="7473670" y="6823844"/>
                </a:cubicBezTo>
                <a:lnTo>
                  <a:pt x="7453836" y="6858000"/>
                </a:lnTo>
                <a:lnTo>
                  <a:pt x="0" y="6858000"/>
                </a:lnTo>
                <a:lnTo>
                  <a:pt x="0" y="2890622"/>
                </a:lnTo>
                <a:lnTo>
                  <a:pt x="78831" y="2754282"/>
                </a:lnTo>
                <a:cubicBezTo>
                  <a:pt x="137995" y="2651956"/>
                  <a:pt x="199068" y="2546330"/>
                  <a:pt x="262110" y="2437296"/>
                </a:cubicBezTo>
                <a:cubicBezTo>
                  <a:pt x="393108" y="2211072"/>
                  <a:pt x="628904" y="2071857"/>
                  <a:pt x="890899" y="2071857"/>
                </a:cubicBezTo>
                <a:close/>
                <a:moveTo>
                  <a:pt x="6355444" y="753840"/>
                </a:moveTo>
                <a:cubicBezTo>
                  <a:pt x="6355444" y="753840"/>
                  <a:pt x="6355444" y="753840"/>
                  <a:pt x="7595013" y="753840"/>
                </a:cubicBezTo>
                <a:cubicBezTo>
                  <a:pt x="7672653" y="753840"/>
                  <a:pt x="7747616" y="796518"/>
                  <a:pt x="7785098" y="865869"/>
                </a:cubicBezTo>
                <a:cubicBezTo>
                  <a:pt x="7785098" y="865869"/>
                  <a:pt x="7785098" y="865869"/>
                  <a:pt x="8406222" y="1935484"/>
                </a:cubicBezTo>
                <a:cubicBezTo>
                  <a:pt x="8446380" y="2002169"/>
                  <a:pt x="8446380" y="2087523"/>
                  <a:pt x="8406222" y="2154207"/>
                </a:cubicBezTo>
                <a:cubicBezTo>
                  <a:pt x="8406222" y="2154207"/>
                  <a:pt x="8406222" y="2154207"/>
                  <a:pt x="7785098" y="3223823"/>
                </a:cubicBezTo>
                <a:cubicBezTo>
                  <a:pt x="7747616" y="3293174"/>
                  <a:pt x="7672653" y="3335852"/>
                  <a:pt x="7595013" y="3335852"/>
                </a:cubicBezTo>
                <a:cubicBezTo>
                  <a:pt x="7595013" y="3335852"/>
                  <a:pt x="7595013" y="3335852"/>
                  <a:pt x="6355444" y="3335852"/>
                </a:cubicBezTo>
                <a:cubicBezTo>
                  <a:pt x="6275127" y="3335852"/>
                  <a:pt x="6202841" y="3293174"/>
                  <a:pt x="6162682" y="3223823"/>
                </a:cubicBezTo>
                <a:cubicBezTo>
                  <a:pt x="6162682" y="3223823"/>
                  <a:pt x="6162682" y="3223823"/>
                  <a:pt x="5544237" y="2154207"/>
                </a:cubicBezTo>
                <a:cubicBezTo>
                  <a:pt x="5504078" y="2087523"/>
                  <a:pt x="5504078" y="2002169"/>
                  <a:pt x="5544237" y="1935484"/>
                </a:cubicBezTo>
                <a:cubicBezTo>
                  <a:pt x="5544237" y="1935484"/>
                  <a:pt x="5544237" y="1935484"/>
                  <a:pt x="6162682" y="865869"/>
                </a:cubicBezTo>
                <a:cubicBezTo>
                  <a:pt x="6202841" y="796518"/>
                  <a:pt x="6275127" y="753840"/>
                  <a:pt x="6355444" y="753840"/>
                </a:cubicBezTo>
                <a:close/>
                <a:moveTo>
                  <a:pt x="0" y="0"/>
                </a:moveTo>
                <a:lnTo>
                  <a:pt x="6535339" y="0"/>
                </a:lnTo>
                <a:lnTo>
                  <a:pt x="6421432" y="196155"/>
                </a:lnTo>
                <a:cubicBezTo>
                  <a:pt x="6196056" y="584267"/>
                  <a:pt x="5928944" y="1044253"/>
                  <a:pt x="5612367" y="1589421"/>
                </a:cubicBezTo>
                <a:cubicBezTo>
                  <a:pt x="5490102" y="1815646"/>
                  <a:pt x="5245573" y="1954861"/>
                  <a:pt x="4992310" y="1954861"/>
                </a:cubicBezTo>
                <a:cubicBezTo>
                  <a:pt x="4992310" y="1954861"/>
                  <a:pt x="4992310" y="1954861"/>
                  <a:pt x="948847" y="1954861"/>
                </a:cubicBezTo>
                <a:cubicBezTo>
                  <a:pt x="686852" y="1954861"/>
                  <a:pt x="451057" y="1815646"/>
                  <a:pt x="320058" y="1589421"/>
                </a:cubicBezTo>
                <a:cubicBezTo>
                  <a:pt x="320058" y="1589421"/>
                  <a:pt x="320058" y="1589421"/>
                  <a:pt x="4048" y="1042874"/>
                </a:cubicBezTo>
                <a:lnTo>
                  <a:pt x="0" y="103587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668E07-14D1-D742-ABCA-85CB244148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9382" y="1476532"/>
            <a:ext cx="6972618" cy="2044576"/>
          </a:xfrm>
          <a:noFill/>
        </p:spPr>
        <p:txBody>
          <a:bodyPr>
            <a:normAutofit/>
          </a:bodyPr>
          <a:lstStyle/>
          <a:p>
            <a:r>
              <a:rPr lang="en-PR" sz="3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PHOTOELECTROCATALYTIC ACTIVITY</a:t>
            </a:r>
            <a:br>
              <a:rPr lang="en-US" sz="3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PR" sz="3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PR" sz="3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3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PR" sz="3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3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PR" sz="3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17E7D2-C239-DB43-8D35-4AA265F6BC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9644" y="3864504"/>
            <a:ext cx="4808761" cy="1238270"/>
          </a:xfrm>
        </p:spPr>
        <p:txBody>
          <a:bodyPr>
            <a:noAutofit/>
          </a:bodyPr>
          <a:lstStyle/>
          <a:p>
            <a:r>
              <a:rPr lang="en-PR" sz="2000" b="1" dirty="0"/>
              <a:t>Genesis L. García Machado </a:t>
            </a:r>
          </a:p>
          <a:p>
            <a:r>
              <a:rPr lang="en-PR" sz="2000" b="1" dirty="0"/>
              <a:t>Dr. Mitk’El Santiago </a:t>
            </a:r>
          </a:p>
          <a:p>
            <a:r>
              <a:rPr lang="en-PR" sz="2000" b="1" dirty="0"/>
              <a:t>Dr. Hector Abruña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5C59AF-E65B-8140-8794-BD0E9DADC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86" y="5773960"/>
            <a:ext cx="3346153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5026B67-1FCA-D240-90F4-B9B233AE6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245" y="5722004"/>
            <a:ext cx="2955839" cy="100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BDD8F6E-790D-B145-BF96-FD22B0402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975" y="5722004"/>
            <a:ext cx="980860" cy="100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DBED85D7-F8C0-4441-83F2-1F54182BB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675" y="5765062"/>
            <a:ext cx="1509344" cy="100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88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CA5C83-23E1-8146-98A0-D5552D7A2CDC}"/>
              </a:ext>
            </a:extLst>
          </p:cNvPr>
          <p:cNvSpPr txBox="1"/>
          <p:nvPr/>
        </p:nvSpPr>
        <p:spPr>
          <a:xfrm>
            <a:off x="1524000" y="2433568"/>
            <a:ext cx="9144000" cy="2764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kern="1200" dirty="0">
                <a:solidFill>
                  <a:schemeClr val="tx1"/>
                </a:solidFill>
                <a:latin typeface="Arial Narrow" panose="020B0604020202020204" pitchFamily="34" charset="0"/>
                <a:ea typeface="+mj-ea"/>
                <a:cs typeface="Arial Narrow" panose="020B0604020202020204" pitchFamily="34" charset="0"/>
              </a:rPr>
              <a:t>THE</a:t>
            </a:r>
            <a:r>
              <a:rPr lang="en-US" sz="8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8800" kern="1200" dirty="0">
                <a:solidFill>
                  <a:schemeClr val="tx1"/>
                </a:solidFill>
                <a:latin typeface="Arial Narrow" panose="020B0604020202020204" pitchFamily="34" charset="0"/>
                <a:ea typeface="+mj-ea"/>
                <a:cs typeface="Arial Narrow" panose="020B0604020202020204" pitchFamily="34" charset="0"/>
              </a:rPr>
              <a:t>END</a:t>
            </a:r>
            <a:br>
              <a:rPr lang="en-US" sz="880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lang="en-US" sz="8800" kern="12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7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376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D0469-A991-FD4F-BDC8-4EB6A2F9A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049" y="221281"/>
            <a:ext cx="3621089" cy="1461778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PR" sz="6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utline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5E0AC-FAE6-D24B-9B67-B4A662F46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769" y="1522336"/>
            <a:ext cx="10558462" cy="4644872"/>
          </a:xfrm>
        </p:spPr>
        <p:txBody>
          <a:bodyPr>
            <a:noAutofit/>
          </a:bodyPr>
          <a:lstStyle/>
          <a:p>
            <a:pPr algn="just"/>
            <a:r>
              <a:rPr lang="en-PR" sz="3200" dirty="0">
                <a:latin typeface="Arial" panose="020B0604020202020204" pitchFamily="34" charset="0"/>
                <a:cs typeface="Arial" panose="020B0604020202020204" pitchFamily="34" charset="0"/>
              </a:rPr>
              <a:t>Introduction	</a:t>
            </a:r>
          </a:p>
          <a:p>
            <a:pPr lvl="1" algn="just"/>
            <a:r>
              <a:rPr lang="en-PR" sz="2800" dirty="0">
                <a:latin typeface="Arial" panose="020B0604020202020204" pitchFamily="34" charset="0"/>
                <a:cs typeface="Arial" panose="020B0604020202020204" pitchFamily="34" charset="0"/>
              </a:rPr>
              <a:t>Dye-sensitized solar cells</a:t>
            </a:r>
          </a:p>
          <a:p>
            <a:pPr lvl="1" algn="just"/>
            <a:r>
              <a:rPr lang="en-PR" sz="2800" dirty="0">
                <a:latin typeface="Arial" panose="020B0604020202020204" pitchFamily="34" charset="0"/>
                <a:cs typeface="Arial" panose="020B0604020202020204" pitchFamily="34" charset="0"/>
              </a:rPr>
              <a:t>MnZnO</a:t>
            </a:r>
          </a:p>
          <a:p>
            <a:pPr algn="just"/>
            <a:r>
              <a:rPr lang="en-PR" sz="3200" dirty="0">
                <a:latin typeface="Arial" panose="020B0604020202020204" pitchFamily="34" charset="0"/>
                <a:cs typeface="Arial" panose="020B0604020202020204" pitchFamily="34" charset="0"/>
              </a:rPr>
              <a:t>Photoelectrochemistry of MnZnO</a:t>
            </a:r>
          </a:p>
          <a:p>
            <a:pPr algn="just"/>
            <a:r>
              <a:rPr lang="en-PR" sz="3200" dirty="0">
                <a:latin typeface="Arial" panose="020B0604020202020204" pitchFamily="34" charset="0"/>
                <a:cs typeface="Arial" panose="020B0604020202020204" pitchFamily="34" charset="0"/>
              </a:rPr>
              <a:t>Future work</a:t>
            </a:r>
          </a:p>
          <a:p>
            <a:pPr algn="just"/>
            <a:r>
              <a:rPr lang="en-PR" sz="3200" dirty="0"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</a:p>
          <a:p>
            <a:pPr algn="just"/>
            <a:r>
              <a:rPr lang="en-PR" sz="3200" dirty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  <a:p>
            <a:pPr algn="just"/>
            <a:endParaRPr lang="en-PR" sz="3200" dirty="0"/>
          </a:p>
          <a:p>
            <a:pPr algn="just"/>
            <a:endParaRPr lang="en-PR" sz="3200" dirty="0"/>
          </a:p>
          <a:p>
            <a:pPr algn="just"/>
            <a:endParaRPr lang="en-PR" sz="3200" dirty="0"/>
          </a:p>
        </p:txBody>
      </p:sp>
    </p:spTree>
    <p:extLst>
      <p:ext uri="{BB962C8B-B14F-4D97-AF65-F5344CB8AC3E}">
        <p14:creationId xmlns:p14="http://schemas.microsoft.com/office/powerpoint/2010/main" val="4257987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0"/>
          <p:cNvSpPr txBox="1"/>
          <p:nvPr/>
        </p:nvSpPr>
        <p:spPr>
          <a:xfrm>
            <a:off x="14000275" y="513347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" name="Google Shape;108;p1" descr="logo-prem-600.png">
            <a:extLst>
              <a:ext uri="{FF2B5EF4-FFF2-40B4-BE49-F238E27FC236}">
                <a16:creationId xmlns:a16="http://schemas.microsoft.com/office/drawing/2014/main" id="{10082831-2514-704E-8EBB-65142EF55D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0579" y="259889"/>
            <a:ext cx="3681284" cy="975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Picture 82" descr="Logo, company name&#10;&#10;Description automatically generated">
            <a:extLst>
              <a:ext uri="{FF2B5EF4-FFF2-40B4-BE49-F238E27FC236}">
                <a16:creationId xmlns:a16="http://schemas.microsoft.com/office/drawing/2014/main" id="{C5FD6FFF-9463-A34C-9BED-5BA41E8DF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4659" y="156906"/>
            <a:ext cx="3446274" cy="11658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4426B7-328D-FD49-8546-C009C82AB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964" y="1322758"/>
            <a:ext cx="4884922" cy="2000076"/>
          </a:xfrm>
          <a:prstGeom prst="rect">
            <a:avLst/>
          </a:prstGeom>
        </p:spPr>
      </p:pic>
      <p:pic>
        <p:nvPicPr>
          <p:cNvPr id="84" name="Marcador de contenido 5">
            <a:extLst>
              <a:ext uri="{FF2B5EF4-FFF2-40B4-BE49-F238E27FC236}">
                <a16:creationId xmlns:a16="http://schemas.microsoft.com/office/drawing/2014/main" id="{ADA338D4-C80A-D241-AD50-50E0EE727B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3551" y="3371184"/>
            <a:ext cx="2085939" cy="1712998"/>
          </a:xfrm>
          <a:prstGeom prst="rect">
            <a:avLst/>
          </a:prstGeom>
        </p:spPr>
      </p:pic>
      <p:pic>
        <p:nvPicPr>
          <p:cNvPr id="85" name="Content Placeholder 8">
            <a:extLst>
              <a:ext uri="{FF2B5EF4-FFF2-40B4-BE49-F238E27FC236}">
                <a16:creationId xmlns:a16="http://schemas.microsoft.com/office/drawing/2014/main" id="{DA128215-0534-9245-8430-CCF000316F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952" t="8852" r="37937" b="20036"/>
          <a:stretch/>
        </p:blipFill>
        <p:spPr>
          <a:xfrm>
            <a:off x="1437223" y="3322835"/>
            <a:ext cx="1663998" cy="180833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C242BE0D-7E73-6F4D-A582-3B4C7807A2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1302" y="1777826"/>
            <a:ext cx="3068040" cy="223200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8179F454-6A6C-904D-82F3-660DEB343F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3353" y="4617546"/>
            <a:ext cx="3076297" cy="2232000"/>
          </a:xfrm>
          <a:prstGeom prst="rect">
            <a:avLst/>
          </a:prstGeom>
        </p:spPr>
      </p:pic>
      <p:graphicFrame>
        <p:nvGraphicFramePr>
          <p:cNvPr id="91" name="Content Placeholder 3">
            <a:extLst>
              <a:ext uri="{FF2B5EF4-FFF2-40B4-BE49-F238E27FC236}">
                <a16:creationId xmlns:a16="http://schemas.microsoft.com/office/drawing/2014/main" id="{443C93AF-45E9-4D4D-81EC-DB8EAD7A679B}"/>
              </a:ext>
            </a:extLst>
          </p:cNvPr>
          <p:cNvGraphicFramePr>
            <a:graphicFrameLocks/>
          </p:cNvGraphicFramePr>
          <p:nvPr/>
        </p:nvGraphicFramePr>
        <p:xfrm>
          <a:off x="1839292" y="5259547"/>
          <a:ext cx="3228516" cy="1551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9285">
                  <a:extLst>
                    <a:ext uri="{9D8B030D-6E8A-4147-A177-3AD203B41FA5}">
                      <a16:colId xmlns:a16="http://schemas.microsoft.com/office/drawing/2014/main" val="1487949866"/>
                    </a:ext>
                  </a:extLst>
                </a:gridCol>
                <a:gridCol w="1659231">
                  <a:extLst>
                    <a:ext uri="{9D8B030D-6E8A-4147-A177-3AD203B41FA5}">
                      <a16:colId xmlns:a16="http://schemas.microsoft.com/office/drawing/2014/main" val="2796041221"/>
                    </a:ext>
                  </a:extLst>
                </a:gridCol>
              </a:tblGrid>
              <a:tr h="438736">
                <a:tc>
                  <a:txBody>
                    <a:bodyPr/>
                    <a:lstStyle/>
                    <a:p>
                      <a:pPr algn="ctr"/>
                      <a:r>
                        <a:rPr lang="en-PR" dirty="0"/>
                        <a:t>Dopant agent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R" dirty="0"/>
                        <a:t>Ionic radii, pm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562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PR" b="1" dirty="0">
                          <a:solidFill>
                            <a:srgbClr val="FF0000"/>
                          </a:solidFill>
                        </a:rPr>
                        <a:t>Zn</a:t>
                      </a:r>
                      <a:r>
                        <a:rPr lang="en-PR" b="1" baseline="30000" dirty="0">
                          <a:solidFill>
                            <a:srgbClr val="FF0000"/>
                          </a:solidFill>
                        </a:rPr>
                        <a:t>2+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R" b="1" dirty="0">
                          <a:solidFill>
                            <a:srgbClr val="FF0000"/>
                          </a:solidFill>
                        </a:rPr>
                        <a:t>88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0100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PR" dirty="0"/>
                        <a:t>Mn</a:t>
                      </a:r>
                      <a:r>
                        <a:rPr lang="en-PR" baseline="30000" dirty="0"/>
                        <a:t>2+</a:t>
                      </a:r>
                      <a:endParaRPr lang="en-P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R" dirty="0"/>
                        <a:t>81 (low spin)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8111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PR" dirty="0"/>
                        <a:t>Mn</a:t>
                      </a:r>
                      <a:r>
                        <a:rPr lang="en-PR" baseline="30000" dirty="0"/>
                        <a:t>3+</a:t>
                      </a:r>
                      <a:endParaRPr lang="en-P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R" dirty="0"/>
                        <a:t>72 (low spin)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7539769"/>
                  </a:ext>
                </a:extLst>
              </a:tr>
            </a:tbl>
          </a:graphicData>
        </a:graphic>
      </p:graphicFrame>
      <p:pic>
        <p:nvPicPr>
          <p:cNvPr id="92" name="Picture 91">
            <a:extLst>
              <a:ext uri="{FF2B5EF4-FFF2-40B4-BE49-F238E27FC236}">
                <a16:creationId xmlns:a16="http://schemas.microsoft.com/office/drawing/2014/main" id="{93884EF8-D0A1-8B4F-8F26-72176B372C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87056" y="4626000"/>
            <a:ext cx="3076297" cy="2232000"/>
          </a:xfrm>
          <a:prstGeom prst="rect">
            <a:avLst/>
          </a:prstGeom>
        </p:spPr>
      </p:pic>
      <p:sp>
        <p:nvSpPr>
          <p:cNvPr id="93" name="Title 1">
            <a:extLst>
              <a:ext uri="{FF2B5EF4-FFF2-40B4-BE49-F238E27FC236}">
                <a16:creationId xmlns:a16="http://schemas.microsoft.com/office/drawing/2014/main" id="{979786E9-A03F-AF4A-86AB-9F16371DC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9436" y="1264535"/>
            <a:ext cx="2793304" cy="646466"/>
          </a:xfrm>
        </p:spPr>
        <p:txBody>
          <a:bodyPr spcFirstLastPara="1" vert="horz" wrap="square" lIns="91214" tIns="45607" rIns="91214" bIns="45607" rtlCol="0" anchor="b" anchorCtr="0">
            <a:normAutofit/>
          </a:bodyPr>
          <a:lstStyle/>
          <a:p>
            <a:pPr algn="ctr"/>
            <a:r>
              <a:rPr lang="en-US" sz="1600" b="1" spc="-100" dirty="0">
                <a:solidFill>
                  <a:srgbClr val="005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XRPD Diffractograms </a:t>
            </a:r>
            <a:r>
              <a:rPr lang="en-US" sz="1600" b="1" spc="-100" dirty="0">
                <a:solidFill>
                  <a:srgbClr val="0055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of </a:t>
            </a:r>
            <a:r>
              <a:rPr lang="en-US" sz="1600" b="1" dirty="0">
                <a:solidFill>
                  <a:srgbClr val="0055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Mn</a:t>
            </a:r>
            <a:r>
              <a:rPr lang="en-US" sz="1600" b="1" baseline="-25000" dirty="0">
                <a:solidFill>
                  <a:srgbClr val="0055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x</a:t>
            </a:r>
            <a:r>
              <a:rPr lang="en-US" sz="1600" b="1" dirty="0">
                <a:solidFill>
                  <a:srgbClr val="0055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Zn</a:t>
            </a:r>
            <a:r>
              <a:rPr lang="en-US" sz="1600" b="1" baseline="-25000" dirty="0">
                <a:solidFill>
                  <a:srgbClr val="0055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1-x</a:t>
            </a:r>
            <a:r>
              <a:rPr lang="en-US" sz="1600" b="1" dirty="0">
                <a:solidFill>
                  <a:srgbClr val="0055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O</a:t>
            </a:r>
            <a:r>
              <a:rPr lang="en-US" sz="1600" b="1" spc="-100" dirty="0">
                <a:solidFill>
                  <a:srgbClr val="0055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Materials </a:t>
            </a:r>
            <a:endParaRPr lang="en-US" sz="1600" b="1" cap="all" spc="-100" dirty="0">
              <a:solidFill>
                <a:srgbClr val="0055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itle 1">
            <a:extLst>
              <a:ext uri="{FF2B5EF4-FFF2-40B4-BE49-F238E27FC236}">
                <a16:creationId xmlns:a16="http://schemas.microsoft.com/office/drawing/2014/main" id="{62E80071-5AF9-7F43-A245-E49E29F0DDBA}"/>
              </a:ext>
            </a:extLst>
          </p:cNvPr>
          <p:cNvSpPr txBox="1">
            <a:spLocks/>
          </p:cNvSpPr>
          <p:nvPr/>
        </p:nvSpPr>
        <p:spPr>
          <a:xfrm>
            <a:off x="9397247" y="1370469"/>
            <a:ext cx="2832338" cy="63547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214" tIns="45607" rIns="91214" bIns="45607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cap="all" spc="-100" dirty="0">
                <a:solidFill>
                  <a:srgbClr val="005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XANES</a:t>
            </a:r>
            <a:r>
              <a:rPr lang="en-US" sz="1600" b="1" spc="-100" dirty="0">
                <a:solidFill>
                  <a:srgbClr val="0055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of  </a:t>
            </a:r>
            <a:r>
              <a:rPr lang="en-US" sz="1600" b="1" dirty="0">
                <a:solidFill>
                  <a:srgbClr val="0055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Mn</a:t>
            </a:r>
            <a:r>
              <a:rPr lang="en-US" sz="1600" b="1" baseline="-25000" dirty="0">
                <a:solidFill>
                  <a:srgbClr val="0055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x</a:t>
            </a:r>
            <a:r>
              <a:rPr lang="en-US" sz="1600" b="1" dirty="0">
                <a:solidFill>
                  <a:srgbClr val="0055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Zn</a:t>
            </a:r>
            <a:r>
              <a:rPr lang="en-US" sz="1600" b="1" baseline="-25000" dirty="0">
                <a:solidFill>
                  <a:srgbClr val="0055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1-x</a:t>
            </a:r>
            <a:r>
              <a:rPr lang="en-US" sz="1600" b="1" dirty="0">
                <a:solidFill>
                  <a:srgbClr val="0055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O</a:t>
            </a:r>
            <a:r>
              <a:rPr lang="en-US" sz="1600" b="1" spc="-100" baseline="-25000" dirty="0">
                <a:solidFill>
                  <a:srgbClr val="0055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1600" b="1" spc="-100" dirty="0">
                <a:solidFill>
                  <a:srgbClr val="0055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Materials at the Mn K-edge</a:t>
            </a:r>
            <a:r>
              <a:rPr lang="en-US" sz="1600" b="1" cap="all" spc="-100" dirty="0">
                <a:solidFill>
                  <a:srgbClr val="005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5" name="Title 1">
            <a:extLst>
              <a:ext uri="{FF2B5EF4-FFF2-40B4-BE49-F238E27FC236}">
                <a16:creationId xmlns:a16="http://schemas.microsoft.com/office/drawing/2014/main" id="{85F3E96B-BA50-C744-BF21-B697F03EC505}"/>
              </a:ext>
            </a:extLst>
          </p:cNvPr>
          <p:cNvSpPr txBox="1">
            <a:spLocks/>
          </p:cNvSpPr>
          <p:nvPr/>
        </p:nvSpPr>
        <p:spPr>
          <a:xfrm>
            <a:off x="6270049" y="3971080"/>
            <a:ext cx="2650921" cy="646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spc="-100" dirty="0" err="1">
                <a:solidFill>
                  <a:srgbClr val="005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Tauc</a:t>
            </a:r>
            <a:r>
              <a:rPr lang="en-US" sz="1600" b="1" spc="-100" dirty="0">
                <a:solidFill>
                  <a:srgbClr val="005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Plot </a:t>
            </a:r>
            <a:r>
              <a:rPr lang="en-US" sz="1600" b="1" spc="-100" dirty="0">
                <a:solidFill>
                  <a:srgbClr val="0055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of  </a:t>
            </a:r>
            <a:r>
              <a:rPr lang="en-US" sz="1600" b="1" dirty="0">
                <a:solidFill>
                  <a:srgbClr val="0055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Mn</a:t>
            </a:r>
            <a:r>
              <a:rPr lang="en-US" sz="1600" b="1" baseline="-25000" dirty="0">
                <a:solidFill>
                  <a:srgbClr val="0055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x</a:t>
            </a:r>
            <a:r>
              <a:rPr lang="en-US" sz="1600" b="1" dirty="0">
                <a:solidFill>
                  <a:srgbClr val="0055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Zn</a:t>
            </a:r>
            <a:r>
              <a:rPr lang="en-US" sz="1600" b="1" baseline="-25000" dirty="0">
                <a:solidFill>
                  <a:srgbClr val="0055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1-x</a:t>
            </a:r>
            <a:r>
              <a:rPr lang="en-US" sz="1600" b="1" dirty="0">
                <a:solidFill>
                  <a:srgbClr val="0055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O</a:t>
            </a:r>
            <a:r>
              <a:rPr lang="en-US" sz="1600" b="1" spc="-100" dirty="0">
                <a:solidFill>
                  <a:srgbClr val="0055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Materials </a:t>
            </a:r>
            <a:endParaRPr lang="en-PR" sz="1600" b="1" dirty="0">
              <a:solidFill>
                <a:srgbClr val="0055FF"/>
              </a:solidFill>
            </a:endParaRPr>
          </a:p>
        </p:txBody>
      </p:sp>
      <p:sp>
        <p:nvSpPr>
          <p:cNvPr id="96" name="Title 1">
            <a:extLst>
              <a:ext uri="{FF2B5EF4-FFF2-40B4-BE49-F238E27FC236}">
                <a16:creationId xmlns:a16="http://schemas.microsoft.com/office/drawing/2014/main" id="{4F14D951-9BC0-1749-AEBF-DFB950683CBB}"/>
              </a:ext>
            </a:extLst>
          </p:cNvPr>
          <p:cNvSpPr txBox="1">
            <a:spLocks/>
          </p:cNvSpPr>
          <p:nvPr/>
        </p:nvSpPr>
        <p:spPr>
          <a:xfrm>
            <a:off x="9397247" y="3971081"/>
            <a:ext cx="2435330" cy="568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rgbClr val="005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Electrochemistry of</a:t>
            </a:r>
            <a:r>
              <a:rPr lang="en-US" sz="1600" b="1" dirty="0">
                <a:solidFill>
                  <a:srgbClr val="0055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Mn</a:t>
            </a:r>
            <a:r>
              <a:rPr lang="en-US" sz="1600" b="1" baseline="-25000" dirty="0">
                <a:solidFill>
                  <a:srgbClr val="0055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x</a:t>
            </a:r>
            <a:r>
              <a:rPr lang="en-US" sz="1600" b="1" dirty="0">
                <a:solidFill>
                  <a:srgbClr val="0055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Zn</a:t>
            </a:r>
            <a:r>
              <a:rPr lang="en-US" sz="1600" b="1" baseline="-25000" dirty="0">
                <a:solidFill>
                  <a:srgbClr val="0055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1-x</a:t>
            </a:r>
            <a:r>
              <a:rPr lang="en-US" sz="1600" b="1" dirty="0">
                <a:solidFill>
                  <a:srgbClr val="0055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O</a:t>
            </a:r>
            <a:r>
              <a:rPr lang="en-US" sz="1600" b="1" spc="-100" dirty="0">
                <a:solidFill>
                  <a:srgbClr val="0055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Materials</a:t>
            </a:r>
            <a:endParaRPr lang="en-PR" sz="1600" b="1" dirty="0">
              <a:solidFill>
                <a:srgbClr val="0055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D93931-7351-2E4F-A53B-30D7759492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98264" y="1777826"/>
            <a:ext cx="2860663" cy="2232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5BE3A-8A21-EA4D-A494-48017DB6A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960" y="436514"/>
            <a:ext cx="9197031" cy="170797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8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Dye-Sensitized Solar Cells (DSSCS)</a:t>
            </a:r>
            <a:br>
              <a:rPr lang="en-US" sz="48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5FD1C8-88E8-A546-9BAE-97BFAA1FFE13}"/>
              </a:ext>
            </a:extLst>
          </p:cNvPr>
          <p:cNvSpPr txBox="1"/>
          <p:nvPr/>
        </p:nvSpPr>
        <p:spPr>
          <a:xfrm>
            <a:off x="965108" y="1465037"/>
            <a:ext cx="10258733" cy="5392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DSSC are photoelectrochemical cells which involves complex reactions.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achieve high efficiency and reduce energy loss in the DSSC the interfacial energetics and kinetics at the electrode surface are very important.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DSSC has four main components:		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Photoanode Semiconductor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Dye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Electrolyte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Counter electrode</a:t>
            </a:r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93C1A4-4093-EE43-B4EC-652148E07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9111" y="3214908"/>
            <a:ext cx="36068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64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B23C9-421C-5243-9FC4-6C014DD2A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5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 for the construction of </a:t>
            </a:r>
            <a:r>
              <a:rPr lang="en-US" sz="52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Dye-Sensitized Solar Cells</a:t>
            </a:r>
          </a:p>
        </p:txBody>
      </p:sp>
      <p:graphicFrame>
        <p:nvGraphicFramePr>
          <p:cNvPr id="25" name="TextBox 3">
            <a:extLst>
              <a:ext uri="{FF2B5EF4-FFF2-40B4-BE49-F238E27FC236}">
                <a16:creationId xmlns:a16="http://schemas.microsoft.com/office/drawing/2014/main" id="{F58B169D-A8E1-49E5-817F-5A9A3A3932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393613"/>
              </p:ext>
            </p:extLst>
          </p:nvPr>
        </p:nvGraphicFramePr>
        <p:xfrm>
          <a:off x="164891" y="1543987"/>
          <a:ext cx="11827239" cy="4976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BC5222E3-D617-3E47-AA55-FFD346B6B1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351" r="23516" b="2"/>
          <a:stretch/>
        </p:blipFill>
        <p:spPr>
          <a:xfrm>
            <a:off x="10349813" y="4996081"/>
            <a:ext cx="1804733" cy="187157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60987C6-FB28-7847-A319-75517FB2170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149" t="66407" r="28189" b="-2"/>
          <a:stretch/>
        </p:blipFill>
        <p:spPr>
          <a:xfrm>
            <a:off x="4192739" y="5314013"/>
            <a:ext cx="2058480" cy="154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59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B903EA4-1845-914E-B826-3D1CA52CCEC9}"/>
              </a:ext>
            </a:extLst>
          </p:cNvPr>
          <p:cNvSpPr txBox="1">
            <a:spLocks/>
          </p:cNvSpPr>
          <p:nvPr/>
        </p:nvSpPr>
        <p:spPr>
          <a:xfrm>
            <a:off x="838200" y="557188"/>
            <a:ext cx="10515600" cy="113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 sweep voltammetry of a DSSC in the presence and absence of UV light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028F20-BBD2-1E46-B6CD-801CBF5FB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451" y="2013163"/>
            <a:ext cx="5928065" cy="42876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81AD27-FF5D-8443-A2C9-F6027BD87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84" y="2013163"/>
            <a:ext cx="5754293" cy="417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95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AAE33-92B0-4248-911F-50C377B8E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PR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uture work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B76B4-6345-D640-89AB-D6CC4D8F5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/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Complete characterization of a DSSC using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MnZnO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as photoanode.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Perform in-situ X-ray Spectroscopy to monitor the reaction that occurs at the interface of the semiconductor and electrolyte.</a:t>
            </a:r>
            <a:endParaRPr lang="en-P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Since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MnZnO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can be used for two different applications, attempt the construction of an hybrid device.</a:t>
            </a:r>
          </a:p>
          <a:p>
            <a:endParaRPr lang="en-PR" sz="2000" dirty="0"/>
          </a:p>
        </p:txBody>
      </p:sp>
      <p:pic>
        <p:nvPicPr>
          <p:cNvPr id="5" name="Picture 4" descr="Graph on document with pen">
            <a:extLst>
              <a:ext uri="{FF2B5EF4-FFF2-40B4-BE49-F238E27FC236}">
                <a16:creationId xmlns:a16="http://schemas.microsoft.com/office/drawing/2014/main" id="{D346F00D-EFDB-4A35-B8F4-0E02DE140B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20" r="18560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56690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C63B8-7387-CC45-87C7-C13A39B92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P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A4D15-8B0C-E648-9C8D-4F18A923D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449" y="1454809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Hsu, C.-H., Lai, C.-C., Chen, L.-C., and Chan, P.-S. (2014, June 9) Enhanced Performance of Dye-Sensitized Solar Cells with Graphene/</a:t>
            </a:r>
            <a:r>
              <a:rPr lang="en-US" sz="2400" dirty="0" err="1"/>
              <a:t>ZnO</a:t>
            </a:r>
            <a:r>
              <a:rPr lang="en-US" sz="2400" dirty="0"/>
              <a:t> Nanoparticles Bilayer Structure. </a:t>
            </a:r>
            <a:r>
              <a:rPr lang="en-US" sz="2400" i="1" dirty="0"/>
              <a:t>Journal of Nanomaterials</a:t>
            </a:r>
            <a:r>
              <a:rPr lang="en-US" sz="2400" dirty="0"/>
              <a:t>. </a:t>
            </a:r>
            <a:r>
              <a:rPr lang="en-US" sz="2400" dirty="0" err="1"/>
              <a:t>Hindawi</a:t>
            </a:r>
            <a:r>
              <a:rPr lang="en-US" sz="2400" dirty="0"/>
              <a:t>. 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Iwata, S., </a:t>
            </a:r>
            <a:r>
              <a:rPr lang="en-US" sz="2400" dirty="0" err="1"/>
              <a:t>Shibakawa</a:t>
            </a:r>
            <a:r>
              <a:rPr lang="en-US" sz="2400" dirty="0"/>
              <a:t>, S.-</a:t>
            </a:r>
            <a:r>
              <a:rPr lang="en-US" sz="2400" dirty="0" err="1"/>
              <a:t>ichiro</a:t>
            </a:r>
            <a:r>
              <a:rPr lang="en-US" sz="2400" dirty="0"/>
              <a:t>, </a:t>
            </a:r>
            <a:r>
              <a:rPr lang="en-US" sz="2400" dirty="0" err="1"/>
              <a:t>Imawaka</a:t>
            </a:r>
            <a:r>
              <a:rPr lang="en-US" sz="2400" dirty="0"/>
              <a:t>, N., and Yoshino, K. (2017, December 29) Stability of the current characteristics of dye-sensitized solar cells in the second quadrant of the current–voltage characteristics. </a:t>
            </a:r>
            <a:r>
              <a:rPr lang="en-US" sz="2400" i="1" dirty="0"/>
              <a:t>Energy Reports</a:t>
            </a:r>
            <a:r>
              <a:rPr lang="en-US" sz="2400" dirty="0"/>
              <a:t>. Elsevier. 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Zheng, D., Ye, M., Wen, X., Zhang, N., and Lin, C. (2016, December 23) Electrochemical methods for the characterization and interfacial study of dye-sensitized solar cell. </a:t>
            </a:r>
            <a:r>
              <a:rPr lang="en-US" sz="2400" i="1" dirty="0"/>
              <a:t>Science Bulletin</a:t>
            </a:r>
            <a:r>
              <a:rPr lang="en-US" sz="2400" dirty="0"/>
              <a:t>. Elsevier. 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94084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329F5-4A7F-934E-96B2-A3B7A9C2E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PR" sz="520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7217126-3A97-4BE4-AB77-6E6D0B8B11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3040574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8764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BF0000"/>
      </a:accent1>
      <a:accent2>
        <a:srgbClr val="C6C8C7"/>
      </a:accent2>
      <a:accent3>
        <a:srgbClr val="A5A5A5"/>
      </a:accent3>
      <a:accent4>
        <a:srgbClr val="F3B800"/>
      </a:accent4>
      <a:accent5>
        <a:srgbClr val="203863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9037</TotalTime>
  <Words>458</Words>
  <Application>Microsoft Macintosh PowerPoint</Application>
  <PresentationFormat>Widescreen</PresentationFormat>
  <Paragraphs>61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 Narrow</vt:lpstr>
      <vt:lpstr>Calibri</vt:lpstr>
      <vt:lpstr>Calibri Light</vt:lpstr>
      <vt:lpstr>Times New Roman</vt:lpstr>
      <vt:lpstr>Office Theme</vt:lpstr>
      <vt:lpstr>PHOTOELECTROCATALYTIC ACTIVITY OF MnZnO</vt:lpstr>
      <vt:lpstr>Outline  </vt:lpstr>
      <vt:lpstr>XRPD Diffractograms of MnxZn1-xO Materials </vt:lpstr>
      <vt:lpstr>Dye-Sensitized Solar Cells (DSSCS)  </vt:lpstr>
      <vt:lpstr>Methodology for the construction of Dye-Sensitized Solar Cells</vt:lpstr>
      <vt:lpstr>PowerPoint Presentation</vt:lpstr>
      <vt:lpstr>Future work </vt:lpstr>
      <vt:lpstr>References</vt:lpstr>
      <vt:lpstr>Acknowledgements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MnZnO</dc:title>
  <dc:creator>GENESIS L GARCIA MACHADO</dc:creator>
  <cp:lastModifiedBy>GENESIS L GARCIA MACHADO</cp:lastModifiedBy>
  <cp:revision>11</cp:revision>
  <dcterms:created xsi:type="dcterms:W3CDTF">2021-07-20T17:10:05Z</dcterms:created>
  <dcterms:modified xsi:type="dcterms:W3CDTF">2021-07-27T11:31:23Z</dcterms:modified>
</cp:coreProperties>
</file>