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3DAE7-C124-4D2E-A3B1-AE6AEDF311B5}" v="78" dt="2021-06-29T17:10:1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C82E2-3434-4F8F-B24D-E09295921497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3C6C-82EA-4D9D-AA8A-69C85F2EE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9117B-1405-4997-81DF-D47685487591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D327-AB58-4897-AF71-6D19B63EA53A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F879-CB5E-4D5D-8720-D92DA7AE545E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7957-4685-4AAA-AC15-17027EB8CE3B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2546-CD2F-49E1-B1D0-A834B66B5E2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5D2-491A-4C11-867A-1AADC7361863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7DB-A260-4317-B84F-54DF88D675D3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32A5-C0DB-45B3-9A28-AA7E7B5E7621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FDAC-91B9-467F-9D59-FECADBF43D47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332A-5D1A-4A68-8DC3-3FC24CFC5B34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A8BF-B3DA-48FF-989E-13589D6975D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B4EE1E-2631-4416-BD05-4FE45075E299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DE23-C60A-48AD-A50E-2C19728B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63" y="101904"/>
            <a:ext cx="7630868" cy="99393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Rubisco project – Dr. </a:t>
            </a:r>
            <a:r>
              <a:rPr lang="en-US" sz="4000" b="1" dirty="0" err="1"/>
              <a:t>Qingqiu</a:t>
            </a:r>
            <a:r>
              <a:rPr lang="en-US" sz="4000" b="1" dirty="0"/>
              <a:t> Huang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047FD-AB4F-43E3-8AD2-4BA83C7F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284189"/>
            <a:ext cx="2743199" cy="251854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C4B51-5F2B-492F-A8F5-D572F7187FFB}"/>
              </a:ext>
            </a:extLst>
          </p:cNvPr>
          <p:cNvSpPr txBox="1"/>
          <p:nvPr/>
        </p:nvSpPr>
        <p:spPr>
          <a:xfrm>
            <a:off x="531935" y="3085761"/>
            <a:ext cx="248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effectLst/>
              </a:rPr>
              <a:t>Atomi</a:t>
            </a:r>
            <a:r>
              <a:rPr lang="en-US" sz="600" dirty="0">
                <a:effectLst/>
              </a:rPr>
              <a:t>, H. et al. (2004). Description </a:t>
            </a:r>
            <a:r>
              <a:rPr lang="en-US" sz="600" dirty="0" err="1">
                <a:effectLst/>
              </a:rPr>
              <a:t>ofThermococcus</a:t>
            </a:r>
            <a:r>
              <a:rPr lang="en-US" sz="600" dirty="0">
                <a:effectLst/>
              </a:rPr>
              <a:t> </a:t>
            </a:r>
            <a:r>
              <a:rPr lang="en-US" sz="600" dirty="0" err="1">
                <a:effectLst/>
              </a:rPr>
              <a:t>kodakaraensissp</a:t>
            </a:r>
            <a:r>
              <a:rPr lang="en-US" sz="600" dirty="0">
                <a:effectLst/>
              </a:rPr>
              <a:t>. </a:t>
            </a:r>
            <a:r>
              <a:rPr lang="en-US" sz="600" dirty="0" err="1">
                <a:effectLst/>
              </a:rPr>
              <a:t>nov.</a:t>
            </a:r>
            <a:r>
              <a:rPr lang="en-US" sz="600" dirty="0">
                <a:effectLst/>
              </a:rPr>
              <a:t>, a well studied </a:t>
            </a:r>
            <a:r>
              <a:rPr lang="en-US" sz="600" dirty="0" err="1">
                <a:effectLst/>
              </a:rPr>
              <a:t>hyperthermophilic</a:t>
            </a:r>
            <a:r>
              <a:rPr lang="en-US" sz="600" dirty="0">
                <a:effectLst/>
              </a:rPr>
              <a:t> archaeon previously reported </a:t>
            </a:r>
            <a:r>
              <a:rPr lang="en-US" sz="600" dirty="0" err="1">
                <a:effectLst/>
              </a:rPr>
              <a:t>asPyrococcussp</a:t>
            </a:r>
            <a:r>
              <a:rPr lang="en-US" sz="600" dirty="0">
                <a:effectLst/>
              </a:rPr>
              <a:t>. KOD1. </a:t>
            </a:r>
            <a:r>
              <a:rPr lang="en-US" sz="600" i="1" dirty="0">
                <a:effectLst/>
              </a:rPr>
              <a:t>Archaea</a:t>
            </a:r>
            <a:r>
              <a:rPr lang="en-US" sz="600" dirty="0">
                <a:effectLst/>
              </a:rPr>
              <a:t>, </a:t>
            </a:r>
            <a:r>
              <a:rPr lang="en-US" sz="600" i="1" dirty="0">
                <a:effectLst/>
              </a:rPr>
              <a:t>1</a:t>
            </a:r>
            <a:r>
              <a:rPr lang="en-US" sz="600" dirty="0">
                <a:effectLst/>
              </a:rPr>
              <a:t>(4), 263–267. https://doi.org/10.1155/2004/204953 </a:t>
            </a:r>
          </a:p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9003888-5E30-42A2-9773-0F8CC33D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9" y="945872"/>
            <a:ext cx="1855224" cy="2098811"/>
          </a:xfrm>
          <a:prstGeom prst="rect">
            <a:avLst/>
          </a:prstGeom>
        </p:spPr>
      </p:pic>
      <p:pic>
        <p:nvPicPr>
          <p:cNvPr id="8" name="Picture 7" descr="A picture containing text, indoor, equipment, miller&#10;&#10;Description automatically generated">
            <a:extLst>
              <a:ext uri="{FF2B5EF4-FFF2-40B4-BE49-F238E27FC236}">
                <a16:creationId xmlns:a16="http://schemas.microsoft.com/office/drawing/2014/main" id="{9D97CB8D-AAC3-46D5-B564-B43CE015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312" y="1062716"/>
            <a:ext cx="2130396" cy="1981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21AA7-9772-4088-A54A-C978578B0D0B}"/>
              </a:ext>
            </a:extLst>
          </p:cNvPr>
          <p:cNvSpPr txBox="1"/>
          <p:nvPr/>
        </p:nvSpPr>
        <p:spPr>
          <a:xfrm>
            <a:off x="6171835" y="1322978"/>
            <a:ext cx="30981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Express and purify protein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Grow the crystal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Pressurize the crystals with CO2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Collect diffraction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1"/>
                </a:solidFill>
              </a:rPr>
              <a:t>Solve and analyze the crystal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48CF8-15AC-40F9-A3FF-0665E81AFD80}"/>
              </a:ext>
            </a:extLst>
          </p:cNvPr>
          <p:cNvSpPr txBox="1"/>
          <p:nvPr/>
        </p:nvSpPr>
        <p:spPr>
          <a:xfrm>
            <a:off x="6131170" y="945872"/>
            <a:ext cx="313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Experimental process</a:t>
            </a:r>
          </a:p>
        </p:txBody>
      </p:sp>
      <p:pic>
        <p:nvPicPr>
          <p:cNvPr id="11" name="Content Placeholder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8FF1E6-B33E-4380-972C-7215EB52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77" y="4074797"/>
            <a:ext cx="2453028" cy="1499014"/>
          </a:xfrm>
          <a:prstGeom prst="rect">
            <a:avLst/>
          </a:prstGeom>
        </p:spPr>
      </p:pic>
      <p:pic>
        <p:nvPicPr>
          <p:cNvPr id="12" name="Picture 11" descr="A picture containing plant&#10;&#10;Description automatically generated">
            <a:extLst>
              <a:ext uri="{FF2B5EF4-FFF2-40B4-BE49-F238E27FC236}">
                <a16:creationId xmlns:a16="http://schemas.microsoft.com/office/drawing/2014/main" id="{4E7AE513-9DB9-4BC9-82CE-7C50855B5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674" y="4161824"/>
            <a:ext cx="2270139" cy="1435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582F8B-2A31-46FF-A4CA-3A7C69A68AAE}"/>
              </a:ext>
            </a:extLst>
          </p:cNvPr>
          <p:cNvSpPr txBox="1"/>
          <p:nvPr/>
        </p:nvSpPr>
        <p:spPr>
          <a:xfrm>
            <a:off x="621339" y="5859688"/>
            <a:ext cx="6095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Solve structure with Phenix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3B1472-AE28-4CAC-A443-97FF6DDF2AA8}"/>
              </a:ext>
            </a:extLst>
          </p:cNvPr>
          <p:cNvSpPr txBox="1"/>
          <p:nvPr/>
        </p:nvSpPr>
        <p:spPr>
          <a:xfrm>
            <a:off x="3513065" y="5859688"/>
            <a:ext cx="2658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Visualize structure with Coot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AA415-353C-4D5D-94D5-60A697CFB1A7}"/>
              </a:ext>
            </a:extLst>
          </p:cNvPr>
          <p:cNvSpPr txBox="1"/>
          <p:nvPr/>
        </p:nvSpPr>
        <p:spPr>
          <a:xfrm>
            <a:off x="580292" y="3598032"/>
            <a:ext cx="13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My project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6441C65-5EB5-4864-A0EC-16BBBFCCA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375" y="878927"/>
            <a:ext cx="2079532" cy="2165756"/>
          </a:xfrm>
          <a:prstGeom prst="rect">
            <a:avLst/>
          </a:prstGeom>
        </p:spPr>
      </p:pic>
      <p:pic>
        <p:nvPicPr>
          <p:cNvPr id="17" name="Picture 16" descr="Diagram, map&#10;&#10;Description automatically generated">
            <a:extLst>
              <a:ext uri="{FF2B5EF4-FFF2-40B4-BE49-F238E27FC236}">
                <a16:creationId xmlns:a16="http://schemas.microsoft.com/office/drawing/2014/main" id="{8707BF59-8AD4-4557-BB79-9F764A593C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78" t="54830" r="278" b="262"/>
          <a:stretch/>
        </p:blipFill>
        <p:spPr>
          <a:xfrm>
            <a:off x="6444861" y="3824425"/>
            <a:ext cx="4878338" cy="2287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F69E42-8495-4E62-BD3E-2FAEBCCF6A31}"/>
              </a:ext>
            </a:extLst>
          </p:cNvPr>
          <p:cNvSpPr txBox="1"/>
          <p:nvPr/>
        </p:nvSpPr>
        <p:spPr>
          <a:xfrm>
            <a:off x="6096000" y="3289301"/>
            <a:ext cx="407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Crystal structure of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TkRubisco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Mg</a:t>
            </a: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2+</a:t>
            </a:r>
            <a:endParaRPr lang="en-US" sz="1800" i="1" dirty="0">
              <a:solidFill>
                <a:schemeClr val="accent1">
                  <a:lumMod val="75000"/>
                </a:schemeClr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BB480-CB39-4A6A-9C54-012B839D72A1}"/>
              </a:ext>
            </a:extLst>
          </p:cNvPr>
          <p:cNvSpPr txBox="1"/>
          <p:nvPr/>
        </p:nvSpPr>
        <p:spPr>
          <a:xfrm>
            <a:off x="3176229" y="3099927"/>
            <a:ext cx="246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Protein Crystal of </a:t>
            </a:r>
            <a:r>
              <a:rPr lang="en-US" sz="1400" dirty="0" err="1">
                <a:solidFill>
                  <a:schemeClr val="accent1"/>
                </a:solidFill>
              </a:rPr>
              <a:t>Tkrubisco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42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ecorated, colorful, decorative&#10;&#10;Description automatically generated">
            <a:extLst>
              <a:ext uri="{FF2B5EF4-FFF2-40B4-BE49-F238E27FC236}">
                <a16:creationId xmlns:a16="http://schemas.microsoft.com/office/drawing/2014/main" id="{760F1B49-EADF-4FE1-AEFF-7B8A1806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31" y="591826"/>
            <a:ext cx="4798224" cy="2989711"/>
          </a:xfrm>
          <a:prstGeom prst="rect">
            <a:avLst/>
          </a:prstGeom>
        </p:spPr>
      </p:pic>
      <p:pic>
        <p:nvPicPr>
          <p:cNvPr id="13" name="Picture 12" descr="A picture containing map&#10;&#10;Description automatically generated">
            <a:extLst>
              <a:ext uri="{FF2B5EF4-FFF2-40B4-BE49-F238E27FC236}">
                <a16:creationId xmlns:a16="http://schemas.microsoft.com/office/drawing/2014/main" id="{2BF4881F-33D3-4D58-9475-6B5EDE33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19" y="591826"/>
            <a:ext cx="4870960" cy="2929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516F30-3055-4EED-BFB5-F34F67661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200" y="3751219"/>
            <a:ext cx="3472304" cy="2723729"/>
          </a:xfrm>
          <a:prstGeom prst="rect">
            <a:avLst/>
          </a:prstGeom>
        </p:spPr>
      </p:pic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AA84BCA-E553-4A4F-BD18-A8D1BC23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269" y="3751219"/>
            <a:ext cx="4558940" cy="27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19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28E4D0-782D-4812-BE7D-AE5131FD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915EF7-B9F6-4EB7-AA4F-557BE6AB702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design</Template>
  <TotalTime>1070</TotalTime>
  <Words>91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Corbel</vt:lpstr>
      <vt:lpstr>Basis</vt:lpstr>
      <vt:lpstr>Rubisco project – Dr. Qingqiu Huang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research-rubisco</dc:title>
  <dc:creator>jooi choi</dc:creator>
  <cp:lastModifiedBy>jooi choi</cp:lastModifiedBy>
  <cp:revision>8</cp:revision>
  <dcterms:created xsi:type="dcterms:W3CDTF">2021-06-28T16:52:09Z</dcterms:created>
  <dcterms:modified xsi:type="dcterms:W3CDTF">2021-07-27T04:20:08Z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