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2" r:id="rId17"/>
    <p:sldId id="271"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25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B399B3-BF35-42A4-83E1-9CC8CCC553D7}"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399B3-BF35-42A4-83E1-9CC8CCC553D7}"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399B3-BF35-42A4-83E1-9CC8CCC553D7}"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B399B3-BF35-42A4-83E1-9CC8CCC553D7}"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B399B3-BF35-42A4-83E1-9CC8CCC553D7}"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B399B3-BF35-42A4-83E1-9CC8CCC553D7}" type="datetimeFigureOut">
              <a:rPr lang="en-US" smtClean="0"/>
              <a:pPr/>
              <a:t>8/13/2010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B399B3-BF35-42A4-83E1-9CC8CCC553D7}" type="datetimeFigureOut">
              <a:rPr lang="en-US" smtClean="0"/>
              <a:pPr/>
              <a:t>8/13/2010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B399B3-BF35-42A4-83E1-9CC8CCC553D7}" type="datetimeFigureOut">
              <a:rPr lang="en-US" smtClean="0"/>
              <a:pPr/>
              <a:t>8/13/2010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399B3-BF35-42A4-83E1-9CC8CCC553D7}" type="datetimeFigureOut">
              <a:rPr lang="en-US" smtClean="0"/>
              <a:pPr/>
              <a:t>8/13/2010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399B3-BF35-42A4-83E1-9CC8CCC553D7}" type="datetimeFigureOut">
              <a:rPr lang="en-US" smtClean="0"/>
              <a:pPr/>
              <a:t>8/13/2010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399B3-BF35-42A4-83E1-9CC8CCC553D7}" type="datetimeFigureOut">
              <a:rPr lang="en-US" smtClean="0"/>
              <a:pPr/>
              <a:t>8/13/2010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DE988-8EDD-46A3-9397-DF229E874F0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399B3-BF35-42A4-83E1-9CC8CCC553D7}" type="datetimeFigureOut">
              <a:rPr lang="en-US" smtClean="0"/>
              <a:pPr/>
              <a:t>8/13/2010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FDE988-8EDD-46A3-9397-DF229E874F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a:bodyPr>
          <a:lstStyle/>
          <a:p>
            <a:r>
              <a:rPr lang="en-US" dirty="0" smtClean="0"/>
              <a:t>Using FLUKA to study Radiation Fields in ERL Components</a:t>
            </a:r>
            <a:endParaRPr lang="en-US" dirty="0"/>
          </a:p>
        </p:txBody>
      </p:sp>
      <p:sp>
        <p:nvSpPr>
          <p:cNvPr id="3" name="Subtitle 2"/>
          <p:cNvSpPr>
            <a:spLocks noGrp="1"/>
          </p:cNvSpPr>
          <p:nvPr>
            <p:ph type="subTitle" idx="1"/>
          </p:nvPr>
        </p:nvSpPr>
        <p:spPr>
          <a:xfrm>
            <a:off x="1371600" y="2670175"/>
            <a:ext cx="6400800" cy="1901825"/>
          </a:xfrm>
        </p:spPr>
        <p:txBody>
          <a:bodyPr>
            <a:normAutofit/>
          </a:bodyPr>
          <a:lstStyle/>
          <a:p>
            <a:r>
              <a:rPr lang="en-US" sz="3000" dirty="0" smtClean="0">
                <a:solidFill>
                  <a:schemeClr val="tx1">
                    <a:lumMod val="75000"/>
                    <a:lumOff val="25000"/>
                  </a:schemeClr>
                </a:solidFill>
              </a:rPr>
              <a:t>Jason E. Andrews,</a:t>
            </a:r>
          </a:p>
          <a:p>
            <a:r>
              <a:rPr lang="en-US" sz="3000" dirty="0" smtClean="0">
                <a:solidFill>
                  <a:schemeClr val="tx1">
                    <a:lumMod val="75000"/>
                    <a:lumOff val="25000"/>
                  </a:schemeClr>
                </a:solidFill>
              </a:rPr>
              <a:t>University of Washington</a:t>
            </a:r>
          </a:p>
          <a:p>
            <a:pPr lvl="0"/>
            <a:r>
              <a:rPr lang="en-US" sz="3000" dirty="0" smtClean="0">
                <a:solidFill>
                  <a:schemeClr val="tx1">
                    <a:lumMod val="75000"/>
                    <a:lumOff val="25000"/>
                  </a:schemeClr>
                </a:solidFill>
              </a:rPr>
              <a:t>Vaclav Kostroun, Mentor</a:t>
            </a:r>
          </a:p>
          <a:p>
            <a:endParaRPr lang="en-US" sz="3000" dirty="0" smtClean="0">
              <a:solidFill>
                <a:schemeClr val="tx1">
                  <a:lumMod val="75000"/>
                  <a:lumOff val="25000"/>
                </a:schemeClr>
              </a:solidFill>
            </a:endParaRPr>
          </a:p>
          <a:p>
            <a:endParaRPr lang="en-US" sz="3000" dirty="0">
              <a:solidFill>
                <a:schemeClr val="tx1">
                  <a:lumMod val="75000"/>
                  <a:lumOff val="25000"/>
                </a:schemeClr>
              </a:solidFill>
            </a:endParaRPr>
          </a:p>
        </p:txBody>
      </p:sp>
      <p:sp>
        <p:nvSpPr>
          <p:cNvPr id="4" name="Oval 3"/>
          <p:cNvSpPr/>
          <p:nvPr/>
        </p:nvSpPr>
        <p:spPr>
          <a:xfrm flipV="1">
            <a:off x="1104900" y="2504441"/>
            <a:ext cx="6934200" cy="45719"/>
          </a:xfrm>
          <a:prstGeom prst="ellipse">
            <a:avLst/>
          </a:prstGeom>
          <a:solidFill>
            <a:schemeClr val="accent2">
              <a:lumMod val="75000"/>
            </a:schemeClr>
          </a:solidFill>
          <a:ln w="12700" cmpd="sng">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CLASSE_Logo_3Line_Red.png"/>
          <p:cNvPicPr>
            <a:picLocks noChangeAspect="1"/>
          </p:cNvPicPr>
          <p:nvPr/>
        </p:nvPicPr>
        <p:blipFill>
          <a:blip r:embed="rId2" cstate="print"/>
          <a:stretch>
            <a:fillRect/>
          </a:stretch>
        </p:blipFill>
        <p:spPr>
          <a:xfrm>
            <a:off x="2964176" y="4876800"/>
            <a:ext cx="3215647" cy="87173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dirty="0" smtClean="0"/>
              <a:t>M7 Touschek collimation calculation</a:t>
            </a:r>
            <a:endParaRPr lang="en-US" dirty="0"/>
          </a:p>
        </p:txBody>
      </p:sp>
      <p:pic>
        <p:nvPicPr>
          <p:cNvPr id="7" name="Picture 6" descr="M75pri_pres.PNG"/>
          <p:cNvPicPr>
            <a:picLocks noChangeAspect="1"/>
          </p:cNvPicPr>
          <p:nvPr/>
        </p:nvPicPr>
        <p:blipFill>
          <a:blip r:embed="rId2" cstate="print"/>
          <a:stretch>
            <a:fillRect/>
          </a:stretch>
        </p:blipFill>
        <p:spPr>
          <a:xfrm>
            <a:off x="4021254" y="3254935"/>
            <a:ext cx="4783255" cy="3450665"/>
          </a:xfrm>
          <a:prstGeom prst="rect">
            <a:avLst/>
          </a:prstGeom>
        </p:spPr>
      </p:pic>
      <p:sp>
        <p:nvSpPr>
          <p:cNvPr id="9" name="Content Placeholder 2"/>
          <p:cNvSpPr txBox="1">
            <a:spLocks/>
          </p:cNvSpPr>
          <p:nvPr/>
        </p:nvSpPr>
        <p:spPr>
          <a:xfrm>
            <a:off x="609600" y="1676400"/>
            <a:ext cx="8077200" cy="1600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Pct val="50000"/>
              <a:buBlip>
                <a:blip r:embed="rId3"/>
              </a:buBlip>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Touschek scattering is the collision of beam particles with one another, which results in beam loss.</a:t>
            </a:r>
          </a:p>
        </p:txBody>
      </p:sp>
      <p:sp>
        <p:nvSpPr>
          <p:cNvPr id="11" name="Content Placeholder 2"/>
          <p:cNvSpPr txBox="1">
            <a:spLocks/>
          </p:cNvSpPr>
          <p:nvPr/>
        </p:nvSpPr>
        <p:spPr>
          <a:xfrm>
            <a:off x="609600" y="3124200"/>
            <a:ext cx="3352800" cy="3200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Pct val="50000"/>
              <a:buBlip>
                <a:blip r:embed="rId3"/>
              </a:buBlip>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This inevitable loss is controlled by collimating the particles at strategic locations.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Oval 11"/>
          <p:cNvSpPr/>
          <p:nvPr/>
        </p:nvSpPr>
        <p:spPr>
          <a:xfrm flipV="1">
            <a:off x="1143000" y="1219200"/>
            <a:ext cx="6934200" cy="45719"/>
          </a:xfrm>
          <a:prstGeom prst="ellipse">
            <a:avLst/>
          </a:prstGeom>
          <a:solidFill>
            <a:schemeClr val="accent2">
              <a:lumMod val="7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724400" y="2971800"/>
            <a:ext cx="3962400" cy="615553"/>
          </a:xfrm>
          <a:prstGeom prst="rect">
            <a:avLst/>
          </a:prstGeom>
          <a:noFill/>
        </p:spPr>
        <p:txBody>
          <a:bodyPr wrap="square" rtlCol="0">
            <a:spAutoFit/>
          </a:bodyPr>
          <a:lstStyle/>
          <a:p>
            <a:r>
              <a:rPr lang="en-US" sz="1600" dirty="0" smtClean="0"/>
              <a:t>Probability distribution of Touschek particles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75cutaway02.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75diag03.png"/>
          <p:cNvPicPr>
            <a:picLocks noChangeAspect="1"/>
          </p:cNvPicPr>
          <p:nvPr/>
        </p:nvPicPr>
        <p:blipFill>
          <a:blip r:embed="rId2" cstate="print"/>
          <a:stretch>
            <a:fillRect/>
          </a:stretch>
        </p:blipFill>
        <p:spPr>
          <a:xfrm>
            <a:off x="838200" y="990600"/>
            <a:ext cx="7526428" cy="3962400"/>
          </a:xfrm>
          <a:prstGeom prst="rect">
            <a:avLst/>
          </a:prstGeom>
        </p:spPr>
      </p:pic>
      <p:sp>
        <p:nvSpPr>
          <p:cNvPr id="6" name="TextBox 5"/>
          <p:cNvSpPr txBox="1"/>
          <p:nvPr/>
        </p:nvSpPr>
        <p:spPr>
          <a:xfrm>
            <a:off x="2705100" y="300335"/>
            <a:ext cx="3733800" cy="461665"/>
          </a:xfrm>
          <a:prstGeom prst="rect">
            <a:avLst/>
          </a:prstGeom>
          <a:noFill/>
        </p:spPr>
        <p:txBody>
          <a:bodyPr wrap="square" rtlCol="0">
            <a:spAutoFit/>
          </a:bodyPr>
          <a:lstStyle/>
          <a:p>
            <a:pPr algn="ctr"/>
            <a:r>
              <a:rPr lang="en-US" sz="2400" dirty="0" smtClean="0"/>
              <a:t>Geometry of the simulation</a:t>
            </a:r>
            <a:endParaRPr lang="en-US" sz="2400" dirty="0"/>
          </a:p>
        </p:txBody>
      </p:sp>
      <p:sp>
        <p:nvSpPr>
          <p:cNvPr id="7" name="Content Placeholder 2"/>
          <p:cNvSpPr txBox="1">
            <a:spLocks/>
          </p:cNvSpPr>
          <p:nvPr/>
        </p:nvSpPr>
        <p:spPr>
          <a:xfrm>
            <a:off x="914400" y="5181600"/>
            <a:ext cx="7315200" cy="1371600"/>
          </a:xfrm>
          <a:prstGeom prst="rect">
            <a:avLst/>
          </a:prstGeom>
        </p:spPr>
        <p:txBody>
          <a:bodyPr vert="horz" lIns="91440" tIns="45720" rIns="91440" bIns="45720" rtlCol="0">
            <a:noAutofit/>
          </a:bodyPr>
          <a:lstStyle/>
          <a:p>
            <a:pPr marL="342900" indent="-342900">
              <a:spcBef>
                <a:spcPct val="20000"/>
              </a:spcBef>
              <a:buClr>
                <a:schemeClr val="accent2">
                  <a:lumMod val="75000"/>
                </a:schemeClr>
              </a:buClr>
              <a:buSzPct val="50000"/>
              <a:buBlip>
                <a:blip r:embed="rId3"/>
              </a:buBlip>
              <a:defRPr/>
            </a:pPr>
            <a:r>
              <a:rPr lang="en-US" sz="2200" dirty="0" smtClean="0"/>
              <a:t>Both LPB and lambda biasing are implemented</a:t>
            </a:r>
          </a:p>
          <a:p>
            <a:pPr marL="342900" marR="0" lvl="0" indent="-342900" algn="l" defTabSz="914400" rtl="0" eaLnBrk="1" fontAlgn="auto" latinLnBrk="0" hangingPunct="1">
              <a:lnSpc>
                <a:spcPct val="100000"/>
              </a:lnSpc>
              <a:spcBef>
                <a:spcPct val="20000"/>
              </a:spcBef>
              <a:spcAft>
                <a:spcPts val="0"/>
              </a:spcAft>
              <a:buClr>
                <a:schemeClr val="accent2">
                  <a:lumMod val="75000"/>
                </a:schemeClr>
              </a:buClr>
              <a:buSzPct val="50000"/>
              <a:buFont typeface="Arial" pitchFamily="34" charset="0"/>
              <a:buBlip>
                <a:blip r:embed="rId3"/>
              </a:buBlip>
              <a:tabLst/>
              <a:defRPr/>
            </a:pPr>
            <a:r>
              <a:rPr lang="en-US" sz="2200" dirty="0" smtClean="0"/>
              <a:t>7 cycles are run with 2.5·10</a:t>
            </a:r>
            <a:r>
              <a:rPr lang="en-US" sz="2200" b="1" baseline="30000" dirty="0" smtClean="0"/>
              <a:t>5</a:t>
            </a:r>
            <a:r>
              <a:rPr lang="en-US" sz="2200" dirty="0" smtClean="0"/>
              <a:t> primaries per cycle</a:t>
            </a:r>
          </a:p>
          <a:p>
            <a:pPr marL="342900" marR="0" lvl="0" indent="-342900" algn="l" defTabSz="914400" rtl="0" eaLnBrk="1" fontAlgn="auto" latinLnBrk="0" hangingPunct="1">
              <a:lnSpc>
                <a:spcPct val="100000"/>
              </a:lnSpc>
              <a:spcBef>
                <a:spcPct val="20000"/>
              </a:spcBef>
              <a:spcAft>
                <a:spcPts val="0"/>
              </a:spcAft>
              <a:buClr>
                <a:schemeClr val="accent2">
                  <a:lumMod val="75000"/>
                </a:schemeClr>
              </a:buClr>
              <a:buSzPct val="50000"/>
              <a:buFont typeface="Arial" pitchFamily="34" charset="0"/>
              <a:buBlip>
                <a:blip r:embed="rId3"/>
              </a:buBlip>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Primary particles are initialized at 5 GeV</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43100" y="457200"/>
            <a:ext cx="5257800" cy="584775"/>
          </a:xfrm>
          <a:prstGeom prst="rect">
            <a:avLst/>
          </a:prstGeom>
          <a:noFill/>
        </p:spPr>
        <p:txBody>
          <a:bodyPr wrap="square" rtlCol="0">
            <a:spAutoFit/>
          </a:bodyPr>
          <a:lstStyle/>
          <a:p>
            <a:pPr algn="ctr"/>
            <a:r>
              <a:rPr lang="en-US" sz="3200" dirty="0" smtClean="0"/>
              <a:t>Neutrons per cm</a:t>
            </a:r>
            <a:r>
              <a:rPr lang="en-US" sz="3200" baseline="30000" dirty="0" smtClean="0"/>
              <a:t>2</a:t>
            </a:r>
            <a:r>
              <a:rPr lang="en-US" sz="3200" dirty="0" smtClean="0"/>
              <a:t> per primary</a:t>
            </a:r>
            <a:endParaRPr lang="en-US" sz="3200" dirty="0"/>
          </a:p>
        </p:txBody>
      </p:sp>
      <p:pic>
        <p:nvPicPr>
          <p:cNvPr id="5" name="Picture 4" descr="M75ndat02.png"/>
          <p:cNvPicPr>
            <a:picLocks noChangeAspect="1"/>
          </p:cNvPicPr>
          <p:nvPr/>
        </p:nvPicPr>
        <p:blipFill>
          <a:blip r:embed="rId2" cstate="print"/>
          <a:stretch>
            <a:fillRect/>
          </a:stretch>
        </p:blipFill>
        <p:spPr>
          <a:xfrm>
            <a:off x="217238" y="1637488"/>
            <a:ext cx="4659562" cy="3810000"/>
          </a:xfrm>
          <a:prstGeom prst="rect">
            <a:avLst/>
          </a:prstGeom>
        </p:spPr>
      </p:pic>
      <p:pic>
        <p:nvPicPr>
          <p:cNvPr id="8" name="Picture 7" descr="M75ndat01cb.png"/>
          <p:cNvPicPr>
            <a:picLocks noChangeAspect="1"/>
          </p:cNvPicPr>
          <p:nvPr/>
        </p:nvPicPr>
        <p:blipFill>
          <a:blip r:embed="rId3" cstate="print"/>
          <a:stretch>
            <a:fillRect/>
          </a:stretch>
        </p:blipFill>
        <p:spPr>
          <a:xfrm rot="5400000">
            <a:off x="1917658" y="4541796"/>
            <a:ext cx="855746" cy="2709862"/>
          </a:xfrm>
          <a:prstGeom prst="rect">
            <a:avLst/>
          </a:prstGeom>
        </p:spPr>
      </p:pic>
      <p:pic>
        <p:nvPicPr>
          <p:cNvPr id="4" name="Picture 3" descr="M75ndat01.png"/>
          <p:cNvPicPr>
            <a:picLocks noChangeAspect="1"/>
          </p:cNvPicPr>
          <p:nvPr/>
        </p:nvPicPr>
        <p:blipFill>
          <a:blip r:embed="rId4" cstate="print"/>
          <a:stretch>
            <a:fillRect/>
          </a:stretch>
        </p:blipFill>
        <p:spPr>
          <a:xfrm>
            <a:off x="4268015" y="1613408"/>
            <a:ext cx="4647385" cy="4634992"/>
          </a:xfrm>
          <a:prstGeom prst="rect">
            <a:avLst/>
          </a:prstGeom>
        </p:spPr>
      </p:pic>
      <p:sp>
        <p:nvSpPr>
          <p:cNvPr id="9" name="TextBox 8"/>
          <p:cNvSpPr txBox="1"/>
          <p:nvPr/>
        </p:nvSpPr>
        <p:spPr>
          <a:xfrm>
            <a:off x="1600200" y="1219200"/>
            <a:ext cx="1524000" cy="381000"/>
          </a:xfrm>
          <a:prstGeom prst="rect">
            <a:avLst/>
          </a:prstGeom>
          <a:noFill/>
        </p:spPr>
        <p:txBody>
          <a:bodyPr wrap="square" rtlCol="0">
            <a:spAutoFit/>
          </a:bodyPr>
          <a:lstStyle/>
          <a:p>
            <a:r>
              <a:rPr lang="en-US" dirty="0" smtClean="0"/>
              <a:t>xy-plane: z=0</a:t>
            </a:r>
            <a:endParaRPr lang="en-US" dirty="0"/>
          </a:p>
        </p:txBody>
      </p:sp>
      <p:sp>
        <p:nvSpPr>
          <p:cNvPr id="11" name="TextBox 10"/>
          <p:cNvSpPr txBox="1"/>
          <p:nvPr/>
        </p:nvSpPr>
        <p:spPr>
          <a:xfrm>
            <a:off x="4495800" y="1230868"/>
            <a:ext cx="3810000" cy="369332"/>
          </a:xfrm>
          <a:prstGeom prst="rect">
            <a:avLst/>
          </a:prstGeom>
          <a:noFill/>
        </p:spPr>
        <p:txBody>
          <a:bodyPr wrap="square" rtlCol="0">
            <a:spAutoFit/>
          </a:bodyPr>
          <a:lstStyle/>
          <a:p>
            <a:r>
              <a:rPr lang="en-US" dirty="0" smtClean="0"/>
              <a:t>xz-plane: y=0 (the plane of the beam)</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43100" y="457200"/>
            <a:ext cx="5257800" cy="584775"/>
          </a:xfrm>
          <a:prstGeom prst="rect">
            <a:avLst/>
          </a:prstGeom>
          <a:noFill/>
        </p:spPr>
        <p:txBody>
          <a:bodyPr wrap="square" rtlCol="0">
            <a:spAutoFit/>
          </a:bodyPr>
          <a:lstStyle/>
          <a:p>
            <a:pPr algn="ctr"/>
            <a:r>
              <a:rPr lang="en-US" sz="3200" dirty="0" smtClean="0"/>
              <a:t>Photons per cm</a:t>
            </a:r>
            <a:r>
              <a:rPr lang="en-US" sz="3200" baseline="30000" dirty="0" smtClean="0"/>
              <a:t>2</a:t>
            </a:r>
            <a:r>
              <a:rPr lang="en-US" sz="3200" dirty="0" smtClean="0"/>
              <a:t> per primary</a:t>
            </a:r>
            <a:endParaRPr lang="en-US" sz="3200" dirty="0"/>
          </a:p>
        </p:txBody>
      </p:sp>
      <p:pic>
        <p:nvPicPr>
          <p:cNvPr id="5" name="Picture 4" descr="M75phdat02.png"/>
          <p:cNvPicPr>
            <a:picLocks noChangeAspect="1"/>
          </p:cNvPicPr>
          <p:nvPr/>
        </p:nvPicPr>
        <p:blipFill>
          <a:blip r:embed="rId2" cstate="print"/>
          <a:stretch>
            <a:fillRect/>
          </a:stretch>
        </p:blipFill>
        <p:spPr>
          <a:xfrm>
            <a:off x="199828" y="1637488"/>
            <a:ext cx="4676972" cy="3889550"/>
          </a:xfrm>
          <a:prstGeom prst="rect">
            <a:avLst/>
          </a:prstGeom>
        </p:spPr>
      </p:pic>
      <p:pic>
        <p:nvPicPr>
          <p:cNvPr id="6" name="Picture 5" descr="M75phdat01.png"/>
          <p:cNvPicPr>
            <a:picLocks noChangeAspect="1"/>
          </p:cNvPicPr>
          <p:nvPr/>
        </p:nvPicPr>
        <p:blipFill>
          <a:blip r:embed="rId3" cstate="print"/>
          <a:stretch>
            <a:fillRect/>
          </a:stretch>
        </p:blipFill>
        <p:spPr>
          <a:xfrm>
            <a:off x="4273820" y="1621888"/>
            <a:ext cx="4661036" cy="4648606"/>
          </a:xfrm>
          <a:prstGeom prst="rect">
            <a:avLst/>
          </a:prstGeom>
        </p:spPr>
      </p:pic>
      <p:sp>
        <p:nvSpPr>
          <p:cNvPr id="8" name="TextBox 7"/>
          <p:cNvSpPr txBox="1"/>
          <p:nvPr/>
        </p:nvSpPr>
        <p:spPr>
          <a:xfrm>
            <a:off x="1600200" y="1219200"/>
            <a:ext cx="1524000" cy="381000"/>
          </a:xfrm>
          <a:prstGeom prst="rect">
            <a:avLst/>
          </a:prstGeom>
          <a:noFill/>
        </p:spPr>
        <p:txBody>
          <a:bodyPr wrap="square" rtlCol="0">
            <a:spAutoFit/>
          </a:bodyPr>
          <a:lstStyle/>
          <a:p>
            <a:r>
              <a:rPr lang="en-US" dirty="0" smtClean="0"/>
              <a:t>xy-plane: z=0</a:t>
            </a:r>
            <a:endParaRPr lang="en-US" dirty="0"/>
          </a:p>
        </p:txBody>
      </p:sp>
      <p:pic>
        <p:nvPicPr>
          <p:cNvPr id="10" name="Picture 9" descr="M75phdat02cb.PNG"/>
          <p:cNvPicPr>
            <a:picLocks noChangeAspect="1"/>
          </p:cNvPicPr>
          <p:nvPr/>
        </p:nvPicPr>
        <p:blipFill>
          <a:blip r:embed="rId4" cstate="print"/>
          <a:stretch>
            <a:fillRect/>
          </a:stretch>
        </p:blipFill>
        <p:spPr>
          <a:xfrm rot="5400000">
            <a:off x="1911792" y="4654992"/>
            <a:ext cx="824616" cy="2667000"/>
          </a:xfrm>
          <a:prstGeom prst="rect">
            <a:avLst/>
          </a:prstGeom>
        </p:spPr>
      </p:pic>
      <p:sp>
        <p:nvSpPr>
          <p:cNvPr id="11" name="TextBox 10"/>
          <p:cNvSpPr txBox="1"/>
          <p:nvPr/>
        </p:nvSpPr>
        <p:spPr>
          <a:xfrm>
            <a:off x="4495800" y="1230868"/>
            <a:ext cx="3810000" cy="369332"/>
          </a:xfrm>
          <a:prstGeom prst="rect">
            <a:avLst/>
          </a:prstGeom>
          <a:noFill/>
        </p:spPr>
        <p:txBody>
          <a:bodyPr wrap="square" rtlCol="0">
            <a:spAutoFit/>
          </a:bodyPr>
          <a:lstStyle/>
          <a:p>
            <a:r>
              <a:rPr lang="en-US" dirty="0" smtClean="0"/>
              <a:t>xz-plane: y=0 (the plane of the beam)</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75comp01_pres.PNG"/>
          <p:cNvPicPr>
            <a:picLocks noChangeAspect="1"/>
          </p:cNvPicPr>
          <p:nvPr/>
        </p:nvPicPr>
        <p:blipFill>
          <a:blip r:embed="rId2" cstate="print"/>
          <a:stretch>
            <a:fillRect/>
          </a:stretch>
        </p:blipFill>
        <p:spPr>
          <a:xfrm>
            <a:off x="0" y="921026"/>
            <a:ext cx="9144000" cy="5327374"/>
          </a:xfrm>
          <a:prstGeom prst="rect">
            <a:avLst/>
          </a:prstGeom>
        </p:spPr>
      </p:pic>
      <p:sp>
        <p:nvSpPr>
          <p:cNvPr id="6" name="TextBox 5"/>
          <p:cNvSpPr txBox="1"/>
          <p:nvPr/>
        </p:nvSpPr>
        <p:spPr>
          <a:xfrm>
            <a:off x="1524000" y="532248"/>
            <a:ext cx="7162800" cy="461665"/>
          </a:xfrm>
          <a:prstGeom prst="rect">
            <a:avLst/>
          </a:prstGeom>
          <a:noFill/>
        </p:spPr>
        <p:txBody>
          <a:bodyPr wrap="square" rtlCol="0">
            <a:spAutoFit/>
          </a:bodyPr>
          <a:lstStyle/>
          <a:p>
            <a:pPr algn="ctr"/>
            <a:r>
              <a:rPr lang="en-US" sz="2400" dirty="0" smtClean="0"/>
              <a:t>Neutrons per cm</a:t>
            </a:r>
            <a:r>
              <a:rPr lang="en-US" sz="2400" baseline="30000" dirty="0" smtClean="0"/>
              <a:t>2</a:t>
            </a:r>
            <a:r>
              <a:rPr lang="en-US" sz="2400" dirty="0" smtClean="0"/>
              <a:t> per primary along the x-axis at y=z=0.</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75comp03_pres.PNG"/>
          <p:cNvPicPr>
            <a:picLocks noChangeAspect="1"/>
          </p:cNvPicPr>
          <p:nvPr/>
        </p:nvPicPr>
        <p:blipFill>
          <a:blip r:embed="rId2" cstate="print"/>
          <a:stretch>
            <a:fillRect/>
          </a:stretch>
        </p:blipFill>
        <p:spPr>
          <a:xfrm>
            <a:off x="1109662" y="914400"/>
            <a:ext cx="6924675" cy="5867400"/>
          </a:xfrm>
          <a:prstGeom prst="rect">
            <a:avLst/>
          </a:prstGeom>
        </p:spPr>
      </p:pic>
      <p:sp>
        <p:nvSpPr>
          <p:cNvPr id="7" name="TextBox 6"/>
          <p:cNvSpPr txBox="1"/>
          <p:nvPr/>
        </p:nvSpPr>
        <p:spPr>
          <a:xfrm>
            <a:off x="1676400" y="228600"/>
            <a:ext cx="6019800" cy="707886"/>
          </a:xfrm>
          <a:prstGeom prst="rect">
            <a:avLst/>
          </a:prstGeom>
          <a:noFill/>
        </p:spPr>
        <p:txBody>
          <a:bodyPr wrap="square" rtlCol="0">
            <a:spAutoFit/>
          </a:bodyPr>
          <a:lstStyle/>
          <a:p>
            <a:pPr algn="ctr"/>
            <a:r>
              <a:rPr lang="en-US" sz="2000" dirty="0" smtClean="0"/>
              <a:t>Neutrons per cm</a:t>
            </a:r>
            <a:r>
              <a:rPr lang="en-US" sz="2000" baseline="30000" dirty="0" smtClean="0"/>
              <a:t>2</a:t>
            </a:r>
            <a:r>
              <a:rPr lang="en-US" sz="2000" dirty="0" smtClean="0"/>
              <a:t> per primary along the x-axis , one meter upstream from the back face of the collimator.</a:t>
            </a:r>
            <a:endParaRPr lang="en-US" sz="2000" dirty="0"/>
          </a:p>
        </p:txBody>
      </p:sp>
      <p:sp>
        <p:nvSpPr>
          <p:cNvPr id="8" name="TextBox 7"/>
          <p:cNvSpPr txBox="1"/>
          <p:nvPr/>
        </p:nvSpPr>
        <p:spPr>
          <a:xfrm>
            <a:off x="1676400" y="3581400"/>
            <a:ext cx="6019800" cy="707886"/>
          </a:xfrm>
          <a:prstGeom prst="rect">
            <a:avLst/>
          </a:prstGeom>
          <a:noFill/>
        </p:spPr>
        <p:txBody>
          <a:bodyPr wrap="square" rtlCol="0">
            <a:spAutoFit/>
          </a:bodyPr>
          <a:lstStyle/>
          <a:p>
            <a:pPr algn="ctr"/>
            <a:r>
              <a:rPr lang="en-US" sz="2000" dirty="0" smtClean="0"/>
              <a:t>Neutrons per cm</a:t>
            </a:r>
            <a:r>
              <a:rPr lang="en-US" sz="2000" baseline="30000" dirty="0" smtClean="0"/>
              <a:t>2</a:t>
            </a:r>
            <a:r>
              <a:rPr lang="en-US" sz="2000" dirty="0" smtClean="0"/>
              <a:t> per primary along the x-axis , one meter downstream from the front face of the collimator.</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75comp02_pres.PNG"/>
          <p:cNvPicPr>
            <a:picLocks noChangeAspect="1"/>
          </p:cNvPicPr>
          <p:nvPr/>
        </p:nvPicPr>
        <p:blipFill>
          <a:blip r:embed="rId2" cstate="print"/>
          <a:stretch>
            <a:fillRect/>
          </a:stretch>
        </p:blipFill>
        <p:spPr>
          <a:xfrm>
            <a:off x="0" y="923825"/>
            <a:ext cx="9144000" cy="5324575"/>
          </a:xfrm>
          <a:prstGeom prst="rect">
            <a:avLst/>
          </a:prstGeom>
        </p:spPr>
      </p:pic>
      <p:sp>
        <p:nvSpPr>
          <p:cNvPr id="7" name="TextBox 6"/>
          <p:cNvSpPr txBox="1"/>
          <p:nvPr/>
        </p:nvSpPr>
        <p:spPr>
          <a:xfrm>
            <a:off x="1524000" y="532248"/>
            <a:ext cx="7162800" cy="461665"/>
          </a:xfrm>
          <a:prstGeom prst="rect">
            <a:avLst/>
          </a:prstGeom>
          <a:noFill/>
        </p:spPr>
        <p:txBody>
          <a:bodyPr wrap="square" rtlCol="0">
            <a:spAutoFit/>
          </a:bodyPr>
          <a:lstStyle/>
          <a:p>
            <a:pPr algn="ctr"/>
            <a:r>
              <a:rPr lang="en-US" sz="2400" dirty="0" smtClean="0"/>
              <a:t>Photons per cm</a:t>
            </a:r>
            <a:r>
              <a:rPr lang="en-US" sz="2400" baseline="30000" dirty="0" smtClean="0"/>
              <a:t>2</a:t>
            </a:r>
            <a:r>
              <a:rPr lang="en-US" sz="2400" dirty="0" smtClean="0"/>
              <a:t> per primary along the x-axis at y=z=0.</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457200"/>
            <a:ext cx="7391400" cy="954107"/>
          </a:xfrm>
          <a:prstGeom prst="rect">
            <a:avLst/>
          </a:prstGeom>
          <a:noFill/>
        </p:spPr>
        <p:txBody>
          <a:bodyPr wrap="square" rtlCol="0">
            <a:spAutoFit/>
          </a:bodyPr>
          <a:lstStyle/>
          <a:p>
            <a:pPr algn="ctr"/>
            <a:r>
              <a:rPr lang="en-US" sz="2800" dirty="0" smtClean="0"/>
              <a:t>Future work: Determine the nature of the difference in neutron fluences.</a:t>
            </a:r>
            <a:endParaRPr lang="en-US" sz="2400" dirty="0"/>
          </a:p>
        </p:txBody>
      </p:sp>
      <p:sp>
        <p:nvSpPr>
          <p:cNvPr id="5" name="Oval 4"/>
          <p:cNvSpPr/>
          <p:nvPr/>
        </p:nvSpPr>
        <p:spPr>
          <a:xfrm flipV="1">
            <a:off x="1143000" y="2590800"/>
            <a:ext cx="6934200" cy="45719"/>
          </a:xfrm>
          <a:prstGeom prst="ellipse">
            <a:avLst/>
          </a:prstGeom>
          <a:solidFill>
            <a:schemeClr val="accent2">
              <a:lumMod val="7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38200" y="1447800"/>
            <a:ext cx="7391400" cy="1015663"/>
          </a:xfrm>
          <a:prstGeom prst="rect">
            <a:avLst/>
          </a:prstGeom>
          <a:noFill/>
        </p:spPr>
        <p:txBody>
          <a:bodyPr wrap="square" rtlCol="0">
            <a:spAutoFit/>
          </a:bodyPr>
          <a:lstStyle/>
          <a:p>
            <a:r>
              <a:rPr lang="en-US" sz="2000" dirty="0" smtClean="0"/>
              <a:t>There are several models in use for neutron transport at energies above 100MeV , so investigating how each code transports neutrons above this energy would be a good place to start.</a:t>
            </a:r>
            <a:endParaRPr lang="en-US" sz="2000" dirty="0"/>
          </a:p>
        </p:txBody>
      </p:sp>
      <p:pic>
        <p:nvPicPr>
          <p:cNvPr id="10" name="Picture 9" descr="hiltswartd.PNG"/>
          <p:cNvPicPr>
            <a:picLocks noChangeAspect="1"/>
          </p:cNvPicPr>
          <p:nvPr/>
        </p:nvPicPr>
        <p:blipFill>
          <a:blip r:embed="rId2" cstate="print"/>
          <a:stretch>
            <a:fillRect/>
          </a:stretch>
        </p:blipFill>
        <p:spPr>
          <a:xfrm>
            <a:off x="1828801" y="2979798"/>
            <a:ext cx="5486399" cy="4564002"/>
          </a:xfrm>
          <a:prstGeom prst="rect">
            <a:avLst/>
          </a:prstGeom>
          <a:effectLst>
            <a:outerShdw blurRad="101600" dist="38100" sx="101000" sy="101000" algn="l" rotWithShape="0">
              <a:prstClr val="black">
                <a:alpha val="40000"/>
              </a:prstClr>
            </a:outerShdw>
          </a:effectLst>
          <a:scene3d>
            <a:camera prst="isometricLeftDown">
              <a:rot lat="900000" lon="900000" rev="0"/>
            </a:camera>
            <a:lightRig rig="threePt" dir="t"/>
          </a:scene3d>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126391"/>
            <a:ext cx="8229600" cy="3293209"/>
          </a:xfrm>
          <a:prstGeom prst="rect">
            <a:avLst/>
          </a:prstGeom>
          <a:noFill/>
        </p:spPr>
        <p:txBody>
          <a:bodyPr wrap="square" rtlCol="0">
            <a:spAutoFit/>
          </a:bodyPr>
          <a:lstStyle/>
          <a:p>
            <a:r>
              <a:rPr lang="en-US" sz="2600" dirty="0" smtClean="0"/>
              <a:t>Many thanks to Val Kostroun for teaching me much about nuclear physics, guiding me through the research, providing MCNPX data and inputs, and for letting me take my final exams in his office when I first arrived here at Cornell.</a:t>
            </a:r>
          </a:p>
          <a:p>
            <a:endParaRPr lang="en-US" sz="2600" dirty="0" smtClean="0"/>
          </a:p>
          <a:p>
            <a:r>
              <a:rPr lang="en-US" sz="2600" dirty="0" smtClean="0"/>
              <a:t>Many thanks as well to Georg Hoffstaetter, Ivan Bazarov, Lora Hine, Monica Wesley, and everyone else involved in the CLASSE REU this year.</a:t>
            </a:r>
            <a:endParaRPr lang="en-US" sz="2600" dirty="0"/>
          </a:p>
        </p:txBody>
      </p:sp>
      <p:sp>
        <p:nvSpPr>
          <p:cNvPr id="5" name="Oval 4"/>
          <p:cNvSpPr/>
          <p:nvPr/>
        </p:nvSpPr>
        <p:spPr>
          <a:xfrm flipV="1">
            <a:off x="1104900" y="4983481"/>
            <a:ext cx="6934200" cy="45719"/>
          </a:xfrm>
          <a:prstGeom prst="ellipse">
            <a:avLst/>
          </a:prstGeom>
          <a:solidFill>
            <a:schemeClr val="accent2">
              <a:lumMod val="75000"/>
            </a:schemeClr>
          </a:solidFill>
          <a:ln w="12700" cmpd="sng">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Previously established…</a:t>
            </a:r>
            <a:endParaRPr lang="en-US" dirty="0"/>
          </a:p>
        </p:txBody>
      </p:sp>
      <p:sp>
        <p:nvSpPr>
          <p:cNvPr id="3" name="Content Placeholder 2"/>
          <p:cNvSpPr>
            <a:spLocks noGrp="1"/>
          </p:cNvSpPr>
          <p:nvPr>
            <p:ph idx="1"/>
          </p:nvPr>
        </p:nvSpPr>
        <p:spPr>
          <a:xfrm>
            <a:off x="457200" y="1143000"/>
            <a:ext cx="8229600" cy="4525963"/>
          </a:xfrm>
        </p:spPr>
        <p:txBody>
          <a:bodyPr/>
          <a:lstStyle/>
          <a:p>
            <a:pPr>
              <a:buClr>
                <a:schemeClr val="accent2">
                  <a:lumMod val="75000"/>
                </a:schemeClr>
              </a:buClr>
              <a:buSzPct val="50000"/>
              <a:buBlip>
                <a:blip r:embed="rId2"/>
              </a:buBlip>
            </a:pPr>
            <a:r>
              <a:rPr lang="en-US" dirty="0" smtClean="0"/>
              <a:t>Ionizing radiation</a:t>
            </a:r>
          </a:p>
          <a:p>
            <a:pPr>
              <a:buClr>
                <a:schemeClr val="accent2">
                  <a:lumMod val="75000"/>
                </a:schemeClr>
              </a:buClr>
              <a:buSzPct val="50000"/>
              <a:buBlip>
                <a:blip r:embed="rId2"/>
              </a:buBlip>
            </a:pPr>
            <a:r>
              <a:rPr lang="en-US" dirty="0" smtClean="0"/>
              <a:t>Electrons, photons, and neutrons</a:t>
            </a:r>
          </a:p>
          <a:p>
            <a:pPr>
              <a:buClr>
                <a:schemeClr val="accent2">
                  <a:lumMod val="75000"/>
                </a:schemeClr>
              </a:buClr>
              <a:buSzPct val="50000"/>
              <a:buBlip>
                <a:blip r:embed="rId2"/>
              </a:buBlip>
            </a:pPr>
            <a:r>
              <a:rPr lang="en-US" dirty="0" smtClean="0"/>
              <a:t>Cascades</a:t>
            </a:r>
          </a:p>
          <a:p>
            <a:pPr>
              <a:buClr>
                <a:schemeClr val="accent2">
                  <a:lumMod val="75000"/>
                </a:schemeClr>
              </a:buClr>
              <a:buSzPct val="50000"/>
              <a:buBlip>
                <a:blip r:embed="rId2"/>
              </a:buBlip>
            </a:pPr>
            <a:r>
              <a:rPr lang="en-US" dirty="0" smtClean="0"/>
              <a:t>Analytic analysis prohibitively complex</a:t>
            </a:r>
          </a:p>
          <a:p>
            <a:pPr>
              <a:buClr>
                <a:schemeClr val="accent2">
                  <a:lumMod val="75000"/>
                </a:schemeClr>
              </a:buClr>
              <a:buSzPct val="50000"/>
              <a:buBlip>
                <a:blip r:embed="rId2"/>
              </a:buBlip>
            </a:pPr>
            <a:r>
              <a:rPr lang="en-US" dirty="0" smtClean="0"/>
              <a:t>Need to use the Monte Carlo method</a:t>
            </a:r>
            <a:endParaRPr lang="en-US" dirty="0"/>
          </a:p>
        </p:txBody>
      </p:sp>
      <p:grpSp>
        <p:nvGrpSpPr>
          <p:cNvPr id="37" name="Group 36"/>
          <p:cNvGrpSpPr/>
          <p:nvPr/>
        </p:nvGrpSpPr>
        <p:grpSpPr>
          <a:xfrm>
            <a:off x="685800" y="4038600"/>
            <a:ext cx="7543799" cy="2538016"/>
            <a:chOff x="685800" y="4038600"/>
            <a:chExt cx="7543799" cy="2538016"/>
          </a:xfrm>
        </p:grpSpPr>
        <p:sp>
          <p:nvSpPr>
            <p:cNvPr id="24" name="TextBox 23"/>
            <p:cNvSpPr txBox="1"/>
            <p:nvPr/>
          </p:nvSpPr>
          <p:spPr>
            <a:xfrm>
              <a:off x="7772400" y="4038600"/>
              <a:ext cx="142028" cy="530963"/>
            </a:xfrm>
            <a:prstGeom prst="rect">
              <a:avLst/>
            </a:prstGeom>
            <a:noFill/>
          </p:spPr>
          <p:txBody>
            <a:bodyPr wrap="square" rtlCol="0">
              <a:spAutoFit/>
            </a:bodyPr>
            <a:lstStyle/>
            <a:p>
              <a:r>
                <a:rPr lang="el-GR" dirty="0" smtClean="0">
                  <a:solidFill>
                    <a:srgbClr val="FF0000"/>
                  </a:solidFill>
                  <a:latin typeface="Cambria Math" pitchFamily="18" charset="0"/>
                  <a:ea typeface="Cambria Math" pitchFamily="18" charset="0"/>
                </a:rPr>
                <a:t>γ</a:t>
              </a:r>
              <a:endParaRPr lang="el-GR" dirty="0">
                <a:solidFill>
                  <a:srgbClr val="FF0000"/>
                </a:solidFill>
                <a:latin typeface="Cambria Math" pitchFamily="18" charset="0"/>
                <a:ea typeface="Cambria Math" pitchFamily="18" charset="0"/>
              </a:endParaRPr>
            </a:p>
          </p:txBody>
        </p:sp>
        <p:sp>
          <p:nvSpPr>
            <p:cNvPr id="5" name="Rectangle 4"/>
            <p:cNvSpPr/>
            <p:nvPr/>
          </p:nvSpPr>
          <p:spPr>
            <a:xfrm rot="16200000">
              <a:off x="4095686" y="2442702"/>
              <a:ext cx="2461816" cy="5806011"/>
            </a:xfrm>
            <a:prstGeom prst="rect">
              <a:avLst/>
            </a:prstGeom>
            <a:solidFill>
              <a:schemeClr val="accent1">
                <a:lumMod val="20000"/>
                <a:lumOff val="80000"/>
                <a:alpha val="59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1066800" y="5345215"/>
              <a:ext cx="1905667" cy="987"/>
            </a:xfrm>
            <a:prstGeom prst="straightConnector1">
              <a:avLst/>
            </a:prstGeom>
            <a:ln w="19050" cmpd="sng">
              <a:solidFill>
                <a:schemeClr val="tx2">
                  <a:lumMod val="60000"/>
                  <a:lumOff val="4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971326" y="5345708"/>
              <a:ext cx="1424116" cy="568111"/>
            </a:xfrm>
            <a:prstGeom prst="straightConnector1">
              <a:avLst/>
            </a:prstGeom>
            <a:ln w="19050">
              <a:solidFill>
                <a:schemeClr val="tx2">
                  <a:lumMod val="60000"/>
                  <a:lumOff val="4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0800000" flipH="1">
              <a:off x="2971326" y="4777597"/>
              <a:ext cx="1752758" cy="568111"/>
            </a:xfrm>
            <a:prstGeom prst="straightConnector1">
              <a:avLst/>
            </a:prstGeom>
            <a:ln w="19050">
              <a:solidFill>
                <a:srgbClr val="FF0000"/>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H="1">
              <a:off x="4724084" y="4493541"/>
              <a:ext cx="1314569" cy="284056"/>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24084" y="4777597"/>
              <a:ext cx="1533663" cy="331398"/>
            </a:xfrm>
            <a:prstGeom prst="straightConnector1">
              <a:avLst/>
            </a:prstGeom>
            <a:ln w="19050">
              <a:solidFill>
                <a:schemeClr val="tx2">
                  <a:lumMod val="60000"/>
                  <a:lumOff val="4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H="1">
              <a:off x="4395442" y="5535078"/>
              <a:ext cx="1643211" cy="378741"/>
            </a:xfrm>
            <a:prstGeom prst="straightConnector1">
              <a:avLst/>
            </a:prstGeom>
            <a:ln w="19050">
              <a:solidFill>
                <a:schemeClr val="tx2">
                  <a:lumMod val="60000"/>
                  <a:lumOff val="4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H="1">
              <a:off x="6038652" y="4304170"/>
              <a:ext cx="1752758" cy="189370"/>
            </a:xfrm>
            <a:prstGeom prst="straightConnector1">
              <a:avLst/>
            </a:prstGeom>
            <a:ln w="19050">
              <a:solidFill>
                <a:srgbClr val="FF0000"/>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38652" y="4493541"/>
              <a:ext cx="1314569" cy="236713"/>
            </a:xfrm>
            <a:prstGeom prst="straightConnector1">
              <a:avLst/>
            </a:prstGeom>
            <a:ln w="19050">
              <a:solidFill>
                <a:srgbClr val="00B05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929105" y="6197875"/>
              <a:ext cx="1752758" cy="142028"/>
            </a:xfrm>
            <a:prstGeom prst="straightConnector1">
              <a:avLst/>
            </a:prstGeom>
            <a:ln w="19050" cap="flat">
              <a:solidFill>
                <a:srgbClr val="00B050"/>
              </a:solidFill>
              <a:miter lim="800000"/>
              <a:tailEnd type="triangle" w="med"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5819558" y="6019800"/>
              <a:ext cx="1419442" cy="178076"/>
            </a:xfrm>
            <a:prstGeom prst="straightConnector1">
              <a:avLst/>
            </a:prstGeom>
            <a:ln w="19050">
              <a:solidFill>
                <a:schemeClr val="tx2">
                  <a:lumMod val="60000"/>
                  <a:lumOff val="4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flipH="1">
              <a:off x="6257747" y="5062146"/>
              <a:ext cx="1425257" cy="46849"/>
            </a:xfrm>
            <a:prstGeom prst="straightConnector1">
              <a:avLst/>
            </a:prstGeom>
            <a:ln w="19050">
              <a:solidFill>
                <a:schemeClr val="tx2">
                  <a:lumMod val="60000"/>
                  <a:lumOff val="40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flipH="1">
              <a:off x="6039794" y="5440393"/>
              <a:ext cx="1532522" cy="94192"/>
            </a:xfrm>
            <a:prstGeom prst="straightConnector1">
              <a:avLst/>
            </a:prstGeom>
            <a:ln w="19050">
              <a:solidFill>
                <a:srgbClr val="FF0000"/>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257747" y="5108995"/>
              <a:ext cx="1314569" cy="142028"/>
            </a:xfrm>
            <a:prstGeom prst="straightConnector1">
              <a:avLst/>
            </a:prstGeom>
            <a:ln w="19050">
              <a:solidFill>
                <a:srgbClr val="FF0000"/>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038652" y="5535078"/>
              <a:ext cx="1752758" cy="189370"/>
            </a:xfrm>
            <a:prstGeom prst="straightConnector1">
              <a:avLst/>
            </a:prstGeom>
            <a:ln w="19050">
              <a:solidFill>
                <a:schemeClr val="tx2">
                  <a:lumMod val="60000"/>
                  <a:lumOff val="40000"/>
                </a:schemeClr>
              </a:solidFill>
              <a:tailEnd type="triangle" w="med"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494435" y="4772500"/>
              <a:ext cx="142028" cy="530963"/>
            </a:xfrm>
            <a:prstGeom prst="rect">
              <a:avLst/>
            </a:prstGeom>
            <a:noFill/>
          </p:spPr>
          <p:txBody>
            <a:bodyPr wrap="square" rtlCol="0">
              <a:spAutoFit/>
            </a:bodyPr>
            <a:lstStyle/>
            <a:p>
              <a:r>
                <a:rPr lang="el-GR" dirty="0" smtClean="0">
                  <a:solidFill>
                    <a:srgbClr val="FF0000"/>
                  </a:solidFill>
                  <a:latin typeface="Cambria Math" pitchFamily="18" charset="0"/>
                  <a:ea typeface="Cambria Math" pitchFamily="18" charset="0"/>
                </a:rPr>
                <a:t>γ</a:t>
              </a:r>
              <a:endParaRPr lang="el-GR" dirty="0">
                <a:solidFill>
                  <a:srgbClr val="FF0000"/>
                </a:solidFill>
                <a:latin typeface="Cambria Math" pitchFamily="18" charset="0"/>
                <a:ea typeface="Cambria Math" pitchFamily="18" charset="0"/>
              </a:endParaRPr>
            </a:p>
          </p:txBody>
        </p:sp>
        <p:sp>
          <p:nvSpPr>
            <p:cNvPr id="22" name="TextBox 21"/>
            <p:cNvSpPr txBox="1"/>
            <p:nvPr/>
          </p:nvSpPr>
          <p:spPr>
            <a:xfrm>
              <a:off x="7543800" y="5105400"/>
              <a:ext cx="189370" cy="530963"/>
            </a:xfrm>
            <a:prstGeom prst="rect">
              <a:avLst/>
            </a:prstGeom>
            <a:noFill/>
          </p:spPr>
          <p:txBody>
            <a:bodyPr wrap="square" rtlCol="0">
              <a:spAutoFit/>
            </a:bodyPr>
            <a:lstStyle/>
            <a:p>
              <a:r>
                <a:rPr lang="el-GR" dirty="0" smtClean="0">
                  <a:solidFill>
                    <a:srgbClr val="FF0000"/>
                  </a:solidFill>
                  <a:latin typeface="Cambria Math" pitchFamily="18" charset="0"/>
                  <a:ea typeface="Cambria Math" pitchFamily="18" charset="0"/>
                </a:rPr>
                <a:t>γ</a:t>
              </a:r>
              <a:endParaRPr lang="el-GR" dirty="0">
                <a:solidFill>
                  <a:srgbClr val="FF0000"/>
                </a:solidFill>
                <a:latin typeface="Cambria Math" pitchFamily="18" charset="0"/>
                <a:ea typeface="Cambria Math" pitchFamily="18" charset="0"/>
              </a:endParaRPr>
            </a:p>
          </p:txBody>
        </p:sp>
        <p:sp>
          <p:nvSpPr>
            <p:cNvPr id="23" name="TextBox 22"/>
            <p:cNvSpPr txBox="1"/>
            <p:nvPr/>
          </p:nvSpPr>
          <p:spPr>
            <a:xfrm>
              <a:off x="4800600" y="5943600"/>
              <a:ext cx="142028" cy="530963"/>
            </a:xfrm>
            <a:prstGeom prst="rect">
              <a:avLst/>
            </a:prstGeom>
            <a:noFill/>
          </p:spPr>
          <p:txBody>
            <a:bodyPr wrap="square" rtlCol="0">
              <a:spAutoFit/>
            </a:bodyPr>
            <a:lstStyle/>
            <a:p>
              <a:r>
                <a:rPr lang="el-GR" dirty="0" smtClean="0">
                  <a:solidFill>
                    <a:srgbClr val="FF0000"/>
                  </a:solidFill>
                  <a:latin typeface="Cambria Math" pitchFamily="18" charset="0"/>
                  <a:ea typeface="Cambria Math" pitchFamily="18" charset="0"/>
                </a:rPr>
                <a:t>γ</a:t>
              </a:r>
              <a:endParaRPr lang="el-GR" dirty="0">
                <a:solidFill>
                  <a:srgbClr val="FF0000"/>
                </a:solidFill>
                <a:latin typeface="Cambria Math" pitchFamily="18" charset="0"/>
                <a:ea typeface="Cambria Math" pitchFamily="18" charset="0"/>
              </a:endParaRPr>
            </a:p>
          </p:txBody>
        </p:sp>
        <p:sp>
          <p:nvSpPr>
            <p:cNvPr id="25" name="TextBox 24"/>
            <p:cNvSpPr txBox="1"/>
            <p:nvPr/>
          </p:nvSpPr>
          <p:spPr>
            <a:xfrm>
              <a:off x="5029200" y="4343400"/>
              <a:ext cx="407364" cy="369332"/>
            </a:xfrm>
            <a:prstGeom prst="rect">
              <a:avLst/>
            </a:prstGeom>
            <a:noFill/>
          </p:spPr>
          <p:txBody>
            <a:bodyPr wrap="square" rtlCol="0">
              <a:spAutoFit/>
            </a:bodyPr>
            <a:lstStyle/>
            <a:p>
              <a:r>
                <a:rPr lang="en-US" dirty="0" smtClean="0">
                  <a:solidFill>
                    <a:srgbClr val="00B050"/>
                  </a:solidFill>
                </a:rPr>
                <a:t>e</a:t>
              </a:r>
              <a:r>
                <a:rPr lang="en-US" b="1" baseline="30000" dirty="0" smtClean="0">
                  <a:solidFill>
                    <a:srgbClr val="00B050"/>
                  </a:solidFill>
                </a:rPr>
                <a:t>+</a:t>
              </a:r>
              <a:endParaRPr lang="en-US" b="1" baseline="30000" dirty="0">
                <a:solidFill>
                  <a:srgbClr val="00B050"/>
                </a:solidFill>
              </a:endParaRPr>
            </a:p>
          </p:txBody>
        </p:sp>
        <p:sp>
          <p:nvSpPr>
            <p:cNvPr id="27" name="TextBox 26"/>
            <p:cNvSpPr txBox="1"/>
            <p:nvPr/>
          </p:nvSpPr>
          <p:spPr>
            <a:xfrm>
              <a:off x="685800" y="5105400"/>
              <a:ext cx="436456" cy="369332"/>
            </a:xfrm>
            <a:prstGeom prst="rect">
              <a:avLst/>
            </a:prstGeom>
            <a:noFill/>
          </p:spPr>
          <p:txBody>
            <a:bodyPr wrap="square" rtlCol="0">
              <a:spAutoFit/>
            </a:bodyPr>
            <a:lstStyle/>
            <a:p>
              <a:r>
                <a:rPr lang="en-US" dirty="0" smtClean="0">
                  <a:solidFill>
                    <a:schemeClr val="accent1"/>
                  </a:solidFill>
                </a:rPr>
                <a:t>e</a:t>
              </a:r>
              <a:r>
                <a:rPr lang="en-US" b="1" baseline="30000" dirty="0" smtClean="0">
                  <a:solidFill>
                    <a:schemeClr val="accent1"/>
                  </a:solidFill>
                </a:rPr>
                <a:t>–</a:t>
              </a:r>
              <a:endParaRPr lang="en-US" b="1" baseline="30000" dirty="0">
                <a:solidFill>
                  <a:schemeClr val="accent1"/>
                </a:solidFill>
              </a:endParaRPr>
            </a:p>
          </p:txBody>
        </p:sp>
        <p:sp>
          <p:nvSpPr>
            <p:cNvPr id="29" name="TextBox 28"/>
            <p:cNvSpPr txBox="1"/>
            <p:nvPr/>
          </p:nvSpPr>
          <p:spPr>
            <a:xfrm>
              <a:off x="5105400" y="4876800"/>
              <a:ext cx="396570" cy="369332"/>
            </a:xfrm>
            <a:prstGeom prst="rect">
              <a:avLst/>
            </a:prstGeom>
            <a:noFill/>
          </p:spPr>
          <p:txBody>
            <a:bodyPr wrap="square" rtlCol="0">
              <a:spAutoFit/>
            </a:bodyPr>
            <a:lstStyle/>
            <a:p>
              <a:r>
                <a:rPr lang="en-US" dirty="0">
                  <a:solidFill>
                    <a:schemeClr val="accent1"/>
                  </a:solidFill>
                </a:rPr>
                <a:t>e</a:t>
              </a:r>
              <a:r>
                <a:rPr lang="en-US" b="1" baseline="30000" dirty="0" smtClean="0">
                  <a:solidFill>
                    <a:schemeClr val="accent1"/>
                  </a:solidFill>
                </a:rPr>
                <a:t>–</a:t>
              </a:r>
              <a:endParaRPr lang="en-US" b="1" baseline="30000" dirty="0">
                <a:solidFill>
                  <a:schemeClr val="accent1"/>
                </a:solidFill>
              </a:endParaRPr>
            </a:p>
          </p:txBody>
        </p:sp>
        <p:sp>
          <p:nvSpPr>
            <p:cNvPr id="56" name="TextBox 55"/>
            <p:cNvSpPr txBox="1"/>
            <p:nvPr/>
          </p:nvSpPr>
          <p:spPr>
            <a:xfrm>
              <a:off x="4800600" y="5410200"/>
              <a:ext cx="396570" cy="369332"/>
            </a:xfrm>
            <a:prstGeom prst="rect">
              <a:avLst/>
            </a:prstGeom>
            <a:noFill/>
          </p:spPr>
          <p:txBody>
            <a:bodyPr wrap="square" rtlCol="0">
              <a:spAutoFit/>
            </a:bodyPr>
            <a:lstStyle/>
            <a:p>
              <a:r>
                <a:rPr lang="en-US" dirty="0" smtClean="0">
                  <a:solidFill>
                    <a:schemeClr val="accent1"/>
                  </a:solidFill>
                </a:rPr>
                <a:t>e</a:t>
              </a:r>
              <a:r>
                <a:rPr lang="en-US" b="1" baseline="30000" dirty="0" smtClean="0">
                  <a:solidFill>
                    <a:schemeClr val="accent1"/>
                  </a:solidFill>
                </a:rPr>
                <a:t>–</a:t>
              </a:r>
              <a:endParaRPr lang="en-US" b="1" baseline="30000" dirty="0">
                <a:solidFill>
                  <a:schemeClr val="accent1"/>
                </a:solidFill>
              </a:endParaRPr>
            </a:p>
          </p:txBody>
        </p:sp>
        <p:sp>
          <p:nvSpPr>
            <p:cNvPr id="57" name="TextBox 56"/>
            <p:cNvSpPr txBox="1"/>
            <p:nvPr/>
          </p:nvSpPr>
          <p:spPr>
            <a:xfrm>
              <a:off x="7696200" y="4876800"/>
              <a:ext cx="396570" cy="369332"/>
            </a:xfrm>
            <a:prstGeom prst="rect">
              <a:avLst/>
            </a:prstGeom>
            <a:noFill/>
          </p:spPr>
          <p:txBody>
            <a:bodyPr wrap="square" rtlCol="0">
              <a:spAutoFit/>
            </a:bodyPr>
            <a:lstStyle/>
            <a:p>
              <a:r>
                <a:rPr lang="en-US" dirty="0" smtClean="0">
                  <a:solidFill>
                    <a:schemeClr val="accent1"/>
                  </a:solidFill>
                </a:rPr>
                <a:t>e</a:t>
              </a:r>
              <a:r>
                <a:rPr lang="en-US" b="1" baseline="30000" dirty="0" smtClean="0">
                  <a:solidFill>
                    <a:schemeClr val="accent1"/>
                  </a:solidFill>
                </a:rPr>
                <a:t>–</a:t>
              </a:r>
              <a:endParaRPr lang="en-US" b="1" baseline="30000" dirty="0">
                <a:solidFill>
                  <a:schemeClr val="accent1"/>
                </a:solidFill>
              </a:endParaRPr>
            </a:p>
          </p:txBody>
        </p:sp>
        <p:sp>
          <p:nvSpPr>
            <p:cNvPr id="58" name="TextBox 57"/>
            <p:cNvSpPr txBox="1"/>
            <p:nvPr/>
          </p:nvSpPr>
          <p:spPr>
            <a:xfrm>
              <a:off x="7772400" y="5562600"/>
              <a:ext cx="396570" cy="369332"/>
            </a:xfrm>
            <a:prstGeom prst="rect">
              <a:avLst/>
            </a:prstGeom>
            <a:noFill/>
          </p:spPr>
          <p:txBody>
            <a:bodyPr wrap="square" rtlCol="0">
              <a:spAutoFit/>
            </a:bodyPr>
            <a:lstStyle/>
            <a:p>
              <a:r>
                <a:rPr lang="en-US" dirty="0">
                  <a:solidFill>
                    <a:schemeClr val="accent1"/>
                  </a:solidFill>
                </a:rPr>
                <a:t>e</a:t>
              </a:r>
              <a:r>
                <a:rPr lang="en-US" b="1" baseline="30000" dirty="0" smtClean="0">
                  <a:solidFill>
                    <a:schemeClr val="accent1"/>
                  </a:solidFill>
                </a:rPr>
                <a:t>–</a:t>
              </a:r>
              <a:endParaRPr lang="en-US" b="1" baseline="30000" dirty="0">
                <a:solidFill>
                  <a:schemeClr val="accent1"/>
                </a:solidFill>
              </a:endParaRPr>
            </a:p>
          </p:txBody>
        </p:sp>
        <p:sp>
          <p:nvSpPr>
            <p:cNvPr id="59" name="TextBox 58"/>
            <p:cNvSpPr txBox="1"/>
            <p:nvPr/>
          </p:nvSpPr>
          <p:spPr>
            <a:xfrm>
              <a:off x="7315200" y="4572000"/>
              <a:ext cx="383680" cy="369332"/>
            </a:xfrm>
            <a:prstGeom prst="rect">
              <a:avLst/>
            </a:prstGeom>
            <a:noFill/>
          </p:spPr>
          <p:txBody>
            <a:bodyPr wrap="square" rtlCol="0">
              <a:spAutoFit/>
            </a:bodyPr>
            <a:lstStyle/>
            <a:p>
              <a:r>
                <a:rPr lang="en-US" dirty="0" smtClean="0">
                  <a:solidFill>
                    <a:srgbClr val="00B050"/>
                  </a:solidFill>
                </a:rPr>
                <a:t>e</a:t>
              </a:r>
              <a:r>
                <a:rPr lang="en-US" b="1" baseline="30000" dirty="0" smtClean="0">
                  <a:solidFill>
                    <a:srgbClr val="00B050"/>
                  </a:solidFill>
                </a:rPr>
                <a:t>+</a:t>
              </a:r>
              <a:endParaRPr lang="en-US" b="1" baseline="30000" dirty="0">
                <a:solidFill>
                  <a:srgbClr val="00B050"/>
                </a:solidFill>
              </a:endParaRPr>
            </a:p>
          </p:txBody>
        </p:sp>
        <p:sp>
          <p:nvSpPr>
            <p:cNvPr id="60" name="TextBox 59"/>
            <p:cNvSpPr txBox="1"/>
            <p:nvPr/>
          </p:nvSpPr>
          <p:spPr>
            <a:xfrm>
              <a:off x="7620000" y="6172200"/>
              <a:ext cx="383680" cy="369332"/>
            </a:xfrm>
            <a:prstGeom prst="rect">
              <a:avLst/>
            </a:prstGeom>
            <a:noFill/>
          </p:spPr>
          <p:txBody>
            <a:bodyPr wrap="square" rtlCol="0">
              <a:spAutoFit/>
            </a:bodyPr>
            <a:lstStyle/>
            <a:p>
              <a:r>
                <a:rPr lang="en-US" dirty="0" smtClean="0">
                  <a:solidFill>
                    <a:srgbClr val="00B050"/>
                  </a:solidFill>
                </a:rPr>
                <a:t>e</a:t>
              </a:r>
              <a:r>
                <a:rPr lang="en-US" b="1" baseline="30000" dirty="0" smtClean="0">
                  <a:solidFill>
                    <a:srgbClr val="00B050"/>
                  </a:solidFill>
                </a:rPr>
                <a:t>+</a:t>
              </a:r>
              <a:endParaRPr lang="en-US" b="1" baseline="30000" dirty="0">
                <a:solidFill>
                  <a:srgbClr val="00B050"/>
                </a:solidFill>
              </a:endParaRPr>
            </a:p>
          </p:txBody>
        </p:sp>
        <p:sp>
          <p:nvSpPr>
            <p:cNvPr id="62" name="TextBox 61"/>
            <p:cNvSpPr txBox="1"/>
            <p:nvPr/>
          </p:nvSpPr>
          <p:spPr>
            <a:xfrm>
              <a:off x="3352800" y="5562600"/>
              <a:ext cx="436456" cy="369332"/>
            </a:xfrm>
            <a:prstGeom prst="rect">
              <a:avLst/>
            </a:prstGeom>
            <a:noFill/>
          </p:spPr>
          <p:txBody>
            <a:bodyPr wrap="square" rtlCol="0">
              <a:spAutoFit/>
            </a:bodyPr>
            <a:lstStyle/>
            <a:p>
              <a:r>
                <a:rPr lang="en-US" dirty="0" smtClean="0">
                  <a:solidFill>
                    <a:schemeClr val="accent1"/>
                  </a:solidFill>
                </a:rPr>
                <a:t>e</a:t>
              </a:r>
              <a:r>
                <a:rPr lang="en-US" b="1" baseline="30000" dirty="0" smtClean="0">
                  <a:solidFill>
                    <a:schemeClr val="accent1"/>
                  </a:solidFill>
                </a:rPr>
                <a:t>–</a:t>
              </a:r>
              <a:endParaRPr lang="en-US" b="1" baseline="30000" dirty="0">
                <a:solidFill>
                  <a:schemeClr val="accent1"/>
                </a:solidFill>
              </a:endParaRPr>
            </a:p>
          </p:txBody>
        </p:sp>
        <p:sp>
          <p:nvSpPr>
            <p:cNvPr id="64" name="TextBox 63"/>
            <p:cNvSpPr txBox="1"/>
            <p:nvPr/>
          </p:nvSpPr>
          <p:spPr>
            <a:xfrm>
              <a:off x="7239000" y="5791200"/>
              <a:ext cx="436456" cy="369332"/>
            </a:xfrm>
            <a:prstGeom prst="rect">
              <a:avLst/>
            </a:prstGeom>
            <a:noFill/>
          </p:spPr>
          <p:txBody>
            <a:bodyPr wrap="square" rtlCol="0">
              <a:spAutoFit/>
            </a:bodyPr>
            <a:lstStyle/>
            <a:p>
              <a:r>
                <a:rPr lang="en-US" dirty="0" smtClean="0">
                  <a:solidFill>
                    <a:schemeClr val="accent1"/>
                  </a:solidFill>
                </a:rPr>
                <a:t>e</a:t>
              </a:r>
              <a:r>
                <a:rPr lang="en-US" b="1" baseline="30000" dirty="0" smtClean="0">
                  <a:solidFill>
                    <a:schemeClr val="accent1"/>
                  </a:solidFill>
                </a:rPr>
                <a:t>–</a:t>
              </a:r>
              <a:endParaRPr lang="en-US" b="1" baseline="30000" dirty="0">
                <a:solidFill>
                  <a:schemeClr val="accent1"/>
                </a:solidFill>
              </a:endParaRPr>
            </a:p>
          </p:txBody>
        </p:sp>
        <p:sp>
          <p:nvSpPr>
            <p:cNvPr id="35" name="TextBox 34"/>
            <p:cNvSpPr txBox="1"/>
            <p:nvPr/>
          </p:nvSpPr>
          <p:spPr>
            <a:xfrm>
              <a:off x="7782772" y="4038600"/>
              <a:ext cx="142028" cy="530963"/>
            </a:xfrm>
            <a:prstGeom prst="rect">
              <a:avLst/>
            </a:prstGeom>
            <a:noFill/>
          </p:spPr>
          <p:txBody>
            <a:bodyPr wrap="square" rtlCol="0">
              <a:spAutoFit/>
            </a:bodyPr>
            <a:lstStyle/>
            <a:p>
              <a:r>
                <a:rPr lang="el-GR" dirty="0" smtClean="0">
                  <a:solidFill>
                    <a:srgbClr val="FF0000"/>
                  </a:solidFill>
                  <a:latin typeface="Cambria Math" pitchFamily="18" charset="0"/>
                  <a:ea typeface="Cambria Math" pitchFamily="18" charset="0"/>
                </a:rPr>
                <a:t>γ</a:t>
              </a:r>
              <a:endParaRPr lang="el-GR" dirty="0">
                <a:solidFill>
                  <a:srgbClr val="FF0000"/>
                </a:solidFill>
                <a:latin typeface="Cambria Math" pitchFamily="18" charset="0"/>
                <a:ea typeface="Cambria Math" pitchFamily="18" charset="0"/>
              </a:endParaRPr>
            </a:p>
          </p:txBody>
        </p:sp>
        <p:cxnSp>
          <p:nvCxnSpPr>
            <p:cNvPr id="12" name="Straight Arrow Connector 11"/>
            <p:cNvCxnSpPr/>
            <p:nvPr/>
          </p:nvCxnSpPr>
          <p:spPr>
            <a:xfrm>
              <a:off x="4395442" y="5913819"/>
              <a:ext cx="1533663" cy="284056"/>
            </a:xfrm>
            <a:prstGeom prst="straightConnector1">
              <a:avLst/>
            </a:prstGeom>
            <a:ln w="19050">
              <a:solidFill>
                <a:srgbClr val="FF0000"/>
              </a:solidFill>
              <a:prstDash val="dash"/>
              <a:tailEnd type="triangle" w="med" len="lg"/>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458200" cy="4038600"/>
          </a:xfrm>
          <a:ln w="19050">
            <a:solidFill>
              <a:schemeClr val="accent2">
                <a:lumMod val="75000"/>
              </a:schemeClr>
            </a:solidFill>
          </a:ln>
        </p:spPr>
        <p:txBody>
          <a:bodyPr>
            <a:normAutofit/>
          </a:bodyPr>
          <a:lstStyle/>
          <a:p>
            <a:pPr marL="365760" indent="342900">
              <a:buNone/>
            </a:pPr>
            <a:r>
              <a:rPr lang="en-US" sz="2800" dirty="0" smtClean="0">
                <a:solidFill>
                  <a:schemeClr val="tx1">
                    <a:lumMod val="75000"/>
                    <a:lumOff val="25000"/>
                  </a:schemeClr>
                </a:solidFill>
              </a:rPr>
              <a:t>“A calculation using the Monte Carlo method probes a physical system by tracking the history of a single primary particle and all generated secondaries, using probability density functions to randomly determine the outcome of particle-matter interactions. This process is repeated for many primaries, and from the statistics of this repeated sampling, the simulation results converge to the average behavior of the system.”</a:t>
            </a:r>
            <a:endParaRPr lang="en-US" sz="2800" dirty="0">
              <a:solidFill>
                <a:schemeClr val="tx1">
                  <a:lumMod val="75000"/>
                  <a:lumOff val="25000"/>
                </a:schemeClr>
              </a:solidFill>
            </a:endParaRPr>
          </a:p>
        </p:txBody>
      </p:sp>
      <p:sp>
        <p:nvSpPr>
          <p:cNvPr id="5" name="TextBox 4"/>
          <p:cNvSpPr txBox="1"/>
          <p:nvPr/>
        </p:nvSpPr>
        <p:spPr>
          <a:xfrm>
            <a:off x="609600" y="5171182"/>
            <a:ext cx="7848600" cy="1077218"/>
          </a:xfrm>
          <a:prstGeom prst="rect">
            <a:avLst/>
          </a:prstGeom>
          <a:noFill/>
        </p:spPr>
        <p:txBody>
          <a:bodyPr wrap="square" rtlCol="0">
            <a:spAutoFit/>
          </a:bodyPr>
          <a:lstStyle/>
          <a:p>
            <a:pPr algn="ctr"/>
            <a:r>
              <a:rPr lang="en-US" sz="3200" dirty="0" smtClean="0"/>
              <a:t>Does this mean we can just define a problem, run the software, and get the answer?</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9600"/>
          </a:xfrm>
        </p:spPr>
        <p:txBody>
          <a:bodyPr/>
          <a:lstStyle/>
          <a:p>
            <a:pPr>
              <a:buNone/>
            </a:pPr>
            <a:r>
              <a:rPr lang="en-US" dirty="0" smtClean="0"/>
              <a:t>Yes, but only if we have infinite computing time.</a:t>
            </a:r>
          </a:p>
        </p:txBody>
      </p:sp>
      <p:sp>
        <p:nvSpPr>
          <p:cNvPr id="5" name="Content Placeholder 2"/>
          <p:cNvSpPr txBox="1">
            <a:spLocks/>
          </p:cNvSpPr>
          <p:nvPr/>
        </p:nvSpPr>
        <p:spPr>
          <a:xfrm>
            <a:off x="457200" y="1295400"/>
            <a:ext cx="8229600" cy="3276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
                <a:schemeClr val="accent2">
                  <a:lumMod val="75000"/>
                </a:schemeClr>
              </a:buClr>
              <a:buSzPct val="50000"/>
              <a:buFont typeface="Arial" pitchFamily="34" charset="0"/>
              <a:buBlip>
                <a:blip r:embed="rId2"/>
              </a:buBlip>
              <a:tabLst/>
              <a:defRPr/>
            </a:pPr>
            <a:r>
              <a:rPr lang="en-US" sz="3200" dirty="0" smtClean="0"/>
              <a:t>Geometric increase in number of particles tracked</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2">
                  <a:lumMod val="75000"/>
                </a:schemeClr>
              </a:buClr>
              <a:buSzPct val="50000"/>
              <a:buFont typeface="Arial" pitchFamily="34" charset="0"/>
              <a:buBlip>
                <a:blip r:embed="rId2"/>
              </a:buBlip>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Regions of interest in phase space may</a:t>
            </a:r>
            <a:r>
              <a:rPr kumimoji="0" lang="en-US" sz="3200" b="0" i="0" u="none" strike="noStrike" kern="1200" cap="none" spc="0" normalizeH="0" noProof="0" dirty="0" smtClean="0">
                <a:ln>
                  <a:noFill/>
                </a:ln>
                <a:solidFill>
                  <a:schemeClr val="tx1"/>
                </a:solidFill>
                <a:effectLst/>
                <a:uLnTx/>
                <a:uFillTx/>
                <a:latin typeface="+mn-lt"/>
                <a:ea typeface="+mn-ea"/>
                <a:cs typeface="+mn-cs"/>
              </a:rPr>
              <a:t> be rarely probed by the simulation at hand</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Clr>
                <a:schemeClr val="accent2">
                  <a:lumMod val="75000"/>
                </a:schemeClr>
              </a:buClr>
              <a:buSzPct val="50000"/>
              <a:buBlip>
                <a:blip r:embed="rId2"/>
              </a:buBlip>
            </a:pPr>
            <a:r>
              <a:rPr lang="en-US" sz="3200" dirty="0"/>
              <a:t>Rare events may contribute significantly to </a:t>
            </a:r>
            <a:r>
              <a:rPr lang="en-US" sz="3200" dirty="0" smtClean="0"/>
              <a:t>quantities we want to measure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304800" y="4953000"/>
            <a:ext cx="8534400" cy="12954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How long does it take for a calculation to converge to the average behavior of the system?</a:t>
            </a:r>
          </a:p>
        </p:txBody>
      </p:sp>
      <p:sp>
        <p:nvSpPr>
          <p:cNvPr id="7" name="Oval 6"/>
          <p:cNvSpPr/>
          <p:nvPr/>
        </p:nvSpPr>
        <p:spPr>
          <a:xfrm flipV="1">
            <a:off x="1143000" y="4724400"/>
            <a:ext cx="6934200" cy="45719"/>
          </a:xfrm>
          <a:prstGeom prst="ellipse">
            <a:avLst/>
          </a:prstGeom>
          <a:solidFill>
            <a:schemeClr val="accent2">
              <a:lumMod val="7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228600"/>
            <a:ext cx="8153400" cy="584775"/>
          </a:xfrm>
          <a:prstGeom prst="rect">
            <a:avLst/>
          </a:prstGeom>
          <a:noFill/>
        </p:spPr>
        <p:txBody>
          <a:bodyPr wrap="square" rtlCol="0">
            <a:spAutoFit/>
          </a:bodyPr>
          <a:lstStyle/>
          <a:p>
            <a:pPr algn="ctr"/>
            <a:r>
              <a:rPr lang="en-US" sz="3200" dirty="0" smtClean="0"/>
              <a:t>2 GeV electron beam on a lead target</a:t>
            </a:r>
            <a:endParaRPr lang="en-US" sz="3200" dirty="0"/>
          </a:p>
        </p:txBody>
      </p:sp>
      <p:sp>
        <p:nvSpPr>
          <p:cNvPr id="6" name="Content Placeholder 2"/>
          <p:cNvSpPr txBox="1">
            <a:spLocks/>
          </p:cNvSpPr>
          <p:nvPr/>
        </p:nvSpPr>
        <p:spPr>
          <a:xfrm>
            <a:off x="914400" y="5257800"/>
            <a:ext cx="7315200" cy="1219200"/>
          </a:xfrm>
          <a:prstGeom prst="rect">
            <a:avLst/>
          </a:prstGeom>
        </p:spPr>
        <p:txBody>
          <a:bodyPr vert="horz" lIns="91440" tIns="45720" rIns="91440" bIns="45720" rtlCol="0">
            <a:noAutofit/>
          </a:bodyPr>
          <a:lstStyle/>
          <a:p>
            <a:pPr marL="342900" indent="-342900">
              <a:spcBef>
                <a:spcPct val="20000"/>
              </a:spcBef>
              <a:buClr>
                <a:schemeClr val="accent2">
                  <a:lumMod val="75000"/>
                </a:schemeClr>
              </a:buClr>
              <a:buSzPct val="50000"/>
              <a:buBlip>
                <a:blip r:embed="rId2"/>
              </a:buBlip>
              <a:defRPr/>
            </a:pPr>
            <a:r>
              <a:rPr lang="en-US" sz="2200" dirty="0" smtClean="0"/>
              <a:t>Leptons and photons of energy less than 6.737 MeV are not transported (E</a:t>
            </a:r>
            <a:r>
              <a:rPr lang="en-US" sz="2200" b="1" baseline="-25000" dirty="0" smtClean="0"/>
              <a:t>c</a:t>
            </a:r>
            <a:r>
              <a:rPr lang="en-US" sz="2400" dirty="0" smtClean="0"/>
              <a:t> ≈ 9.6 MeV for lead)</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2">
                  <a:lumMod val="75000"/>
                </a:schemeClr>
              </a:buClr>
              <a:buSzPct val="50000"/>
              <a:buFont typeface="Arial" pitchFamily="34" charset="0"/>
              <a:buBlip>
                <a:blip r:embed="rId2"/>
              </a:buBlip>
              <a:tabLst/>
              <a:defRPr/>
            </a:pPr>
            <a:r>
              <a:rPr lang="en-US" sz="2200" dirty="0" smtClean="0"/>
              <a:t>5 cycles are run with 10</a:t>
            </a:r>
            <a:r>
              <a:rPr lang="en-US" sz="2200" b="1" baseline="30000" dirty="0" smtClean="0"/>
              <a:t>5</a:t>
            </a:r>
            <a:r>
              <a:rPr lang="en-US" sz="2200" dirty="0" smtClean="0"/>
              <a:t> primaries per cycle</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4" name="Picture 3" descr="Pb_diag01.png"/>
          <p:cNvPicPr>
            <a:picLocks noChangeAspect="1"/>
          </p:cNvPicPr>
          <p:nvPr/>
        </p:nvPicPr>
        <p:blipFill>
          <a:blip r:embed="rId3" cstate="print"/>
          <a:stretch>
            <a:fillRect/>
          </a:stretch>
        </p:blipFill>
        <p:spPr>
          <a:xfrm>
            <a:off x="1449294" y="1558146"/>
            <a:ext cx="6245412" cy="3567441"/>
          </a:xfrm>
          <a:prstGeom prst="rect">
            <a:avLst/>
          </a:prstGeom>
        </p:spPr>
      </p:pic>
      <p:sp>
        <p:nvSpPr>
          <p:cNvPr id="9" name="Oval 8"/>
          <p:cNvSpPr/>
          <p:nvPr/>
        </p:nvSpPr>
        <p:spPr>
          <a:xfrm flipV="1">
            <a:off x="2145030" y="868686"/>
            <a:ext cx="4853940" cy="40233"/>
          </a:xfrm>
          <a:prstGeom prst="ellipse">
            <a:avLst/>
          </a:prstGeom>
          <a:solidFill>
            <a:schemeClr val="accent2">
              <a:lumMod val="7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162300" y="1230868"/>
            <a:ext cx="2819400" cy="369332"/>
          </a:xfrm>
          <a:prstGeom prst="rect">
            <a:avLst/>
          </a:prstGeom>
          <a:noFill/>
        </p:spPr>
        <p:txBody>
          <a:bodyPr wrap="square" rtlCol="0">
            <a:spAutoFit/>
          </a:bodyPr>
          <a:lstStyle/>
          <a:p>
            <a:r>
              <a:rPr lang="en-US" dirty="0" smtClean="0"/>
              <a:t>Geometry of the simulation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b_dat01.PNG"/>
          <p:cNvPicPr>
            <a:picLocks noChangeAspect="1"/>
          </p:cNvPicPr>
          <p:nvPr/>
        </p:nvPicPr>
        <p:blipFill>
          <a:blip r:embed="rId2" cstate="print"/>
          <a:stretch>
            <a:fillRect/>
          </a:stretch>
        </p:blipFill>
        <p:spPr>
          <a:xfrm>
            <a:off x="457200" y="152400"/>
            <a:ext cx="7924800" cy="5562224"/>
          </a:xfrm>
          <a:prstGeom prst="rect">
            <a:avLst/>
          </a:prstGeom>
        </p:spPr>
      </p:pic>
      <p:sp>
        <p:nvSpPr>
          <p:cNvPr id="6" name="TextBox 5"/>
          <p:cNvSpPr txBox="1"/>
          <p:nvPr/>
        </p:nvSpPr>
        <p:spPr>
          <a:xfrm>
            <a:off x="4648200" y="5715000"/>
            <a:ext cx="685800" cy="369332"/>
          </a:xfrm>
          <a:prstGeom prst="rect">
            <a:avLst/>
          </a:prstGeom>
          <a:noFill/>
        </p:spPr>
        <p:txBody>
          <a:bodyPr wrap="square" rtlCol="0">
            <a:spAutoFit/>
          </a:bodyPr>
          <a:lstStyle/>
          <a:p>
            <a:r>
              <a:rPr lang="en-US" dirty="0" smtClean="0"/>
              <a:t>GeV</a:t>
            </a:r>
            <a:endParaRPr lang="en-US" dirty="0"/>
          </a:p>
        </p:txBody>
      </p:sp>
      <p:sp>
        <p:nvSpPr>
          <p:cNvPr id="7" name="TextBox 6"/>
          <p:cNvSpPr txBox="1"/>
          <p:nvPr/>
        </p:nvSpPr>
        <p:spPr>
          <a:xfrm>
            <a:off x="2438400" y="6195536"/>
            <a:ext cx="4267200" cy="738664"/>
          </a:xfrm>
          <a:prstGeom prst="rect">
            <a:avLst/>
          </a:prstGeom>
          <a:noFill/>
        </p:spPr>
        <p:txBody>
          <a:bodyPr wrap="square" rtlCol="0">
            <a:spAutoFit/>
          </a:bodyPr>
          <a:lstStyle/>
          <a:p>
            <a:r>
              <a:rPr lang="en-US" sz="2400" dirty="0" smtClean="0"/>
              <a:t>Computation time: 155 minutes</a:t>
            </a:r>
          </a:p>
          <a:p>
            <a:endParaRPr lang="en-US" dirty="0"/>
          </a:p>
        </p:txBody>
      </p:sp>
      <p:sp>
        <p:nvSpPr>
          <p:cNvPr id="8" name="Rectangle 7"/>
          <p:cNvSpPr/>
          <p:nvPr/>
        </p:nvSpPr>
        <p:spPr>
          <a:xfrm>
            <a:off x="2438400" y="6172200"/>
            <a:ext cx="4114800" cy="533400"/>
          </a:xfrm>
          <a:prstGeom prst="rect">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667000" y="76200"/>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162300" y="85725"/>
            <a:ext cx="247650" cy="381000"/>
          </a:xfrm>
          <a:prstGeom prst="rect">
            <a:avLst/>
          </a:prstGeom>
          <a:solidFill>
            <a:schemeClr val="bg1"/>
          </a:solidFill>
        </p:spPr>
        <p:txBody>
          <a:bodyPr wrap="square" rtlCol="0">
            <a:spAutoFit/>
          </a:bodyPr>
          <a:lstStyle/>
          <a:p>
            <a:r>
              <a:rPr lang="en-US" dirty="0" smtClean="0"/>
              <a:t>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2743200"/>
          </a:xfrm>
        </p:spPr>
        <p:txBody>
          <a:bodyPr/>
          <a:lstStyle/>
          <a:p>
            <a:pPr>
              <a:buNone/>
            </a:pPr>
            <a:r>
              <a:rPr lang="en-US" sz="2800" dirty="0" smtClean="0"/>
              <a:t>155 minutes is a problem.</a:t>
            </a:r>
          </a:p>
          <a:p>
            <a:pPr>
              <a:buSzPct val="50000"/>
              <a:buBlip>
                <a:blip r:embed="rId2"/>
              </a:buBlip>
            </a:pPr>
            <a:r>
              <a:rPr lang="en-US" sz="2800" dirty="0" smtClean="0"/>
              <a:t>Realistic geometries will be more complex</a:t>
            </a:r>
          </a:p>
          <a:p>
            <a:pPr>
              <a:buSzPct val="50000"/>
              <a:buBlip>
                <a:blip r:embed="rId2"/>
              </a:buBlip>
            </a:pPr>
            <a:r>
              <a:rPr lang="en-US" sz="2800" dirty="0" smtClean="0"/>
              <a:t>A greater fraction of the energy of the primaries will be deposited in the ‘targets’</a:t>
            </a:r>
          </a:p>
          <a:p>
            <a:pPr>
              <a:buSzPct val="50000"/>
              <a:buBlip>
                <a:blip r:embed="rId2"/>
              </a:buBlip>
            </a:pPr>
            <a:r>
              <a:rPr lang="en-US" sz="2800" dirty="0" smtClean="0"/>
              <a:t>Primaries will have greater energies</a:t>
            </a:r>
          </a:p>
          <a:p>
            <a:endParaRPr lang="en-US" dirty="0"/>
          </a:p>
        </p:txBody>
      </p:sp>
      <p:sp>
        <p:nvSpPr>
          <p:cNvPr id="9" name="Content Placeholder 2"/>
          <p:cNvSpPr txBox="1">
            <a:spLocks/>
          </p:cNvSpPr>
          <p:nvPr/>
        </p:nvSpPr>
        <p:spPr>
          <a:xfrm>
            <a:off x="228600" y="3124200"/>
            <a:ext cx="8686800" cy="3429000"/>
          </a:xfrm>
          <a:prstGeom prst="rect">
            <a:avLst/>
          </a:prstGeom>
        </p:spPr>
        <p:txBody>
          <a:bodyPr vert="horz" lIns="91440" tIns="45720" rIns="91440" bIns="45720" rtlCol="0">
            <a:normAutofit fontScale="85000" lnSpcReduction="10000"/>
          </a:bodyPr>
          <a:lstStyle/>
          <a:p>
            <a:r>
              <a:rPr lang="en-US" sz="3300" dirty="0" smtClean="0"/>
              <a:t>We need to cheat by changing the simulation, and cheating in Monte Carlo calculations is called “biasing.”</a:t>
            </a:r>
          </a:p>
          <a:p>
            <a:pPr marL="342900" marR="0" lvl="0" indent="-342900" algn="l" defTabSz="914400" rtl="0" eaLnBrk="1" fontAlgn="auto" latinLnBrk="0" hangingPunct="1">
              <a:lnSpc>
                <a:spcPct val="100000"/>
              </a:lnSpc>
              <a:spcBef>
                <a:spcPct val="20000"/>
              </a:spcBef>
              <a:spcAft>
                <a:spcPts val="0"/>
              </a:spcAft>
              <a:buClrTx/>
              <a:buSzPct val="50000"/>
              <a:buFont typeface="Arial" pitchFamily="34" charset="0"/>
              <a:buBlip>
                <a:blip r:embed="rId2"/>
              </a:buBlip>
              <a:tabLst/>
              <a:defRPr/>
            </a:pPr>
            <a:r>
              <a:rPr lang="en-US" sz="3300" dirty="0" smtClean="0"/>
              <a:t>An un-biased simulation samples from ‘true’ probability distributions, resulting in histories that are meant to represent actual histories of real particles.</a:t>
            </a:r>
            <a:endParaRPr kumimoji="0" lang="en-US" sz="33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50000"/>
              <a:buFont typeface="Arial" pitchFamily="34" charset="0"/>
              <a:buBlip>
                <a:blip r:embed="rId2"/>
              </a:buBlip>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A biased simulation samples from distributions</a:t>
            </a:r>
            <a:r>
              <a:rPr kumimoji="0" lang="en-US" sz="3300" b="0" i="0" u="none" strike="noStrike" kern="1200" cap="none" spc="0" normalizeH="0" noProof="0" dirty="0" smtClean="0">
                <a:ln>
                  <a:noFill/>
                </a:ln>
                <a:solidFill>
                  <a:schemeClr val="tx1"/>
                </a:solidFill>
                <a:effectLst/>
                <a:uLnTx/>
                <a:uFillTx/>
                <a:latin typeface="+mn-lt"/>
                <a:ea typeface="+mn-ea"/>
                <a:cs typeface="+mn-cs"/>
              </a:rPr>
              <a:t> which are either biased in favor of rare events or which simplify particle transport.</a:t>
            </a:r>
            <a:endParaRPr kumimoji="0" lang="en-US" sz="33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50000"/>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b_dat01_presentation.PNG"/>
          <p:cNvPicPr>
            <a:picLocks noChangeAspect="1"/>
          </p:cNvPicPr>
          <p:nvPr/>
        </p:nvPicPr>
        <p:blipFill>
          <a:blip r:embed="rId2" cstate="print"/>
          <a:stretch>
            <a:fillRect/>
          </a:stretch>
        </p:blipFill>
        <p:spPr>
          <a:xfrm>
            <a:off x="69911" y="76200"/>
            <a:ext cx="8997889" cy="666137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b_comp01_presentation.PNG"/>
          <p:cNvPicPr>
            <a:picLocks noChangeAspect="1"/>
          </p:cNvPicPr>
          <p:nvPr/>
        </p:nvPicPr>
        <p:blipFill>
          <a:blip r:embed="rId2" cstate="print"/>
          <a:stretch>
            <a:fillRect/>
          </a:stretch>
        </p:blipFill>
        <p:spPr>
          <a:xfrm>
            <a:off x="76200" y="571804"/>
            <a:ext cx="8839200" cy="6209996"/>
          </a:xfrm>
          <a:prstGeom prst="rect">
            <a:avLst/>
          </a:prstGeom>
        </p:spPr>
      </p:pic>
      <p:sp>
        <p:nvSpPr>
          <p:cNvPr id="5" name="TextBox 4"/>
          <p:cNvSpPr txBox="1"/>
          <p:nvPr/>
        </p:nvSpPr>
        <p:spPr>
          <a:xfrm>
            <a:off x="1828800" y="76200"/>
            <a:ext cx="6400800" cy="461665"/>
          </a:xfrm>
          <a:prstGeom prst="rect">
            <a:avLst/>
          </a:prstGeom>
          <a:noFill/>
        </p:spPr>
        <p:txBody>
          <a:bodyPr wrap="square" rtlCol="0">
            <a:spAutoFit/>
          </a:bodyPr>
          <a:lstStyle/>
          <a:p>
            <a:r>
              <a:rPr lang="en-US" sz="2400" dirty="0" smtClean="0"/>
              <a:t>Comparison of FLUKA and MCNPX simulation data</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374</TotalTime>
  <Words>655</Words>
  <Application>Microsoft Office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Using FLUKA to study Radiation Fields in ERL Components</vt:lpstr>
      <vt:lpstr>Previously established…</vt:lpstr>
      <vt:lpstr>Slide 3</vt:lpstr>
      <vt:lpstr>Slide 4</vt:lpstr>
      <vt:lpstr>Slide 5</vt:lpstr>
      <vt:lpstr>Slide 6</vt:lpstr>
      <vt:lpstr>Slide 7</vt:lpstr>
      <vt:lpstr>Slide 8</vt:lpstr>
      <vt:lpstr>Slide 9</vt:lpstr>
      <vt:lpstr>M7 Touschek collimation calculation</vt:lpstr>
      <vt:lpstr>Slide 11</vt:lpstr>
      <vt:lpstr>Slide 12</vt:lpstr>
      <vt:lpstr>Slide 13</vt:lpstr>
      <vt:lpstr>Slide 14</vt:lpstr>
      <vt:lpstr>Slide 15</vt:lpstr>
      <vt:lpstr>Slide 16</vt:lpstr>
      <vt:lpstr>Slide 17</vt:lpstr>
      <vt:lpstr>Slide 18</vt:lpstr>
      <vt:lpstr>Slide 19</vt:lpstr>
    </vt:vector>
  </TitlesOfParts>
  <Company>cornell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FLUKA to study Radiation Fields in ERL Components</dc:title>
  <dc:creator>CIT Lab User</dc:creator>
  <cp:lastModifiedBy>CIT Lab User</cp:lastModifiedBy>
  <cp:revision>52</cp:revision>
  <dcterms:created xsi:type="dcterms:W3CDTF">2010-08-12T11:44:44Z</dcterms:created>
  <dcterms:modified xsi:type="dcterms:W3CDTF">2010-08-13T15:33:03Z</dcterms:modified>
</cp:coreProperties>
</file>