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1" r:id="rId4"/>
    <p:sldId id="260" r:id="rId5"/>
    <p:sldId id="262" r:id="rId6"/>
    <p:sldId id="274" r:id="rId7"/>
    <p:sldId id="281" r:id="rId8"/>
    <p:sldId id="299" r:id="rId9"/>
    <p:sldId id="289" r:id="rId10"/>
    <p:sldId id="293" r:id="rId11"/>
    <p:sldId id="297" r:id="rId12"/>
    <p:sldId id="294" r:id="rId13"/>
    <p:sldId id="295" r:id="rId14"/>
    <p:sldId id="298" r:id="rId15"/>
    <p:sldId id="302" r:id="rId16"/>
    <p:sldId id="300" r:id="rId17"/>
    <p:sldId id="303" r:id="rId18"/>
    <p:sldId id="304" r:id="rId19"/>
    <p:sldId id="305" r:id="rId20"/>
    <p:sldId id="291" r:id="rId21"/>
    <p:sldId id="307" r:id="rId22"/>
    <p:sldId id="306" r:id="rId23"/>
    <p:sldId id="296" r:id="rId24"/>
    <p:sldId id="301" r:id="rId25"/>
    <p:sldId id="285" r:id="rId26"/>
    <p:sldId id="286" r:id="rId27"/>
    <p:sldId id="272" r:id="rId28"/>
    <p:sldId id="276" r:id="rId29"/>
    <p:sldId id="277" r:id="rId30"/>
    <p:sldId id="280" r:id="rId31"/>
    <p:sldId id="278" r:id="rId32"/>
    <p:sldId id="279" r:id="rId33"/>
    <p:sldId id="287" r:id="rId34"/>
    <p:sldId id="269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77A91-7DFD-480F-A971-1FBA3BE6DA4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78D0F-09CE-424A-9BC2-4885F1595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78D0F-09CE-424A-9BC2-4885F1595F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69DA-F111-4A5F-ACDB-ABF0BAEB4770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507F-43A1-4375-A192-23E85E89C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3400"/>
            <a:ext cx="9144000" cy="35052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Effects of reflections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on TE-wave measurements of electron cloud density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Kenneth Hammond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Mentors:  John </a:t>
            </a:r>
            <a:r>
              <a:rPr lang="en-US" sz="2800" dirty="0" err="1" smtClean="0">
                <a:solidFill>
                  <a:schemeClr val="tx1"/>
                </a:solidFill>
                <a:latin typeface="Palatino Linotype" pitchFamily="18" charset="0"/>
              </a:rPr>
              <a:t>Sikora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Palatino Linotype" pitchFamily="18" charset="0"/>
              </a:rPr>
              <a:t>Kiran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Palatino Linotype" pitchFamily="18" charset="0"/>
              </a:rPr>
              <a:t>Sonnad</a:t>
            </a:r>
            <a:endParaRPr lang="en-US" sz="2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Simulation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7" name="Picture 6" descr="image2.png"/>
          <p:cNvPicPr>
            <a:picLocks noChangeAspect="1"/>
          </p:cNvPicPr>
          <p:nvPr/>
        </p:nvPicPr>
        <p:blipFill>
          <a:blip r:embed="rId2" cstate="print"/>
          <a:srcRect t="19204" b="24524"/>
          <a:stretch>
            <a:fillRect/>
          </a:stretch>
        </p:blipFill>
        <p:spPr>
          <a:xfrm>
            <a:off x="1693773" y="3813091"/>
            <a:ext cx="5495925" cy="28246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20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Special features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Grid boundaries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Automatically ascribes perfect-conductor boundary conditions to specified surfaces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Cubic cells may be “cut” diagonally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Simulation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20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Special features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Particles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Distribution can be controlled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Simulation accounts for positions, velocities, and forces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642" t="18996" r="48628" b="35004"/>
          <a:stretch>
            <a:fillRect/>
          </a:stretch>
        </p:blipFill>
        <p:spPr bwMode="auto">
          <a:xfrm>
            <a:off x="2574982" y="3689380"/>
            <a:ext cx="3506222" cy="29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Simulation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16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Special features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PML (perfectly matched layer) boundaries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Absorb all incident waves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Allows simulation of a segment of an infinite pipe with no reflections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80" t="14800" r="48189" b="68512"/>
          <a:stretch>
            <a:fillRect/>
          </a:stretch>
        </p:blipFill>
        <p:spPr bwMode="auto">
          <a:xfrm>
            <a:off x="1837678" y="4225771"/>
            <a:ext cx="5285642" cy="1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Simulation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24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Differences with physical measurements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Time scale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Most simulations modeled the system for 70ns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Longer simulations exhibit </a:t>
            </a:r>
            <a:r>
              <a:rPr lang="en-US" dirty="0" err="1" smtClean="0">
                <a:latin typeface="Palatino Linotype" pitchFamily="18" charset="0"/>
              </a:rPr>
              <a:t>roundoff</a:t>
            </a:r>
            <a:r>
              <a:rPr lang="en-US" dirty="0" smtClean="0">
                <a:latin typeface="Palatino Linotype" pitchFamily="18" charset="0"/>
              </a:rPr>
              <a:t> error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Frequency sweeps are not practical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Experiments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3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#1: Phase shifts </a:t>
            </a:r>
            <a:r>
              <a:rPr lang="en-US" i="1" dirty="0" smtClean="0">
                <a:latin typeface="Palatino Linotype" pitchFamily="18" charset="0"/>
              </a:rPr>
              <a:t>without</a:t>
            </a:r>
            <a:r>
              <a:rPr lang="en-US" dirty="0" smtClean="0">
                <a:latin typeface="Palatino Linotype" pitchFamily="18" charset="0"/>
              </a:rPr>
              <a:t> reflection</a:t>
            </a:r>
          </a:p>
          <a:p>
            <a:pPr lvl="1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Multiple trials at different electron densities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49910" y="2334826"/>
            <a:ext cx="7022237" cy="1811045"/>
          </a:xfrm>
          <a:prstGeom prst="rect">
            <a:avLst/>
          </a:prstGeom>
          <a:gradFill>
            <a:gsLst>
              <a:gs pos="7000">
                <a:schemeClr val="bg1">
                  <a:lumMod val="95000"/>
                </a:schemeClr>
              </a:gs>
              <a:gs pos="48000">
                <a:schemeClr val="bg1">
                  <a:lumMod val="85000"/>
                </a:schemeClr>
              </a:gs>
              <a:gs pos="85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8957" y="2334827"/>
            <a:ext cx="669094" cy="1802168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h="25400"/>
            </a:sp3d>
          </a:bodyPr>
          <a:lstStyle/>
          <a:p>
            <a:pPr algn="ctr"/>
            <a:r>
              <a:rPr lang="en-US" sz="2400" b="1" cap="none" spc="100" dirty="0" smtClean="0">
                <a:ln w="18000">
                  <a:gradFill>
                    <a:gsLst>
                      <a:gs pos="6000">
                        <a:schemeClr val="bg1"/>
                      </a:gs>
                      <a:gs pos="43000">
                        <a:schemeClr val="bg1">
                          <a:lumMod val="50000"/>
                        </a:schemeClr>
                      </a:gs>
                      <a:gs pos="48000">
                        <a:schemeClr val="bg1"/>
                      </a:gs>
                    </a:gsLst>
                    <a:lin ang="1800000" scaled="0"/>
                  </a:gradFill>
                  <a:prstDash val="solid"/>
                </a:ln>
                <a:noFill/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Palatino Linotype" pitchFamily="18" charset="0"/>
              </a:rPr>
              <a:t>PML</a:t>
            </a:r>
            <a:endParaRPr lang="en-US" sz="2400" b="1" cap="none" spc="100" dirty="0">
              <a:ln w="18000">
                <a:gradFill>
                  <a:gsLst>
                    <a:gs pos="6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48000">
                      <a:schemeClr val="bg1"/>
                    </a:gs>
                  </a:gsLst>
                  <a:lin ang="1800000" scaled="0"/>
                </a:gradFill>
                <a:prstDash val="solid"/>
              </a:ln>
              <a:noFill/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0216" y="2343705"/>
            <a:ext cx="669094" cy="179477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h="25400"/>
            </a:sp3d>
          </a:bodyPr>
          <a:lstStyle/>
          <a:p>
            <a:pPr algn="ctr"/>
            <a:r>
              <a:rPr lang="en-US" sz="2400" b="1" cap="none" spc="100" dirty="0" smtClean="0">
                <a:ln w="18000">
                  <a:gradFill>
                    <a:gsLst>
                      <a:gs pos="6000">
                        <a:schemeClr val="bg1"/>
                      </a:gs>
                      <a:gs pos="43000">
                        <a:schemeClr val="bg1">
                          <a:lumMod val="50000"/>
                        </a:schemeClr>
                      </a:gs>
                      <a:gs pos="48000">
                        <a:schemeClr val="bg1"/>
                      </a:gs>
                    </a:gsLst>
                    <a:lin ang="1800000" scaled="0"/>
                  </a:gradFill>
                  <a:prstDash val="solid"/>
                </a:ln>
                <a:noFill/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Palatino Linotype" pitchFamily="18" charset="0"/>
              </a:rPr>
              <a:t>PML</a:t>
            </a:r>
            <a:endParaRPr lang="en-US" sz="2400" b="1" cap="none" spc="100" dirty="0">
              <a:ln w="18000">
                <a:gradFill>
                  <a:gsLst>
                    <a:gs pos="6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48000">
                      <a:schemeClr val="bg1"/>
                    </a:gs>
                  </a:gsLst>
                  <a:lin ang="1800000" scaled="0"/>
                </a:gradFill>
                <a:prstDash val="solid"/>
              </a:ln>
              <a:noFill/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3391" y="2361462"/>
            <a:ext cx="266329" cy="1757778"/>
          </a:xfrm>
          <a:prstGeom prst="rect">
            <a:avLst/>
          </a:prstGeom>
          <a:gradFill>
            <a:gsLst>
              <a:gs pos="98000">
                <a:schemeClr val="bg1">
                  <a:alpha val="0"/>
                </a:schemeClr>
              </a:gs>
              <a:gs pos="50000">
                <a:srgbClr val="C00000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512" y="2982897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0900" y="2885243"/>
            <a:ext cx="118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latino Linotype" pitchFamily="18" charset="0"/>
              </a:rPr>
              <a:t>measure voltage</a:t>
            </a:r>
            <a:endParaRPr lang="en-US" i="1" dirty="0">
              <a:latin typeface="Palatino Linotype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676009" y="2601158"/>
            <a:ext cx="497149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16200000" flipH="1">
            <a:off x="6617434" y="3829844"/>
            <a:ext cx="596543" cy="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2324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#1: Phase shifts </a:t>
            </a:r>
            <a:r>
              <a:rPr lang="en-US" i="1" dirty="0" smtClean="0">
                <a:latin typeface="Palatino Linotype" pitchFamily="18" charset="0"/>
              </a:rPr>
              <a:t>without</a:t>
            </a:r>
            <a:r>
              <a:rPr lang="en-US" dirty="0" smtClean="0">
                <a:latin typeface="Palatino Linotype" pitchFamily="18" charset="0"/>
              </a:rPr>
              <a:t> reflection</a:t>
            </a:r>
          </a:p>
        </p:txBody>
      </p:sp>
      <p:pic>
        <p:nvPicPr>
          <p:cNvPr id="9" name="Picture 8" descr="phase_shift_1.png"/>
          <p:cNvPicPr>
            <a:picLocks noChangeAspect="1"/>
          </p:cNvPicPr>
          <p:nvPr/>
        </p:nvPicPr>
        <p:blipFill>
          <a:blip r:embed="rId2" cstate="print"/>
          <a:srcRect t="7448"/>
          <a:stretch>
            <a:fillRect/>
          </a:stretch>
        </p:blipFill>
        <p:spPr>
          <a:xfrm>
            <a:off x="1744457" y="2308195"/>
            <a:ext cx="5792684" cy="401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Experiments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3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#2: Phase shifts </a:t>
            </a:r>
            <a:r>
              <a:rPr lang="en-US" i="1" dirty="0" smtClean="0">
                <a:latin typeface="Palatino Linotype" pitchFamily="18" charset="0"/>
              </a:rPr>
              <a:t>with</a:t>
            </a:r>
            <a:r>
              <a:rPr lang="en-US" dirty="0" smtClean="0">
                <a:latin typeface="Palatino Linotype" pitchFamily="18" charset="0"/>
              </a:rPr>
              <a:t> reflection</a:t>
            </a:r>
          </a:p>
          <a:p>
            <a:pPr lvl="1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Add conducting protrusions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Transmit waves at resonant frequencies to maximize reflection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49910" y="2334826"/>
            <a:ext cx="7022237" cy="1811045"/>
          </a:xfrm>
          <a:prstGeom prst="rect">
            <a:avLst/>
          </a:prstGeom>
          <a:gradFill>
            <a:gsLst>
              <a:gs pos="7000">
                <a:schemeClr val="bg1">
                  <a:lumMod val="95000"/>
                </a:schemeClr>
              </a:gs>
              <a:gs pos="48000">
                <a:schemeClr val="bg1">
                  <a:lumMod val="85000"/>
                </a:schemeClr>
              </a:gs>
              <a:gs pos="85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8957" y="2334827"/>
            <a:ext cx="669094" cy="1802168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0" scaled="0"/>
          </a:gra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h="25400"/>
            </a:sp3d>
          </a:bodyPr>
          <a:lstStyle/>
          <a:p>
            <a:pPr algn="ctr"/>
            <a:r>
              <a:rPr lang="en-US" sz="2400" b="1" cap="none" spc="100" dirty="0" smtClean="0">
                <a:ln w="18000">
                  <a:gradFill>
                    <a:gsLst>
                      <a:gs pos="6000">
                        <a:schemeClr val="bg1"/>
                      </a:gs>
                      <a:gs pos="43000">
                        <a:schemeClr val="bg1">
                          <a:lumMod val="50000"/>
                        </a:schemeClr>
                      </a:gs>
                      <a:gs pos="48000">
                        <a:schemeClr val="bg1"/>
                      </a:gs>
                    </a:gsLst>
                    <a:lin ang="1800000" scaled="0"/>
                  </a:gradFill>
                  <a:prstDash val="solid"/>
                </a:ln>
                <a:noFill/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Palatino Linotype" pitchFamily="18" charset="0"/>
              </a:rPr>
              <a:t>PML</a:t>
            </a:r>
            <a:endParaRPr lang="en-US" sz="2400" b="1" cap="none" spc="100" dirty="0">
              <a:ln w="18000">
                <a:gradFill>
                  <a:gsLst>
                    <a:gs pos="6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48000">
                      <a:schemeClr val="bg1"/>
                    </a:gs>
                  </a:gsLst>
                  <a:lin ang="1800000" scaled="0"/>
                </a:gradFill>
                <a:prstDash val="solid"/>
              </a:ln>
              <a:noFill/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0216" y="2343705"/>
            <a:ext cx="669094" cy="179477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10800000" scaled="0"/>
          </a:gra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h="25400"/>
            </a:sp3d>
          </a:bodyPr>
          <a:lstStyle/>
          <a:p>
            <a:pPr algn="ctr"/>
            <a:r>
              <a:rPr lang="en-US" sz="2400" b="1" cap="none" spc="100" dirty="0" smtClean="0">
                <a:ln w="18000">
                  <a:gradFill>
                    <a:gsLst>
                      <a:gs pos="6000">
                        <a:schemeClr val="bg1"/>
                      </a:gs>
                      <a:gs pos="43000">
                        <a:schemeClr val="bg1">
                          <a:lumMod val="50000"/>
                        </a:schemeClr>
                      </a:gs>
                      <a:gs pos="48000">
                        <a:schemeClr val="bg1"/>
                      </a:gs>
                    </a:gsLst>
                    <a:lin ang="1800000" scaled="0"/>
                  </a:gradFill>
                  <a:prstDash val="solid"/>
                </a:ln>
                <a:noFill/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Palatino Linotype" pitchFamily="18" charset="0"/>
              </a:rPr>
              <a:t>PML</a:t>
            </a:r>
            <a:endParaRPr lang="en-US" sz="2400" b="1" cap="none" spc="100" dirty="0">
              <a:ln w="18000">
                <a:gradFill>
                  <a:gsLst>
                    <a:gs pos="6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48000">
                      <a:schemeClr val="bg1"/>
                    </a:gs>
                  </a:gsLst>
                  <a:lin ang="1800000" scaled="0"/>
                </a:gradFill>
                <a:prstDash val="solid"/>
              </a:ln>
              <a:noFill/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3391" y="2361462"/>
            <a:ext cx="266329" cy="1757778"/>
          </a:xfrm>
          <a:prstGeom prst="rect">
            <a:avLst/>
          </a:prstGeom>
          <a:gradFill>
            <a:gsLst>
              <a:gs pos="98000">
                <a:schemeClr val="bg1">
                  <a:alpha val="0"/>
                </a:schemeClr>
              </a:gs>
              <a:gs pos="50000">
                <a:srgbClr val="C00000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512" y="2982897"/>
            <a:ext cx="40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0900" y="2885243"/>
            <a:ext cx="118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latino Linotype" pitchFamily="18" charset="0"/>
              </a:rPr>
              <a:t>measure voltage</a:t>
            </a:r>
            <a:endParaRPr lang="en-US" i="1" dirty="0">
              <a:latin typeface="Palatino Linotype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676009" y="2601158"/>
            <a:ext cx="497149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16200000" flipH="1">
            <a:off x="6617434" y="3829844"/>
            <a:ext cx="596543" cy="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54910" y="3595455"/>
            <a:ext cx="45719" cy="5326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95729" y="3605813"/>
            <a:ext cx="45719" cy="5326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2324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#2: Phase shifts </a:t>
            </a:r>
            <a:r>
              <a:rPr lang="en-US" i="1" dirty="0" smtClean="0">
                <a:latin typeface="Palatino Linotype" pitchFamily="18" charset="0"/>
              </a:rPr>
              <a:t>with</a:t>
            </a:r>
            <a:r>
              <a:rPr lang="en-US" dirty="0" smtClean="0">
                <a:latin typeface="Palatino Linotype" pitchFamily="18" charset="0"/>
              </a:rPr>
              <a:t> reflection</a:t>
            </a:r>
          </a:p>
        </p:txBody>
      </p:sp>
      <p:pic>
        <p:nvPicPr>
          <p:cNvPr id="6" name="Picture 5" descr="phase_shift_2.png"/>
          <p:cNvPicPr>
            <a:picLocks noChangeAspect="1"/>
          </p:cNvPicPr>
          <p:nvPr/>
        </p:nvPicPr>
        <p:blipFill>
          <a:blip r:embed="rId2" cstate="print"/>
          <a:srcRect t="7484"/>
          <a:stretch>
            <a:fillRect/>
          </a:stretch>
        </p:blipFill>
        <p:spPr>
          <a:xfrm>
            <a:off x="1708948" y="2299315"/>
            <a:ext cx="5499720" cy="382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2324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Physical evidence in support of inconsistent phase shifts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Transmission through a plastic dielectric</a:t>
            </a:r>
          </a:p>
        </p:txBody>
      </p:sp>
      <p:pic>
        <p:nvPicPr>
          <p:cNvPr id="7" name="Picture 6" descr="Waveguide photos 012.jpg"/>
          <p:cNvPicPr>
            <a:picLocks noChangeAspect="1"/>
          </p:cNvPicPr>
          <p:nvPr/>
        </p:nvPicPr>
        <p:blipFill>
          <a:blip r:embed="rId2" cstate="print"/>
          <a:srcRect l="-314" r="-912"/>
          <a:stretch>
            <a:fillRect/>
          </a:stretch>
        </p:blipFill>
        <p:spPr>
          <a:xfrm>
            <a:off x="2991775" y="3400148"/>
            <a:ext cx="2627791" cy="194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Picture 5" descr="phase_im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004" y="1509205"/>
            <a:ext cx="5636634" cy="5029200"/>
          </a:xfrm>
          <a:prstGeom prst="rect">
            <a:avLst/>
          </a:prstGeom>
          <a:ln w="63500">
            <a:solidFill>
              <a:schemeClr val="tx1"/>
            </a:solidFill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Overview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Need to measure electron cloud (EC) density</a:t>
            </a:r>
          </a:p>
          <a:p>
            <a:r>
              <a:rPr lang="en-US" dirty="0" smtClean="0">
                <a:latin typeface="Palatino Linotype" pitchFamily="18" charset="0"/>
              </a:rPr>
              <a:t>TE-wave transmission method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Wave transmitted and received by BPM buttons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EC acts as a dielectric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Modulations in EC affect wave speed and thus the phase at the </a:t>
            </a:r>
            <a:r>
              <a:rPr lang="en-US" dirty="0" smtClean="0">
                <a:latin typeface="Palatino Linotype" pitchFamily="18" charset="0"/>
              </a:rPr>
              <a:t>receiver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So, what next?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Simulate phase shifts at more frequencies</a:t>
            </a:r>
          </a:p>
          <a:p>
            <a:r>
              <a:rPr lang="en-US" dirty="0" smtClean="0">
                <a:latin typeface="Palatino Linotype" pitchFamily="18" charset="0"/>
              </a:rPr>
              <a:t>Streamline the method for extracting phase shift</a:t>
            </a:r>
          </a:p>
          <a:p>
            <a:r>
              <a:rPr lang="en-US" dirty="0" smtClean="0">
                <a:latin typeface="Palatino Linotype" pitchFamily="18" charset="0"/>
              </a:rPr>
              <a:t>Study phase shifts for different electron cloud distributions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Acknowledgments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32987"/>
            <a:ext cx="9143999" cy="29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smtClean="0">
                <a:latin typeface="Palatino Linotype" pitchFamily="18" charset="0"/>
              </a:rPr>
              <a:t>Special thanks to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Palatino Linotype" pitchFamily="18" charset="0"/>
              </a:rPr>
              <a:t>John </a:t>
            </a:r>
            <a:r>
              <a:rPr lang="en-US" sz="3200" dirty="0" err="1" smtClean="0">
                <a:latin typeface="Palatino Linotype" pitchFamily="18" charset="0"/>
              </a:rPr>
              <a:t>Sikora</a:t>
            </a:r>
            <a:endParaRPr lang="en-US" sz="3200" dirty="0" smtClean="0">
              <a:latin typeface="Palatino Linotyp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Palatino Linotype" pitchFamily="18" charset="0"/>
              </a:rPr>
              <a:t>Kiran</a:t>
            </a:r>
            <a:r>
              <a:rPr lang="en-US" sz="3200" dirty="0" smtClean="0">
                <a:latin typeface="Palatino Linotype" pitchFamily="18" charset="0"/>
              </a:rPr>
              <a:t> </a:t>
            </a:r>
            <a:r>
              <a:rPr lang="en-US" sz="3200" dirty="0" err="1" smtClean="0">
                <a:latin typeface="Palatino Linotype" pitchFamily="18" charset="0"/>
              </a:rPr>
              <a:t>Sonnad</a:t>
            </a:r>
            <a:endParaRPr lang="en-US" sz="3200" dirty="0" smtClean="0">
              <a:latin typeface="Palatino Linotyp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Palatino Linotype" pitchFamily="18" charset="0"/>
              </a:rPr>
              <a:t>Seth </a:t>
            </a:r>
            <a:r>
              <a:rPr lang="en-US" sz="3200" dirty="0" err="1" smtClean="0">
                <a:latin typeface="Palatino Linotype" pitchFamily="18" charset="0"/>
              </a:rPr>
              <a:t>Veitzer</a:t>
            </a:r>
            <a:endParaRPr lang="en-US" sz="32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3400"/>
            <a:ext cx="9144000" cy="35052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Effects of reflections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on TE-wave measurements of electron cloud density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Kenneth Hammond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Mentors:  John </a:t>
            </a:r>
            <a:r>
              <a:rPr lang="en-US" sz="2800" dirty="0" err="1" smtClean="0">
                <a:solidFill>
                  <a:schemeClr val="tx1"/>
                </a:solidFill>
                <a:latin typeface="Palatino Linotype" pitchFamily="18" charset="0"/>
              </a:rPr>
              <a:t>Sikora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Palatino Linotype" pitchFamily="18" charset="0"/>
              </a:rPr>
              <a:t>Kiran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Palatino Linotype" pitchFamily="18" charset="0"/>
              </a:rPr>
              <a:t>Sonnad</a:t>
            </a:r>
            <a:endParaRPr lang="en-US" sz="2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 of si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0542" y="3089429"/>
            <a:ext cx="2615264" cy="1961075"/>
          </a:xfrm>
          <a:prstGeom prst="rect">
            <a:avLst/>
          </a:prstGeom>
        </p:spPr>
      </p:pic>
      <p:pic>
        <p:nvPicPr>
          <p:cNvPr id="6" name="Picture 5" descr="sinc fun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1630" y="3098306"/>
            <a:ext cx="2588615" cy="1941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Simulation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24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Differences with physical measurements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Transfer function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A 70ns signal is essentially a square pulse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8864" t="49596" r="48903" b="35136"/>
          <a:stretch>
            <a:fillRect/>
          </a:stretch>
        </p:blipFill>
        <p:spPr bwMode="auto">
          <a:xfrm>
            <a:off x="1473693" y="5086905"/>
            <a:ext cx="5157926" cy="15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4287" y="5575177"/>
            <a:ext cx="159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Palatino Linotype" pitchFamily="18" charset="0"/>
              </a:rPr>
              <a:t>carrier frequency</a:t>
            </a:r>
            <a:endParaRPr lang="en-US" sz="1400" i="1" dirty="0">
              <a:latin typeface="Palatino Linotype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64816" y="5388746"/>
            <a:ext cx="1251751" cy="35510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Experiments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Calculating </a:t>
            </a:r>
            <a:r>
              <a:rPr lang="el-GR" dirty="0" smtClean="0">
                <a:latin typeface="Palatino Linotype" pitchFamily="18" charset="0"/>
              </a:rPr>
              <a:t>ΔΦ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Record voltage over time for two simulations</a:t>
            </a: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Normalize voltage functions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Subtract one set of data from the other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416" t="50951" r="48345" b="34914"/>
          <a:stretch>
            <a:fillRect/>
          </a:stretch>
        </p:blipFill>
        <p:spPr bwMode="auto">
          <a:xfrm>
            <a:off x="1251752" y="2698810"/>
            <a:ext cx="4998831" cy="14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hase Shift Finder.PNG"/>
          <p:cNvPicPr>
            <a:picLocks noChangeAspect="1"/>
          </p:cNvPicPr>
          <p:nvPr/>
        </p:nvPicPr>
        <p:blipFill>
          <a:blip r:embed="rId3" cstate="print"/>
          <a:srcRect r="69425"/>
          <a:stretch>
            <a:fillRect/>
          </a:stretch>
        </p:blipFill>
        <p:spPr>
          <a:xfrm>
            <a:off x="1278384" y="5180333"/>
            <a:ext cx="2530136" cy="652084"/>
          </a:xfrm>
          <a:prstGeom prst="rect">
            <a:avLst/>
          </a:prstGeom>
        </p:spPr>
      </p:pic>
      <p:pic>
        <p:nvPicPr>
          <p:cNvPr id="18" name="Picture 17" descr="Phase Shift Finder.PNG"/>
          <p:cNvPicPr>
            <a:picLocks noChangeAspect="1"/>
          </p:cNvPicPr>
          <p:nvPr/>
        </p:nvPicPr>
        <p:blipFill>
          <a:blip r:embed="rId3" cstate="print"/>
          <a:srcRect l="71245"/>
          <a:stretch>
            <a:fillRect/>
          </a:stretch>
        </p:blipFill>
        <p:spPr>
          <a:xfrm>
            <a:off x="6285391" y="6179282"/>
            <a:ext cx="2336306" cy="652084"/>
          </a:xfrm>
          <a:prstGeom prst="rect">
            <a:avLst/>
          </a:prstGeom>
        </p:spPr>
      </p:pic>
      <p:pic>
        <p:nvPicPr>
          <p:cNvPr id="19" name="Picture 18" descr="Phase Shift Finder.PNG"/>
          <p:cNvPicPr>
            <a:picLocks noChangeAspect="1"/>
          </p:cNvPicPr>
          <p:nvPr/>
        </p:nvPicPr>
        <p:blipFill>
          <a:blip r:embed="rId3" cstate="print"/>
          <a:srcRect l="30536" r="28659"/>
          <a:stretch>
            <a:fillRect/>
          </a:stretch>
        </p:blipFill>
        <p:spPr>
          <a:xfrm>
            <a:off x="3071675" y="5636051"/>
            <a:ext cx="3480046" cy="652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95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Pipe length:  l = 1.219m</a:t>
            </a:r>
          </a:p>
          <a:p>
            <a:endParaRPr lang="en-US" b="1" i="1" dirty="0" smtClean="0">
              <a:latin typeface="Palatino Linotype" pitchFamily="18" charset="0"/>
            </a:endParaRPr>
          </a:p>
          <a:p>
            <a:r>
              <a:rPr lang="en-US" b="1" i="1" dirty="0" smtClean="0">
                <a:solidFill>
                  <a:srgbClr val="00B050"/>
                </a:solidFill>
                <a:latin typeface="Palatino Linotype" pitchFamily="18" charset="0"/>
              </a:rPr>
              <a:t>Flange walls:  l = 1.329m</a:t>
            </a:r>
          </a:p>
          <a:p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974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Palatino Linotype" pitchFamily="18" charset="0"/>
              </a:rPr>
              <a:t>Optimized length:  1.281m</a:t>
            </a:r>
            <a:endParaRPr lang="en-US" b="1" i="1" dirty="0">
              <a:latin typeface="Palatino Linotype" pitchFamily="18" charset="0"/>
            </a:endParaRPr>
          </a:p>
        </p:txBody>
      </p:sp>
      <p:pic>
        <p:nvPicPr>
          <p:cNvPr id="9" name="Picture 8" descr="Peak Relationsh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11067"/>
            <a:ext cx="2667000" cy="755933"/>
          </a:xfrm>
          <a:prstGeom prst="rect">
            <a:avLst/>
          </a:prstGeom>
        </p:spPr>
      </p:pic>
      <p:pic>
        <p:nvPicPr>
          <p:cNvPr id="11" name="Picture 10" descr="d, peaks, lin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3" descr="Flanges @ 45 (new).tif"/>
          <p:cNvPicPr>
            <a:picLocks noChangeAspect="1"/>
          </p:cNvPicPr>
          <p:nvPr/>
        </p:nvPicPr>
        <p:blipFill>
          <a:blip r:embed="rId2" cstate="print"/>
          <a:srcRect t="7246"/>
          <a:stretch>
            <a:fillRect/>
          </a:stretch>
        </p:blipFill>
        <p:spPr>
          <a:xfrm>
            <a:off x="1219200" y="1676400"/>
            <a:ext cx="7010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3" descr="Flanges @ 4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" name="Picture 4" descr="Dielectric adde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  <p:pic>
        <p:nvPicPr>
          <p:cNvPr id="4" name="Picture 3" descr="Waveguide photos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2004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" name="Picture 4" descr="Conductor adde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  <p:pic>
        <p:nvPicPr>
          <p:cNvPr id="4" name="Picture 3" descr="peaks_f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4140200" cy="3105150"/>
          </a:xfrm>
          <a:prstGeom prst="rect">
            <a:avLst/>
          </a:prstGeom>
          <a:ln w="6350">
            <a:solidFill>
              <a:schemeClr val="tx1"/>
            </a:solidFill>
            <a:prstDash val="solid"/>
            <a:round/>
          </a:ln>
        </p:spPr>
      </p:pic>
      <p:sp>
        <p:nvSpPr>
          <p:cNvPr id="6" name="Right Arrow 5"/>
          <p:cNvSpPr/>
          <p:nvPr/>
        </p:nvSpPr>
        <p:spPr>
          <a:xfrm rot="5400000">
            <a:off x="2933700" y="53721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3086100" y="47625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3238500" y="41529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3543300" y="34671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3848100" y="38481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229100" y="36195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686300" y="30861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5219700" y="31623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753100" y="33147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6438900" y="32385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124700" y="2933700"/>
            <a:ext cx="1524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47700" y="3162300"/>
            <a:ext cx="2667000" cy="21336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1066800" y="2895600"/>
            <a:ext cx="2057400" cy="2057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295400" y="2819400"/>
            <a:ext cx="2057400" cy="1600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447800" y="2743200"/>
            <a:ext cx="2133600" cy="914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600200" y="2667000"/>
            <a:ext cx="2286000" cy="13716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828800" y="2590800"/>
            <a:ext cx="2438400" cy="1219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1981200" y="2514600"/>
            <a:ext cx="2743200" cy="838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209800" y="2362200"/>
            <a:ext cx="3048000" cy="10668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2362200" y="2209800"/>
            <a:ext cx="3429000" cy="1295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514600" y="2133600"/>
            <a:ext cx="3962400" cy="1295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2743200" y="1981200"/>
            <a:ext cx="4419600" cy="11430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Waveguide photos 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81000"/>
            <a:ext cx="30988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64" t="23265" r="7044" b="12192"/>
          <a:stretch>
            <a:fillRect/>
          </a:stretch>
        </p:blipFill>
        <p:spPr bwMode="auto">
          <a:xfrm>
            <a:off x="2858368" y="3251600"/>
            <a:ext cx="4403566" cy="26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Overview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Determines spatial average EC density</a:t>
            </a:r>
          </a:p>
          <a:p>
            <a:r>
              <a:rPr lang="en-US" dirty="0" smtClean="0">
                <a:latin typeface="Palatino Linotype" pitchFamily="18" charset="0"/>
              </a:rPr>
              <a:t>Data interpretation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Fourier transform of transmitted wave is analyzed</a:t>
            </a: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>
              <a:buNone/>
            </a:pPr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Modulations in phase appear as frequency sidebands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" name="Picture 4" descr="Conductor added (orth)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  <p:pic>
        <p:nvPicPr>
          <p:cNvPr id="4" name="Picture 3" descr="peaks_h_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"/>
            <a:ext cx="4318000" cy="3238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838200" y="2971800"/>
            <a:ext cx="1981200" cy="1981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981200" y="2514600"/>
            <a:ext cx="1676400" cy="9906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124200" y="1752600"/>
            <a:ext cx="1752600" cy="457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191000" y="762000"/>
            <a:ext cx="2362200" cy="14478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" name="Picture 4" descr="Perturbed cross section (full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Picture 5" descr="#43 onl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" name="Picture 2" descr="#43 and #4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Physical model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Rectangular copper pipe</a:t>
            </a:r>
          </a:p>
        </p:txBody>
      </p:sp>
      <p:pic>
        <p:nvPicPr>
          <p:cNvPr id="4" name="Picture 3" descr="Waveguide photos 002.jpg"/>
          <p:cNvPicPr>
            <a:picLocks noChangeAspect="1"/>
          </p:cNvPicPr>
          <p:nvPr/>
        </p:nvPicPr>
        <p:blipFill>
          <a:blip r:embed="rId2" cstate="print"/>
          <a:srcRect t="3704" b="24074"/>
          <a:stretch>
            <a:fillRect/>
          </a:stretch>
        </p:blipFill>
        <p:spPr>
          <a:xfrm>
            <a:off x="914400" y="2286000"/>
            <a:ext cx="75438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Physics of Waveguides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alatino Linotype" pitchFamily="18" charset="0"/>
              </a:rPr>
              <a:t>Waveguide:</a:t>
            </a:r>
            <a:r>
              <a:rPr lang="en-US" dirty="0" smtClean="0">
                <a:latin typeface="Palatino Linotype" pitchFamily="18" charset="0"/>
              </a:rPr>
              <a:t> a hollow metal pipe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Facilitates efficient RF energy transfer</a:t>
            </a:r>
          </a:p>
          <a:p>
            <a:r>
              <a:rPr lang="en-US" b="1" dirty="0" smtClean="0">
                <a:latin typeface="Palatino Linotype" pitchFamily="18" charset="0"/>
              </a:rPr>
              <a:t>Cutoff frequency: </a:t>
            </a:r>
            <a:r>
              <a:rPr lang="en-US" dirty="0" smtClean="0">
                <a:latin typeface="Palatino Linotype" pitchFamily="18" charset="0"/>
              </a:rPr>
              <a:t>minimum frequency required for transmission</a:t>
            </a:r>
            <a:endParaRPr lang="en-US" b="1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Determined by cross-sectional geometry</a:t>
            </a:r>
          </a:p>
        </p:txBody>
      </p:sp>
      <p:pic>
        <p:nvPicPr>
          <p:cNvPr id="5" name="Picture 4" descr="Waveguide photos 002.jpg"/>
          <p:cNvPicPr>
            <a:picLocks noChangeAspect="1"/>
          </p:cNvPicPr>
          <p:nvPr/>
        </p:nvPicPr>
        <p:blipFill>
          <a:blip r:embed="rId2" cstate="print"/>
          <a:srcRect t="6482" b="28756"/>
          <a:stretch>
            <a:fillRect/>
          </a:stretch>
        </p:blipFill>
        <p:spPr>
          <a:xfrm>
            <a:off x="2057400" y="2166257"/>
            <a:ext cx="4953000" cy="240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Overview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Challenges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Irregular beam pipe geometry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Cross-section makes theoretical modeling difficult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Numerical simulation is necessary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Amplitude modulation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Can occur in the presence of constant magnetic fields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Reflections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Primarily due to changes in cross-sectional geometry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Can greatly affect average phase advance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Overview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Tasks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Use physical waveguide to confirm accuracy of simulation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Simulate beam pipe with CESR geometry</a:t>
            </a:r>
          </a:p>
          <a:p>
            <a:pPr lvl="2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Measure changes in phase advance brought about by changes EC density and reflections</a:t>
            </a:r>
          </a:p>
        </p:txBody>
      </p:sp>
      <p:sp>
        <p:nvSpPr>
          <p:cNvPr id="5" name="Oval 4"/>
          <p:cNvSpPr/>
          <p:nvPr/>
        </p:nvSpPr>
        <p:spPr>
          <a:xfrm>
            <a:off x="2362200" y="3657600"/>
            <a:ext cx="42672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181686" y="4614905"/>
            <a:ext cx="93807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12654" y="4620827"/>
            <a:ext cx="100317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35331" y="3941686"/>
            <a:ext cx="683581" cy="143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40136" y="3925411"/>
            <a:ext cx="683581" cy="143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Physics of Waveguides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93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Resonance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In practice, reflection will occur 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Waveguide exhibits properties of a resonant cavity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Standing waves form at wavelengths harmonic with waveguide length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7" name="Picture 6" descr="Harmonic Relationsh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922" y="4044364"/>
            <a:ext cx="2017959" cy="600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langes @ 45 (new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63" y="1447800"/>
            <a:ext cx="7010400" cy="5105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d, peak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563" y="3162300"/>
            <a:ext cx="35052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Physics of Waveguides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789563" y="2895600"/>
            <a:ext cx="2667000" cy="1600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599063" y="3162300"/>
            <a:ext cx="2514600" cy="13716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056263" y="2705100"/>
            <a:ext cx="2667000" cy="1676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637163" y="3505200"/>
            <a:ext cx="2057400" cy="1295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399163" y="2590800"/>
            <a:ext cx="2590800" cy="1676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818263" y="2476500"/>
            <a:ext cx="2438400" cy="1600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313563" y="2438400"/>
            <a:ext cx="2209800" cy="14478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808863" y="2400300"/>
            <a:ext cx="1981200" cy="1295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342263" y="2324100"/>
            <a:ext cx="1752600" cy="10668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4989963" y="2286000"/>
            <a:ext cx="1371600" cy="7620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5504157" y="4128116"/>
            <a:ext cx="1384916" cy="417251"/>
          </a:xfrm>
          <a:prstGeom prst="rightArrow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5604" y="4057095"/>
            <a:ext cx="21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Palatino" pitchFamily="18" charset="0"/>
              </a:rPr>
              <a:t>f </a:t>
            </a:r>
            <a:r>
              <a:rPr lang="en-US" sz="2800" b="1" i="1" baseline="30000" dirty="0" smtClean="0">
                <a:latin typeface="Palatino" pitchFamily="18" charset="0"/>
              </a:rPr>
              <a:t>2</a:t>
            </a:r>
            <a:r>
              <a:rPr lang="en-US" sz="2800" b="1" i="1" dirty="0" smtClean="0">
                <a:latin typeface="Palatino" pitchFamily="18" charset="0"/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  <a:latin typeface="Palatino" pitchFamily="18" charset="0"/>
              </a:rPr>
              <a:t>a</a:t>
            </a:r>
            <a:r>
              <a:rPr lang="en-US" sz="2800" b="1" i="1" dirty="0" smtClean="0">
                <a:latin typeface="Palatino" pitchFamily="18" charset="0"/>
              </a:rPr>
              <a:t>n</a:t>
            </a:r>
            <a:r>
              <a:rPr lang="en-US" sz="2800" b="1" i="1" baseline="30000" dirty="0" smtClean="0">
                <a:latin typeface="Palatino" pitchFamily="18" charset="0"/>
              </a:rPr>
              <a:t>2</a:t>
            </a:r>
            <a:r>
              <a:rPr lang="en-US" sz="2800" b="1" i="1" dirty="0" smtClean="0">
                <a:latin typeface="Palatino" pitchFamily="18" charset="0"/>
              </a:rPr>
              <a:t> + </a:t>
            </a:r>
            <a:r>
              <a:rPr lang="en-US" sz="2800" b="1" i="1" dirty="0" smtClean="0">
                <a:solidFill>
                  <a:srgbClr val="00B050"/>
                </a:solidFill>
                <a:latin typeface="Palatino" pitchFamily="18" charset="0"/>
              </a:rPr>
              <a:t>b</a:t>
            </a:r>
            <a:r>
              <a:rPr lang="en-US" sz="2800" b="1" i="1" baseline="30000" dirty="0" smtClean="0">
                <a:latin typeface="Palatino" pitchFamily="18" charset="0"/>
              </a:rPr>
              <a:t>2</a:t>
            </a:r>
            <a:endParaRPr lang="en-US" sz="2800" b="1" i="1" dirty="0" smtClean="0">
              <a:latin typeface="Palatino" pitchFamily="18" charset="0"/>
            </a:endParaRPr>
          </a:p>
          <a:p>
            <a:r>
              <a:rPr lang="en-US" sz="2800" b="1" i="1" dirty="0" smtClean="0">
                <a:latin typeface="Palatino" pitchFamily="18" charset="0"/>
              </a:rPr>
              <a:t>   a = (c/2L)</a:t>
            </a:r>
            <a:r>
              <a:rPr lang="en-US" sz="2800" b="1" i="1" baseline="30000" dirty="0" smtClean="0">
                <a:latin typeface="Palatino" pitchFamily="18" charset="0"/>
              </a:rPr>
              <a:t>2</a:t>
            </a:r>
            <a:endParaRPr lang="en-US" sz="2800" b="1" i="1" dirty="0" smtClean="0">
              <a:latin typeface="Palatino" pitchFamily="18" charset="0"/>
            </a:endParaRPr>
          </a:p>
          <a:p>
            <a:r>
              <a:rPr lang="en-US" sz="2800" b="1" i="1" dirty="0" smtClean="0">
                <a:latin typeface="Palatino" pitchFamily="18" charset="0"/>
              </a:rPr>
              <a:t>   b = </a:t>
            </a:r>
            <a:r>
              <a:rPr lang="en-US" sz="2800" b="1" i="1" dirty="0" err="1" smtClean="0">
                <a:latin typeface="Palatino" pitchFamily="18" charset="0"/>
              </a:rPr>
              <a:t>f</a:t>
            </a:r>
            <a:r>
              <a:rPr lang="en-US" sz="2800" b="1" i="1" baseline="-25000" dirty="0" err="1" smtClean="0">
                <a:latin typeface="Palatino" pitchFamily="18" charset="0"/>
              </a:rPr>
              <a:t>c</a:t>
            </a:r>
            <a:endParaRPr lang="en-US" sz="2800" b="1" i="1" dirty="0"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The Physics of Waveguides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93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Phase advance and </a:t>
            </a:r>
            <a:r>
              <a:rPr lang="el-GR" dirty="0" smtClean="0">
                <a:latin typeface="Palatino Linotype" pitchFamily="18" charset="0"/>
              </a:rPr>
              <a:t>ΔΦ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Dispersion relation:</a:t>
            </a: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Phase velocity:</a:t>
            </a: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Phase  advance:</a:t>
            </a:r>
          </a:p>
          <a:p>
            <a:pPr lvl="1"/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en-US" dirty="0" smtClean="0">
                <a:latin typeface="Palatino Linotype" pitchFamily="18" charset="0"/>
              </a:rPr>
              <a:t>“Phase shift”:</a:t>
            </a:r>
          </a:p>
        </p:txBody>
      </p:sp>
      <p:pic>
        <p:nvPicPr>
          <p:cNvPr id="7" name="Picture 6" descr="Dispersion Re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217" y="2102200"/>
            <a:ext cx="2191999" cy="595271"/>
          </a:xfrm>
          <a:prstGeom prst="rect">
            <a:avLst/>
          </a:prstGeom>
        </p:spPr>
      </p:pic>
      <p:pic>
        <p:nvPicPr>
          <p:cNvPr id="8" name="Picture 7" descr="Phase Veloc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084" y="3133817"/>
            <a:ext cx="1818437" cy="680066"/>
          </a:xfrm>
          <a:prstGeom prst="rect">
            <a:avLst/>
          </a:prstGeom>
        </p:spPr>
      </p:pic>
      <p:pic>
        <p:nvPicPr>
          <p:cNvPr id="9" name="Picture 8" descr="Phase Adv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2016" y="4203118"/>
            <a:ext cx="2851445" cy="537741"/>
          </a:xfrm>
          <a:prstGeom prst="rect">
            <a:avLst/>
          </a:prstGeom>
        </p:spPr>
      </p:pic>
      <p:pic>
        <p:nvPicPr>
          <p:cNvPr id="10" name="Picture 9" descr="Phase Shif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354" y="5177349"/>
            <a:ext cx="2087397" cy="65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gradFill>
            <a:gsLst>
              <a:gs pos="30000">
                <a:srgbClr val="002060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Simulation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VORPAL software models waveguide system numerically</a:t>
            </a:r>
          </a:p>
          <a:p>
            <a:r>
              <a:rPr lang="en-US" dirty="0" smtClean="0">
                <a:latin typeface="Palatino Linotype" pitchFamily="18" charset="0"/>
              </a:rPr>
              <a:t>Input boundary conditions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Conductor walls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Transmitting antenna</a:t>
            </a:r>
          </a:p>
          <a:p>
            <a:r>
              <a:rPr lang="en-US" dirty="0" smtClean="0">
                <a:latin typeface="Palatino Linotype" pitchFamily="18" charset="0"/>
              </a:rPr>
              <a:t>Solve Maxwell’s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542</Words>
  <Application>Microsoft Office PowerPoint</Application>
  <PresentationFormat>On-screen Show (4:3)</PresentationFormat>
  <Paragraphs>165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Effects of reflections  on TE-wave measurements of electron cloud density</vt:lpstr>
      <vt:lpstr>Overview</vt:lpstr>
      <vt:lpstr>Overview</vt:lpstr>
      <vt:lpstr>Overview</vt:lpstr>
      <vt:lpstr>Overview</vt:lpstr>
      <vt:lpstr>The Physics of Waveguides</vt:lpstr>
      <vt:lpstr>The Physics of Waveguides</vt:lpstr>
      <vt:lpstr>The Physics of Waveguides</vt:lpstr>
      <vt:lpstr>Simulation</vt:lpstr>
      <vt:lpstr>Simulation</vt:lpstr>
      <vt:lpstr>Simulation</vt:lpstr>
      <vt:lpstr>Simulation</vt:lpstr>
      <vt:lpstr>Simulation</vt:lpstr>
      <vt:lpstr>Experiments</vt:lpstr>
      <vt:lpstr>Results</vt:lpstr>
      <vt:lpstr>Experiments</vt:lpstr>
      <vt:lpstr>Results</vt:lpstr>
      <vt:lpstr>Results</vt:lpstr>
      <vt:lpstr>Results</vt:lpstr>
      <vt:lpstr>So, what next?</vt:lpstr>
      <vt:lpstr>Acknowledgments</vt:lpstr>
      <vt:lpstr>Effects of reflections  on TE-wave measurements of electron cloud density</vt:lpstr>
      <vt:lpstr>Simulation</vt:lpstr>
      <vt:lpstr>Experiments</vt:lpstr>
      <vt:lpstr>Physical model</vt:lpstr>
      <vt:lpstr>Physical model</vt:lpstr>
      <vt:lpstr>Physical model</vt:lpstr>
      <vt:lpstr>Physical model</vt:lpstr>
      <vt:lpstr>Physical model</vt:lpstr>
      <vt:lpstr>Physical model</vt:lpstr>
      <vt:lpstr>Physical model</vt:lpstr>
      <vt:lpstr>Physical model</vt:lpstr>
      <vt:lpstr>Physical model</vt:lpstr>
      <vt:lpstr>Physical model</vt:lpstr>
      <vt:lpstr>The Physics of Waveguides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transmissions to characterize electron cloud buildup in CesrTA</dc:title>
  <dc:creator>khammond</dc:creator>
  <cp:lastModifiedBy>khammond</cp:lastModifiedBy>
  <cp:revision>233</cp:revision>
  <dcterms:created xsi:type="dcterms:W3CDTF">2010-06-22T20:54:54Z</dcterms:created>
  <dcterms:modified xsi:type="dcterms:W3CDTF">2010-08-12T15:41:33Z</dcterms:modified>
</cp:coreProperties>
</file>