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9" r:id="rId3"/>
    <p:sldId id="257" r:id="rId4"/>
    <p:sldId id="272" r:id="rId5"/>
    <p:sldId id="273" r:id="rId6"/>
    <p:sldId id="269" r:id="rId7"/>
    <p:sldId id="260" r:id="rId8"/>
    <p:sldId id="291" r:id="rId9"/>
    <p:sldId id="258" r:id="rId10"/>
    <p:sldId id="261" r:id="rId11"/>
    <p:sldId id="262" r:id="rId12"/>
    <p:sldId id="263" r:id="rId13"/>
    <p:sldId id="264" r:id="rId14"/>
    <p:sldId id="265" r:id="rId15"/>
    <p:sldId id="289" r:id="rId16"/>
    <p:sldId id="266" r:id="rId17"/>
    <p:sldId id="274" r:id="rId18"/>
    <p:sldId id="275" r:id="rId19"/>
    <p:sldId id="276" r:id="rId20"/>
    <p:sldId id="277" r:id="rId21"/>
    <p:sldId id="281" r:id="rId22"/>
    <p:sldId id="280" r:id="rId23"/>
    <p:sldId id="279" r:id="rId24"/>
    <p:sldId id="282" r:id="rId25"/>
    <p:sldId id="278" r:id="rId26"/>
    <p:sldId id="283" r:id="rId27"/>
    <p:sldId id="284" r:id="rId28"/>
    <p:sldId id="286" r:id="rId29"/>
    <p:sldId id="287" r:id="rId30"/>
    <p:sldId id="290" r:id="rId31"/>
    <p:sldId id="26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4658" autoAdjust="0"/>
  </p:normalViewPr>
  <p:slideViewPr>
    <p:cSldViewPr>
      <p:cViewPr>
        <p:scale>
          <a:sx n="70" d="100"/>
          <a:sy n="70" d="100"/>
        </p:scale>
        <p:origin x="-122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3658A-B9DB-4D7E-89C5-110E442C0320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2330B-3927-4A23-8580-CA3898ED09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330B-3927-4A23-8580-CA3898ED09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EE992-4791-4825-8363-5CE9CBC7749F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8372A7-889A-4555-A6B4-2B5519F1D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Spectral Brightness of Synchrotron Radiation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Evan Walsh</a:t>
            </a:r>
          </a:p>
          <a:p>
            <a:r>
              <a:rPr lang="en-US" dirty="0" smtClean="0"/>
              <a:t>Mentors: Ivan </a:t>
            </a:r>
            <a:r>
              <a:rPr lang="en-US" dirty="0" err="1" smtClean="0"/>
              <a:t>Bazarov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and David Sagan</a:t>
            </a:r>
          </a:p>
          <a:p>
            <a:r>
              <a:rPr lang="en-US" dirty="0" smtClean="0"/>
              <a:t>August 13, 2010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 takes time to travel from the particle to the observer</a:t>
            </a:r>
          </a:p>
          <a:p>
            <a:r>
              <a:rPr lang="en-US" dirty="0" smtClean="0"/>
              <a:t>By the time the observer sees the light, the particle is in a new position</a:t>
            </a:r>
          </a:p>
          <a:p>
            <a:r>
              <a:rPr lang="en-US" dirty="0" smtClean="0"/>
              <a:t>The position at which the particle is when it emits the light is known as the retarded position and the particle is at this point at the retarded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ret stand for?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m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3505200"/>
            <a:ext cx="6248400" cy="291405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BMAD</a:t>
            </a:r>
            <a:r>
              <a:rPr lang="en-US" dirty="0" smtClean="0"/>
              <a:t> to find</a:t>
            </a:r>
            <a:br>
              <a:rPr lang="en-US" dirty="0" smtClean="0"/>
            </a:br>
            <a:r>
              <a:rPr lang="en-US" dirty="0" smtClean="0"/>
              <a:t>particle trajectory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root finding</a:t>
            </a:r>
            <a:br>
              <a:rPr lang="en-US" dirty="0" smtClean="0"/>
            </a:br>
            <a:r>
              <a:rPr lang="en-US" dirty="0" smtClean="0"/>
              <a:t>methods to solve: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dirty="0" smtClean="0"/>
              <a:t>Retarded time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04800"/>
            <a:ext cx="40100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4648200"/>
            <a:ext cx="21812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 trajectory</a:t>
            </a:r>
            <a:br>
              <a:rPr lang="en-US" dirty="0" smtClean="0"/>
            </a:br>
            <a:r>
              <a:rPr lang="en-US" dirty="0" smtClean="0"/>
              <a:t>plotted against</a:t>
            </a:r>
            <a:br>
              <a:rPr lang="en-US" dirty="0" smtClean="0"/>
            </a:br>
            <a:r>
              <a:rPr lang="en-US" dirty="0" smtClean="0"/>
              <a:t>retarded time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Electron trajectory</a:t>
            </a:r>
            <a:br>
              <a:rPr lang="en-US" dirty="0" smtClean="0"/>
            </a:br>
            <a:r>
              <a:rPr lang="en-US" dirty="0" smtClean="0"/>
              <a:t>plotted against</a:t>
            </a:r>
            <a:br>
              <a:rPr lang="en-US" dirty="0" smtClean="0"/>
            </a:br>
            <a:r>
              <a:rPr lang="en-US" dirty="0" smtClean="0"/>
              <a:t>observer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Bending Magnet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219200"/>
            <a:ext cx="42195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657600"/>
            <a:ext cx="39814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Spectral Brightness requires the electric field in the frequency domain</a:t>
            </a:r>
          </a:p>
          <a:p>
            <a:r>
              <a:rPr lang="en-US" dirty="0" smtClean="0"/>
              <a:t>To get this quantity, take a Fourier transform of the electric field in the time domain: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Numerically this is done with a Fast Fourier Transform (</a:t>
            </a:r>
            <a:r>
              <a:rPr lang="en-US" dirty="0" err="1" smtClean="0"/>
              <a:t>FFT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Two: Calculate the Electric Field in the Frequency Domain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429000"/>
            <a:ext cx="4476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Spectrum of an Electron Travelling through a Bending Magnet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Bending Magnet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434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362200"/>
            <a:ext cx="4343400" cy="312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Angular Radiation Distribution for an Electron Travelling through a Bending Magnet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Bending Magnet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38400"/>
            <a:ext cx="44958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5152" y="2438400"/>
            <a:ext cx="4498848" cy="324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known as a Wigner Distribution Function (</a:t>
            </a:r>
            <a:r>
              <a:rPr lang="en-US" dirty="0" err="1" smtClean="0"/>
              <a:t>WDF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First introduced in 1932 by Eugene Wigner for use in quantum mechanics</a:t>
            </a:r>
          </a:p>
          <a:p>
            <a:r>
              <a:rPr lang="en-US" dirty="0" smtClean="0"/>
              <a:t>First suggested for use in optics in 1968 by A. Walther</a:t>
            </a:r>
          </a:p>
          <a:p>
            <a:r>
              <a:rPr lang="en-US" dirty="0" smtClean="0"/>
              <a:t>The above was suggested for synchrotron radiation by </a:t>
            </a:r>
            <a:r>
              <a:rPr lang="en-US" dirty="0" err="1" smtClean="0"/>
              <a:t>K.J.</a:t>
            </a:r>
            <a:r>
              <a:rPr lang="en-US" dirty="0" smtClean="0"/>
              <a:t> Kim in 1985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Three: Plug in the Electric Field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83915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Kim’s definition for spectral brightness treats the electric field as a scalar but in reality it is a vector</a:t>
            </a:r>
          </a:p>
          <a:p>
            <a:r>
              <a:rPr lang="en-US" dirty="0" smtClean="0"/>
              <a:t>Polarization describes the way in which the direction of this vector changes</a:t>
            </a:r>
          </a:p>
          <a:p>
            <a:r>
              <a:rPr lang="en-US" dirty="0" smtClean="0"/>
              <a:t>Types: Linear (horizontal, vertical, ±45º), right and left circular, elliptical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95400"/>
            <a:ext cx="652806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	</a:t>
            </a:r>
          </a:p>
          <a:p>
            <a:pPr>
              <a:buNone/>
            </a:pPr>
            <a:r>
              <a:rPr lang="en-US" dirty="0" smtClean="0"/>
              <a:t>		where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400" dirty="0" smtClean="0"/>
              <a:t>s</a:t>
            </a:r>
            <a:r>
              <a:rPr lang="en-US" sz="3400" baseline="-25000" dirty="0" smtClean="0"/>
              <a:t>0</a:t>
            </a:r>
            <a:r>
              <a:rPr lang="en-US" sz="3400" dirty="0" smtClean="0"/>
              <a:t> is the total intensity</a:t>
            </a:r>
            <a:endParaRPr lang="en-US" sz="3400" baseline="-25000" dirty="0" smtClean="0"/>
          </a:p>
          <a:p>
            <a:r>
              <a:rPr lang="en-US" sz="3400" dirty="0" smtClean="0"/>
              <a:t>s</a:t>
            </a:r>
            <a:r>
              <a:rPr lang="en-US" sz="3400" baseline="-25000" dirty="0" smtClean="0"/>
              <a:t>1</a:t>
            </a:r>
            <a:r>
              <a:rPr lang="en-US" sz="3400" dirty="0" smtClean="0"/>
              <a:t> is the amount of ±45º polarization</a:t>
            </a:r>
            <a:endParaRPr lang="en-US" sz="3400" baseline="-25000" dirty="0" smtClean="0"/>
          </a:p>
          <a:p>
            <a:r>
              <a:rPr lang="en-US" sz="3400" dirty="0" smtClean="0"/>
              <a:t>s</a:t>
            </a:r>
            <a:r>
              <a:rPr lang="en-US" sz="3400" baseline="-25000" dirty="0" smtClean="0"/>
              <a:t>2</a:t>
            </a:r>
            <a:r>
              <a:rPr lang="en-US" sz="3400" dirty="0" smtClean="0"/>
              <a:t> is the amount of circular polarization (positive for right circular, negative for left circular)</a:t>
            </a:r>
            <a:endParaRPr lang="en-US" sz="3400" baseline="-25000" dirty="0" smtClean="0"/>
          </a:p>
          <a:p>
            <a:r>
              <a:rPr lang="en-US" sz="3400" dirty="0" smtClean="0"/>
              <a:t>s</a:t>
            </a:r>
            <a:r>
              <a:rPr lang="en-US" sz="3400" baseline="-25000" dirty="0" smtClean="0"/>
              <a:t>3</a:t>
            </a:r>
            <a:r>
              <a:rPr lang="en-US" sz="3400" dirty="0" smtClean="0"/>
              <a:t> is the amount of horizontal and vertical polarization (positive for horizontal, negative for vertical)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Stokes Polarization Parameters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371600"/>
            <a:ext cx="3943350" cy="208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657600"/>
            <a:ext cx="2950083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Accelerating charges emit electromagnetic radiation</a:t>
            </a:r>
          </a:p>
          <a:p>
            <a:r>
              <a:rPr lang="en-US" dirty="0" smtClean="0"/>
              <a:t>For synchrotron radiation, the radiation is usually X-rays</a:t>
            </a:r>
          </a:p>
          <a:p>
            <a:r>
              <a:rPr lang="en-US" dirty="0" smtClean="0"/>
              <a:t>One of the main goals of the new </a:t>
            </a:r>
            <a:r>
              <a:rPr lang="en-US" dirty="0" err="1" smtClean="0"/>
              <a:t>ERL</a:t>
            </a:r>
            <a:r>
              <a:rPr lang="en-US" dirty="0" smtClean="0"/>
              <a:t> at Cornell is to create one of the brightest X-ray sources in the world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648200"/>
            <a:ext cx="5895975" cy="172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5562600"/>
            <a:ext cx="2133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4" cstate="print"/>
          <a:srcRect b="36522"/>
          <a:stretch>
            <a:fillRect/>
          </a:stretch>
        </p:blipFill>
        <p:spPr bwMode="auto">
          <a:xfrm>
            <a:off x="533400" y="4495800"/>
            <a:ext cx="8610600" cy="111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by Alfredo Luis in 2004: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where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 Stokes Parameters</a:t>
            </a:r>
            <a:endParaRPr lang="en-US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1981200"/>
            <a:ext cx="59912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may take on negative values even though there cannot be negative intensity ; rays with S</a:t>
            </a:r>
            <a:r>
              <a:rPr lang="en-US" baseline="-25000" dirty="0" smtClean="0"/>
              <a:t>0</a:t>
            </a:r>
            <a:r>
              <a:rPr lang="en-US" dirty="0" smtClean="0"/>
              <a:t> less then zero are called “dark rays”</a:t>
            </a:r>
          </a:p>
          <a:p>
            <a:r>
              <a:rPr lang="en-US" dirty="0" smtClean="0"/>
              <a:t>Rays are not necessarily produced at a source; these rays are called “fictitious rays”</a:t>
            </a:r>
          </a:p>
          <a:p>
            <a:r>
              <a:rPr lang="en-US" dirty="0" smtClean="0"/>
              <a:t>Dark rays and fictitious rays are essential to capture the wave nature of light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the Ray Stokes Parameters: Dark &amp; Fictitious Rays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the Ray Stokes Parameters: Dark &amp; Fictitious Rays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Young Interferometer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057400"/>
            <a:ext cx="5867400" cy="3781425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usual Stokes parameters can be obtained from the ray Stokes parameters by: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get usual phase space distributions, integrate out one position and its corresponding angle (i.e. x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 or y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y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the Ray Stokes Parameters: Conversion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362200"/>
            <a:ext cx="3619500" cy="88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is impossible to directly measure the ray Stokes parameters but the usual Stokes parameters are obtainable empirically</a:t>
            </a:r>
          </a:p>
          <a:p>
            <a:r>
              <a:rPr lang="en-US" dirty="0" smtClean="0"/>
              <a:t>To measure the Stokes parameters:</a:t>
            </a:r>
          </a:p>
          <a:p>
            <a:pPr lvl="1"/>
            <a:r>
              <a:rPr lang="en-US" dirty="0" smtClean="0"/>
              <a:t>Send light through a retarder that adds a phase difference of </a:t>
            </a:r>
            <a:r>
              <a:rPr lang="el-GR" dirty="0" smtClean="0"/>
              <a:t>φ</a:t>
            </a:r>
            <a:r>
              <a:rPr lang="en-US" dirty="0" smtClean="0"/>
              <a:t> between the x and y components of the electric field</a:t>
            </a:r>
          </a:p>
          <a:p>
            <a:pPr lvl="1"/>
            <a:r>
              <a:rPr lang="en-US" dirty="0" smtClean="0"/>
              <a:t>Send the light from the retarder through a polarizer that only allows the electric field components at an angle of </a:t>
            </a:r>
            <a:r>
              <a:rPr lang="el-GR" dirty="0" smtClean="0"/>
              <a:t>θ</a:t>
            </a:r>
            <a:r>
              <a:rPr lang="en-US" dirty="0" smtClean="0"/>
              <a:t> to be transmitted </a:t>
            </a:r>
          </a:p>
          <a:p>
            <a:pPr lvl="1"/>
            <a:r>
              <a:rPr lang="en-US" dirty="0" smtClean="0"/>
              <a:t>The intensity of the light from the polarizer in terms of the Stokes parameters of the incident light is:</a:t>
            </a:r>
          </a:p>
          <a:p>
            <a:pPr lvl="1"/>
            <a:endParaRPr lang="en-US" dirty="0" smtClean="0"/>
          </a:p>
          <a:p>
            <a:pPr lvl="1" algn="ctr">
              <a:buNone/>
            </a:pPr>
            <a:r>
              <a:rPr lang="en-US" i="1" dirty="0" smtClean="0"/>
              <a:t>I(</a:t>
            </a:r>
            <a:r>
              <a:rPr lang="el-GR" i="1" dirty="0" smtClean="0"/>
              <a:t>θ</a:t>
            </a:r>
            <a:r>
              <a:rPr lang="en-US" i="1" dirty="0" smtClean="0"/>
              <a:t>,</a:t>
            </a:r>
            <a:r>
              <a:rPr lang="el-GR" i="1" dirty="0" smtClean="0"/>
              <a:t>φ</a:t>
            </a:r>
            <a:r>
              <a:rPr lang="en-US" i="1" dirty="0" smtClean="0"/>
              <a:t>) = ½[s</a:t>
            </a:r>
            <a:r>
              <a:rPr lang="en-US" i="1" baseline="-25000" dirty="0" smtClean="0"/>
              <a:t>0</a:t>
            </a:r>
            <a:r>
              <a:rPr lang="en-US" i="1" dirty="0" smtClean="0"/>
              <a:t>+s</a:t>
            </a:r>
            <a:r>
              <a:rPr lang="en-US" i="1" baseline="-25000" dirty="0" smtClean="0"/>
              <a:t>1</a:t>
            </a:r>
            <a:r>
              <a:rPr lang="en-US" i="1" dirty="0" smtClean="0"/>
              <a:t>cos(2</a:t>
            </a:r>
            <a:r>
              <a:rPr lang="el-GR" i="1" dirty="0" smtClean="0"/>
              <a:t>θ</a:t>
            </a:r>
            <a:r>
              <a:rPr lang="en-US" i="1" dirty="0" smtClean="0"/>
              <a:t>) +s</a:t>
            </a:r>
            <a:r>
              <a:rPr lang="en-US" i="1" baseline="-25000" dirty="0" smtClean="0"/>
              <a:t>2</a:t>
            </a:r>
            <a:r>
              <a:rPr lang="en-US" i="1" dirty="0" smtClean="0"/>
              <a:t>cos(</a:t>
            </a:r>
            <a:r>
              <a:rPr lang="el-GR" i="1" dirty="0" smtClean="0"/>
              <a:t>φ</a:t>
            </a:r>
            <a:r>
              <a:rPr lang="en-US" i="1" dirty="0" smtClean="0"/>
              <a:t>)sin(2</a:t>
            </a:r>
            <a:r>
              <a:rPr lang="el-GR" i="1" dirty="0" smtClean="0"/>
              <a:t>θ</a:t>
            </a:r>
            <a:r>
              <a:rPr lang="en-US" i="1" dirty="0" smtClean="0"/>
              <a:t>)+s</a:t>
            </a:r>
            <a:r>
              <a:rPr lang="en-US" i="1" baseline="-25000" dirty="0" smtClean="0"/>
              <a:t>3</a:t>
            </a:r>
            <a:r>
              <a:rPr lang="en-US" i="1" dirty="0" smtClean="0"/>
              <a:t>sin(</a:t>
            </a:r>
            <a:r>
              <a:rPr lang="el-GR" i="1" dirty="0" smtClean="0"/>
              <a:t>φ</a:t>
            </a:r>
            <a:r>
              <a:rPr lang="en-US" i="1" dirty="0" smtClean="0"/>
              <a:t>)sin(2</a:t>
            </a:r>
            <a:r>
              <a:rPr lang="el-GR" i="1" dirty="0" smtClean="0"/>
              <a:t>θ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the Stokes Parameters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</a:t>
            </a:r>
            <a:r>
              <a:rPr lang="en-US" dirty="0" smtClean="0"/>
              <a:t> stays constant along paraxial rays in free space</a:t>
            </a:r>
          </a:p>
          <a:p>
            <a:r>
              <a:rPr lang="en-US" dirty="0" err="1" smtClean="0"/>
              <a:t>Huygen’s</a:t>
            </a:r>
            <a:r>
              <a:rPr lang="en-US" dirty="0" smtClean="0"/>
              <a:t> Principle:</a:t>
            </a:r>
          </a:p>
          <a:p>
            <a:pPr lvl="1"/>
            <a:r>
              <a:rPr lang="en-US" dirty="0" smtClean="0"/>
              <a:t>Each point acts as a secondary source of rays</a:t>
            </a:r>
          </a:p>
          <a:p>
            <a:pPr lvl="1"/>
            <a:r>
              <a:rPr lang="en-US" dirty="0" smtClean="0"/>
              <a:t>Rays are superimposed incoherently regardless of the state of coherence of the light</a:t>
            </a:r>
          </a:p>
          <a:p>
            <a:r>
              <a:rPr lang="en-US" dirty="0" smtClean="0"/>
              <a:t>For propagation through homogeneous optical media, the incident Stokes parameters are multiplied by a Mueller matrix</a:t>
            </a:r>
          </a:p>
          <a:p>
            <a:r>
              <a:rPr lang="en-US" dirty="0" smtClean="0"/>
              <a:t>For propagation through inhomogeneous optical media, the incident Stokes parameters are convolved with the </a:t>
            </a:r>
            <a:r>
              <a:rPr lang="en-US" dirty="0" err="1" smtClean="0"/>
              <a:t>WDF</a:t>
            </a:r>
            <a:r>
              <a:rPr lang="en-US" dirty="0" smtClean="0"/>
              <a:t> of the transmission coefficients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the Ray Stokes Parameters: Propagation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Stokes parameters calculated from fields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Gaussian Beam Interference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57400"/>
            <a:ext cx="438309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Stokes parameters calculated from </a:t>
            </a:r>
            <a:r>
              <a:rPr lang="en-US" dirty="0" err="1" smtClean="0"/>
              <a:t>WDF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Gaussian Beam Interference</a:t>
            </a:r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57400"/>
            <a:ext cx="4379976" cy="381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space distribution</a:t>
            </a:r>
          </a:p>
          <a:p>
            <a:pPr>
              <a:buNone/>
            </a:pPr>
            <a:r>
              <a:rPr lang="en-US" dirty="0" smtClean="0"/>
              <a:t>	          x-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                                  y-</a:t>
            </a:r>
            <a:r>
              <a:rPr lang="en-US" dirty="0" err="1" smtClean="0"/>
              <a:t>p</a:t>
            </a:r>
            <a:r>
              <a:rPr lang="en-US" baseline="-25000" dirty="0" err="1" smtClean="0"/>
              <a:t>y</a:t>
            </a:r>
            <a:endParaRPr lang="en-US" baseline="-25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Gaussian Beam Interference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438400"/>
            <a:ext cx="409575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438400"/>
            <a:ext cx="4096512" cy="339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525963"/>
          </a:xfrm>
        </p:spPr>
        <p:txBody>
          <a:bodyPr/>
          <a:lstStyle/>
          <a:p>
            <a:r>
              <a:rPr lang="en-US" dirty="0" smtClean="0"/>
              <a:t>Phase space distribution propagated in free space</a:t>
            </a:r>
          </a:p>
          <a:p>
            <a:pPr>
              <a:buNone/>
            </a:pPr>
            <a:r>
              <a:rPr lang="en-US" dirty="0" smtClean="0"/>
              <a:t>                 x-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                                   y-</a:t>
            </a:r>
            <a:r>
              <a:rPr lang="en-US" dirty="0" err="1" smtClean="0"/>
              <a:t>p</a:t>
            </a:r>
            <a:r>
              <a:rPr lang="en-US" baseline="-25000" dirty="0" err="1" smtClean="0"/>
              <a:t>y</a:t>
            </a:r>
            <a:endParaRPr lang="en-US" baseline="-25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Gaussian Beam Interference</a:t>
            </a:r>
            <a:endParaRPr lang="en-US" dirty="0"/>
          </a:p>
        </p:txBody>
      </p:sp>
      <p:pic>
        <p:nvPicPr>
          <p:cNvPr id="6147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438400"/>
            <a:ext cx="4096512" cy="339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438400"/>
            <a:ext cx="4096512" cy="339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geometric optics, spectral brightness is defined as photon flux density in phase space about a certain frequency: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means the number of photons per unit time per unit area per unit solid angle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Spectral Brightness?</a:t>
            </a: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6013" y="2786063"/>
            <a:ext cx="43719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hard to work with 4 dimensions in general so it would be preferable to use projections into </a:t>
            </a:r>
            <a:r>
              <a:rPr lang="en-US" dirty="0" smtClean="0"/>
              <a:t>the Stokes parameters or the x </a:t>
            </a:r>
            <a:r>
              <a:rPr lang="en-US" dirty="0" smtClean="0"/>
              <a:t>and y phase spaces separately</a:t>
            </a:r>
          </a:p>
          <a:p>
            <a:pPr lvl="1"/>
            <a:r>
              <a:rPr lang="en-US" dirty="0" smtClean="0"/>
              <a:t>Propagation through optical media may not be as straightforward in this </a:t>
            </a:r>
            <a:r>
              <a:rPr lang="en-US" dirty="0" smtClean="0"/>
              <a:t>case and some information may be lost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4D array takes a large amount of memory</a:t>
            </a:r>
          </a:p>
          <a:p>
            <a:pPr lvl="1"/>
            <a:r>
              <a:rPr lang="en-US" dirty="0" smtClean="0"/>
              <a:t>Possible Solution: Split the </a:t>
            </a:r>
            <a:r>
              <a:rPr lang="en-US" dirty="0" err="1" smtClean="0"/>
              <a:t>xy</a:t>
            </a:r>
            <a:r>
              <a:rPr lang="en-US" dirty="0" smtClean="0"/>
              <a:t> plane into sections and calculate the brightness in each separately – will use less memory but will take </a:t>
            </a:r>
            <a:r>
              <a:rPr lang="en-US" dirty="0" smtClean="0"/>
              <a:t>longer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Brightness Convolution Theorem: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superscript zero means the brightness of the reference electron</a:t>
            </a:r>
          </a:p>
          <a:p>
            <a:r>
              <a:rPr lang="en-US" dirty="0" smtClean="0"/>
              <a:t>The subscript e denotes the phase space coordinates of the reference electron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e</a:t>
            </a:r>
            <a:r>
              <a:rPr lang="en-US" dirty="0" smtClean="0"/>
              <a:t> is the total number of electrons</a:t>
            </a:r>
          </a:p>
          <a:p>
            <a:r>
              <a:rPr lang="en-US" dirty="0" smtClean="0"/>
              <a:t>f is the distribution of electrons in phase space (a probability distribution function)</a:t>
            </a:r>
          </a:p>
          <a:p>
            <a:r>
              <a:rPr lang="en-US" dirty="0" smtClean="0"/>
              <a:t>Works for a Gaussian distribution but not necessarily for an arbitrary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Four: Spectral Brightness of Many Particles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981200"/>
            <a:ext cx="78676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electric fields from each particle need to be added together but it would take far too long to calculate these separately</a:t>
            </a:r>
          </a:p>
          <a:p>
            <a:r>
              <a:rPr lang="en-US" dirty="0" smtClean="0"/>
              <a:t>Instead, find the field from a reference particle and either:</a:t>
            </a:r>
          </a:p>
          <a:p>
            <a:pPr lvl="1"/>
            <a:r>
              <a:rPr lang="en-US" dirty="0" smtClean="0"/>
              <a:t>Taylor expand for particles at other positions and orientations</a:t>
            </a:r>
          </a:p>
          <a:p>
            <a:pPr lvl="1"/>
            <a:r>
              <a:rPr lang="en-US" dirty="0" smtClean="0"/>
              <a:t>Include the change in position and orientation as a perturbation</a:t>
            </a:r>
          </a:p>
          <a:p>
            <a:r>
              <a:rPr lang="en-US" dirty="0" smtClean="0"/>
              <a:t>Convolve the fields with the electron distribution and then calculate the </a:t>
            </a:r>
            <a:r>
              <a:rPr lang="en-US" dirty="0" err="1" smtClean="0"/>
              <a:t>WDF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Other Ideas to Calculate Ray Stokes Parameters for Many Particles </a:t>
            </a:r>
            <a:endParaRPr lang="en-US" sz="36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81400"/>
            <a:ext cx="4876800" cy="2399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4622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the definition of spectral brightness, light is treated as a particle (a photon at some point in phase space) but what about the wave nature of light?</a:t>
            </a:r>
          </a:p>
          <a:p>
            <a:r>
              <a:rPr lang="en-US" sz="2400" dirty="0" smtClean="0"/>
              <a:t>Coherence is a measure of how sharp the interference pattern formed by the light will be when passing through a slit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495800"/>
            <a:ext cx="2362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Geometric optics is an easier way to treat light in that the propagation of photons is reduced to multiplying matrices</a:t>
            </a:r>
          </a:p>
          <a:p>
            <a:r>
              <a:rPr lang="en-US" dirty="0" smtClean="0"/>
              <a:t>Geometric optics, however, does not account for wave phenomena such as diffraction and interference</a:t>
            </a:r>
          </a:p>
          <a:p>
            <a:r>
              <a:rPr lang="en-US" dirty="0" smtClean="0"/>
              <a:t>To include wave properties, electric fields must be used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Optics vs. Wave Optics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Geometry</a:t>
            </a:r>
            <a:endParaRPr 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00200"/>
            <a:ext cx="662112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Formula: The Wigner Distribution </a:t>
            </a:r>
            <a:r>
              <a:rPr lang="en-US" dirty="0" smtClean="0"/>
              <a:t>Function (</a:t>
            </a:r>
            <a:r>
              <a:rPr lang="en-US" dirty="0" err="1" smtClean="0"/>
              <a:t>WDF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Spectral brightness for a single electron</a:t>
            </a:r>
          </a:p>
          <a:p>
            <a:r>
              <a:rPr lang="en-US" dirty="0" smtClean="0"/>
              <a:t>Treats the electric field as a scalar</a:t>
            </a:r>
          </a:p>
          <a:p>
            <a:r>
              <a:rPr lang="el-GR" dirty="0" smtClean="0"/>
              <a:t>ω</a:t>
            </a:r>
            <a:r>
              <a:rPr lang="en-US" dirty="0" smtClean="0"/>
              <a:t> is the frequency at which the spectral brightness is being calculated</a:t>
            </a:r>
          </a:p>
          <a:p>
            <a:r>
              <a:rPr lang="en-US" dirty="0" smtClean="0"/>
              <a:t>T is the time duration of the electric field</a:t>
            </a:r>
          </a:p>
          <a:p>
            <a:r>
              <a:rPr lang="en-US" dirty="0" smtClean="0"/>
              <a:t>E is the electric field in the frequency domain</a:t>
            </a:r>
          </a:p>
          <a:p>
            <a:r>
              <a:rPr lang="en-US" dirty="0" smtClean="0"/>
              <a:t>Brackets indicate taking an average in case of fluctuations</a:t>
            </a:r>
          </a:p>
          <a:p>
            <a:r>
              <a:rPr lang="en-US" dirty="0" smtClean="0"/>
              <a:t>x is a vector containing the two transverse position coordinates in phase space</a:t>
            </a:r>
          </a:p>
          <a:p>
            <a:r>
              <a:rPr lang="el-GR" dirty="0" smtClean="0"/>
              <a:t>φ</a:t>
            </a:r>
            <a:r>
              <a:rPr lang="en-US" dirty="0" smtClean="0"/>
              <a:t> is a vector containing the two transverse direction coordinates in phase space</a:t>
            </a:r>
          </a:p>
          <a:p>
            <a:r>
              <a:rPr lang="en-US" dirty="0" smtClean="0"/>
              <a:t>z is the longitudinal position along the optical axis</a:t>
            </a:r>
          </a:p>
          <a:p>
            <a:endParaRPr lang="en-US" dirty="0" smtClean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83915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Electric Field</a:t>
            </a:r>
          </a:p>
          <a:p>
            <a:r>
              <a:rPr lang="en-US" dirty="0" smtClean="0"/>
              <a:t>Convolve the Electric Field with the Electron Phase Space</a:t>
            </a:r>
          </a:p>
          <a:p>
            <a:r>
              <a:rPr lang="en-US" dirty="0" smtClean="0"/>
              <a:t>Calculate the Brightness of the </a:t>
            </a:r>
            <a:r>
              <a:rPr lang="en-US" dirty="0" smtClean="0"/>
              <a:t>C</a:t>
            </a:r>
            <a:r>
              <a:rPr lang="en-US" dirty="0" smtClean="0"/>
              <a:t>onvolved </a:t>
            </a:r>
            <a:r>
              <a:rPr lang="en-US" dirty="0" smtClean="0"/>
              <a:t>F</a:t>
            </a:r>
            <a:r>
              <a:rPr lang="en-US" dirty="0" smtClean="0"/>
              <a:t>ields using the </a:t>
            </a:r>
            <a:r>
              <a:rPr lang="en-US" dirty="0" err="1" smtClean="0"/>
              <a:t>WDF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Goal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158" y="3733800"/>
            <a:ext cx="285186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equation for the electric field from a moving charged particle: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R is the vector from the particle to the observer</a:t>
            </a:r>
          </a:p>
          <a:p>
            <a:r>
              <a:rPr lang="el-GR" sz="2400" dirty="0" smtClean="0"/>
              <a:t>β</a:t>
            </a:r>
            <a:r>
              <a:rPr lang="en-US" sz="2400" dirty="0" smtClean="0"/>
              <a:t> is the ratio of the velocity of the particle to the speed of light</a:t>
            </a:r>
          </a:p>
          <a:p>
            <a:r>
              <a:rPr lang="en-US" sz="2400" dirty="0" smtClean="0"/>
              <a:t>The dot signifies the time derivative of </a:t>
            </a:r>
            <a:r>
              <a:rPr lang="el-GR" sz="2400" dirty="0" smtClean="0"/>
              <a:t>β</a:t>
            </a:r>
            <a:r>
              <a:rPr lang="en-US" sz="2400" dirty="0" smtClean="0"/>
              <a:t> (the acceleration divided by the speed of light)</a:t>
            </a:r>
          </a:p>
          <a:p>
            <a:r>
              <a:rPr lang="en-US" sz="2400" dirty="0" smtClean="0"/>
              <a:t>u is a vector given by: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One: Electric Field of a Point Charge in the Time Domain</a:t>
            </a:r>
            <a:endParaRPr lang="en-US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86000"/>
            <a:ext cx="72104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5486400"/>
            <a:ext cx="18097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1861</TotalTime>
  <Words>1307</Words>
  <Application>Microsoft Office PowerPoint</Application>
  <PresentationFormat>On-screen Show (4:3)</PresentationFormat>
  <Paragraphs>204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Spectral Brightness of Synchrotron Radiation</vt:lpstr>
      <vt:lpstr>Basics</vt:lpstr>
      <vt:lpstr>What is Spectral Brightness?</vt:lpstr>
      <vt:lpstr>Coherence</vt:lpstr>
      <vt:lpstr>Geometric Optics vs. Wave Optics</vt:lpstr>
      <vt:lpstr>Some Geometry</vt:lpstr>
      <vt:lpstr>The Formula: The Wigner Distribution Function (WDF)</vt:lpstr>
      <vt:lpstr>Eventual Goal</vt:lpstr>
      <vt:lpstr>Step One: Electric Field of a Point Charge in the Time Domain</vt:lpstr>
      <vt:lpstr>What does the ret stand for?</vt:lpstr>
      <vt:lpstr>Retarded time</vt:lpstr>
      <vt:lpstr>Example: Bending Magnet</vt:lpstr>
      <vt:lpstr>Step Two: Calculate the Electric Field in the Frequency Domain</vt:lpstr>
      <vt:lpstr>Example: Bending Magnet</vt:lpstr>
      <vt:lpstr>Example: Bending Magnet</vt:lpstr>
      <vt:lpstr>Step Three: Plug in the Electric Field</vt:lpstr>
      <vt:lpstr>Polarization</vt:lpstr>
      <vt:lpstr>Polarization</vt:lpstr>
      <vt:lpstr>Stokes Polarization Parameters</vt:lpstr>
      <vt:lpstr>Ray Stokes Parameters</vt:lpstr>
      <vt:lpstr>Properties of the Ray Stokes Parameters: Dark &amp; Fictitious Rays</vt:lpstr>
      <vt:lpstr>Properties of the Ray Stokes Parameters: Dark &amp; Fictitious Rays</vt:lpstr>
      <vt:lpstr>Properties of the Ray Stokes Parameters: Conversion</vt:lpstr>
      <vt:lpstr>Measuring the Stokes Parameters</vt:lpstr>
      <vt:lpstr>Properties of the Ray Stokes Parameters: Propagation</vt:lpstr>
      <vt:lpstr>Example: Gaussian Beam Interference</vt:lpstr>
      <vt:lpstr>Example: Gaussian Beam Interference</vt:lpstr>
      <vt:lpstr>Example: Gaussian Beam Interference</vt:lpstr>
      <vt:lpstr>Example: Gaussian Beam Interference</vt:lpstr>
      <vt:lpstr>Current Issues</vt:lpstr>
      <vt:lpstr>Step Four: Spectral Brightness of Many Particles</vt:lpstr>
      <vt:lpstr>Other Ideas to Calculate Ray Stokes Parameters for Many Particles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Spectral Brightness of Synchrotron Radiation</dc:title>
  <dc:creator> </dc:creator>
  <cp:lastModifiedBy> </cp:lastModifiedBy>
  <cp:revision>14</cp:revision>
  <dcterms:created xsi:type="dcterms:W3CDTF">2010-06-24T22:50:42Z</dcterms:created>
  <dcterms:modified xsi:type="dcterms:W3CDTF">2010-08-13T15:54:43Z</dcterms:modified>
</cp:coreProperties>
</file>