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91" r:id="rId2"/>
    <p:sldId id="276" r:id="rId3"/>
    <p:sldId id="297" r:id="rId4"/>
    <p:sldId id="293" r:id="rId5"/>
    <p:sldId id="294" r:id="rId6"/>
    <p:sldId id="298" r:id="rId7"/>
    <p:sldId id="299" r:id="rId8"/>
    <p:sldId id="300" r:id="rId9"/>
    <p:sldId id="301" r:id="rId10"/>
    <p:sldId id="283" r:id="rId11"/>
    <p:sldId id="290" r:id="rId12"/>
    <p:sldId id="281" r:id="rId13"/>
    <p:sldId id="286" r:id="rId14"/>
    <p:sldId id="280" r:id="rId15"/>
    <p:sldId id="279" r:id="rId16"/>
    <p:sldId id="295" r:id="rId17"/>
    <p:sldId id="282" r:id="rId18"/>
    <p:sldId id="287" r:id="rId19"/>
    <p:sldId id="288" r:id="rId20"/>
    <p:sldId id="296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7D28"/>
    <a:srgbClr val="4D8338"/>
    <a:srgbClr val="2222F2"/>
    <a:srgbClr val="DE1E21"/>
    <a:srgbClr val="7DF939"/>
    <a:srgbClr val="3D4093"/>
    <a:srgbClr val="978A47"/>
    <a:srgbClr val="7F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536" y="-2176"/>
      </p:cViewPr>
      <p:guideLst>
        <p:guide orient="horz" pos="2880"/>
        <p:guide orient="horz" pos="3072"/>
        <p:guide orient="horz" pos="292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217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406CF6-D046-C84A-9E97-6168B8F8E5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11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fld id="{CBD3DEB2-201D-4148-BD70-2BA80F3DD6EC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Cleanup: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Fix all titles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5FF2A-3659-CA42-9E2F-36EF2381A9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7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045517-73A1-6D4F-8818-FC584107C3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33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F7BFC0-83CB-0E40-A8CB-D7FC5DE2C8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21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50D447-A07E-1044-8ECE-F125A16BBC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8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E6F18B-682C-6745-9646-D839A20FD7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0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A3062-8D5C-0144-BBEB-2A2FB49165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6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215DD1-0F29-6D4A-B4EE-6B41782D3B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0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4803F-BCD7-BD4B-9D9E-D93D9771AD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00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CA2B1-B946-5D40-B8E5-DE81AA3618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3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C570D-C596-634D-AC71-0602178986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CC5212-C65E-204A-8518-C72E41AFE0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29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00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E6BD85A6-5720-2E46-A8DC-F0AC5CC9B1E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AutoShape 7"/>
          <p:cNvSpPr>
            <a:spLocks noChangeArrowheads="1"/>
          </p:cNvSpPr>
          <p:nvPr userDrawn="1"/>
        </p:nvSpPr>
        <p:spPr bwMode="auto">
          <a:xfrm>
            <a:off x="76200" y="152400"/>
            <a:ext cx="8991600" cy="65532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7F1B1B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5867400" y="6564313"/>
            <a:ext cx="2454518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Palatino" charset="0"/>
                <a:ea typeface="+mn-ea"/>
                <a:cs typeface="+mn-cs"/>
              </a:rPr>
              <a:t>Christopher </a:t>
            </a:r>
            <a:r>
              <a:rPr lang="en-US" sz="1200" dirty="0">
                <a:latin typeface="Palatino" charset="0"/>
                <a:ea typeface="+mn-ea"/>
                <a:cs typeface="+mn-cs"/>
              </a:rPr>
              <a:t>Mayes – </a:t>
            </a:r>
            <a:r>
              <a:rPr lang="en-US" sz="1200" dirty="0" smtClean="0">
                <a:latin typeface="Palatino" charset="0"/>
                <a:ea typeface="+mn-ea"/>
                <a:cs typeface="+mn-cs"/>
              </a:rPr>
              <a:t>June </a:t>
            </a:r>
            <a:r>
              <a:rPr lang="en-US" sz="1200" baseline="0" dirty="0" smtClean="0">
                <a:latin typeface="Palatino" charset="0"/>
                <a:ea typeface="+mn-ea"/>
                <a:cs typeface="+mn-cs"/>
              </a:rPr>
              <a:t>6, </a:t>
            </a:r>
            <a:r>
              <a:rPr lang="en-US" sz="1200" baseline="0" dirty="0" smtClean="0">
                <a:latin typeface="Palatino" charset="0"/>
                <a:ea typeface="+mn-ea"/>
                <a:cs typeface="+mn-cs"/>
              </a:rPr>
              <a:t>2014</a:t>
            </a:r>
            <a:endParaRPr lang="en-US" sz="1200" dirty="0">
              <a:latin typeface="Palatino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cu_logo_150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34436" r="64886" b="39621"/>
          <a:stretch>
            <a:fillRect/>
          </a:stretch>
        </p:blipFill>
        <p:spPr bwMode="auto">
          <a:xfrm>
            <a:off x="76200" y="1182688"/>
            <a:ext cx="2603500" cy="1636712"/>
          </a:xfrm>
          <a:prstGeom prst="rect">
            <a:avLst/>
          </a:prstGeom>
          <a:solidFill>
            <a:srgbClr val="7F1B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cu_logo_150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34436" r="83151" b="39621"/>
          <a:stretch>
            <a:fillRect/>
          </a:stretch>
        </p:blipFill>
        <p:spPr bwMode="auto">
          <a:xfrm>
            <a:off x="2667000" y="1182688"/>
            <a:ext cx="6400800" cy="1636712"/>
          </a:xfrm>
          <a:prstGeom prst="rect">
            <a:avLst/>
          </a:prstGeom>
          <a:solidFill>
            <a:srgbClr val="7F1B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2590800" y="1447800"/>
            <a:ext cx="6248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chemeClr val="bg1"/>
                </a:solidFill>
                <a:latin typeface="Palatino" charset="0"/>
                <a:ea typeface="+mn-ea"/>
                <a:cs typeface="+mn-cs"/>
              </a:rPr>
              <a:t>LCLS-II </a:t>
            </a:r>
            <a:r>
              <a:rPr lang="en-US" sz="3200" dirty="0" err="1" smtClean="0">
                <a:solidFill>
                  <a:schemeClr val="bg1"/>
                </a:solidFill>
                <a:latin typeface="Palatino" charset="0"/>
                <a:ea typeface="+mn-ea"/>
                <a:cs typeface="+mn-cs"/>
              </a:rPr>
              <a:t>Touschek</a:t>
            </a:r>
            <a:r>
              <a:rPr lang="en-US" sz="3200" dirty="0" smtClean="0">
                <a:solidFill>
                  <a:schemeClr val="bg1"/>
                </a:solidFill>
                <a:latin typeface="Palatino" charset="0"/>
                <a:ea typeface="+mn-ea"/>
                <a:cs typeface="+mn-cs"/>
              </a:rPr>
              <a:t> Tracking</a:t>
            </a:r>
          </a:p>
          <a:p>
            <a:pPr algn="ctr">
              <a:defRPr/>
            </a:pPr>
            <a:r>
              <a:rPr lang="en-US" sz="3200" dirty="0" smtClean="0">
                <a:solidFill>
                  <a:schemeClr val="bg1"/>
                </a:solidFill>
                <a:latin typeface="Palatino" charset="0"/>
                <a:ea typeface="+mn-ea"/>
                <a:cs typeface="+mn-cs"/>
              </a:rPr>
              <a:t>Lattice: </a:t>
            </a:r>
            <a:r>
              <a:rPr lang="en-US" sz="3200" dirty="0" smtClean="0">
                <a:solidFill>
                  <a:schemeClr val="bg1"/>
                </a:solidFill>
                <a:latin typeface="Palatino" charset="0"/>
                <a:ea typeface="+mn-ea"/>
                <a:cs typeface="+mn-cs"/>
              </a:rPr>
              <a:t>May 2, 2014</a:t>
            </a:r>
            <a:endParaRPr lang="en-US" sz="3200" dirty="0">
              <a:solidFill>
                <a:schemeClr val="bg1"/>
              </a:solidFill>
              <a:latin typeface="Palatino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927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ssesOnOf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63" y="685801"/>
            <a:ext cx="8564137" cy="5486400"/>
          </a:xfrm>
          <a:prstGeom prst="rect">
            <a:avLst/>
          </a:prstGeom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838200" y="0"/>
            <a:ext cx="5181600" cy="334963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Palatino"/>
                <a:ea typeface="ＭＳ Ｐゴシック" charset="0"/>
                <a:cs typeface="Palatino"/>
              </a:rPr>
              <a:t>Optics and bunch for tracking</a:t>
            </a:r>
            <a:endParaRPr lang="en-US" sz="2800" dirty="0">
              <a:latin typeface="Palatino"/>
              <a:ea typeface="ＭＳ Ｐゴシック" charset="0"/>
              <a:cs typeface="Palatin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609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Optima"/>
                <a:cs typeface="Optima"/>
              </a:rPr>
              <a:t>CSR OFF</a:t>
            </a:r>
            <a:endParaRPr lang="en-US" sz="1800" dirty="0">
              <a:latin typeface="Optima"/>
              <a:cs typeface="Opti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7600" y="6019800"/>
            <a:ext cx="738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SXR</a:t>
            </a:r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303573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838200" y="0"/>
            <a:ext cx="2209800" cy="334963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Palatino"/>
                <a:ea typeface="ＭＳ Ｐゴシック" charset="0"/>
                <a:cs typeface="Palatino"/>
              </a:rPr>
              <a:t>Collimators</a:t>
            </a:r>
            <a:endParaRPr lang="en-US" sz="2800" dirty="0">
              <a:latin typeface="Palatino"/>
              <a:ea typeface="ＭＳ Ｐゴシック" charset="0"/>
              <a:cs typeface="Palatin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3048000" cy="5225781"/>
          </a:xfrm>
          <a:prstGeom prst="rect">
            <a:avLst/>
          </a:prstGeom>
        </p:spPr>
      </p:pic>
      <p:pic>
        <p:nvPicPr>
          <p:cNvPr id="6" name="Picture 5" descr="Screen Shot 2014-05-14 at 1.34.3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" r="28188" b="3236"/>
          <a:stretch/>
        </p:blipFill>
        <p:spPr>
          <a:xfrm>
            <a:off x="4572000" y="914400"/>
            <a:ext cx="3641095" cy="52133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457200"/>
            <a:ext cx="105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Optima"/>
                <a:cs typeface="Optima"/>
              </a:rPr>
              <a:t>Lattice</a:t>
            </a:r>
            <a:endParaRPr lang="en-US" u="sng" dirty="0">
              <a:latin typeface="Optima"/>
              <a:cs typeface="Opti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457200"/>
            <a:ext cx="1370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Optima"/>
                <a:cs typeface="Optima"/>
              </a:rPr>
              <a:t>From Jim</a:t>
            </a:r>
            <a:endParaRPr lang="en-US" u="sng" dirty="0">
              <a:latin typeface="Optima"/>
              <a:cs typeface="Opti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6096000"/>
            <a:ext cx="5404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ptima"/>
                <a:cs typeface="Optima"/>
              </a:rPr>
              <a:t>CEBC1 clips the beam, so I turned it off</a:t>
            </a:r>
            <a:endParaRPr lang="en-US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1397047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ssesOnOf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8305800" cy="5897695"/>
          </a:xfrm>
          <a:prstGeom prst="rect">
            <a:avLst/>
          </a:prstGeom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838200" y="0"/>
            <a:ext cx="4114800" cy="334963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Palatino"/>
                <a:ea typeface="ＭＳ Ｐゴシック" charset="0"/>
                <a:cs typeface="Palatino"/>
              </a:rPr>
              <a:t>Physical aperture</a:t>
            </a:r>
            <a:endParaRPr lang="en-US" sz="2800" dirty="0">
              <a:latin typeface="Palatino"/>
              <a:ea typeface="ＭＳ Ｐゴシック" charset="0"/>
              <a:cs typeface="Palatin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838200"/>
            <a:ext cx="2311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ptima"/>
                <a:cs typeface="Optima"/>
              </a:rPr>
              <a:t>Collimators ON</a:t>
            </a:r>
            <a:endParaRPr lang="en-US" dirty="0">
              <a:latin typeface="Optima"/>
              <a:cs typeface="Opti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3348335"/>
            <a:ext cx="2443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ptima"/>
                <a:cs typeface="Optima"/>
              </a:rPr>
              <a:t>Collimators OFF</a:t>
            </a:r>
            <a:endParaRPr lang="en-US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4182141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838200" y="0"/>
            <a:ext cx="5638800" cy="334963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err="1">
                <a:latin typeface="Optima"/>
                <a:cs typeface="Optima"/>
              </a:rPr>
              <a:t>Bmad’s</a:t>
            </a:r>
            <a:r>
              <a:rPr lang="en-US" sz="2800" dirty="0">
                <a:latin typeface="Optima"/>
                <a:cs typeface="Optima"/>
              </a:rPr>
              <a:t> </a:t>
            </a:r>
            <a:r>
              <a:rPr lang="en-US" sz="2800" dirty="0" err="1">
                <a:latin typeface="Optima"/>
                <a:cs typeface="Optima"/>
              </a:rPr>
              <a:t>Touschek</a:t>
            </a:r>
            <a:r>
              <a:rPr lang="en-US" sz="2800" dirty="0">
                <a:latin typeface="Optima"/>
                <a:cs typeface="Optima"/>
              </a:rPr>
              <a:t> tracking </a:t>
            </a:r>
            <a:r>
              <a:rPr lang="en-US" sz="2800" dirty="0" smtClean="0">
                <a:latin typeface="Optima"/>
                <a:cs typeface="Optima"/>
              </a:rPr>
              <a:t>program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1981200"/>
            <a:ext cx="7110765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 Halo:  F</a:t>
            </a:r>
          </a:p>
          <a:p>
            <a:r>
              <a:rPr lang="en-US" sz="1800" dirty="0">
                <a:latin typeface="Courier New"/>
                <a:cs typeface="Courier New"/>
              </a:rPr>
              <a:t>Number of data points:    8</a:t>
            </a:r>
          </a:p>
          <a:p>
            <a:r>
              <a:rPr lang="en-US" sz="1800" dirty="0">
                <a:latin typeface="Courier New"/>
                <a:cs typeface="Courier New"/>
              </a:rPr>
              <a:t>Number of test particles:  100</a:t>
            </a:r>
          </a:p>
          <a:p>
            <a:r>
              <a:rPr lang="en-US" sz="1800" dirty="0">
                <a:latin typeface="Courier New"/>
                <a:cs typeface="Courier New"/>
              </a:rPr>
              <a:t>Total Integrated current (#e-):    734.7671</a:t>
            </a:r>
          </a:p>
          <a:p>
            <a:r>
              <a:rPr lang="fi-FI" sz="1800" dirty="0">
                <a:latin typeface="Courier New"/>
                <a:cs typeface="Courier New"/>
              </a:rPr>
              <a:t>  </a:t>
            </a:r>
            <a:r>
              <a:rPr lang="fi-FI" sz="1800" dirty="0" err="1">
                <a:latin typeface="Courier New"/>
                <a:cs typeface="Courier New"/>
              </a:rPr>
              <a:t>Beam</a:t>
            </a:r>
            <a:r>
              <a:rPr lang="fi-FI" sz="1800" dirty="0">
                <a:latin typeface="Courier New"/>
                <a:cs typeface="Courier New"/>
              </a:rPr>
              <a:t> </a:t>
            </a:r>
            <a:r>
              <a:rPr lang="fi-FI" sz="1800" dirty="0" err="1">
                <a:latin typeface="Courier New"/>
                <a:cs typeface="Courier New"/>
              </a:rPr>
              <a:t>Pipe</a:t>
            </a:r>
            <a:r>
              <a:rPr lang="fi-FI" sz="1800" dirty="0">
                <a:latin typeface="Courier New"/>
                <a:cs typeface="Courier New"/>
              </a:rPr>
              <a:t> </a:t>
            </a:r>
            <a:r>
              <a:rPr lang="fi-FI" sz="1800" dirty="0" err="1">
                <a:latin typeface="Courier New"/>
                <a:cs typeface="Courier New"/>
              </a:rPr>
              <a:t>Collisions</a:t>
            </a:r>
            <a:r>
              <a:rPr lang="fi-FI" sz="1800" dirty="0">
                <a:latin typeface="Courier New"/>
                <a:cs typeface="Courier New"/>
              </a:rPr>
              <a:t>:    734.7671</a:t>
            </a:r>
          </a:p>
          <a:p>
            <a:r>
              <a:rPr lang="en-US" sz="1800" dirty="0">
                <a:latin typeface="Courier New"/>
                <a:cs typeface="Courier New"/>
              </a:rPr>
              <a:t>  Zero Energy in </a:t>
            </a:r>
            <a:r>
              <a:rPr lang="en-US" sz="1800" dirty="0" err="1">
                <a:latin typeface="Courier New"/>
                <a:cs typeface="Courier New"/>
              </a:rPr>
              <a:t>Linac</a:t>
            </a:r>
            <a:r>
              <a:rPr lang="en-US" sz="1800" dirty="0">
                <a:latin typeface="Courier New"/>
                <a:cs typeface="Courier New"/>
              </a:rPr>
              <a:t>:      0.0000</a:t>
            </a:r>
          </a:p>
          <a:p>
            <a:r>
              <a:rPr lang="en-US" sz="1800" dirty="0">
                <a:latin typeface="Courier New"/>
                <a:cs typeface="Courier New"/>
              </a:rPr>
              <a:t>Energy deposited into beam pipe (</a:t>
            </a:r>
            <a:r>
              <a:rPr lang="en-US" sz="1800" dirty="0" err="1">
                <a:latin typeface="Courier New"/>
                <a:cs typeface="Courier New"/>
              </a:rPr>
              <a:t>eV</a:t>
            </a:r>
            <a:r>
              <a:rPr lang="en-US" sz="1800" dirty="0">
                <a:latin typeface="Courier New"/>
                <a:cs typeface="Courier New"/>
              </a:rPr>
              <a:t>):  2.93741E+12</a:t>
            </a:r>
          </a:p>
          <a:p>
            <a:r>
              <a:rPr lang="en-US" sz="1800" dirty="0">
                <a:latin typeface="Courier New"/>
                <a:cs typeface="Courier New"/>
              </a:rPr>
              <a:t> Number of test particles:           1373000</a:t>
            </a:r>
          </a:p>
          <a:p>
            <a:r>
              <a:rPr lang="en-US" sz="1800" dirty="0">
                <a:latin typeface="Courier New"/>
                <a:cs typeface="Courier New"/>
              </a:rPr>
              <a:t>   Number lost to beam pipe:         1276888</a:t>
            </a:r>
          </a:p>
          <a:p>
            <a:r>
              <a:rPr lang="en-US" sz="1800" dirty="0">
                <a:latin typeface="Courier New"/>
                <a:cs typeface="Courier New"/>
              </a:rPr>
              <a:t>   Number lost to zero energy:             0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real	187m43.516s</a:t>
            </a:r>
          </a:p>
          <a:p>
            <a:r>
              <a:rPr lang="en-US" sz="1800" dirty="0">
                <a:latin typeface="Courier New"/>
                <a:cs typeface="Courier New"/>
              </a:rPr>
              <a:t>user	</a:t>
            </a:r>
            <a:r>
              <a:rPr lang="en-US" sz="1800" dirty="0" smtClean="0">
                <a:latin typeface="Courier New"/>
                <a:cs typeface="Courier New"/>
              </a:rPr>
              <a:t>645m38.994s (11 hours)</a:t>
            </a:r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sys	0m15.235s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6096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Optima"/>
                <a:cs typeface="Optima"/>
              </a:rPr>
              <a:t>P</a:t>
            </a:r>
            <a:r>
              <a:rPr lang="en-US" sz="1800" dirty="0" smtClean="0">
                <a:latin typeface="Optima"/>
                <a:cs typeface="Optima"/>
              </a:rPr>
              <a:t>arallelized with MPI</a:t>
            </a:r>
          </a:p>
          <a:p>
            <a:r>
              <a:rPr lang="en-US" sz="1800" dirty="0" smtClean="0">
                <a:latin typeface="Optima"/>
                <a:cs typeface="Optima"/>
              </a:rPr>
              <a:t>The lattice is sliced in 10 cm intervals</a:t>
            </a:r>
          </a:p>
          <a:p>
            <a:r>
              <a:rPr lang="en-US" sz="1800" dirty="0" smtClean="0">
                <a:latin typeface="Optima"/>
                <a:cs typeface="Optima"/>
              </a:rPr>
              <a:t>Particles outside the momentum aperture are tracked from every slice, with weights representing the </a:t>
            </a:r>
            <a:r>
              <a:rPr lang="en-US" sz="1800" dirty="0" err="1" smtClean="0">
                <a:latin typeface="Optima"/>
                <a:cs typeface="Optima"/>
              </a:rPr>
              <a:t>Touschek</a:t>
            </a:r>
            <a:r>
              <a:rPr lang="en-US" sz="1800" dirty="0" smtClean="0">
                <a:latin typeface="Optima"/>
                <a:cs typeface="Optima"/>
              </a:rPr>
              <a:t> distribution.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6019800"/>
            <a:ext cx="4480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/>
                <a:cs typeface="Courier New"/>
              </a:rPr>
              <a:t>734</a:t>
            </a:r>
            <a:r>
              <a:rPr lang="en-US" sz="1800" dirty="0" smtClean="0">
                <a:latin typeface="Courier New"/>
                <a:cs typeface="Courier New"/>
              </a:rPr>
              <a:t> </a:t>
            </a:r>
            <a:r>
              <a:rPr lang="en-US" sz="1800" dirty="0" smtClean="0">
                <a:latin typeface="Courier New"/>
                <a:cs typeface="Courier New"/>
              </a:rPr>
              <a:t>* </a:t>
            </a:r>
            <a:r>
              <a:rPr lang="en-US" sz="1800" dirty="0" err="1" smtClean="0">
                <a:latin typeface="Courier New"/>
                <a:cs typeface="Courier New"/>
              </a:rPr>
              <a:t>e_charge</a:t>
            </a:r>
            <a:r>
              <a:rPr lang="en-US" sz="1800" dirty="0" smtClean="0">
                <a:latin typeface="Courier New"/>
                <a:cs typeface="Courier New"/>
              </a:rPr>
              <a:t> * 1 MHz = </a:t>
            </a:r>
            <a:r>
              <a:rPr lang="en-US" sz="1800" dirty="0" smtClean="0">
                <a:latin typeface="Courier New"/>
                <a:cs typeface="Courier New"/>
              </a:rPr>
              <a:t>118 </a:t>
            </a:r>
            <a:r>
              <a:rPr lang="en-US" sz="1800" dirty="0" err="1" smtClean="0">
                <a:latin typeface="Courier New"/>
                <a:cs typeface="Courier New"/>
              </a:rPr>
              <a:t>pA</a:t>
            </a:r>
            <a:r>
              <a:rPr lang="en-US" sz="1800" dirty="0" smtClean="0">
                <a:latin typeface="Courier New"/>
                <a:cs typeface="Courier New"/>
              </a:rPr>
              <a:t> 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986811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838200" y="0"/>
            <a:ext cx="3657600" cy="334963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Palatino"/>
                <a:ea typeface="ＭＳ Ｐゴシック" charset="0"/>
                <a:cs typeface="Palatino"/>
              </a:rPr>
              <a:t>Momentum aperture</a:t>
            </a:r>
            <a:endParaRPr lang="en-US" sz="2800" dirty="0">
              <a:latin typeface="Palatino"/>
              <a:ea typeface="ＭＳ Ｐゴシック" charset="0"/>
              <a:cs typeface="Palatino"/>
            </a:endParaRPr>
          </a:p>
        </p:txBody>
      </p:sp>
      <p:pic>
        <p:nvPicPr>
          <p:cNvPr id="3" name="Picture 2" descr="LossesOnOf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370449" cy="594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457200"/>
            <a:ext cx="2311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ptima"/>
                <a:cs typeface="Optima"/>
              </a:rPr>
              <a:t>Collimators ON</a:t>
            </a:r>
            <a:endParaRPr lang="en-US" dirty="0">
              <a:latin typeface="Optima"/>
              <a:cs typeface="Opti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3124200"/>
            <a:ext cx="2443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ptima"/>
                <a:cs typeface="Optima"/>
              </a:rPr>
              <a:t>Collimators OFF</a:t>
            </a:r>
            <a:endParaRPr lang="en-US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244486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838200" y="0"/>
            <a:ext cx="3200400" cy="334963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err="1" smtClean="0">
                <a:latin typeface="Palatino"/>
                <a:ea typeface="ＭＳ Ｐゴシック" charset="0"/>
                <a:cs typeface="Palatino"/>
              </a:rPr>
              <a:t>Touschek</a:t>
            </a:r>
            <a:r>
              <a:rPr lang="en-US" sz="2800" dirty="0" smtClean="0">
                <a:latin typeface="Palatino"/>
                <a:ea typeface="ＭＳ Ｐゴシック" charset="0"/>
                <a:cs typeface="Palatino"/>
              </a:rPr>
              <a:t> losses</a:t>
            </a:r>
            <a:endParaRPr lang="en-US" sz="2800" dirty="0">
              <a:latin typeface="Palatino"/>
              <a:ea typeface="ＭＳ Ｐゴシック" charset="0"/>
              <a:cs typeface="Palatin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22" y="1295400"/>
            <a:ext cx="4276978" cy="449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95400"/>
            <a:ext cx="4278262" cy="449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5943600"/>
            <a:ext cx="6192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ptima"/>
                <a:cs typeface="Optima"/>
              </a:rPr>
              <a:t>Calculated assuming 1 </a:t>
            </a:r>
            <a:r>
              <a:rPr lang="en-US" dirty="0" err="1" smtClean="0">
                <a:latin typeface="Optima"/>
                <a:cs typeface="Optima"/>
              </a:rPr>
              <a:t>Mhz</a:t>
            </a:r>
            <a:r>
              <a:rPr lang="en-US" dirty="0" smtClean="0">
                <a:latin typeface="Optima"/>
                <a:cs typeface="Optima"/>
              </a:rPr>
              <a:t>, 100 </a:t>
            </a:r>
            <a:r>
              <a:rPr lang="en-US" dirty="0" err="1" smtClean="0">
                <a:latin typeface="Optima"/>
                <a:cs typeface="Optima"/>
              </a:rPr>
              <a:t>pC</a:t>
            </a:r>
            <a:r>
              <a:rPr lang="en-US" dirty="0" smtClean="0">
                <a:latin typeface="Optima"/>
                <a:cs typeface="Optima"/>
              </a:rPr>
              <a:t> bunches</a:t>
            </a:r>
            <a:endParaRPr lang="en-US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979671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838200" y="0"/>
            <a:ext cx="3200400" cy="334963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err="1" smtClean="0">
                <a:latin typeface="Palatino"/>
                <a:ea typeface="ＭＳ Ｐゴシック" charset="0"/>
                <a:cs typeface="Palatino"/>
              </a:rPr>
              <a:t>Touschek</a:t>
            </a:r>
            <a:r>
              <a:rPr lang="en-US" sz="2800" dirty="0" smtClean="0">
                <a:latin typeface="Palatino"/>
                <a:ea typeface="ＭＳ Ｐゴシック" charset="0"/>
                <a:cs typeface="Palatino"/>
              </a:rPr>
              <a:t> losses</a:t>
            </a:r>
            <a:endParaRPr lang="en-US" sz="2800" dirty="0">
              <a:latin typeface="Palatino"/>
              <a:ea typeface="ＭＳ Ｐゴシック" charset="0"/>
              <a:cs typeface="Palatino"/>
            </a:endParaRPr>
          </a:p>
        </p:txBody>
      </p:sp>
      <p:pic>
        <p:nvPicPr>
          <p:cNvPr id="3" name="Picture 2" descr="LossesOnOf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"/>
            <a:ext cx="7315200" cy="6184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376535"/>
            <a:ext cx="2311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ptima"/>
                <a:cs typeface="Optima"/>
              </a:rPr>
              <a:t>Collimators ON</a:t>
            </a:r>
            <a:endParaRPr lang="en-US" dirty="0">
              <a:latin typeface="Optima"/>
              <a:cs typeface="Opti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3043535"/>
            <a:ext cx="2443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ptima"/>
                <a:cs typeface="Optima"/>
              </a:rPr>
              <a:t>Collimators OFF</a:t>
            </a:r>
            <a:endParaRPr lang="en-US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1146506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838200" y="0"/>
            <a:ext cx="6477000" cy="334963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Palatino"/>
                <a:ea typeface="ＭＳ Ｐゴシック" charset="0"/>
                <a:cs typeface="Palatino"/>
              </a:rPr>
              <a:t>Cumulative </a:t>
            </a:r>
            <a:r>
              <a:rPr lang="en-US" sz="2800" dirty="0" err="1" smtClean="0">
                <a:latin typeface="Palatino"/>
                <a:ea typeface="ＭＳ Ｐゴシック" charset="0"/>
                <a:cs typeface="Palatino"/>
              </a:rPr>
              <a:t>Touschek</a:t>
            </a:r>
            <a:r>
              <a:rPr lang="en-US" sz="2800" dirty="0" smtClean="0">
                <a:latin typeface="Palatino"/>
                <a:ea typeface="ＭＳ Ｐゴシック" charset="0"/>
                <a:cs typeface="Palatino"/>
              </a:rPr>
              <a:t> generation/loss</a:t>
            </a:r>
            <a:endParaRPr lang="en-US" sz="2800" dirty="0">
              <a:latin typeface="Palatino"/>
              <a:ea typeface="ＭＳ Ｐゴシック" charset="0"/>
              <a:cs typeface="Palatino"/>
            </a:endParaRPr>
          </a:p>
        </p:txBody>
      </p:sp>
      <p:pic>
        <p:nvPicPr>
          <p:cNvPr id="4" name="Picture 3" descr="LossesOnOf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2100"/>
            <a:ext cx="7315200" cy="618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457200"/>
            <a:ext cx="2311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ptima"/>
                <a:cs typeface="Optima"/>
              </a:rPr>
              <a:t>Collimators ON</a:t>
            </a:r>
            <a:endParaRPr lang="en-US" dirty="0">
              <a:latin typeface="Optima"/>
              <a:cs typeface="Opti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3124200"/>
            <a:ext cx="2443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ptima"/>
                <a:cs typeface="Optima"/>
              </a:rPr>
              <a:t>Collimators OFF</a:t>
            </a:r>
            <a:endParaRPr lang="en-US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79522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838200" y="0"/>
            <a:ext cx="5715000" cy="334963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err="1" smtClean="0">
                <a:latin typeface="Palatino"/>
                <a:ea typeface="ＭＳ Ｐゴシック" charset="0"/>
                <a:cs typeface="Palatino"/>
              </a:rPr>
              <a:t>Touschek</a:t>
            </a:r>
            <a:r>
              <a:rPr lang="en-US" sz="2800" dirty="0" smtClean="0">
                <a:latin typeface="Palatino"/>
                <a:ea typeface="ＭＳ Ｐゴシック" charset="0"/>
                <a:cs typeface="Palatino"/>
              </a:rPr>
              <a:t> particle </a:t>
            </a:r>
            <a:r>
              <a:rPr lang="en-US" sz="2800" dirty="0" smtClean="0">
                <a:latin typeface="Palatino"/>
                <a:ea typeface="ＭＳ Ｐゴシック" charset="0"/>
                <a:cs typeface="Palatino"/>
              </a:rPr>
              <a:t>generation detail</a:t>
            </a:r>
            <a:endParaRPr lang="en-US" sz="2800" dirty="0">
              <a:latin typeface="Palatino"/>
              <a:ea typeface="ＭＳ Ｐゴシック" charset="0"/>
              <a:cs typeface="Palatino"/>
            </a:endParaRPr>
          </a:p>
        </p:txBody>
      </p:sp>
      <p:pic>
        <p:nvPicPr>
          <p:cNvPr id="2" name="Picture 1" descr="detai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37" y="76200"/>
            <a:ext cx="6408563" cy="655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9900" y="609600"/>
            <a:ext cx="2311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ptima"/>
                <a:cs typeface="Optima"/>
              </a:rPr>
              <a:t>Collimators ON</a:t>
            </a:r>
            <a:endParaRPr lang="en-US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3354733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838200" y="0"/>
            <a:ext cx="5715000" cy="334963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800" dirty="0" err="1" smtClean="0">
                <a:latin typeface="Palatino"/>
                <a:ea typeface="ＭＳ Ｐゴシック" charset="0"/>
                <a:cs typeface="Palatino"/>
              </a:rPr>
              <a:t>Touschek</a:t>
            </a:r>
            <a:r>
              <a:rPr lang="en-US" sz="2800" dirty="0" smtClean="0">
                <a:latin typeface="Palatino"/>
                <a:ea typeface="ＭＳ Ｐゴシック" charset="0"/>
                <a:cs typeface="Palatino"/>
              </a:rPr>
              <a:t> particle </a:t>
            </a:r>
            <a:r>
              <a:rPr lang="en-US" sz="2800" dirty="0" smtClean="0">
                <a:latin typeface="Palatino"/>
                <a:ea typeface="ＭＳ Ｐゴシック" charset="0"/>
                <a:cs typeface="Palatino"/>
              </a:rPr>
              <a:t>generation detail</a:t>
            </a:r>
            <a:endParaRPr lang="en-US" sz="2800" dirty="0">
              <a:latin typeface="Palatino"/>
              <a:ea typeface="ＭＳ Ｐゴシック" charset="0"/>
              <a:cs typeface="Palatino"/>
            </a:endParaRPr>
          </a:p>
        </p:txBody>
      </p:sp>
      <p:pic>
        <p:nvPicPr>
          <p:cNvPr id="2" name="Picture 1" descr="detai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356" y="76200"/>
            <a:ext cx="6334044" cy="647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9900" y="609600"/>
            <a:ext cx="2311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ptima"/>
                <a:cs typeface="Optima"/>
              </a:rPr>
              <a:t>Collimators ON</a:t>
            </a:r>
            <a:endParaRPr lang="en-US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4153441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838200" y="0"/>
            <a:ext cx="5334000" cy="334963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Palatino"/>
                <a:ea typeface="ＭＳ Ｐゴシック" charset="0"/>
                <a:cs typeface="Palatino"/>
              </a:rPr>
              <a:t>LCLS2sc </a:t>
            </a:r>
            <a:r>
              <a:rPr lang="en-US" sz="2800" dirty="0" smtClean="0">
                <a:latin typeface="Palatino"/>
                <a:ea typeface="ＭＳ Ｐゴシック" charset="0"/>
                <a:cs typeface="Palatino"/>
              </a:rPr>
              <a:t>(May 2, </a:t>
            </a:r>
            <a:r>
              <a:rPr lang="en-US" sz="2800" dirty="0" smtClean="0">
                <a:latin typeface="Palatino"/>
                <a:ea typeface="ＭＳ Ｐゴシック" charset="0"/>
                <a:cs typeface="Palatino"/>
              </a:rPr>
              <a:t>2014)</a:t>
            </a:r>
            <a:endParaRPr lang="en-US" sz="2800" dirty="0">
              <a:latin typeface="Palatino"/>
              <a:ea typeface="ＭＳ Ｐゴシック" charset="0"/>
              <a:cs typeface="Palatino"/>
            </a:endParaRPr>
          </a:p>
        </p:txBody>
      </p:sp>
      <p:pic>
        <p:nvPicPr>
          <p:cNvPr id="2" name="Picture 1" descr="LCLS2ReFittedConversio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04"/>
          <a:stretch/>
        </p:blipFill>
        <p:spPr>
          <a:xfrm>
            <a:off x="304800" y="1066800"/>
            <a:ext cx="8434471" cy="50791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609600"/>
            <a:ext cx="655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http://</a:t>
            </a:r>
            <a:r>
              <a:rPr lang="en-US" sz="1800" dirty="0" err="1">
                <a:latin typeface="Courier New"/>
                <a:cs typeface="Courier New"/>
              </a:rPr>
              <a:t>www.slac.stanford.edu</a:t>
            </a:r>
            <a:r>
              <a:rPr lang="en-US" sz="1800" dirty="0">
                <a:latin typeface="Courier New"/>
                <a:cs typeface="Courier New"/>
              </a:rPr>
              <a:t>/~</a:t>
            </a:r>
            <a:r>
              <a:rPr lang="en-US" sz="1800" dirty="0" err="1">
                <a:latin typeface="Courier New"/>
                <a:cs typeface="Courier New"/>
              </a:rPr>
              <a:t>mdw</a:t>
            </a:r>
            <a:r>
              <a:rPr lang="en-US" sz="1800" dirty="0">
                <a:latin typeface="Courier New"/>
                <a:cs typeface="Courier New"/>
              </a:rPr>
              <a:t>/LCLS2sc/MAD/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838200" y="0"/>
            <a:ext cx="4800600" cy="334963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800" dirty="0" err="1" smtClean="0">
                <a:latin typeface="Palatino"/>
                <a:ea typeface="ＭＳ Ｐゴシック" charset="0"/>
                <a:cs typeface="Palatino"/>
              </a:rPr>
              <a:t>Touschek</a:t>
            </a:r>
            <a:r>
              <a:rPr lang="en-US" sz="2800" dirty="0" smtClean="0">
                <a:latin typeface="Palatino"/>
                <a:ea typeface="ＭＳ Ｐゴシック" charset="0"/>
                <a:cs typeface="Palatino"/>
              </a:rPr>
              <a:t> particle </a:t>
            </a:r>
            <a:r>
              <a:rPr lang="en-US" sz="2800" dirty="0" smtClean="0">
                <a:latin typeface="Palatino"/>
                <a:ea typeface="ＭＳ Ｐゴシック" charset="0"/>
                <a:cs typeface="Palatino"/>
              </a:rPr>
              <a:t>loss detail</a:t>
            </a:r>
            <a:endParaRPr lang="en-US" sz="2800" dirty="0">
              <a:latin typeface="Palatino"/>
              <a:ea typeface="ＭＳ Ｐゴシック" charset="0"/>
              <a:cs typeface="Palatino"/>
            </a:endParaRPr>
          </a:p>
        </p:txBody>
      </p:sp>
      <p:pic>
        <p:nvPicPr>
          <p:cNvPr id="3" name="Picture 2" descr="detail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0"/>
          <a:stretch/>
        </p:blipFill>
        <p:spPr>
          <a:xfrm>
            <a:off x="990600" y="762000"/>
            <a:ext cx="7321083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4567" y="533400"/>
            <a:ext cx="2356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ptima"/>
                <a:cs typeface="Optima"/>
              </a:rPr>
              <a:t>Collimators </a:t>
            </a:r>
            <a:r>
              <a:rPr lang="en-US" dirty="0" smtClean="0">
                <a:latin typeface="Optima"/>
                <a:cs typeface="Optima"/>
              </a:rPr>
              <a:t>OFF</a:t>
            </a:r>
            <a:endParaRPr lang="en-US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1583163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838200" y="0"/>
            <a:ext cx="3429000" cy="334963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Palatino"/>
                <a:ea typeface="ＭＳ Ｐゴシック" charset="0"/>
                <a:cs typeface="Palatino"/>
              </a:rPr>
              <a:t>Initial Astra bunch</a:t>
            </a:r>
            <a:endParaRPr lang="en-US" sz="2800" dirty="0">
              <a:latin typeface="Palatino"/>
              <a:ea typeface="ＭＳ Ｐゴシック" charset="0"/>
              <a:cs typeface="Palatin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5864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/>
                <a:cs typeface="Courier New"/>
              </a:rPr>
              <a:t>From </a:t>
            </a:r>
            <a:r>
              <a:rPr lang="en-US" sz="1800" dirty="0" err="1" smtClean="0">
                <a:latin typeface="Courier New"/>
                <a:cs typeface="Courier New"/>
              </a:rPr>
              <a:t>Lanfa</a:t>
            </a:r>
            <a:r>
              <a:rPr lang="en-US" sz="1800" dirty="0" smtClean="0">
                <a:latin typeface="Courier New"/>
                <a:cs typeface="Courier New"/>
              </a:rPr>
              <a:t> Wang: </a:t>
            </a:r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GUN2013_10_08v3_1500.001</a:t>
            </a:r>
          </a:p>
          <a:p>
            <a:endParaRPr lang="en-US" sz="18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Dechirped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:                              ,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407390"/>
            <a:ext cx="4009171" cy="29360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0"/>
            <a:ext cx="3886200" cy="18343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572000"/>
            <a:ext cx="3886201" cy="18238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676400"/>
            <a:ext cx="3946456" cy="24384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66800"/>
            <a:ext cx="3886099" cy="303986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066800"/>
            <a:ext cx="1752600" cy="20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05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838200" y="0"/>
            <a:ext cx="2667000" cy="334963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Palatino"/>
                <a:ea typeface="ＭＳ Ｐゴシック" charset="0"/>
                <a:cs typeface="Palatino"/>
              </a:rPr>
              <a:t>Bunch tracking</a:t>
            </a:r>
            <a:endParaRPr lang="en-US" sz="2800" dirty="0">
              <a:latin typeface="Palatino"/>
              <a:ea typeface="ＭＳ Ｐゴシック" charset="0"/>
              <a:cs typeface="Palatin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2" y="945298"/>
            <a:ext cx="8666678" cy="49983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80065" y="533400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ptima"/>
                <a:cs typeface="Optima"/>
              </a:rPr>
              <a:t>100k particles, CSR off</a:t>
            </a:r>
          </a:p>
        </p:txBody>
      </p:sp>
    </p:spTree>
    <p:extLst>
      <p:ext uri="{BB962C8B-B14F-4D97-AF65-F5344CB8AC3E}">
        <p14:creationId xmlns:p14="http://schemas.microsoft.com/office/powerpoint/2010/main" val="3463514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22" y="914400"/>
            <a:ext cx="8666678" cy="514653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838200" y="0"/>
            <a:ext cx="2667000" cy="334963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800" smtClean="0">
                <a:latin typeface="Palatino"/>
                <a:ea typeface="ＭＳ Ｐゴシック" charset="0"/>
                <a:cs typeface="Palatino"/>
              </a:rPr>
              <a:t>Bunch tracking</a:t>
            </a:r>
            <a:endParaRPr lang="en-US" sz="2800" dirty="0">
              <a:latin typeface="Palatino"/>
              <a:ea typeface="ＭＳ Ｐゴシック" charset="0"/>
              <a:cs typeface="Palatin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0065" y="533400"/>
            <a:ext cx="3348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ptima"/>
                <a:cs typeface="Optima"/>
              </a:rPr>
              <a:t>100k particles, CSR ON</a:t>
            </a:r>
          </a:p>
        </p:txBody>
      </p:sp>
    </p:spTree>
    <p:extLst>
      <p:ext uri="{BB962C8B-B14F-4D97-AF65-F5344CB8AC3E}">
        <p14:creationId xmlns:p14="http://schemas.microsoft.com/office/powerpoint/2010/main" val="217674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838200" y="0"/>
            <a:ext cx="3429000" cy="334963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Palatino"/>
                <a:ea typeface="ＭＳ Ｐゴシック" charset="0"/>
                <a:cs typeface="Palatino"/>
              </a:rPr>
              <a:t>Tracking with CSR</a:t>
            </a:r>
            <a:endParaRPr lang="en-US" sz="2800" dirty="0">
              <a:latin typeface="Palatino"/>
              <a:ea typeface="ＭＳ Ｐゴシック" charset="0"/>
              <a:cs typeface="Palatin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69732"/>
            <a:ext cx="7710714" cy="560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1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49255"/>
            <a:ext cx="7467600" cy="55245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838200" y="0"/>
            <a:ext cx="3429000" cy="334963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800" smtClean="0">
                <a:latin typeface="Palatino"/>
                <a:ea typeface="ＭＳ Ｐゴシック" charset="0"/>
                <a:cs typeface="Palatino"/>
              </a:rPr>
              <a:t>Tracking with CSR</a:t>
            </a:r>
            <a:endParaRPr lang="en-US" sz="2800" dirty="0">
              <a:latin typeface="Palatino"/>
              <a:ea typeface="ＭＳ Ｐゴシック" charset="0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763057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85800"/>
            <a:ext cx="7612987" cy="54864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838200" y="0"/>
            <a:ext cx="3429000" cy="334963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800" smtClean="0">
                <a:latin typeface="Palatino"/>
                <a:ea typeface="ＭＳ Ｐゴシック" charset="0"/>
                <a:cs typeface="Palatino"/>
              </a:rPr>
              <a:t>Tracking with CSR</a:t>
            </a:r>
            <a:endParaRPr lang="en-US" sz="2800" dirty="0">
              <a:latin typeface="Palatino"/>
              <a:ea typeface="ＭＳ Ｐゴシック" charset="0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4163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62000"/>
            <a:ext cx="7732486" cy="556579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838200" y="0"/>
            <a:ext cx="3429000" cy="334963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800" smtClean="0">
                <a:latin typeface="Palatino"/>
                <a:ea typeface="ＭＳ Ｐゴシック" charset="0"/>
                <a:cs typeface="Palatino"/>
              </a:rPr>
              <a:t>Tracking with CSR</a:t>
            </a:r>
            <a:endParaRPr lang="en-US" sz="2800" dirty="0">
              <a:latin typeface="Palatino"/>
              <a:ea typeface="ＭＳ Ｐゴシック" charset="0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229982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19827</TotalTime>
  <Words>268</Words>
  <Application>Microsoft Macintosh PowerPoint</Application>
  <PresentationFormat>On-screen Show (4:3)</PresentationFormat>
  <Paragraphs>65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Blank Presentation</vt:lpstr>
      <vt:lpstr>PowerPoint Presentation</vt:lpstr>
      <vt:lpstr>LCLS2sc (May 2, 2014)</vt:lpstr>
      <vt:lpstr>Initial Astra bunch</vt:lpstr>
      <vt:lpstr>Bunch tracking</vt:lpstr>
      <vt:lpstr>PowerPoint Presentation</vt:lpstr>
      <vt:lpstr>Tracking with CSR</vt:lpstr>
      <vt:lpstr>PowerPoint Presentation</vt:lpstr>
      <vt:lpstr>PowerPoint Presentation</vt:lpstr>
      <vt:lpstr>PowerPoint Presentation</vt:lpstr>
      <vt:lpstr>Optics and bunch for tracking</vt:lpstr>
      <vt:lpstr>Collimators</vt:lpstr>
      <vt:lpstr>Physical aperture</vt:lpstr>
      <vt:lpstr>Bmad’s Touschek tracking program</vt:lpstr>
      <vt:lpstr>Momentum aperture</vt:lpstr>
      <vt:lpstr>Touschek losses</vt:lpstr>
      <vt:lpstr>Touschek losses</vt:lpstr>
      <vt:lpstr>Cumulative Touschek generation/loss</vt:lpstr>
      <vt:lpstr>Touschek particle generation detail</vt:lpstr>
      <vt:lpstr>PowerPoint Presentation</vt:lpstr>
      <vt:lpstr>PowerPoint Presentation</vt:lpstr>
    </vt:vector>
  </TitlesOfParts>
  <Company>Chris Mayes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Mayes</dc:creator>
  <cp:lastModifiedBy>Christopher Mayes</cp:lastModifiedBy>
  <cp:revision>83</cp:revision>
  <cp:lastPrinted>2009-04-22T03:12:37Z</cp:lastPrinted>
  <dcterms:created xsi:type="dcterms:W3CDTF">2009-07-02T15:41:23Z</dcterms:created>
  <dcterms:modified xsi:type="dcterms:W3CDTF">2014-06-06T20:56:58Z</dcterms:modified>
</cp:coreProperties>
</file>