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91" r:id="rId2"/>
    <p:sldId id="276" r:id="rId3"/>
    <p:sldId id="292" r:id="rId4"/>
    <p:sldId id="297" r:id="rId5"/>
    <p:sldId id="294" r:id="rId6"/>
    <p:sldId id="293" r:id="rId7"/>
    <p:sldId id="295" r:id="rId8"/>
    <p:sldId id="296" r:id="rId9"/>
    <p:sldId id="298" r:id="rId10"/>
    <p:sldId id="299" r:id="rId11"/>
    <p:sldId id="300" r:id="rId12"/>
    <p:sldId id="302" r:id="rId13"/>
    <p:sldId id="303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D28"/>
    <a:srgbClr val="4D8338"/>
    <a:srgbClr val="2222F2"/>
    <a:srgbClr val="DE1E21"/>
    <a:srgbClr val="7DF939"/>
    <a:srgbClr val="3D4093"/>
    <a:srgbClr val="978A47"/>
    <a:srgbClr val="7F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70" d="100"/>
          <a:sy n="170" d="100"/>
        </p:scale>
        <p:origin x="-1208" y="-96"/>
      </p:cViewPr>
      <p:guideLst>
        <p:guide orient="horz" pos="2880"/>
        <p:guide orient="horz" pos="3072"/>
        <p:guide orient="horz" pos="29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217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406CF6-D046-C84A-9E97-6168B8F8E5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117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fld id="{CBD3DEB2-201D-4148-BD70-2BA80F3DD6EC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Cleanup: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Fix all titles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5FF2A-3659-CA42-9E2F-36EF2381A9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7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45517-73A1-6D4F-8818-FC584107C3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3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7BFC0-83CB-0E40-A8CB-D7FC5DE2C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2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0D447-A07E-1044-8ECE-F125A16BBC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8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6F18B-682C-6745-9646-D839A20FD7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0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A3062-8D5C-0144-BBEB-2A2FB49165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6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15DD1-0F29-6D4A-B4EE-6B41782D3B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4803F-BCD7-BD4B-9D9E-D93D9771AD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0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CA2B1-B946-5D40-B8E5-DE81AA3618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37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C570D-C596-634D-AC71-0602178986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C5212-C65E-204A-8518-C72E41AFE0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2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00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E6BD85A6-5720-2E46-A8DC-F0AC5CC9B1E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AutoShape 7"/>
          <p:cNvSpPr>
            <a:spLocks noChangeArrowheads="1"/>
          </p:cNvSpPr>
          <p:nvPr userDrawn="1"/>
        </p:nvSpPr>
        <p:spPr bwMode="auto">
          <a:xfrm>
            <a:off x="76200" y="152400"/>
            <a:ext cx="8991600" cy="65532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7F1B1B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5867400" y="6564313"/>
            <a:ext cx="249577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Palatino" charset="0"/>
                <a:ea typeface="+mn-ea"/>
                <a:cs typeface="+mn-cs"/>
              </a:rPr>
              <a:t>Christopher </a:t>
            </a:r>
            <a:r>
              <a:rPr lang="en-US" sz="1200" dirty="0">
                <a:latin typeface="Palatino" charset="0"/>
                <a:ea typeface="+mn-ea"/>
                <a:cs typeface="+mn-cs"/>
              </a:rPr>
              <a:t>Mayes – </a:t>
            </a:r>
            <a:r>
              <a:rPr lang="en-US" sz="1200" dirty="0" smtClean="0">
                <a:latin typeface="Palatino" charset="0"/>
                <a:ea typeface="+mn-ea"/>
                <a:cs typeface="+mn-cs"/>
              </a:rPr>
              <a:t>July 23, 2014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-physics.lbl.gov/seminars/old/Sannibale.pdf" TargetMode="External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cu_logo_150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4436" r="64886" b="39621"/>
          <a:stretch>
            <a:fillRect/>
          </a:stretch>
        </p:blipFill>
        <p:spPr bwMode="auto">
          <a:xfrm>
            <a:off x="76200" y="1182688"/>
            <a:ext cx="2603500" cy="1636712"/>
          </a:xfrm>
          <a:prstGeom prst="rect">
            <a:avLst/>
          </a:prstGeom>
          <a:solidFill>
            <a:srgbClr val="7F1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cu_logo_150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4436" r="83151" b="39621"/>
          <a:stretch>
            <a:fillRect/>
          </a:stretch>
        </p:blipFill>
        <p:spPr bwMode="auto">
          <a:xfrm>
            <a:off x="2667000" y="1182688"/>
            <a:ext cx="6400800" cy="1636712"/>
          </a:xfrm>
          <a:prstGeom prst="rect">
            <a:avLst/>
          </a:prstGeom>
          <a:solidFill>
            <a:srgbClr val="7F1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2768600" y="1219200"/>
            <a:ext cx="640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Palatino" charset="0"/>
                <a:ea typeface="+mn-ea"/>
                <a:cs typeface="+mn-cs"/>
              </a:rPr>
              <a:t>LCLS-II dark current tracks</a:t>
            </a:r>
          </a:p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Palatino" charset="0"/>
                <a:ea typeface="+mn-ea"/>
                <a:cs typeface="+mn-cs"/>
              </a:rPr>
              <a:t> from cathode edge and</a:t>
            </a:r>
          </a:p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Palatino" charset="0"/>
                <a:ea typeface="+mn-ea"/>
                <a:cs typeface="+mn-cs"/>
              </a:rPr>
              <a:t> possible collimation</a:t>
            </a:r>
            <a:endParaRPr lang="en-US" sz="3200" dirty="0">
              <a:solidFill>
                <a:schemeClr val="bg1"/>
              </a:solidFill>
              <a:latin typeface="Palatino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92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6962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Collimator placement after </a:t>
            </a:r>
            <a:r>
              <a:rPr lang="en-US" sz="2800" dirty="0" err="1" smtClean="0">
                <a:latin typeface="Palatino"/>
                <a:ea typeface="ＭＳ Ｐゴシック" charset="0"/>
                <a:cs typeface="Palatino"/>
              </a:rPr>
              <a:t>buncher</a:t>
            </a:r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 summary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914400"/>
            <a:ext cx="5148805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017686"/>
            <a:ext cx="30480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urier New"/>
                <a:cs typeface="Courier New"/>
              </a:rPr>
              <a:t>This extends the previous plot to all possible z locations for collimation.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 smtClean="0">
                <a:latin typeface="Courier New"/>
                <a:cs typeface="Courier New"/>
              </a:rPr>
              <a:t>For example: </a:t>
            </a:r>
          </a:p>
          <a:p>
            <a:endParaRPr lang="en-US" sz="1800" dirty="0" smtClean="0">
              <a:latin typeface="Courier New"/>
              <a:cs typeface="Courier New"/>
            </a:endParaRPr>
          </a:p>
          <a:p>
            <a:r>
              <a:rPr lang="en-US" sz="1800" dirty="0" smtClean="0">
                <a:latin typeface="Courier New"/>
                <a:cs typeface="Courier New"/>
              </a:rPr>
              <a:t>A collimator with radius 5 mm placed at z=1.5 m would capture 80% of the dark current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 smtClean="0">
                <a:latin typeface="Courier New"/>
                <a:cs typeface="Courier New"/>
              </a:rPr>
              <a:t>A collimator with radius 10 mm placed at z = 2.0 m would capture 70% of the dark current 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81888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63246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Tracks including HTR, Col0 sections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00600"/>
            <a:ext cx="79248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91381"/>
            <a:ext cx="7848600" cy="40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1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63246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Tracks including HTR, Col0 sections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00600"/>
            <a:ext cx="7924800" cy="1143000"/>
          </a:xfrm>
          <a:prstGeom prst="rect">
            <a:avLst/>
          </a:prstGeom>
        </p:spPr>
      </p:pic>
      <p:pic>
        <p:nvPicPr>
          <p:cNvPr id="3" name="Picture 2" descr="cumulative_loss_from_5m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7772400" cy="2897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1219200"/>
            <a:ext cx="193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.02% survive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63246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Tracks including HTR, Col0 sections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00600"/>
            <a:ext cx="7924800" cy="1143000"/>
          </a:xfrm>
          <a:prstGeom prst="rect">
            <a:avLst/>
          </a:prstGeom>
        </p:spPr>
      </p:pic>
      <p:pic>
        <p:nvPicPr>
          <p:cNvPr id="3" name="Picture 2" descr="power_from_5m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838200"/>
            <a:ext cx="756070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228600" y="0"/>
            <a:ext cx="72390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Charge assignment from FN parameters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4" name="Picture 3" descr="PastedGraphi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4" y="2286000"/>
            <a:ext cx="4315071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5334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hlinkClick r:id="rId3"/>
              </a:rPr>
              <a:t>http://www-physics.lbl.gov/seminars/old/Sannibale.pdf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685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urier New"/>
                <a:cs typeface="Courier New"/>
              </a:rPr>
              <a:t>Used the parameters from measurement to assign charges to the dark current particles based on their initial longitudinal E-field.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urier New"/>
                <a:cs typeface="Courier New"/>
              </a:rPr>
              <a:t>Particles are uniformly distributed in time and at radius 5mm (the edge of the cathode puck)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urier New"/>
                <a:cs typeface="Courier New"/>
              </a:rPr>
              <a:t>The sum of all charges is normalized to 1(Coulomb)</a:t>
            </a:r>
            <a:endParaRPr lang="en-US" sz="1600" dirty="0">
              <a:latin typeface="Courier New"/>
              <a:cs typeface="Courier New"/>
            </a:endParaRPr>
          </a:p>
        </p:txBody>
      </p:sp>
      <p:pic>
        <p:nvPicPr>
          <p:cNvPr id="10" name="Picture 9" descr="Ez_and_charge_from_5m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54" y="2376170"/>
            <a:ext cx="4316046" cy="2805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5438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Palatino"/>
                <a:ea typeface="ＭＳ Ｐゴシック" charset="0"/>
                <a:cs typeface="Palatino"/>
              </a:rPr>
              <a:t>Particles from r = 5 mm on cathode colored by charge</a:t>
            </a:r>
            <a:br>
              <a:rPr lang="en-US" sz="2400" dirty="0" smtClean="0">
                <a:latin typeface="Palatino"/>
                <a:ea typeface="ＭＳ Ｐゴシック" charset="0"/>
                <a:cs typeface="Palatino"/>
              </a:rPr>
            </a:br>
            <a:r>
              <a:rPr lang="en-US" sz="2400" dirty="0" smtClean="0">
                <a:latin typeface="Palatino"/>
                <a:ea typeface="ＭＳ Ｐゴシック" charset="0"/>
                <a:cs typeface="Palatino"/>
              </a:rPr>
              <a:t> (red is higher charge)</a:t>
            </a:r>
            <a:endParaRPr lang="en-US" sz="24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90" y="838200"/>
            <a:ext cx="778501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3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5438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Particles lost colored by charge (red is higher)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55829"/>
            <a:ext cx="7772400" cy="56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2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3058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Particles escaping colored by charge (red is higher)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685800"/>
            <a:ext cx="776577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4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48006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Particles lost backwards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7924800" cy="4098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715000"/>
            <a:ext cx="766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urier New"/>
                <a:cs typeface="Courier New"/>
              </a:rPr>
              <a:t>0.25% of the current turns around and hits the cathode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37995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42672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Current lost per meter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939800"/>
            <a:ext cx="7718231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62484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Forward moving particles in frontend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073845" cy="4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5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6576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Collimator at z = 2 m 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09600"/>
            <a:ext cx="4800600" cy="2860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505200"/>
            <a:ext cx="4407092" cy="281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2954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urier New"/>
                <a:cs typeface="Courier New"/>
              </a:rPr>
              <a:t>These are the particles passing z=2m in the forward direction.</a:t>
            </a:r>
            <a:endParaRPr lang="en-US" sz="1800" dirty="0">
              <a:latin typeface="Courier New"/>
              <a:cs typeface="Courier Ne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73380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urier New"/>
                <a:cs typeface="Courier New"/>
              </a:rPr>
              <a:t>The fraction captured current for a given collimator radius. Note that some current was already lost prior to this location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02599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19581</TotalTime>
  <Words>267</Words>
  <Application>Microsoft Macintosh PowerPoint</Application>
  <PresentationFormat>On-screen Show (4:3)</PresentationFormat>
  <Paragraphs>33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Blank Presentation</vt:lpstr>
      <vt:lpstr>PowerPoint Presentation</vt:lpstr>
      <vt:lpstr>Charge assignment from FN parameters</vt:lpstr>
      <vt:lpstr>Particles from r = 5 mm on cathode colored by charge  (red is higher charge)</vt:lpstr>
      <vt:lpstr>Particles lost colored by charge (red is higher)</vt:lpstr>
      <vt:lpstr>Particles escaping colored by charge (red is higher)</vt:lpstr>
      <vt:lpstr>Particles lost backwards</vt:lpstr>
      <vt:lpstr>Current lost per meter</vt:lpstr>
      <vt:lpstr>Forward moving particles in frontend</vt:lpstr>
      <vt:lpstr>Collimator at z = 2 m </vt:lpstr>
      <vt:lpstr>Collimator placement after buncher summary</vt:lpstr>
      <vt:lpstr>Tracks including HTR, Col0 sections</vt:lpstr>
      <vt:lpstr>Tracks including HTR, Col0 sections</vt:lpstr>
      <vt:lpstr>Tracks including HTR, Col0 sections</vt:lpstr>
    </vt:vector>
  </TitlesOfParts>
  <Company>Chris Mayes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Mayes</dc:creator>
  <cp:lastModifiedBy>Christopher Mayes</cp:lastModifiedBy>
  <cp:revision>75</cp:revision>
  <cp:lastPrinted>2009-04-22T03:12:37Z</cp:lastPrinted>
  <dcterms:created xsi:type="dcterms:W3CDTF">2009-07-02T15:41:23Z</dcterms:created>
  <dcterms:modified xsi:type="dcterms:W3CDTF">2014-07-23T20:22:14Z</dcterms:modified>
</cp:coreProperties>
</file>