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mp4" ContentType="video/unknown"/>
  <Default Extension="emf" ContentType="image/x-em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31"/>
  </p:notesMasterIdLst>
  <p:sldIdLst>
    <p:sldId id="291" r:id="rId2"/>
    <p:sldId id="305" r:id="rId3"/>
    <p:sldId id="306" r:id="rId4"/>
    <p:sldId id="329" r:id="rId5"/>
    <p:sldId id="330" r:id="rId6"/>
    <p:sldId id="276" r:id="rId7"/>
    <p:sldId id="307" r:id="rId8"/>
    <p:sldId id="331" r:id="rId9"/>
    <p:sldId id="332" r:id="rId10"/>
    <p:sldId id="308" r:id="rId11"/>
    <p:sldId id="309" r:id="rId12"/>
    <p:sldId id="310" r:id="rId13"/>
    <p:sldId id="311" r:id="rId14"/>
    <p:sldId id="317" r:id="rId15"/>
    <p:sldId id="312" r:id="rId16"/>
    <p:sldId id="315" r:id="rId17"/>
    <p:sldId id="314" r:id="rId18"/>
    <p:sldId id="313" r:id="rId19"/>
    <p:sldId id="316" r:id="rId20"/>
    <p:sldId id="318" r:id="rId21"/>
    <p:sldId id="319" r:id="rId22"/>
    <p:sldId id="321" r:id="rId23"/>
    <p:sldId id="322" r:id="rId24"/>
    <p:sldId id="326" r:id="rId25"/>
    <p:sldId id="327" r:id="rId26"/>
    <p:sldId id="320" r:id="rId27"/>
    <p:sldId id="328" r:id="rId28"/>
    <p:sldId id="323" r:id="rId29"/>
    <p:sldId id="324" r:id="rId30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Georgia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Georgia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Georgia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Georgia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Georgia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Georgia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Georgia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Georgia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Georgia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A88461"/>
    <a:srgbClr val="8E8E8E"/>
    <a:srgbClr val="69006C"/>
    <a:srgbClr val="22FF09"/>
    <a:srgbClr val="FB0B0B"/>
    <a:srgbClr val="0100FF"/>
    <a:srgbClr val="437D28"/>
    <a:srgbClr val="4D8338"/>
    <a:srgbClr val="2222F2"/>
    <a:srgbClr val="DE1E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89" d="100"/>
          <a:sy n="189" d="100"/>
        </p:scale>
        <p:origin x="-1792" y="-112"/>
      </p:cViewPr>
      <p:guideLst>
        <p:guide orient="horz" pos="2880"/>
        <p:guide orient="horz" pos="3072"/>
        <p:guide orient="horz" pos="2928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106" d="100"/>
          <a:sy n="106" d="100"/>
        </p:scale>
        <p:origin x="-2176" y="-12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notesMaster" Target="notesMasters/notesMaster1.xml"/><Relationship Id="rId32" Type="http://schemas.openxmlformats.org/officeDocument/2006/relationships/printerSettings" Target="printerSettings/printerSettings1.bin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esProps" Target="presProps.xml"/><Relationship Id="rId34" Type="http://schemas.openxmlformats.org/officeDocument/2006/relationships/viewProps" Target="viewProps.xml"/><Relationship Id="rId35" Type="http://schemas.openxmlformats.org/officeDocument/2006/relationships/theme" Target="theme/theme1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B4406CF6-D046-C84A-9E97-6168B8F8E54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21172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fld id="{CBD3DEB2-201D-4148-BD70-2BA80F3DD6EC}" type="slidenum">
              <a:rPr lang="en-US" sz="1200"/>
              <a:pPr/>
              <a:t>1</a:t>
            </a:fld>
            <a:endParaRPr lang="en-US" sz="1200"/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>
                <a:ea typeface="ＭＳ Ｐゴシック" charset="0"/>
                <a:cs typeface="ＭＳ Ｐゴシック" charset="0"/>
              </a:rPr>
              <a:t>Cleanup:</a:t>
            </a:r>
          </a:p>
          <a:p>
            <a:pPr eaLnBrk="1" hangingPunct="1"/>
            <a:r>
              <a:rPr lang="en-US">
                <a:ea typeface="ＭＳ Ｐゴシック" charset="0"/>
                <a:cs typeface="ＭＳ Ｐゴシック" charset="0"/>
              </a:rPr>
              <a:t>Fix all titles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B5FF2A-3659-CA42-9E2F-36EF2381A90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3797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045517-73A1-6D4F-8818-FC584107C30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2335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BF7BFC0-83CB-0E40-A8CB-D7FC5DE2C8D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5219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D50D447-A07E-1044-8ECE-F125A16BBC2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0854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0E6F18B-682C-6745-9646-D839A20FD71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3010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CEA3062-8D5C-0144-BBEB-2A2FB491659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2686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6215DD1-0F29-6D4A-B4EE-6B41782D3B3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4078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834803F-BCD7-BD4B-9D9E-D93D9771AD6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7008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F3CA2B1-B946-5D40-B8E5-DE81AA36188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8376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ADC570D-C596-634D-AC71-0602178986D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337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2CC5212-C65E-204A-8518-C72E41AFE09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7295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534400" y="6400800"/>
            <a:ext cx="609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fld id="{E6BD85A6-5720-2E46-A8DC-F0AC5CC9B1E6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031" name="AutoShape 7"/>
          <p:cNvSpPr>
            <a:spLocks noChangeArrowheads="1"/>
          </p:cNvSpPr>
          <p:nvPr userDrawn="1"/>
        </p:nvSpPr>
        <p:spPr bwMode="auto">
          <a:xfrm>
            <a:off x="76200" y="152400"/>
            <a:ext cx="8991600" cy="6553200"/>
          </a:xfrm>
          <a:prstGeom prst="roundRect">
            <a:avLst>
              <a:gd name="adj" fmla="val 16667"/>
            </a:avLst>
          </a:prstGeom>
          <a:noFill/>
          <a:ln w="25400">
            <a:solidFill>
              <a:srgbClr val="7F1B1B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1032" name="Text Box 8"/>
          <p:cNvSpPr txBox="1">
            <a:spLocks noChangeArrowheads="1"/>
          </p:cNvSpPr>
          <p:nvPr userDrawn="1"/>
        </p:nvSpPr>
        <p:spPr bwMode="auto">
          <a:xfrm>
            <a:off x="5334000" y="6564313"/>
            <a:ext cx="2947742" cy="2769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dirty="0" smtClean="0">
                <a:latin typeface="Palatino" charset="0"/>
                <a:ea typeface="+mn-ea"/>
                <a:cs typeface="+mn-cs"/>
              </a:rPr>
              <a:t>Christopher </a:t>
            </a:r>
            <a:r>
              <a:rPr lang="en-US" sz="1200" dirty="0">
                <a:latin typeface="Palatino" charset="0"/>
                <a:ea typeface="+mn-ea"/>
                <a:cs typeface="+mn-cs"/>
              </a:rPr>
              <a:t>Mayes – </a:t>
            </a:r>
            <a:r>
              <a:rPr lang="en-US" sz="1200" dirty="0" smtClean="0">
                <a:latin typeface="Palatino" charset="0"/>
                <a:ea typeface="+mn-ea"/>
                <a:cs typeface="+mn-cs"/>
              </a:rPr>
              <a:t>September 16, 2015</a:t>
            </a:r>
            <a:endParaRPr lang="en-US" sz="1200" dirty="0" smtClean="0">
              <a:latin typeface="Palatino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4" Type="http://schemas.openxmlformats.org/officeDocument/2006/relationships/image" Target="../media/image19.emf"/><Relationship Id="rId5" Type="http://schemas.openxmlformats.org/officeDocument/2006/relationships/image" Target="../media/image20.emf"/><Relationship Id="rId6" Type="http://schemas.openxmlformats.org/officeDocument/2006/relationships/image" Target="../media/image21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4" Type="http://schemas.openxmlformats.org/officeDocument/2006/relationships/image" Target="../media/image24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5.png"/><Relationship Id="rId5" Type="http://schemas.openxmlformats.org/officeDocument/2006/relationships/hyperlink" Target="https://www.youtube.com/watch?v=xjRR7xE6MXc" TargetMode="External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Relationship Id="rId3" Type="http://schemas.openxmlformats.org/officeDocument/2006/relationships/image" Target="../media/image29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lepp.cornell.edu/~dcs/bmad/" TargetMode="External"/><Relationship Id="rId3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Relationship Id="rId3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lepp.cornell.edu/~cem52/LCLS2/data/" TargetMode="External"/><Relationship Id="rId3" Type="http://schemas.openxmlformats.org/officeDocument/2006/relationships/image" Target="../media/image44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emf"/><Relationship Id="rId3" Type="http://schemas.openxmlformats.org/officeDocument/2006/relationships/image" Target="../media/image6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4" Type="http://schemas.openxmlformats.org/officeDocument/2006/relationships/image" Target="../media/image13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15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6" descr="cu_logo_150_pp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7" t="34436" r="64886" b="39621"/>
          <a:stretch>
            <a:fillRect/>
          </a:stretch>
        </p:blipFill>
        <p:spPr bwMode="auto">
          <a:xfrm>
            <a:off x="76200" y="1182688"/>
            <a:ext cx="2603500" cy="1636712"/>
          </a:xfrm>
          <a:prstGeom prst="rect">
            <a:avLst/>
          </a:prstGeom>
          <a:solidFill>
            <a:srgbClr val="7F1B1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6" descr="cu_logo_150_pp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7" t="34436" r="83151" b="39621"/>
          <a:stretch>
            <a:fillRect/>
          </a:stretch>
        </p:blipFill>
        <p:spPr bwMode="auto">
          <a:xfrm>
            <a:off x="2667000" y="1182688"/>
            <a:ext cx="6400800" cy="1636712"/>
          </a:xfrm>
          <a:prstGeom prst="rect">
            <a:avLst/>
          </a:prstGeom>
          <a:solidFill>
            <a:srgbClr val="7F1B1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093" name="Text Box 5"/>
          <p:cNvSpPr txBox="1">
            <a:spLocks noChangeArrowheads="1"/>
          </p:cNvSpPr>
          <p:nvPr/>
        </p:nvSpPr>
        <p:spPr bwMode="auto">
          <a:xfrm>
            <a:off x="3581400" y="1676400"/>
            <a:ext cx="41148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dirty="0" smtClean="0">
                <a:solidFill>
                  <a:schemeClr val="bg1"/>
                </a:solidFill>
                <a:latin typeface="Palatino" charset="0"/>
                <a:ea typeface="+mn-ea"/>
                <a:cs typeface="+mn-cs"/>
              </a:rPr>
              <a:t>LCLS-II Dark Current</a:t>
            </a:r>
            <a:endParaRPr lang="en-US" sz="3200" dirty="0">
              <a:solidFill>
                <a:schemeClr val="bg1"/>
              </a:solidFill>
              <a:latin typeface="Palatino" charset="0"/>
              <a:ea typeface="+mn-ea"/>
              <a:cs typeface="+mn-cs"/>
            </a:endParaRPr>
          </a:p>
        </p:txBody>
      </p:sp>
      <p:pic>
        <p:nvPicPr>
          <p:cNvPr id="5" name="Picture 4" descr="CM_4_field_emitter628.out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7" t="4626" r="3651" b="50863"/>
          <a:stretch/>
        </p:blipFill>
        <p:spPr>
          <a:xfrm>
            <a:off x="457200" y="4648200"/>
            <a:ext cx="8229600" cy="1693556"/>
          </a:xfrm>
          <a:prstGeom prst="rect">
            <a:avLst/>
          </a:prstGeom>
        </p:spPr>
      </p:pic>
      <p:pic>
        <p:nvPicPr>
          <p:cNvPr id="6" name="Picture 5" descr="CM_1_field_emitter2548.out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15" t="11946" r="8628" b="51215"/>
          <a:stretch/>
        </p:blipFill>
        <p:spPr>
          <a:xfrm>
            <a:off x="152400" y="2895600"/>
            <a:ext cx="8461967" cy="167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9277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 bwMode="auto">
          <a:xfrm>
            <a:off x="838200" y="0"/>
            <a:ext cx="3733800" cy="334963"/>
          </a:xfrm>
          <a:solidFill>
            <a:schemeClr val="bg1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2800" dirty="0" smtClean="0">
                <a:latin typeface="Palatino"/>
                <a:ea typeface="ＭＳ Ｐゴシック" charset="0"/>
                <a:cs typeface="Palatino"/>
              </a:rPr>
              <a:t>Field emitter current</a:t>
            </a:r>
            <a:endParaRPr lang="en-US" sz="2800" dirty="0">
              <a:latin typeface="Palatino"/>
              <a:ea typeface="ＭＳ Ｐゴシック" charset="0"/>
              <a:cs typeface="Palatino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114800" y="1126153"/>
            <a:ext cx="4953000" cy="5632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Optima"/>
                <a:cs typeface="Optima"/>
              </a:rPr>
              <a:t>The instantaneous current is given by the Fowler-</a:t>
            </a:r>
            <a:r>
              <a:rPr lang="en-US" dirty="0" err="1" smtClean="0">
                <a:latin typeface="Optima"/>
                <a:cs typeface="Optima"/>
              </a:rPr>
              <a:t>Nordheim</a:t>
            </a:r>
            <a:r>
              <a:rPr lang="en-US" dirty="0" smtClean="0">
                <a:latin typeface="Optima"/>
                <a:cs typeface="Optima"/>
              </a:rPr>
              <a:t> equation:</a:t>
            </a:r>
          </a:p>
          <a:p>
            <a:endParaRPr lang="en-US" dirty="0">
              <a:latin typeface="Optima"/>
              <a:cs typeface="Optima"/>
            </a:endParaRPr>
          </a:p>
          <a:p>
            <a:endParaRPr lang="en-US" dirty="0" smtClean="0">
              <a:latin typeface="Optima"/>
              <a:cs typeface="Optima"/>
            </a:endParaRPr>
          </a:p>
          <a:p>
            <a:r>
              <a:rPr lang="en-US" dirty="0" smtClean="0">
                <a:latin typeface="Optima"/>
                <a:cs typeface="Optima"/>
              </a:rPr>
              <a:t>For Niobium, </a:t>
            </a:r>
          </a:p>
          <a:p>
            <a:endParaRPr lang="en-US" dirty="0">
              <a:latin typeface="Optima"/>
              <a:cs typeface="Optima"/>
            </a:endParaRPr>
          </a:p>
          <a:p>
            <a:endParaRPr lang="en-US" dirty="0" smtClean="0">
              <a:latin typeface="Optima"/>
              <a:cs typeface="Optima"/>
            </a:endParaRPr>
          </a:p>
          <a:p>
            <a:endParaRPr lang="en-US" dirty="0">
              <a:latin typeface="Optima"/>
              <a:cs typeface="Optima"/>
            </a:endParaRPr>
          </a:p>
          <a:p>
            <a:endParaRPr lang="en-US" dirty="0" smtClean="0">
              <a:latin typeface="Optima"/>
              <a:cs typeface="Optima"/>
            </a:endParaRPr>
          </a:p>
          <a:p>
            <a:r>
              <a:rPr lang="en-US" dirty="0" smtClean="0">
                <a:latin typeface="Optima"/>
                <a:cs typeface="Optima"/>
              </a:rPr>
              <a:t>The field enhancement factor</a:t>
            </a:r>
          </a:p>
          <a:p>
            <a:r>
              <a:rPr lang="en-US" dirty="0" smtClean="0">
                <a:latin typeface="Optima"/>
                <a:cs typeface="Optima"/>
              </a:rPr>
              <a:t>is determined empirically. We use a value of 100 in these simulations.</a:t>
            </a:r>
          </a:p>
          <a:p>
            <a:endParaRPr lang="en-US" dirty="0">
              <a:latin typeface="Optima"/>
              <a:cs typeface="Optima"/>
            </a:endParaRPr>
          </a:p>
          <a:p>
            <a:r>
              <a:rPr lang="en-US" dirty="0" smtClean="0">
                <a:latin typeface="Optima"/>
                <a:cs typeface="Optima"/>
              </a:rPr>
              <a:t>     sets the total average current</a:t>
            </a:r>
          </a:p>
          <a:p>
            <a:endParaRPr lang="en-US" dirty="0" smtClean="0">
              <a:latin typeface="Optima"/>
              <a:cs typeface="Optima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7200" y="1888153"/>
            <a:ext cx="4341837" cy="694291"/>
          </a:xfrm>
          <a:prstGeom prst="rect">
            <a:avLst/>
          </a:prstGeom>
        </p:spPr>
      </p:pic>
      <p:pic>
        <p:nvPicPr>
          <p:cNvPr id="4" name="Picture 3" descr="Gun_field_emission_current3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0"/>
          <a:stretch/>
        </p:blipFill>
        <p:spPr>
          <a:xfrm>
            <a:off x="152400" y="1085825"/>
            <a:ext cx="4189123" cy="4688528"/>
          </a:xfrm>
          <a:prstGeom prst="rect">
            <a:avLst/>
          </a:prstGeom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583353"/>
            <a:ext cx="399319" cy="22719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33600" y="1961376"/>
            <a:ext cx="3843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Optima"/>
                <a:cs typeface="Optima"/>
              </a:rPr>
              <a:t>50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030468" y="1735753"/>
            <a:ext cx="4841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Optima"/>
                <a:cs typeface="Optima"/>
              </a:rPr>
              <a:t>100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030468" y="1507153"/>
            <a:ext cx="4841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Optima"/>
                <a:cs typeface="Optima"/>
              </a:rPr>
              <a:t>150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057400" y="1126153"/>
            <a:ext cx="4841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Optima"/>
                <a:cs typeface="Optima"/>
              </a:rPr>
              <a:t>2</a:t>
            </a:r>
            <a:r>
              <a:rPr lang="en-US" sz="1400" dirty="0" smtClean="0">
                <a:latin typeface="Optima"/>
                <a:cs typeface="Optima"/>
              </a:rPr>
              <a:t>00</a:t>
            </a:r>
          </a:p>
        </p:txBody>
      </p:sp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3183553"/>
            <a:ext cx="3002894" cy="34104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267200" y="3640753"/>
            <a:ext cx="45483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Optima"/>
                <a:cs typeface="Optima"/>
              </a:rPr>
              <a:t>[H. </a:t>
            </a:r>
            <a:r>
              <a:rPr lang="en-US" sz="1800" dirty="0" err="1" smtClean="0">
                <a:latin typeface="Optima"/>
                <a:cs typeface="Optima"/>
              </a:rPr>
              <a:t>Padamsee</a:t>
            </a:r>
            <a:r>
              <a:rPr lang="en-US" sz="1800" dirty="0" smtClean="0">
                <a:latin typeface="Optima"/>
                <a:cs typeface="Optima"/>
              </a:rPr>
              <a:t>,  RF Superconductivity, p. 94]</a:t>
            </a:r>
            <a:endParaRPr lang="en-US" sz="1800" dirty="0">
              <a:latin typeface="Optima"/>
              <a:cs typeface="Optima"/>
            </a:endParaRPr>
          </a:p>
        </p:txBody>
      </p:sp>
      <p:pic>
        <p:nvPicPr>
          <p:cNvPr id="19" name="Picture 18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4540468"/>
            <a:ext cx="457200" cy="260132"/>
          </a:xfrm>
          <a:prstGeom prst="rect">
            <a:avLst/>
          </a:prstGeom>
        </p:spPr>
      </p:pic>
      <p:pic>
        <p:nvPicPr>
          <p:cNvPr id="18" name="Picture 17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6075753"/>
            <a:ext cx="335402" cy="248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163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 bwMode="auto">
          <a:xfrm>
            <a:off x="838200" y="0"/>
            <a:ext cx="3886200" cy="334963"/>
          </a:xfrm>
          <a:solidFill>
            <a:schemeClr val="bg1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2800" dirty="0" smtClean="0">
                <a:latin typeface="Palatino"/>
                <a:ea typeface="ＭＳ Ｐゴシック" charset="0"/>
                <a:cs typeface="Palatino"/>
              </a:rPr>
              <a:t>Field emitter tracking</a:t>
            </a:r>
            <a:endParaRPr lang="en-US" sz="2800" dirty="0">
              <a:latin typeface="Palatino"/>
              <a:ea typeface="ＭＳ Ｐゴシック" charset="0"/>
              <a:cs typeface="Palatino"/>
            </a:endParaRPr>
          </a:p>
        </p:txBody>
      </p:sp>
      <p:pic>
        <p:nvPicPr>
          <p:cNvPr id="2" name="Picture 1" descr="example_track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738949"/>
            <a:ext cx="8915400" cy="177565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2400" y="2971800"/>
            <a:ext cx="90678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dirty="0" smtClean="0">
                <a:latin typeface="Optima"/>
                <a:cs typeface="Optima"/>
              </a:rPr>
              <a:t>Locate a position on the cavity wall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latin typeface="Optima"/>
                <a:cs typeface="Optima"/>
              </a:rPr>
              <a:t>Sample the field normal       at even intervals over 1 </a:t>
            </a:r>
            <a:r>
              <a:rPr lang="en-US" dirty="0" err="1" smtClean="0">
                <a:latin typeface="Optima"/>
                <a:cs typeface="Optima"/>
              </a:rPr>
              <a:t>rf</a:t>
            </a:r>
            <a:r>
              <a:rPr lang="en-US" dirty="0" smtClean="0">
                <a:latin typeface="Optima"/>
                <a:cs typeface="Optima"/>
              </a:rPr>
              <a:t> period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latin typeface="Optima"/>
                <a:cs typeface="Optima"/>
              </a:rPr>
              <a:t>Create particles at this position at these times, with weights determined by the Fowler-</a:t>
            </a:r>
            <a:r>
              <a:rPr lang="en-US" dirty="0" err="1" smtClean="0">
                <a:latin typeface="Optima"/>
                <a:cs typeface="Optima"/>
              </a:rPr>
              <a:t>Norheim</a:t>
            </a:r>
            <a:r>
              <a:rPr lang="en-US" dirty="0" smtClean="0">
                <a:latin typeface="Optima"/>
                <a:cs typeface="Optima"/>
              </a:rPr>
              <a:t> equation. 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latin typeface="Optima"/>
                <a:cs typeface="Optima"/>
              </a:rPr>
              <a:t>Only accept particles where 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latin typeface="Optima"/>
                <a:cs typeface="Optima"/>
              </a:rPr>
              <a:t>For simplicity, normalize weights to sum to 1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latin typeface="Optima"/>
                <a:cs typeface="Optima"/>
              </a:rPr>
              <a:t>Track each particle until lost at the wall</a:t>
            </a:r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3471208"/>
            <a:ext cx="389653" cy="262592"/>
          </a:xfrm>
          <a:prstGeom prst="rect">
            <a:avLst/>
          </a:prstGeom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3585" y="4572000"/>
            <a:ext cx="1122815" cy="272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8157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 bwMode="auto">
          <a:xfrm>
            <a:off x="838200" y="0"/>
            <a:ext cx="3657600" cy="334963"/>
          </a:xfrm>
          <a:solidFill>
            <a:schemeClr val="bg1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2800" dirty="0" smtClean="0">
                <a:latin typeface="Palatino"/>
                <a:ea typeface="ＭＳ Ｐゴシック" charset="0"/>
                <a:cs typeface="Palatino"/>
              </a:rPr>
              <a:t>Field emitter iris scan</a:t>
            </a:r>
            <a:endParaRPr lang="en-US" sz="2800" dirty="0">
              <a:latin typeface="Palatino"/>
              <a:ea typeface="ＭＳ Ｐゴシック" charset="0"/>
              <a:cs typeface="Palatino"/>
            </a:endParaRPr>
          </a:p>
        </p:txBody>
      </p:sp>
      <p:pic>
        <p:nvPicPr>
          <p:cNvPr id="2" name="cavity9_iris_track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" y="1066800"/>
            <a:ext cx="9053937" cy="287651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09600" y="5943600"/>
            <a:ext cx="81265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urier New"/>
                <a:cs typeface="Courier New"/>
                <a:hlinkClick r:id="rId5"/>
              </a:rPr>
              <a:t>https://</a:t>
            </a:r>
            <a:r>
              <a:rPr lang="en-US" dirty="0" err="1">
                <a:latin typeface="Courier New"/>
                <a:cs typeface="Courier New"/>
                <a:hlinkClick r:id="rId5"/>
              </a:rPr>
              <a:t>www.youtube.com</a:t>
            </a:r>
            <a:r>
              <a:rPr lang="en-US" dirty="0">
                <a:latin typeface="Courier New"/>
                <a:cs typeface="Courier New"/>
                <a:hlinkClick r:id="rId5"/>
              </a:rPr>
              <a:t>/</a:t>
            </a:r>
            <a:r>
              <a:rPr lang="en-US" dirty="0" err="1">
                <a:latin typeface="Courier New"/>
                <a:cs typeface="Courier New"/>
                <a:hlinkClick r:id="rId5"/>
              </a:rPr>
              <a:t>watch?v</a:t>
            </a:r>
            <a:r>
              <a:rPr lang="en-US" dirty="0">
                <a:latin typeface="Courier New"/>
                <a:cs typeface="Courier New"/>
                <a:hlinkClick r:id="rId5"/>
              </a:rPr>
              <a:t>=xjRR7xE6MXc</a:t>
            </a:r>
            <a:endParaRPr lang="en-US" dirty="0">
              <a:latin typeface="Courier New"/>
              <a:cs typeface="Courier New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14400" y="4724400"/>
            <a:ext cx="7696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Optima"/>
                <a:cs typeface="Optima"/>
              </a:rPr>
              <a:t>Total cavity voltage: 15 MV. </a:t>
            </a:r>
            <a:endParaRPr lang="en-US" sz="1800" dirty="0" smtClean="0">
              <a:latin typeface="Optima"/>
              <a:cs typeface="Optima"/>
            </a:endParaRPr>
          </a:p>
          <a:p>
            <a:r>
              <a:rPr lang="en-US" sz="1800" dirty="0" smtClean="0">
                <a:latin typeface="Optima"/>
                <a:cs typeface="Optima"/>
              </a:rPr>
              <a:t>Fowler</a:t>
            </a:r>
            <a:r>
              <a:rPr lang="en-US" sz="1800" dirty="0">
                <a:latin typeface="Optima"/>
                <a:cs typeface="Optima"/>
              </a:rPr>
              <a:t>-</a:t>
            </a:r>
            <a:r>
              <a:rPr lang="en-US" sz="1800" dirty="0" err="1">
                <a:latin typeface="Optima"/>
                <a:cs typeface="Optima"/>
              </a:rPr>
              <a:t>Nordheim</a:t>
            </a:r>
            <a:r>
              <a:rPr lang="en-US" sz="1800" dirty="0">
                <a:latin typeface="Optima"/>
                <a:cs typeface="Optima"/>
              </a:rPr>
              <a:t> field enhancement factor (beta): 100. </a:t>
            </a:r>
            <a:endParaRPr lang="en-US" sz="1800" dirty="0" smtClean="0">
              <a:latin typeface="Optima"/>
              <a:cs typeface="Optima"/>
            </a:endParaRPr>
          </a:p>
          <a:p>
            <a:r>
              <a:rPr lang="en-US" sz="1800" dirty="0" smtClean="0">
                <a:latin typeface="Optima"/>
                <a:cs typeface="Optima"/>
              </a:rPr>
              <a:t>Each </a:t>
            </a:r>
            <a:r>
              <a:rPr lang="en-US" sz="1800" dirty="0">
                <a:latin typeface="Optima"/>
                <a:cs typeface="Optima"/>
              </a:rPr>
              <a:t>track represents charge from 1 degree of the </a:t>
            </a:r>
            <a:r>
              <a:rPr lang="en-US" sz="1800" dirty="0" err="1">
                <a:latin typeface="Optima"/>
                <a:cs typeface="Optima"/>
              </a:rPr>
              <a:t>rf</a:t>
            </a:r>
            <a:r>
              <a:rPr lang="en-US" sz="1800" dirty="0">
                <a:latin typeface="Optima"/>
                <a:cs typeface="Optima"/>
              </a:rPr>
              <a:t> period</a:t>
            </a:r>
            <a:r>
              <a:rPr lang="en-US" sz="1800" dirty="0" smtClean="0">
                <a:latin typeface="Optima"/>
                <a:cs typeface="Optima"/>
              </a:rPr>
              <a:t>.</a:t>
            </a:r>
          </a:p>
          <a:p>
            <a:r>
              <a:rPr lang="en-US" sz="1800" dirty="0" smtClean="0">
                <a:latin typeface="Optima"/>
                <a:cs typeface="Optima"/>
              </a:rPr>
              <a:t>Red is more charge.</a:t>
            </a:r>
            <a:endParaRPr lang="en-US" sz="1800" dirty="0">
              <a:latin typeface="Optima"/>
              <a:cs typeface="Optima"/>
            </a:endParaRPr>
          </a:p>
        </p:txBody>
      </p:sp>
    </p:spTree>
    <p:extLst>
      <p:ext uri="{BB962C8B-B14F-4D97-AF65-F5344CB8AC3E}">
        <p14:creationId xmlns:p14="http://schemas.microsoft.com/office/powerpoint/2010/main" val="13828795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 bwMode="auto">
          <a:xfrm>
            <a:off x="838200" y="0"/>
            <a:ext cx="2438400" cy="334963"/>
          </a:xfrm>
          <a:solidFill>
            <a:schemeClr val="bg1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2800" dirty="0" smtClean="0">
                <a:latin typeface="Palatino"/>
                <a:ea typeface="ＭＳ Ｐゴシック" charset="0"/>
                <a:cs typeface="Palatino"/>
              </a:rPr>
              <a:t>Danger Zones</a:t>
            </a:r>
            <a:endParaRPr lang="en-US" sz="2800" dirty="0">
              <a:latin typeface="Palatino"/>
              <a:ea typeface="ＭＳ Ｐゴシック" charset="0"/>
              <a:cs typeface="Palatino"/>
            </a:endParaRPr>
          </a:p>
        </p:txBody>
      </p:sp>
      <p:pic>
        <p:nvPicPr>
          <p:cNvPr id="2" name="Picture 1" descr="escaping_emitters_iris_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628" y="2209800"/>
            <a:ext cx="8193972" cy="3505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3400" y="762000"/>
            <a:ext cx="8229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Optima"/>
                <a:cs typeface="Optima"/>
              </a:rPr>
              <a:t>Only very small regions on the cavity wall can harbor field emitters that produce particles that can escape the cavity. </a:t>
            </a:r>
          </a:p>
        </p:txBody>
      </p:sp>
    </p:spTree>
    <p:extLst>
      <p:ext uri="{BB962C8B-B14F-4D97-AF65-F5344CB8AC3E}">
        <p14:creationId xmlns:p14="http://schemas.microsoft.com/office/powerpoint/2010/main" val="31246868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 bwMode="auto">
          <a:xfrm>
            <a:off x="838200" y="0"/>
            <a:ext cx="2438400" cy="334963"/>
          </a:xfrm>
          <a:solidFill>
            <a:schemeClr val="bg1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2800" dirty="0" smtClean="0">
                <a:latin typeface="Palatino"/>
                <a:ea typeface="ＭＳ Ｐゴシック" charset="0"/>
                <a:cs typeface="Palatino"/>
              </a:rPr>
              <a:t>Danger Zones</a:t>
            </a:r>
            <a:endParaRPr lang="en-US" sz="2800" dirty="0">
              <a:latin typeface="Palatino"/>
              <a:ea typeface="ＭＳ Ｐゴシック" charset="0"/>
              <a:cs typeface="Palatino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3400" y="762000"/>
            <a:ext cx="8229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Optima"/>
                <a:cs typeface="Optima"/>
              </a:rPr>
              <a:t>Only very small regions on the cavity wall can harbor field emitters that produce particles that can escape the cavity. </a:t>
            </a:r>
          </a:p>
          <a:p>
            <a:endParaRPr lang="en-US" dirty="0">
              <a:latin typeface="Optima"/>
              <a:cs typeface="Optima"/>
            </a:endParaRPr>
          </a:p>
          <a:p>
            <a:r>
              <a:rPr lang="en-US" dirty="0" smtClean="0">
                <a:latin typeface="Optima"/>
                <a:cs typeface="Optima"/>
              </a:rPr>
              <a:t>All irises exhibit roughly this same pattern.</a:t>
            </a:r>
          </a:p>
          <a:p>
            <a:r>
              <a:rPr lang="en-US" dirty="0" smtClean="0">
                <a:latin typeface="Optima"/>
                <a:cs typeface="Optima"/>
              </a:rPr>
              <a:t>We save time, we only track from danger zone field emitters.</a:t>
            </a:r>
          </a:p>
        </p:txBody>
      </p:sp>
      <p:pic>
        <p:nvPicPr>
          <p:cNvPr id="5" name="Picture 4" descr="escaping_emitter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048000"/>
            <a:ext cx="8269673" cy="288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1606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 bwMode="auto">
          <a:xfrm>
            <a:off x="838200" y="0"/>
            <a:ext cx="3352800" cy="334963"/>
          </a:xfrm>
          <a:solidFill>
            <a:schemeClr val="bg1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2800" dirty="0" smtClean="0">
                <a:latin typeface="Palatino"/>
                <a:ea typeface="ＭＳ Ｐゴシック" charset="0"/>
                <a:cs typeface="Palatino"/>
              </a:rPr>
              <a:t>LCLS2 Cryomodule</a:t>
            </a:r>
            <a:endParaRPr lang="en-US" sz="2800" dirty="0">
              <a:latin typeface="Palatino"/>
              <a:ea typeface="ＭＳ Ｐゴシック" charset="0"/>
              <a:cs typeface="Palatino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160" y="1174069"/>
            <a:ext cx="8610600" cy="1340531"/>
          </a:xfrm>
          <a:prstGeom prst="rect">
            <a:avLst/>
          </a:prstGeom>
        </p:spPr>
      </p:pic>
      <p:pic>
        <p:nvPicPr>
          <p:cNvPr id="6" name="Picture 5" descr="cryomodule_escaping_probabilitie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2782454"/>
            <a:ext cx="9510960" cy="2932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4402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 bwMode="auto">
          <a:xfrm>
            <a:off x="838200" y="0"/>
            <a:ext cx="5562600" cy="334963"/>
          </a:xfrm>
          <a:solidFill>
            <a:schemeClr val="bg1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2800" dirty="0" err="1" smtClean="0">
                <a:latin typeface="Palatino"/>
                <a:ea typeface="ＭＳ Ｐゴシック" charset="0"/>
                <a:cs typeface="Palatino"/>
              </a:rPr>
              <a:t>Bmad</a:t>
            </a:r>
            <a:r>
              <a:rPr lang="en-US" sz="2800" dirty="0" smtClean="0">
                <a:latin typeface="Palatino"/>
                <a:ea typeface="ＭＳ Ｐゴシック" charset="0"/>
                <a:cs typeface="Palatino"/>
              </a:rPr>
              <a:t> wall example: HTR chicane</a:t>
            </a:r>
            <a:endParaRPr lang="en-US" sz="2800" dirty="0">
              <a:latin typeface="Palatino"/>
              <a:ea typeface="ＭＳ Ｐゴシック" charset="0"/>
              <a:cs typeface="Palatino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533400"/>
            <a:ext cx="7467600" cy="596849"/>
          </a:xfrm>
          <a:prstGeom prst="rect">
            <a:avLst/>
          </a:prstGeom>
        </p:spPr>
      </p:pic>
      <p:pic>
        <p:nvPicPr>
          <p:cNvPr id="3" name="Picture 2" descr="HTR_section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219200"/>
            <a:ext cx="5181600" cy="2067459"/>
          </a:xfrm>
          <a:prstGeom prst="rect">
            <a:avLst/>
          </a:prstGeom>
        </p:spPr>
      </p:pic>
      <p:pic>
        <p:nvPicPr>
          <p:cNvPr id="4" name="Picture 3" descr="HTR_sections_interpolate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3723741"/>
            <a:ext cx="5181600" cy="206745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14600" y="1295400"/>
            <a:ext cx="3212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Optima"/>
                <a:cs typeface="Optima"/>
              </a:rPr>
              <a:t>Walls are defined by ‘sections’</a:t>
            </a:r>
            <a:endParaRPr lang="en-US" sz="1800" dirty="0">
              <a:latin typeface="Optima"/>
              <a:cs typeface="Optim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38200" y="3352800"/>
            <a:ext cx="52982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Optima"/>
                <a:cs typeface="Optima"/>
              </a:rPr>
              <a:t>The wall between sections is found by interpolation</a:t>
            </a:r>
            <a:endParaRPr lang="en-US" sz="1800" dirty="0">
              <a:latin typeface="Optima"/>
              <a:cs typeface="Optima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48400" y="1600200"/>
            <a:ext cx="2501153" cy="47244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838200" y="5830669"/>
            <a:ext cx="4343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latin typeface="Optima"/>
                <a:cs typeface="Optima"/>
              </a:rPr>
              <a:t>‘mask’ elements are placed to simulate this special case of two pipes</a:t>
            </a:r>
            <a:endParaRPr lang="en-US" sz="1800" dirty="0">
              <a:latin typeface="Optima"/>
              <a:cs typeface="Optima"/>
            </a:endParaRPr>
          </a:p>
        </p:txBody>
      </p:sp>
      <p:cxnSp>
        <p:nvCxnSpPr>
          <p:cNvPr id="16" name="Straight Arrow Connector 15"/>
          <p:cNvCxnSpPr/>
          <p:nvPr/>
        </p:nvCxnSpPr>
        <p:spPr bwMode="auto">
          <a:xfrm flipV="1">
            <a:off x="1295400" y="4724400"/>
            <a:ext cx="1524000" cy="11430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0" name="Straight Arrow Connector 19"/>
          <p:cNvCxnSpPr/>
          <p:nvPr/>
        </p:nvCxnSpPr>
        <p:spPr bwMode="auto">
          <a:xfrm flipV="1">
            <a:off x="1295400" y="4953000"/>
            <a:ext cx="2286000" cy="914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3" name="TextBox 22"/>
          <p:cNvSpPr txBox="1"/>
          <p:nvPr/>
        </p:nvSpPr>
        <p:spPr>
          <a:xfrm>
            <a:off x="6477000" y="1219200"/>
            <a:ext cx="20366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Optima"/>
                <a:cs typeface="Optima"/>
              </a:rPr>
              <a:t>wall definition file</a:t>
            </a:r>
            <a:endParaRPr lang="en-US" sz="1800" dirty="0">
              <a:latin typeface="Optima"/>
              <a:cs typeface="Optima"/>
            </a:endParaRPr>
          </a:p>
        </p:txBody>
      </p:sp>
    </p:spTree>
    <p:extLst>
      <p:ext uri="{BB962C8B-B14F-4D97-AF65-F5344CB8AC3E}">
        <p14:creationId xmlns:p14="http://schemas.microsoft.com/office/powerpoint/2010/main" val="16018396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 bwMode="auto">
          <a:xfrm>
            <a:off x="838200" y="0"/>
            <a:ext cx="3276600" cy="334963"/>
          </a:xfrm>
          <a:solidFill>
            <a:schemeClr val="bg1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2800" dirty="0" smtClean="0">
                <a:latin typeface="Palatino"/>
                <a:ea typeface="ＭＳ Ｐゴシック" charset="0"/>
                <a:cs typeface="Palatino"/>
              </a:rPr>
              <a:t>Cathode to L1 wall</a:t>
            </a:r>
            <a:endParaRPr lang="en-US" sz="2800" dirty="0">
              <a:latin typeface="Palatino"/>
              <a:ea typeface="ＭＳ Ｐゴシック" charset="0"/>
              <a:cs typeface="Palatino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362200"/>
            <a:ext cx="8458200" cy="264074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143000" y="1828800"/>
            <a:ext cx="5952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Optima"/>
                <a:cs typeface="Optima"/>
              </a:rPr>
              <a:t>INJ</a:t>
            </a:r>
            <a:endParaRPr lang="en-US" dirty="0">
              <a:latin typeface="Optima"/>
              <a:cs typeface="Optima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971800" y="1828800"/>
            <a:ext cx="7873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Optima"/>
                <a:cs typeface="Optima"/>
              </a:rPr>
              <a:t>HTR</a:t>
            </a:r>
            <a:endParaRPr lang="en-US" dirty="0">
              <a:latin typeface="Optima"/>
              <a:cs typeface="Optima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257800" y="1828800"/>
            <a:ext cx="9713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Optima"/>
                <a:cs typeface="Optima"/>
              </a:rPr>
              <a:t>COL0</a:t>
            </a:r>
            <a:endParaRPr lang="en-US" dirty="0">
              <a:latin typeface="Optima"/>
              <a:cs typeface="Optima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077200" y="1828800"/>
            <a:ext cx="5096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Optima"/>
                <a:cs typeface="Optima"/>
              </a:rPr>
              <a:t>L1</a:t>
            </a:r>
            <a:endParaRPr lang="en-US" dirty="0">
              <a:latin typeface="Optima"/>
              <a:cs typeface="Optima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29200" y="5029200"/>
            <a:ext cx="9716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100FF"/>
                </a:solidFill>
                <a:latin typeface="Optima"/>
                <a:cs typeface="Optima"/>
              </a:rPr>
              <a:t>quads</a:t>
            </a:r>
            <a:endParaRPr lang="en-US" dirty="0">
              <a:solidFill>
                <a:srgbClr val="0100FF"/>
              </a:solidFill>
              <a:latin typeface="Optima"/>
              <a:cs typeface="Optima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819400" y="5029200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B0B0B"/>
                </a:solidFill>
                <a:latin typeface="Optima"/>
                <a:cs typeface="Optima"/>
              </a:rPr>
              <a:t>dipoles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38200" y="5029200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22FF09"/>
                </a:solidFill>
                <a:latin typeface="Optima"/>
                <a:cs typeface="Optima"/>
              </a:rPr>
              <a:t>cavities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28600" y="5486400"/>
            <a:ext cx="1447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69006C"/>
                </a:solidFill>
                <a:latin typeface="Optima"/>
                <a:cs typeface="Optima"/>
              </a:rPr>
              <a:t>solenoids</a:t>
            </a:r>
          </a:p>
        </p:txBody>
      </p:sp>
      <p:sp>
        <p:nvSpPr>
          <p:cNvPr id="9" name="Rectangle 8"/>
          <p:cNvSpPr/>
          <p:nvPr/>
        </p:nvSpPr>
        <p:spPr>
          <a:xfrm>
            <a:off x="4876800" y="3962400"/>
            <a:ext cx="16555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8E8E8E"/>
                </a:solidFill>
                <a:latin typeface="Optima"/>
                <a:cs typeface="Optima"/>
              </a:rPr>
              <a:t>collimators</a:t>
            </a:r>
            <a:endParaRPr lang="en-US" dirty="0">
              <a:solidFill>
                <a:srgbClr val="8E8E8E"/>
              </a:solidFill>
              <a:latin typeface="Optima"/>
              <a:cs typeface="Optima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560281" y="3962400"/>
            <a:ext cx="17069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A88461"/>
                </a:solidFill>
                <a:latin typeface="Optima"/>
                <a:cs typeface="Optima"/>
              </a:rPr>
              <a:t>instruments</a:t>
            </a:r>
            <a:endParaRPr lang="en-US" dirty="0">
              <a:solidFill>
                <a:srgbClr val="A88461"/>
              </a:solidFill>
              <a:latin typeface="Optima"/>
              <a:cs typeface="Optima"/>
            </a:endParaRPr>
          </a:p>
        </p:txBody>
      </p:sp>
    </p:spTree>
    <p:extLst>
      <p:ext uri="{BB962C8B-B14F-4D97-AF65-F5344CB8AC3E}">
        <p14:creationId xmlns:p14="http://schemas.microsoft.com/office/powerpoint/2010/main" val="37877129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 bwMode="auto">
          <a:xfrm>
            <a:off x="838200" y="0"/>
            <a:ext cx="3886200" cy="334963"/>
          </a:xfrm>
          <a:solidFill>
            <a:schemeClr val="bg1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2800" dirty="0" smtClean="0">
                <a:latin typeface="Palatino"/>
                <a:ea typeface="ＭＳ Ｐゴシック" charset="0"/>
                <a:cs typeface="Palatino"/>
              </a:rPr>
              <a:t>LCLS2scH 2015 June 19</a:t>
            </a:r>
            <a:endParaRPr lang="en-US" sz="2800" dirty="0">
              <a:latin typeface="Palatino"/>
              <a:ea typeface="ＭＳ Ｐゴシック" charset="0"/>
              <a:cs typeface="Palatino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562876" y="685800"/>
            <a:ext cx="13901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Optima"/>
                <a:cs typeface="Optima"/>
              </a:rPr>
              <a:t>Top view</a:t>
            </a:r>
            <a:endParaRPr lang="en-US" dirty="0">
              <a:latin typeface="Optima"/>
              <a:cs typeface="Optima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143000"/>
            <a:ext cx="8375934" cy="50419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581400" y="5253335"/>
            <a:ext cx="14674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Optima"/>
                <a:cs typeface="Optima"/>
              </a:rPr>
              <a:t>Side view</a:t>
            </a:r>
            <a:endParaRPr lang="en-US" dirty="0">
              <a:latin typeface="Optima"/>
              <a:cs typeface="Optima"/>
            </a:endParaRPr>
          </a:p>
        </p:txBody>
      </p:sp>
    </p:spTree>
    <p:extLst>
      <p:ext uri="{BB962C8B-B14F-4D97-AF65-F5344CB8AC3E}">
        <p14:creationId xmlns:p14="http://schemas.microsoft.com/office/powerpoint/2010/main" val="37385931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 bwMode="auto">
          <a:xfrm>
            <a:off x="533400" y="0"/>
            <a:ext cx="5943600" cy="334963"/>
          </a:xfrm>
          <a:solidFill>
            <a:schemeClr val="bg1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2800" dirty="0" smtClean="0">
                <a:latin typeface="Palatino"/>
                <a:ea typeface="ＭＳ Ｐゴシック" charset="0"/>
                <a:cs typeface="Palatino"/>
              </a:rPr>
              <a:t>Cryomodule field emission tracking</a:t>
            </a:r>
            <a:endParaRPr lang="en-US" sz="2800" dirty="0">
              <a:latin typeface="Palatino"/>
              <a:ea typeface="ＭＳ Ｐゴシック" charset="0"/>
              <a:cs typeface="Palatino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57200" y="838200"/>
            <a:ext cx="854592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1800" dirty="0" smtClean="0">
                <a:latin typeface="Optima"/>
                <a:cs typeface="Optima"/>
              </a:rPr>
              <a:t>Field emitters are placed in danger zones, at random angles (~5000 emitters)</a:t>
            </a:r>
          </a:p>
          <a:p>
            <a:pPr marL="342900" indent="-342900">
              <a:buFont typeface="Arial"/>
              <a:buChar char="•"/>
            </a:pPr>
            <a:r>
              <a:rPr lang="en-US" sz="1800" dirty="0" smtClean="0">
                <a:latin typeface="Optima"/>
                <a:cs typeface="Optima"/>
              </a:rPr>
              <a:t>For each emitter, particles are created and tracked (~1000 per emitter)</a:t>
            </a:r>
          </a:p>
          <a:p>
            <a:pPr marL="342900" indent="-342900">
              <a:buFont typeface="Arial"/>
              <a:buChar char="•"/>
            </a:pPr>
            <a:r>
              <a:rPr lang="en-US" sz="1800" dirty="0" smtClean="0">
                <a:latin typeface="Optima"/>
                <a:cs typeface="Optima"/>
              </a:rPr>
              <a:t>Weights for particles escaping the </a:t>
            </a:r>
            <a:r>
              <a:rPr lang="en-US" sz="1800" dirty="0" err="1" smtClean="0">
                <a:latin typeface="Optima"/>
                <a:cs typeface="Optima"/>
              </a:rPr>
              <a:t>crypmodule</a:t>
            </a:r>
            <a:r>
              <a:rPr lang="en-US" sz="1800" dirty="0" smtClean="0">
                <a:latin typeface="Optima"/>
                <a:cs typeface="Optima"/>
              </a:rPr>
              <a:t> are renormalized to sum to 10 </a:t>
            </a:r>
            <a:r>
              <a:rPr lang="en-US" sz="1800" dirty="0" err="1" smtClean="0">
                <a:latin typeface="Optima"/>
                <a:cs typeface="Optima"/>
              </a:rPr>
              <a:t>nA</a:t>
            </a:r>
            <a:endParaRPr lang="en-US" sz="1800" dirty="0" smtClean="0">
              <a:latin typeface="Optima"/>
              <a:cs typeface="Optima"/>
            </a:endParaRPr>
          </a:p>
          <a:p>
            <a:pPr marL="342900" indent="-342900">
              <a:buFont typeface="Arial"/>
              <a:buChar char="•"/>
            </a:pPr>
            <a:r>
              <a:rPr lang="en-US" sz="1800" dirty="0" smtClean="0">
                <a:latin typeface="Optima"/>
                <a:cs typeface="Optima"/>
              </a:rPr>
              <a:t>Power and current deposition are tallied per element </a:t>
            </a:r>
            <a:endParaRPr lang="en-US" sz="1800" dirty="0">
              <a:latin typeface="Optima"/>
              <a:cs typeface="Optima"/>
            </a:endParaRPr>
          </a:p>
        </p:txBody>
      </p:sp>
      <p:pic>
        <p:nvPicPr>
          <p:cNvPr id="4" name="Picture 3" descr="CM_1_field_emitter2548.ou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438400"/>
            <a:ext cx="8646808" cy="3657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33600" y="2590800"/>
            <a:ext cx="5952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Optima"/>
                <a:cs typeface="Optima"/>
              </a:rPr>
              <a:t>INJ</a:t>
            </a:r>
            <a:endParaRPr lang="en-US" dirty="0">
              <a:latin typeface="Optima"/>
              <a:cs typeface="Optima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72000" y="2590800"/>
            <a:ext cx="7873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Optima"/>
                <a:cs typeface="Optima"/>
              </a:rPr>
              <a:t>HTR</a:t>
            </a:r>
            <a:endParaRPr lang="en-US" dirty="0">
              <a:latin typeface="Optima"/>
              <a:cs typeface="Optim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315200" y="2590800"/>
            <a:ext cx="9713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Optima"/>
                <a:cs typeface="Optima"/>
              </a:rPr>
              <a:t>COL0</a:t>
            </a:r>
            <a:endParaRPr lang="en-US" dirty="0">
              <a:latin typeface="Optima"/>
              <a:cs typeface="Optima"/>
            </a:endParaRPr>
          </a:p>
        </p:txBody>
      </p:sp>
    </p:spTree>
    <p:extLst>
      <p:ext uri="{BB962C8B-B14F-4D97-AF65-F5344CB8AC3E}">
        <p14:creationId xmlns:p14="http://schemas.microsoft.com/office/powerpoint/2010/main" val="20025865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/>
          <p:cNvSpPr>
            <a:spLocks noGrp="1"/>
          </p:cNvSpPr>
          <p:nvPr>
            <p:ph type="title"/>
          </p:nvPr>
        </p:nvSpPr>
        <p:spPr bwMode="auto">
          <a:xfrm>
            <a:off x="838200" y="0"/>
            <a:ext cx="2819400" cy="334963"/>
          </a:xfrm>
          <a:solidFill>
            <a:schemeClr val="bg1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2800" dirty="0" smtClean="0">
                <a:latin typeface="Palatino" charset="0"/>
                <a:ea typeface="Optima" charset="0"/>
                <a:cs typeface="Palatino" charset="0"/>
              </a:rPr>
              <a:t>Bmad Overview</a:t>
            </a:r>
            <a:endParaRPr lang="en-US" sz="2800" dirty="0">
              <a:latin typeface="Palatino" charset="0"/>
              <a:ea typeface="Optima" charset="0"/>
              <a:cs typeface="Palatino" charset="0"/>
            </a:endParaRPr>
          </a:p>
        </p:txBody>
      </p:sp>
      <p:sp>
        <p:nvSpPr>
          <p:cNvPr id="4" name="TextBox 6"/>
          <p:cNvSpPr txBox="1">
            <a:spLocks noChangeArrowheads="1"/>
          </p:cNvSpPr>
          <p:nvPr/>
        </p:nvSpPr>
        <p:spPr bwMode="auto">
          <a:xfrm>
            <a:off x="457200" y="609600"/>
            <a:ext cx="5105400" cy="5324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690563" indent="-233363" eaLnBrk="0" hangingPunct="0"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173038" indent="-173038" eaLnBrk="1" hangingPunct="1">
              <a:buFont typeface="Arial" charset="0"/>
              <a:buChar char="•"/>
            </a:pPr>
            <a:r>
              <a:rPr lang="en-US" sz="2000" dirty="0" smtClean="0">
                <a:latin typeface="Optima"/>
                <a:cs typeface="Optima"/>
              </a:rPr>
              <a:t>Born at Cornell in mid 90’s by David Sagan</a:t>
            </a:r>
          </a:p>
          <a:p>
            <a:pPr marL="173038" lvl="1" indent="-173038" eaLnBrk="1" hangingPunct="1">
              <a:buFont typeface="Arial" charset="0"/>
              <a:buChar char="•"/>
            </a:pPr>
            <a:r>
              <a:rPr lang="en-US" sz="2000" dirty="0" smtClean="0">
                <a:latin typeface="Optima"/>
                <a:cs typeface="Optima"/>
              </a:rPr>
              <a:t>Initially used </a:t>
            </a:r>
            <a:r>
              <a:rPr lang="en-US" sz="2000" dirty="0">
                <a:latin typeface="Optima"/>
                <a:cs typeface="Optima"/>
              </a:rPr>
              <a:t>a subset of the MAD lattice syntax. Hence the name: “</a:t>
            </a:r>
            <a:r>
              <a:rPr lang="en-US" altLang="ja-JP" sz="2000" dirty="0">
                <a:solidFill>
                  <a:srgbClr val="CC0000"/>
                </a:solidFill>
                <a:latin typeface="Optima"/>
                <a:cs typeface="Optima"/>
              </a:rPr>
              <a:t>Baby MAD</a:t>
            </a:r>
            <a:r>
              <a:rPr lang="en-US" sz="2000" dirty="0">
                <a:latin typeface="Optima"/>
                <a:cs typeface="Optima"/>
              </a:rPr>
              <a:t>”</a:t>
            </a:r>
            <a:r>
              <a:rPr lang="en-US" altLang="ja-JP" sz="2000" dirty="0">
                <a:latin typeface="Optima"/>
                <a:cs typeface="Optima"/>
              </a:rPr>
              <a:t> or </a:t>
            </a:r>
            <a:r>
              <a:rPr lang="en-US" sz="2000" dirty="0">
                <a:latin typeface="Optima"/>
                <a:cs typeface="Optima"/>
              </a:rPr>
              <a:t>“</a:t>
            </a:r>
            <a:r>
              <a:rPr lang="en-US" altLang="ja-JP" sz="2000" dirty="0">
                <a:solidFill>
                  <a:srgbClr val="CC0000"/>
                </a:solidFill>
                <a:latin typeface="Optima"/>
                <a:cs typeface="Optima"/>
              </a:rPr>
              <a:t>Bmad</a:t>
            </a:r>
            <a:r>
              <a:rPr lang="en-US" sz="2000" dirty="0">
                <a:latin typeface="Optima"/>
                <a:cs typeface="Optima"/>
              </a:rPr>
              <a:t>”</a:t>
            </a:r>
            <a:r>
              <a:rPr lang="en-US" altLang="ja-JP" sz="2000" dirty="0">
                <a:latin typeface="Optima"/>
                <a:cs typeface="Optima"/>
              </a:rPr>
              <a:t> for short</a:t>
            </a:r>
            <a:r>
              <a:rPr lang="en-US" altLang="ja-JP" sz="2000" dirty="0" smtClean="0">
                <a:latin typeface="Optima"/>
                <a:cs typeface="Optima"/>
              </a:rPr>
              <a:t>.</a:t>
            </a:r>
            <a:endParaRPr lang="en-US" sz="2000" dirty="0" smtClean="0">
              <a:latin typeface="Optima"/>
              <a:cs typeface="Optima"/>
            </a:endParaRPr>
          </a:p>
          <a:p>
            <a:pPr marL="173038" indent="-173038" eaLnBrk="1" hangingPunct="1">
              <a:buFont typeface="Arial" charset="0"/>
              <a:buChar char="•"/>
            </a:pPr>
            <a:r>
              <a:rPr lang="en-US" sz="2000" dirty="0" smtClean="0">
                <a:latin typeface="Optima"/>
                <a:cs typeface="Optima"/>
              </a:rPr>
              <a:t>Written </a:t>
            </a:r>
            <a:r>
              <a:rPr lang="en-US" sz="2000" dirty="0">
                <a:latin typeface="Optima"/>
                <a:cs typeface="Optima"/>
              </a:rPr>
              <a:t>in </a:t>
            </a:r>
            <a:r>
              <a:rPr lang="en-US" sz="2000" dirty="0" smtClean="0">
                <a:latin typeface="Optima"/>
                <a:cs typeface="Optima"/>
              </a:rPr>
              <a:t>Fortran. Object oriented from the ground up:</a:t>
            </a:r>
          </a:p>
          <a:p>
            <a:pPr marL="173038" indent="-173038" eaLnBrk="1" hangingPunct="1">
              <a:buFont typeface="Arial" charset="0"/>
              <a:buChar char="•"/>
            </a:pPr>
            <a:endParaRPr lang="en-US" sz="2000" dirty="0" smtClean="0">
              <a:latin typeface="Optima"/>
              <a:cs typeface="Optima"/>
            </a:endParaRPr>
          </a:p>
          <a:p>
            <a:pPr marL="173038" indent="-173038" eaLnBrk="1" hangingPunct="1">
              <a:buFont typeface="Arial" charset="0"/>
              <a:buChar char="•"/>
            </a:pPr>
            <a:endParaRPr lang="en-US" sz="2000" dirty="0">
              <a:latin typeface="Optima"/>
              <a:cs typeface="Optima"/>
            </a:endParaRPr>
          </a:p>
          <a:p>
            <a:pPr marL="173038" indent="-173038" eaLnBrk="1" hangingPunct="1"/>
            <a:endParaRPr lang="en-US" sz="2000" dirty="0" smtClean="0">
              <a:latin typeface="Optima"/>
              <a:cs typeface="Optima"/>
            </a:endParaRPr>
          </a:p>
          <a:p>
            <a:pPr marL="173038" indent="-173038" eaLnBrk="1" hangingPunct="1">
              <a:buFont typeface="Arial" charset="0"/>
              <a:buChar char="•"/>
            </a:pPr>
            <a:r>
              <a:rPr lang="en-US" sz="2000" dirty="0" smtClean="0">
                <a:latin typeface="Optima"/>
                <a:cs typeface="Optima"/>
              </a:rPr>
              <a:t>Has structure translation code for interfacing with C++</a:t>
            </a:r>
            <a:endParaRPr lang="en-US" sz="2000" dirty="0">
              <a:latin typeface="Optima"/>
              <a:cs typeface="Optima"/>
            </a:endParaRPr>
          </a:p>
          <a:p>
            <a:pPr marL="173038" indent="-173038" eaLnBrk="1" hangingPunct="1">
              <a:buFont typeface="Arial" charset="0"/>
              <a:buChar char="•"/>
            </a:pPr>
            <a:r>
              <a:rPr lang="en-US" sz="2000" dirty="0" smtClean="0">
                <a:latin typeface="Optima"/>
                <a:cs typeface="Optima"/>
              </a:rPr>
              <a:t>MAD like lattice syntax</a:t>
            </a:r>
          </a:p>
          <a:p>
            <a:pPr marL="173038" indent="-173038" eaLnBrk="1" hangingPunct="1">
              <a:buFont typeface="Arial" charset="0"/>
              <a:buChar char="•"/>
            </a:pPr>
            <a:r>
              <a:rPr lang="en-US" sz="2000" dirty="0" smtClean="0">
                <a:latin typeface="Optima"/>
                <a:cs typeface="Optima"/>
              </a:rPr>
              <a:t>Well documented:</a:t>
            </a:r>
          </a:p>
          <a:p>
            <a:pPr marL="863601" lvl="1" indent="-173038" eaLnBrk="1" hangingPunct="1">
              <a:buFont typeface="Arial" charset="0"/>
              <a:buChar char="•"/>
            </a:pPr>
            <a:r>
              <a:rPr lang="en-US" sz="2000" dirty="0" smtClean="0">
                <a:latin typeface="Optima"/>
                <a:cs typeface="Optima"/>
              </a:rPr>
              <a:t>400 page manual</a:t>
            </a:r>
          </a:p>
          <a:p>
            <a:pPr marL="863601" lvl="1" indent="-173038" eaLnBrk="1" hangingPunct="1">
              <a:buFont typeface="Arial" charset="0"/>
              <a:buChar char="•"/>
            </a:pPr>
            <a:r>
              <a:rPr lang="en-US" sz="2000" dirty="0" smtClean="0">
                <a:latin typeface="Optima"/>
                <a:cs typeface="Optima"/>
              </a:rPr>
              <a:t>Code</a:t>
            </a:r>
          </a:p>
          <a:p>
            <a:pPr marL="173038" indent="-173038" eaLnBrk="1" hangingPunct="1">
              <a:buFont typeface="Arial" charset="0"/>
              <a:buChar char="•"/>
            </a:pPr>
            <a:r>
              <a:rPr lang="en-US" sz="2000" dirty="0" smtClean="0">
                <a:latin typeface="Optima"/>
                <a:cs typeface="Optima"/>
              </a:rPr>
              <a:t>Under continuous development</a:t>
            </a:r>
          </a:p>
          <a:p>
            <a:pPr marL="173038" indent="-173038" eaLnBrk="1" hangingPunct="1">
              <a:buFont typeface="Arial" charset="0"/>
              <a:buChar char="•"/>
            </a:pPr>
            <a:r>
              <a:rPr lang="en-US" sz="2000" dirty="0" smtClean="0">
                <a:latin typeface="Optima"/>
                <a:cs typeface="Optima"/>
              </a:rPr>
              <a:t>Open source:</a:t>
            </a:r>
          </a:p>
        </p:txBody>
      </p:sp>
      <p:sp>
        <p:nvSpPr>
          <p:cNvPr id="5" name="Rounded Rectangle 3"/>
          <p:cNvSpPr>
            <a:spLocks noChangeArrowheads="1"/>
          </p:cNvSpPr>
          <p:nvPr/>
        </p:nvSpPr>
        <p:spPr bwMode="auto">
          <a:xfrm>
            <a:off x="762000" y="2667000"/>
            <a:ext cx="4953000" cy="685800"/>
          </a:xfrm>
          <a:prstGeom prst="roundRect">
            <a:avLst>
              <a:gd name="adj" fmla="val 16667"/>
            </a:avLst>
          </a:prstGeom>
          <a:solidFill>
            <a:srgbClr val="FFC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70000"/>
              </a:lnSpc>
            </a:pPr>
            <a:r>
              <a:rPr lang="en-US" sz="1800" dirty="0">
                <a:solidFill>
                  <a:srgbClr val="0000FF"/>
                </a:solidFill>
                <a:latin typeface="Courier New"/>
                <a:cs typeface="Courier New"/>
              </a:rPr>
              <a:t>type (lat_struct) </a:t>
            </a:r>
            <a:r>
              <a:rPr lang="en-US" sz="1800" b="1" dirty="0">
                <a:solidFill>
                  <a:srgbClr val="0000FF"/>
                </a:solidFill>
                <a:latin typeface="Courier New"/>
                <a:cs typeface="Courier New"/>
              </a:rPr>
              <a:t>lat</a:t>
            </a:r>
          </a:p>
          <a:p>
            <a:pPr>
              <a:lnSpc>
                <a:spcPct val="120000"/>
              </a:lnSpc>
            </a:pPr>
            <a:r>
              <a:rPr lang="en-US" sz="1800" dirty="0">
                <a:solidFill>
                  <a:srgbClr val="0000FF"/>
                </a:solidFill>
                <a:latin typeface="Courier New"/>
                <a:cs typeface="Courier New"/>
              </a:rPr>
              <a:t>call bmad_parser ('</a:t>
            </a:r>
            <a:r>
              <a:rPr lang="en-US" sz="1800" dirty="0" err="1">
                <a:solidFill>
                  <a:srgbClr val="0000FF"/>
                </a:solidFill>
                <a:latin typeface="Courier New"/>
                <a:cs typeface="Courier New"/>
              </a:rPr>
              <a:t>lat.bmad</a:t>
            </a:r>
            <a:r>
              <a:rPr lang="en-US" sz="1800" dirty="0">
                <a:solidFill>
                  <a:srgbClr val="0000FF"/>
                </a:solidFill>
                <a:latin typeface="Courier New"/>
                <a:cs typeface="Courier New"/>
              </a:rPr>
              <a:t>', </a:t>
            </a:r>
            <a:r>
              <a:rPr lang="en-US" sz="1800" b="1" dirty="0">
                <a:solidFill>
                  <a:srgbClr val="0000FF"/>
                </a:solidFill>
                <a:latin typeface="Courier New"/>
                <a:cs typeface="Courier New"/>
              </a:rPr>
              <a:t>lat</a:t>
            </a:r>
            <a:r>
              <a:rPr lang="en-US" sz="1800" dirty="0">
                <a:solidFill>
                  <a:srgbClr val="0000FF"/>
                </a:solidFill>
                <a:latin typeface="Courier New"/>
                <a:cs typeface="Courier New"/>
              </a:rPr>
              <a:t>)</a:t>
            </a:r>
          </a:p>
          <a:p>
            <a:endParaRPr lang="en-US" sz="1800" dirty="0">
              <a:solidFill>
                <a:srgbClr val="0000FF"/>
              </a:solidFill>
              <a:latin typeface="Courier New"/>
              <a:cs typeface="Courier New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95400" y="5943600"/>
            <a:ext cx="6477000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4488" lvl="1"/>
            <a:r>
              <a:rPr lang="en-US" sz="1800" dirty="0">
                <a:solidFill>
                  <a:srgbClr val="000000"/>
                </a:solidFill>
                <a:latin typeface="Courier New"/>
                <a:cs typeface="Courier New"/>
                <a:hlinkClick r:id="rId2"/>
              </a:rPr>
              <a:t>http://</a:t>
            </a:r>
            <a:r>
              <a:rPr lang="en-US" sz="1800" dirty="0" err="1">
                <a:solidFill>
                  <a:srgbClr val="000000"/>
                </a:solidFill>
                <a:latin typeface="Courier New"/>
                <a:cs typeface="Courier New"/>
                <a:hlinkClick r:id="rId2"/>
              </a:rPr>
              <a:t>www.lepp.cornell.edu</a:t>
            </a:r>
            <a:r>
              <a:rPr lang="en-US" sz="1800" dirty="0">
                <a:solidFill>
                  <a:srgbClr val="000000"/>
                </a:solidFill>
                <a:latin typeface="Courier New"/>
                <a:cs typeface="Courier New"/>
                <a:hlinkClick r:id="rId2"/>
              </a:rPr>
              <a:t>/~</a:t>
            </a:r>
            <a:r>
              <a:rPr lang="en-US" sz="1800" dirty="0" err="1" smtClean="0">
                <a:solidFill>
                  <a:srgbClr val="000000"/>
                </a:solidFill>
                <a:latin typeface="Courier New"/>
                <a:cs typeface="Courier New"/>
                <a:hlinkClick r:id="rId2"/>
              </a:rPr>
              <a:t>dcs</a:t>
            </a:r>
            <a:r>
              <a:rPr lang="en-US" sz="1800" dirty="0" smtClean="0">
                <a:solidFill>
                  <a:srgbClr val="000000"/>
                </a:solidFill>
                <a:latin typeface="Courier New"/>
                <a:cs typeface="Courier New"/>
                <a:hlinkClick r:id="rId2"/>
              </a:rPr>
              <a:t>/</a:t>
            </a:r>
            <a:r>
              <a:rPr lang="en-US" sz="1800" dirty="0" err="1" smtClean="0">
                <a:solidFill>
                  <a:srgbClr val="000000"/>
                </a:solidFill>
                <a:latin typeface="Courier New"/>
                <a:cs typeface="Courier New"/>
                <a:hlinkClick r:id="rId2"/>
              </a:rPr>
              <a:t>bmad</a:t>
            </a:r>
            <a:r>
              <a:rPr lang="en-US" sz="1800" dirty="0" smtClean="0">
                <a:solidFill>
                  <a:srgbClr val="000000"/>
                </a:solidFill>
                <a:latin typeface="Courier New"/>
                <a:cs typeface="Courier New"/>
                <a:hlinkClick r:id="rId2"/>
              </a:rPr>
              <a:t>/</a:t>
            </a:r>
            <a:endParaRPr lang="en-US" sz="1800" dirty="0">
              <a:solidFill>
                <a:srgbClr val="000000"/>
              </a:solidFill>
              <a:latin typeface="Courier New"/>
              <a:cs typeface="Courier New"/>
            </a:endParaRPr>
          </a:p>
        </p:txBody>
      </p:sp>
      <p:pic>
        <p:nvPicPr>
          <p:cNvPr id="7" name="Picture 6" descr="Screen Shot 2014-09-13 at 3.54.5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1460500"/>
            <a:ext cx="2816618" cy="36576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4811266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 bwMode="auto">
          <a:xfrm>
            <a:off x="838200" y="0"/>
            <a:ext cx="2438400" cy="334963"/>
          </a:xfrm>
          <a:solidFill>
            <a:schemeClr val="bg1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2800" dirty="0" smtClean="0">
                <a:latin typeface="Palatino"/>
                <a:ea typeface="ＭＳ Ｐゴシック" charset="0"/>
                <a:cs typeface="Palatino"/>
              </a:rPr>
              <a:t>CM01 powers</a:t>
            </a:r>
            <a:endParaRPr lang="en-US" sz="2800" dirty="0">
              <a:latin typeface="Palatino"/>
              <a:ea typeface="ＭＳ Ｐゴシック" charset="0"/>
              <a:cs typeface="Palatino"/>
            </a:endParaRPr>
          </a:p>
        </p:txBody>
      </p:sp>
      <p:pic>
        <p:nvPicPr>
          <p:cNvPr id="2" name="Picture 1" descr="CM_1_power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57400"/>
            <a:ext cx="9144000" cy="32639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3400" y="780871"/>
            <a:ext cx="8077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800" dirty="0" smtClean="0">
                <a:latin typeface="Optima"/>
                <a:cs typeface="Optima"/>
              </a:rPr>
              <a:t>Worst case power deposition due to a field emitter in CM01, per element.</a:t>
            </a:r>
          </a:p>
          <a:p>
            <a:pPr marL="285750" indent="-285750">
              <a:buFont typeface="Arial"/>
              <a:buChar char="•"/>
            </a:pPr>
            <a:r>
              <a:rPr lang="en-US" sz="1800" dirty="0" smtClean="0">
                <a:latin typeface="Optima"/>
                <a:cs typeface="Optima"/>
              </a:rPr>
              <a:t>Losses inside CM01 are not plotted. </a:t>
            </a:r>
          </a:p>
          <a:p>
            <a:pPr marL="285750" indent="-285750">
              <a:buFont typeface="Arial"/>
              <a:buChar char="•"/>
            </a:pPr>
            <a:r>
              <a:rPr lang="en-US" sz="1800" dirty="0" smtClean="0">
                <a:latin typeface="Optima"/>
                <a:cs typeface="Optima"/>
              </a:rPr>
              <a:t>The plot represents the full range of particles tracked. Here, no particle made it past 70 m. </a:t>
            </a:r>
            <a:endParaRPr lang="en-US" sz="1800" dirty="0">
              <a:latin typeface="Optima"/>
              <a:cs typeface="Optim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00200" y="5334000"/>
            <a:ext cx="5952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Optima"/>
                <a:cs typeface="Optima"/>
              </a:rPr>
              <a:t>INJ</a:t>
            </a:r>
            <a:endParaRPr lang="en-US" dirty="0">
              <a:latin typeface="Optima"/>
              <a:cs typeface="Optim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38600" y="5334000"/>
            <a:ext cx="7873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Optima"/>
                <a:cs typeface="Optima"/>
              </a:rPr>
              <a:t>HTR</a:t>
            </a:r>
            <a:endParaRPr lang="en-US" dirty="0">
              <a:latin typeface="Optima"/>
              <a:cs typeface="Optima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781800" y="5334000"/>
            <a:ext cx="9713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Optima"/>
                <a:cs typeface="Optima"/>
              </a:rPr>
              <a:t>COL0</a:t>
            </a:r>
            <a:endParaRPr lang="en-US" dirty="0">
              <a:latin typeface="Optima"/>
              <a:cs typeface="Optima"/>
            </a:endParaRPr>
          </a:p>
        </p:txBody>
      </p:sp>
    </p:spTree>
    <p:extLst>
      <p:ext uri="{BB962C8B-B14F-4D97-AF65-F5344CB8AC3E}">
        <p14:creationId xmlns:p14="http://schemas.microsoft.com/office/powerpoint/2010/main" val="22883695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M_2_power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16911"/>
            <a:ext cx="9144000" cy="3263900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 bwMode="auto">
          <a:xfrm>
            <a:off x="838200" y="0"/>
            <a:ext cx="2438400" cy="334963"/>
          </a:xfrm>
          <a:solidFill>
            <a:schemeClr val="bg1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2800" dirty="0" smtClean="0">
                <a:latin typeface="Palatino"/>
                <a:ea typeface="ＭＳ Ｐゴシック" charset="0"/>
                <a:cs typeface="Palatino"/>
              </a:rPr>
              <a:t>CM02 powers</a:t>
            </a:r>
            <a:endParaRPr lang="en-US" sz="2800" dirty="0">
              <a:latin typeface="Palatino"/>
              <a:ea typeface="ＭＳ Ｐゴシック" charset="0"/>
              <a:cs typeface="Palatino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3400" y="990600"/>
            <a:ext cx="8077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800" dirty="0" smtClean="0">
                <a:latin typeface="Optima"/>
                <a:cs typeface="Optima"/>
              </a:rPr>
              <a:t>A few lucky field emitters in CM02 can make it all the way to the dogleg.</a:t>
            </a:r>
          </a:p>
          <a:p>
            <a:pPr marL="285750" indent="-285750">
              <a:buFont typeface="Arial"/>
              <a:buChar char="•"/>
            </a:pPr>
            <a:r>
              <a:rPr lang="en-US" sz="1800" dirty="0" smtClean="0">
                <a:latin typeface="Optima"/>
                <a:cs typeface="Optima"/>
              </a:rPr>
              <a:t>Backwards particles can’t make it past the laser heater (HTR)</a:t>
            </a:r>
          </a:p>
          <a:p>
            <a:pPr marL="285750" indent="-285750">
              <a:buFont typeface="Arial"/>
              <a:buChar char="•"/>
            </a:pPr>
            <a:r>
              <a:rPr lang="en-US" sz="1800" dirty="0" smtClean="0">
                <a:latin typeface="Optima"/>
                <a:cs typeface="Optima"/>
              </a:rPr>
              <a:t>Almost no possibility to cause loss in L2, L3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52077" y="5939135"/>
            <a:ext cx="8005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Optima"/>
                <a:cs typeface="Optima"/>
              </a:rPr>
              <a:t>CM02</a:t>
            </a:r>
            <a:endParaRPr lang="en-US" sz="1800" dirty="0">
              <a:latin typeface="Optima"/>
              <a:cs typeface="Optima"/>
            </a:endParaRPr>
          </a:p>
        </p:txBody>
      </p:sp>
      <p:cxnSp>
        <p:nvCxnSpPr>
          <p:cNvPr id="17" name="Straight Arrow Connector 16"/>
          <p:cNvCxnSpPr/>
          <p:nvPr/>
        </p:nvCxnSpPr>
        <p:spPr bwMode="auto">
          <a:xfrm flipV="1">
            <a:off x="1295400" y="5257800"/>
            <a:ext cx="0" cy="6096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1" name="TextBox 20"/>
          <p:cNvSpPr txBox="1"/>
          <p:nvPr/>
        </p:nvSpPr>
        <p:spPr>
          <a:xfrm>
            <a:off x="1143000" y="4495800"/>
            <a:ext cx="4284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Optima"/>
                <a:cs typeface="Optima"/>
              </a:rPr>
              <a:t>L1</a:t>
            </a:r>
            <a:endParaRPr lang="en-US" sz="1800" dirty="0">
              <a:latin typeface="Optima"/>
              <a:cs typeface="Optima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438400" y="4495800"/>
            <a:ext cx="4284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Optima"/>
                <a:cs typeface="Optima"/>
              </a:rPr>
              <a:t>L2</a:t>
            </a:r>
            <a:endParaRPr lang="en-US" sz="1800" dirty="0">
              <a:latin typeface="Optima"/>
              <a:cs typeface="Optima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981775" y="4495800"/>
            <a:ext cx="4284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Optima"/>
                <a:cs typeface="Optima"/>
              </a:rPr>
              <a:t>L3</a:t>
            </a:r>
            <a:endParaRPr lang="en-US" sz="1800" dirty="0">
              <a:latin typeface="Optima"/>
              <a:cs typeface="Optima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81000" y="4495800"/>
            <a:ext cx="4284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Optima"/>
                <a:cs typeface="Optima"/>
              </a:rPr>
              <a:t>L0</a:t>
            </a:r>
            <a:endParaRPr lang="en-US" sz="1800" dirty="0">
              <a:latin typeface="Optima"/>
              <a:cs typeface="Optima"/>
            </a:endParaRPr>
          </a:p>
        </p:txBody>
      </p:sp>
    </p:spTree>
    <p:extLst>
      <p:ext uri="{BB962C8B-B14F-4D97-AF65-F5344CB8AC3E}">
        <p14:creationId xmlns:p14="http://schemas.microsoft.com/office/powerpoint/2010/main" val="27764107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 bwMode="auto">
          <a:xfrm>
            <a:off x="838200" y="0"/>
            <a:ext cx="5257800" cy="334963"/>
          </a:xfrm>
          <a:solidFill>
            <a:schemeClr val="bg1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2800" dirty="0" smtClean="0">
                <a:latin typeface="Palatino"/>
                <a:ea typeface="ＭＳ Ｐゴシック" charset="0"/>
                <a:cs typeface="Palatino"/>
              </a:rPr>
              <a:t>CM02 example field emitter 796</a:t>
            </a:r>
            <a:endParaRPr lang="en-US" sz="2800" dirty="0">
              <a:latin typeface="Palatino"/>
              <a:ea typeface="ＭＳ Ｐゴシック" charset="0"/>
              <a:cs typeface="Palatino"/>
            </a:endParaRPr>
          </a:p>
        </p:txBody>
      </p:sp>
      <p:pic>
        <p:nvPicPr>
          <p:cNvPr id="5" name="Picture 4" descr="CM_2_field_emitter746.ou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735684"/>
            <a:ext cx="8686800" cy="3674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6781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 bwMode="auto">
          <a:xfrm>
            <a:off x="838200" y="0"/>
            <a:ext cx="5715000" cy="334963"/>
          </a:xfrm>
          <a:solidFill>
            <a:schemeClr val="bg1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2800" dirty="0" smtClean="0">
                <a:latin typeface="Palatino"/>
                <a:ea typeface="ＭＳ Ｐゴシック" charset="0"/>
                <a:cs typeface="Palatino"/>
              </a:rPr>
              <a:t>CM02 example field emitter 2087</a:t>
            </a:r>
            <a:endParaRPr lang="en-US" sz="2800" dirty="0">
              <a:latin typeface="Palatino"/>
              <a:ea typeface="ＭＳ Ｐゴシック" charset="0"/>
              <a:cs typeface="Palatino"/>
            </a:endParaRPr>
          </a:p>
        </p:txBody>
      </p:sp>
      <p:pic>
        <p:nvPicPr>
          <p:cNvPr id="2" name="Picture 1" descr="CM_2_field_emitter2087.ou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642290"/>
            <a:ext cx="5867400" cy="2481910"/>
          </a:xfrm>
          <a:prstGeom prst="rect">
            <a:avLst/>
          </a:prstGeom>
        </p:spPr>
      </p:pic>
      <p:pic>
        <p:nvPicPr>
          <p:cNvPr id="3" name="Picture 2" descr="density_CM_2_field_emitter2087.ou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122" y="3657600"/>
            <a:ext cx="6534738" cy="292102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895600" y="3352800"/>
            <a:ext cx="29795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latin typeface="Optima"/>
                <a:cs typeface="Optima"/>
              </a:rPr>
              <a:t>Power density in BC1 wall</a:t>
            </a:r>
            <a:endParaRPr lang="en-US" sz="1800" dirty="0">
              <a:latin typeface="Optima"/>
              <a:cs typeface="Optima"/>
            </a:endParaRPr>
          </a:p>
        </p:txBody>
      </p:sp>
    </p:spTree>
    <p:extLst>
      <p:ext uri="{BB962C8B-B14F-4D97-AF65-F5344CB8AC3E}">
        <p14:creationId xmlns:p14="http://schemas.microsoft.com/office/powerpoint/2010/main" val="26565168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 bwMode="auto">
          <a:xfrm>
            <a:off x="838200" y="0"/>
            <a:ext cx="2438400" cy="334963"/>
          </a:xfrm>
          <a:solidFill>
            <a:schemeClr val="bg1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2800" dirty="0" smtClean="0">
                <a:latin typeface="Palatino"/>
                <a:ea typeface="ＭＳ Ｐゴシック" charset="0"/>
                <a:cs typeface="Palatino"/>
              </a:rPr>
              <a:t>CM04 powers</a:t>
            </a:r>
            <a:endParaRPr lang="en-US" sz="2800" dirty="0">
              <a:latin typeface="Palatino"/>
              <a:ea typeface="ＭＳ Ｐゴシック" charset="0"/>
              <a:cs typeface="Palatino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3400" y="780871"/>
            <a:ext cx="8077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800" dirty="0" smtClean="0">
                <a:latin typeface="Optima"/>
                <a:cs typeface="Optima"/>
              </a:rPr>
              <a:t>CM04 losses are always between BC1 and BC2</a:t>
            </a:r>
          </a:p>
          <a:p>
            <a:pPr marL="285750" indent="-285750">
              <a:buFont typeface="Arial"/>
              <a:buChar char="•"/>
            </a:pPr>
            <a:r>
              <a:rPr lang="en-US" sz="1800" dirty="0" smtClean="0">
                <a:latin typeface="Optima"/>
                <a:cs typeface="Optima"/>
              </a:rPr>
              <a:t>The plot represents the full range of particles tracked. Here, no particle made it past 70 m. </a:t>
            </a:r>
            <a:endParaRPr lang="en-US" sz="1800" dirty="0">
              <a:latin typeface="Optima"/>
              <a:cs typeface="Optima"/>
            </a:endParaRPr>
          </a:p>
        </p:txBody>
      </p:sp>
      <p:pic>
        <p:nvPicPr>
          <p:cNvPr id="4" name="Picture 3" descr="CM_4_power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62200"/>
            <a:ext cx="9144000" cy="32639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590800" y="6248400"/>
            <a:ext cx="8005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Optima"/>
                <a:cs typeface="Optima"/>
              </a:rPr>
              <a:t>CM04</a:t>
            </a:r>
            <a:endParaRPr lang="en-US" sz="1800" dirty="0">
              <a:latin typeface="Optima"/>
              <a:cs typeface="Optima"/>
            </a:endParaRPr>
          </a:p>
        </p:txBody>
      </p:sp>
      <p:cxnSp>
        <p:nvCxnSpPr>
          <p:cNvPr id="10" name="Straight Arrow Connector 9"/>
          <p:cNvCxnSpPr/>
          <p:nvPr/>
        </p:nvCxnSpPr>
        <p:spPr bwMode="auto">
          <a:xfrm flipV="1">
            <a:off x="2934123" y="5567065"/>
            <a:ext cx="0" cy="6096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1" name="TextBox 10"/>
          <p:cNvSpPr txBox="1"/>
          <p:nvPr/>
        </p:nvSpPr>
        <p:spPr>
          <a:xfrm>
            <a:off x="4953000" y="5715000"/>
            <a:ext cx="4284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Optima"/>
                <a:cs typeface="Optima"/>
              </a:rPr>
              <a:t>L2</a:t>
            </a:r>
            <a:endParaRPr lang="en-US" sz="1800" dirty="0">
              <a:latin typeface="Optima"/>
              <a:cs typeface="Optima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001000" y="5715000"/>
            <a:ext cx="6080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Optima"/>
                <a:cs typeface="Optima"/>
              </a:rPr>
              <a:t>BC2</a:t>
            </a:r>
            <a:endParaRPr lang="en-US" sz="1800" dirty="0">
              <a:latin typeface="Optima"/>
              <a:cs typeface="Optima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85800" y="5715000"/>
            <a:ext cx="6080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Optima"/>
                <a:cs typeface="Optima"/>
              </a:rPr>
              <a:t>BC1</a:t>
            </a:r>
            <a:endParaRPr lang="en-US" sz="1800" dirty="0">
              <a:latin typeface="Optima"/>
              <a:cs typeface="Optima"/>
            </a:endParaRPr>
          </a:p>
        </p:txBody>
      </p:sp>
    </p:spTree>
    <p:extLst>
      <p:ext uri="{BB962C8B-B14F-4D97-AF65-F5344CB8AC3E}">
        <p14:creationId xmlns:p14="http://schemas.microsoft.com/office/powerpoint/2010/main" val="22751713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 bwMode="auto">
          <a:xfrm>
            <a:off x="838200" y="0"/>
            <a:ext cx="5410200" cy="334963"/>
          </a:xfrm>
          <a:solidFill>
            <a:schemeClr val="bg1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2800" dirty="0" smtClean="0">
                <a:latin typeface="Palatino"/>
                <a:ea typeface="ＭＳ Ｐゴシック" charset="0"/>
                <a:cs typeface="Palatino"/>
              </a:rPr>
              <a:t>CM04 example field emitter 628</a:t>
            </a:r>
            <a:endParaRPr lang="en-US" sz="2800" dirty="0">
              <a:latin typeface="Palatino"/>
              <a:ea typeface="ＭＳ Ｐゴシック" charset="0"/>
              <a:cs typeface="Palatino"/>
            </a:endParaRPr>
          </a:p>
        </p:txBody>
      </p:sp>
      <p:pic>
        <p:nvPicPr>
          <p:cNvPr id="2" name="Picture 1" descr="CM_4_field_emitter628.ou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752600"/>
            <a:ext cx="8286524" cy="35052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886200" y="1371600"/>
            <a:ext cx="4284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Optima"/>
                <a:cs typeface="Optima"/>
              </a:rPr>
              <a:t>L2</a:t>
            </a:r>
            <a:endParaRPr lang="en-US" sz="1800" dirty="0">
              <a:latin typeface="Optima"/>
              <a:cs typeface="Optim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001000" y="1371600"/>
            <a:ext cx="6080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Optima"/>
                <a:cs typeface="Optima"/>
              </a:rPr>
              <a:t>BC2</a:t>
            </a:r>
            <a:endParaRPr lang="en-US" sz="1800" dirty="0">
              <a:latin typeface="Optima"/>
              <a:cs typeface="Optima"/>
            </a:endParaRPr>
          </a:p>
        </p:txBody>
      </p:sp>
    </p:spTree>
    <p:extLst>
      <p:ext uri="{BB962C8B-B14F-4D97-AF65-F5344CB8AC3E}">
        <p14:creationId xmlns:p14="http://schemas.microsoft.com/office/powerpoint/2010/main" val="32030767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 bwMode="auto">
          <a:xfrm>
            <a:off x="838200" y="0"/>
            <a:ext cx="3581400" cy="334963"/>
          </a:xfrm>
          <a:solidFill>
            <a:schemeClr val="bg1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2800" dirty="0" smtClean="0">
                <a:latin typeface="Palatino"/>
                <a:ea typeface="ＭＳ Ｐゴシック" charset="0"/>
                <a:cs typeface="Palatino"/>
              </a:rPr>
              <a:t>Worst case summary</a:t>
            </a:r>
            <a:endParaRPr lang="en-US" sz="2800" dirty="0">
              <a:latin typeface="Palatino"/>
              <a:ea typeface="ＭＳ Ｐゴシック" charset="0"/>
              <a:cs typeface="Palatino"/>
            </a:endParaRPr>
          </a:p>
        </p:txBody>
      </p:sp>
      <p:pic>
        <p:nvPicPr>
          <p:cNvPr id="2" name="Picture 1" descr="Worst_case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504" y="2590800"/>
            <a:ext cx="9144000" cy="32639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95400" y="5867400"/>
            <a:ext cx="4284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Optima"/>
                <a:cs typeface="Optima"/>
              </a:rPr>
              <a:t>L1</a:t>
            </a:r>
            <a:endParaRPr lang="en-US" sz="1800" dirty="0">
              <a:latin typeface="Optima"/>
              <a:cs typeface="Optim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43375" y="5867400"/>
            <a:ext cx="4284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Optima"/>
                <a:cs typeface="Optima"/>
              </a:rPr>
              <a:t>L2</a:t>
            </a:r>
            <a:endParaRPr lang="en-US" sz="1800" dirty="0">
              <a:latin typeface="Optima"/>
              <a:cs typeface="Optim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29200" y="5867400"/>
            <a:ext cx="4284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Optima"/>
                <a:cs typeface="Optima"/>
              </a:rPr>
              <a:t>L3</a:t>
            </a:r>
            <a:endParaRPr lang="en-US" sz="1800" dirty="0">
              <a:latin typeface="Optima"/>
              <a:cs typeface="Optima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3400" y="5867400"/>
            <a:ext cx="4284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Optima"/>
                <a:cs typeface="Optima"/>
              </a:rPr>
              <a:t>L0</a:t>
            </a:r>
            <a:endParaRPr lang="en-US" sz="1800" dirty="0">
              <a:latin typeface="Optima"/>
              <a:cs typeface="Optim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3400" y="990600"/>
            <a:ext cx="8077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800" dirty="0" smtClean="0">
                <a:latin typeface="Optima"/>
                <a:cs typeface="Optima"/>
              </a:rPr>
              <a:t>Worst case power experienced per element from a field emitter in one </a:t>
            </a:r>
            <a:r>
              <a:rPr lang="en-US" sz="1800" dirty="0" err="1" smtClean="0">
                <a:latin typeface="Optima"/>
                <a:cs typeface="Optima"/>
              </a:rPr>
              <a:t>cryomodule</a:t>
            </a:r>
            <a:r>
              <a:rPr lang="en-US" sz="1800" dirty="0" smtClean="0">
                <a:latin typeface="Optima"/>
                <a:cs typeface="Optima"/>
              </a:rPr>
              <a:t>, with emission exiting the </a:t>
            </a:r>
            <a:r>
              <a:rPr lang="en-US" sz="1800" dirty="0" err="1" smtClean="0">
                <a:latin typeface="Optima"/>
                <a:cs typeface="Optima"/>
              </a:rPr>
              <a:t>cryomodule</a:t>
            </a:r>
            <a:r>
              <a:rPr lang="en-US" sz="1800" dirty="0" smtClean="0">
                <a:latin typeface="Optima"/>
                <a:cs typeface="Optima"/>
              </a:rPr>
              <a:t> totaling 10 </a:t>
            </a:r>
            <a:r>
              <a:rPr lang="en-US" sz="1800" dirty="0" err="1" smtClean="0">
                <a:latin typeface="Optima"/>
                <a:cs typeface="Optima"/>
              </a:rPr>
              <a:t>nA.</a:t>
            </a:r>
            <a:endParaRPr lang="en-US" sz="1800" dirty="0" smtClean="0">
              <a:latin typeface="Optima"/>
              <a:cs typeface="Optima"/>
            </a:endParaRPr>
          </a:p>
          <a:p>
            <a:pPr marL="285750" indent="-285750">
              <a:buFont typeface="Arial"/>
              <a:buChar char="•"/>
            </a:pPr>
            <a:r>
              <a:rPr lang="en-US" sz="1800" dirty="0" smtClean="0">
                <a:latin typeface="Optima"/>
                <a:cs typeface="Optima"/>
              </a:rPr>
              <a:t>No particle due to field emission can make it past </a:t>
            </a:r>
            <a:r>
              <a:rPr lang="en-US" sz="1800" smtClean="0">
                <a:latin typeface="Optima"/>
                <a:cs typeface="Optima"/>
              </a:rPr>
              <a:t>the dogleg.</a:t>
            </a:r>
            <a:endParaRPr lang="en-US" sz="1800" dirty="0">
              <a:latin typeface="Optima"/>
              <a:cs typeface="Optima"/>
            </a:endParaRPr>
          </a:p>
        </p:txBody>
      </p:sp>
    </p:spTree>
    <p:extLst>
      <p:ext uri="{BB962C8B-B14F-4D97-AF65-F5344CB8AC3E}">
        <p14:creationId xmlns:p14="http://schemas.microsoft.com/office/powerpoint/2010/main" val="14209496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 bwMode="auto">
          <a:xfrm>
            <a:off x="838200" y="0"/>
            <a:ext cx="4572000" cy="334963"/>
          </a:xfrm>
          <a:solidFill>
            <a:schemeClr val="bg1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2800" dirty="0" smtClean="0">
                <a:latin typeface="Palatino"/>
                <a:ea typeface="ＭＳ Ｐゴシック" charset="0"/>
                <a:cs typeface="Palatino"/>
              </a:rPr>
              <a:t>Worst Worst case summary</a:t>
            </a:r>
            <a:endParaRPr lang="en-US" sz="2800" dirty="0">
              <a:latin typeface="Palatino"/>
              <a:ea typeface="ＭＳ Ｐゴシック" charset="0"/>
              <a:cs typeface="Palatino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95400" y="5867400"/>
            <a:ext cx="4284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Optima"/>
                <a:cs typeface="Optima"/>
              </a:rPr>
              <a:t>L1</a:t>
            </a:r>
            <a:endParaRPr lang="en-US" sz="1800" dirty="0">
              <a:latin typeface="Optima"/>
              <a:cs typeface="Optim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43375" y="5867400"/>
            <a:ext cx="4284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Optima"/>
                <a:cs typeface="Optima"/>
              </a:rPr>
              <a:t>L2</a:t>
            </a:r>
            <a:endParaRPr lang="en-US" sz="1800" dirty="0">
              <a:latin typeface="Optima"/>
              <a:cs typeface="Optim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29200" y="5867400"/>
            <a:ext cx="4284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Optima"/>
                <a:cs typeface="Optima"/>
              </a:rPr>
              <a:t>L3</a:t>
            </a:r>
            <a:endParaRPr lang="en-US" sz="1800" dirty="0">
              <a:latin typeface="Optima"/>
              <a:cs typeface="Optima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3400" y="5867400"/>
            <a:ext cx="4284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Optima"/>
                <a:cs typeface="Optima"/>
              </a:rPr>
              <a:t>L0</a:t>
            </a:r>
            <a:endParaRPr lang="en-US" sz="1800" dirty="0">
              <a:latin typeface="Optima"/>
              <a:cs typeface="Optim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3400" y="990600"/>
            <a:ext cx="8077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800" dirty="0" smtClean="0">
                <a:latin typeface="Optima"/>
                <a:cs typeface="Optima"/>
              </a:rPr>
              <a:t>Worst Worst case power experienced per element, assuming that all </a:t>
            </a:r>
            <a:r>
              <a:rPr lang="en-US" sz="1800" dirty="0" err="1" smtClean="0">
                <a:latin typeface="Optima"/>
                <a:cs typeface="Optima"/>
              </a:rPr>
              <a:t>cryomodules</a:t>
            </a:r>
            <a:r>
              <a:rPr lang="en-US" sz="1800" dirty="0" smtClean="0">
                <a:latin typeface="Optima"/>
                <a:cs typeface="Optima"/>
              </a:rPr>
              <a:t> have a field emitter with 10 </a:t>
            </a:r>
            <a:r>
              <a:rPr lang="en-US" sz="1800" dirty="0" err="1" smtClean="0">
                <a:latin typeface="Optima"/>
                <a:cs typeface="Optima"/>
              </a:rPr>
              <a:t>nA</a:t>
            </a:r>
            <a:r>
              <a:rPr lang="en-US" sz="1800" dirty="0" smtClean="0">
                <a:latin typeface="Optima"/>
                <a:cs typeface="Optima"/>
              </a:rPr>
              <a:t> exiting.</a:t>
            </a:r>
          </a:p>
        </p:txBody>
      </p:sp>
      <p:pic>
        <p:nvPicPr>
          <p:cNvPr id="3" name="Picture 2" descr="Worst_Worst_case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03500"/>
            <a:ext cx="9144000" cy="326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1917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 bwMode="auto">
          <a:xfrm>
            <a:off x="838200" y="0"/>
            <a:ext cx="2743200" cy="334963"/>
          </a:xfrm>
          <a:solidFill>
            <a:schemeClr val="bg1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2800" dirty="0" smtClean="0">
                <a:latin typeface="Palatino"/>
                <a:ea typeface="ＭＳ Ｐゴシック" charset="0"/>
                <a:cs typeface="Palatino"/>
              </a:rPr>
              <a:t>Summary Data</a:t>
            </a:r>
            <a:endParaRPr lang="en-US" sz="2800" dirty="0">
              <a:latin typeface="Palatino"/>
              <a:ea typeface="ＭＳ Ｐゴシック" charset="0"/>
              <a:cs typeface="Palatino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38200" y="762000"/>
            <a:ext cx="7283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Optima"/>
                <a:cs typeface="Optima"/>
              </a:rPr>
              <a:t>Summary particle loss plots and data can be found at:</a:t>
            </a:r>
            <a:endParaRPr lang="en-US" dirty="0">
              <a:latin typeface="Optima"/>
              <a:cs typeface="Optima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90600" y="1295400"/>
            <a:ext cx="65566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ourier New"/>
                <a:cs typeface="Courier New"/>
                <a:hlinkClick r:id="rId2"/>
              </a:rPr>
              <a:t>http://</a:t>
            </a:r>
            <a:r>
              <a:rPr lang="en-US" sz="1800" dirty="0" err="1">
                <a:latin typeface="Courier New"/>
                <a:cs typeface="Courier New"/>
                <a:hlinkClick r:id="rId2"/>
              </a:rPr>
              <a:t>www.lepp.cornell.edu</a:t>
            </a:r>
            <a:r>
              <a:rPr lang="en-US" sz="1800" dirty="0">
                <a:latin typeface="Courier New"/>
                <a:cs typeface="Courier New"/>
                <a:hlinkClick r:id="rId2"/>
              </a:rPr>
              <a:t>/~cem52/LCLS2/data</a:t>
            </a:r>
            <a:r>
              <a:rPr lang="en-US" sz="1800" dirty="0" smtClean="0">
                <a:latin typeface="Courier New"/>
                <a:cs typeface="Courier New"/>
                <a:hlinkClick r:id="rId2"/>
              </a:rPr>
              <a:t>/</a:t>
            </a:r>
            <a:endParaRPr lang="en-US" sz="1800" dirty="0">
              <a:latin typeface="Courier New"/>
              <a:cs typeface="Courier New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200" y="1905000"/>
            <a:ext cx="5257800" cy="4656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7910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013346"/>
            <a:ext cx="8071866" cy="401585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72000" y="5486400"/>
            <a:ext cx="6808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>
                <a:latin typeface="Optima"/>
                <a:cs typeface="Optima"/>
              </a:rPr>
              <a:t>End</a:t>
            </a:r>
            <a:endParaRPr lang="en-US" u="sng" dirty="0">
              <a:latin typeface="Optima"/>
              <a:cs typeface="Optima"/>
            </a:endParaRPr>
          </a:p>
        </p:txBody>
      </p:sp>
    </p:spTree>
    <p:extLst>
      <p:ext uri="{BB962C8B-B14F-4D97-AF65-F5344CB8AC3E}">
        <p14:creationId xmlns:p14="http://schemas.microsoft.com/office/powerpoint/2010/main" val="32339870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/>
          <p:cNvSpPr>
            <a:spLocks noGrp="1"/>
          </p:cNvSpPr>
          <p:nvPr>
            <p:ph type="title"/>
          </p:nvPr>
        </p:nvSpPr>
        <p:spPr bwMode="auto">
          <a:xfrm>
            <a:off x="838200" y="0"/>
            <a:ext cx="1295400" cy="334963"/>
          </a:xfrm>
          <a:solidFill>
            <a:schemeClr val="bg1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2800" i="1" dirty="0" smtClean="0">
                <a:latin typeface="Palatino" charset="0"/>
                <a:ea typeface="Optima" charset="0"/>
                <a:cs typeface="Palatino" charset="0"/>
              </a:rPr>
              <a:t>Bmad</a:t>
            </a:r>
            <a:endParaRPr lang="en-US" sz="2800" i="1" dirty="0">
              <a:latin typeface="Palatino" charset="0"/>
              <a:ea typeface="Optima" charset="0"/>
              <a:cs typeface="Palatino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4801" y="689312"/>
            <a:ext cx="4114799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dirty="0" smtClean="0">
                <a:latin typeface="Optima"/>
                <a:cs typeface="Optima"/>
              </a:rPr>
              <a:t>Library currently has:</a:t>
            </a:r>
            <a:endParaRPr lang="en-US" sz="2000" dirty="0">
              <a:latin typeface="Optima"/>
              <a:cs typeface="Optima"/>
            </a:endParaRPr>
          </a:p>
          <a:p>
            <a:pPr marL="1143000" lvl="2" indent="-228600">
              <a:buFont typeface="Arial" charset="0"/>
              <a:buChar char="•"/>
              <a:defRPr/>
            </a:pPr>
            <a:r>
              <a:rPr lang="en-US" sz="2000" dirty="0">
                <a:solidFill>
                  <a:srgbClr val="008000"/>
                </a:solidFill>
                <a:latin typeface="Optima"/>
                <a:cs typeface="Optima"/>
              </a:rPr>
              <a:t>~1,000 routines</a:t>
            </a:r>
          </a:p>
          <a:p>
            <a:pPr marL="1143000" lvl="2" indent="-228600">
              <a:buFont typeface="Arial" charset="0"/>
              <a:buChar char="•"/>
              <a:defRPr/>
            </a:pPr>
            <a:r>
              <a:rPr lang="en-US" sz="2000" dirty="0">
                <a:solidFill>
                  <a:srgbClr val="008000"/>
                </a:solidFill>
                <a:latin typeface="Optima"/>
                <a:cs typeface="Optima"/>
              </a:rPr>
              <a:t>~100,000 lines of code</a:t>
            </a:r>
          </a:p>
          <a:p>
            <a:pPr>
              <a:defRPr/>
            </a:pPr>
            <a:endParaRPr lang="en-US" sz="2000" dirty="0">
              <a:latin typeface="Optima"/>
              <a:cs typeface="Optima"/>
            </a:endParaRPr>
          </a:p>
          <a:p>
            <a:pPr>
              <a:defRPr/>
            </a:pPr>
            <a:r>
              <a:rPr lang="en-US" sz="2000" dirty="0" smtClean="0">
                <a:latin typeface="Optima"/>
                <a:cs typeface="Optima"/>
              </a:rPr>
              <a:t>Routines can do:</a:t>
            </a:r>
            <a:endParaRPr lang="en-US" sz="2000" dirty="0">
              <a:latin typeface="Optima"/>
              <a:cs typeface="Optima"/>
            </a:endParaRPr>
          </a:p>
          <a:p>
            <a:pPr marL="520700" lvl="2" indent="-228600">
              <a:buFont typeface="Arial" charset="0"/>
              <a:buChar char="•"/>
              <a:defRPr/>
            </a:pPr>
            <a:r>
              <a:rPr lang="en-US" sz="2000" dirty="0" smtClean="0">
                <a:solidFill>
                  <a:srgbClr val="008000"/>
                </a:solidFill>
                <a:latin typeface="Optima"/>
                <a:cs typeface="Optima"/>
              </a:rPr>
              <a:t>Spin tracking</a:t>
            </a:r>
          </a:p>
          <a:p>
            <a:pPr marL="520700" lvl="2" indent="-228600">
              <a:buFont typeface="Arial" charset="0"/>
              <a:buChar char="•"/>
              <a:defRPr/>
            </a:pPr>
            <a:r>
              <a:rPr lang="en-US" sz="2000" dirty="0">
                <a:solidFill>
                  <a:srgbClr val="008000"/>
                </a:solidFill>
                <a:latin typeface="Optima"/>
                <a:cs typeface="Optima"/>
              </a:rPr>
              <a:t>Tracking </a:t>
            </a:r>
            <a:r>
              <a:rPr lang="en-US" sz="2000" dirty="0" smtClean="0">
                <a:solidFill>
                  <a:srgbClr val="008000"/>
                </a:solidFill>
                <a:latin typeface="Optima"/>
                <a:cs typeface="Optima"/>
              </a:rPr>
              <a:t>with </a:t>
            </a:r>
            <a:r>
              <a:rPr lang="en-US" sz="2000" dirty="0">
                <a:solidFill>
                  <a:srgbClr val="008000"/>
                </a:solidFill>
                <a:latin typeface="Optima"/>
                <a:cs typeface="Optima"/>
              </a:rPr>
              <a:t>coherent synchrotron </a:t>
            </a:r>
            <a:r>
              <a:rPr lang="en-US" sz="2000" dirty="0" smtClean="0">
                <a:solidFill>
                  <a:srgbClr val="008000"/>
                </a:solidFill>
                <a:latin typeface="Optima"/>
                <a:cs typeface="Optima"/>
              </a:rPr>
              <a:t>radiation (CSR) with shielding</a:t>
            </a:r>
            <a:endParaRPr lang="en-US" sz="2000" dirty="0">
              <a:solidFill>
                <a:srgbClr val="008000"/>
              </a:solidFill>
              <a:latin typeface="Optima"/>
              <a:cs typeface="Optima"/>
            </a:endParaRPr>
          </a:p>
          <a:p>
            <a:pPr marL="520700" lvl="2" indent="-228600">
              <a:buFont typeface="Arial" charset="0"/>
              <a:buChar char="•"/>
              <a:defRPr/>
            </a:pPr>
            <a:r>
              <a:rPr lang="en-US" sz="2000" dirty="0" err="1">
                <a:solidFill>
                  <a:srgbClr val="008000"/>
                </a:solidFill>
                <a:latin typeface="Optima"/>
                <a:cs typeface="Optima"/>
              </a:rPr>
              <a:t>W</a:t>
            </a:r>
            <a:r>
              <a:rPr lang="en-US" sz="2000" dirty="0" err="1" smtClean="0">
                <a:solidFill>
                  <a:srgbClr val="008000"/>
                </a:solidFill>
                <a:latin typeface="Optima"/>
                <a:cs typeface="Optima"/>
              </a:rPr>
              <a:t>akefields</a:t>
            </a:r>
            <a:r>
              <a:rPr lang="en-US" sz="2000" dirty="0" smtClean="0">
                <a:solidFill>
                  <a:srgbClr val="008000"/>
                </a:solidFill>
                <a:latin typeface="Optima"/>
                <a:cs typeface="Optima"/>
              </a:rPr>
              <a:t> and HOMs</a:t>
            </a:r>
          </a:p>
          <a:p>
            <a:pPr marL="520700" lvl="2" indent="-228600">
              <a:buFont typeface="Arial" charset="0"/>
              <a:buChar char="•"/>
              <a:defRPr/>
            </a:pPr>
            <a:r>
              <a:rPr lang="en-US" sz="2000" dirty="0" smtClean="0">
                <a:solidFill>
                  <a:srgbClr val="008000"/>
                </a:solidFill>
                <a:latin typeface="Optima"/>
                <a:cs typeface="Optima"/>
              </a:rPr>
              <a:t>Taylor maps</a:t>
            </a:r>
            <a:endParaRPr lang="en-US" sz="2000" dirty="0">
              <a:solidFill>
                <a:srgbClr val="008000"/>
              </a:solidFill>
              <a:latin typeface="Optima"/>
              <a:cs typeface="Optima"/>
            </a:endParaRPr>
          </a:p>
          <a:p>
            <a:pPr marL="520700" lvl="2" indent="-228600">
              <a:buFont typeface="Arial" charset="0"/>
              <a:buChar char="•"/>
              <a:defRPr/>
            </a:pPr>
            <a:r>
              <a:rPr lang="en-US" sz="2000" dirty="0">
                <a:solidFill>
                  <a:srgbClr val="008000"/>
                </a:solidFill>
                <a:latin typeface="Optima"/>
                <a:cs typeface="Optima"/>
              </a:rPr>
              <a:t>Intra-beam scattering (IBS</a:t>
            </a:r>
            <a:r>
              <a:rPr lang="en-US" sz="2000" dirty="0" smtClean="0">
                <a:solidFill>
                  <a:srgbClr val="008000"/>
                </a:solidFill>
                <a:latin typeface="Optima"/>
                <a:cs typeface="Optima"/>
              </a:rPr>
              <a:t>)</a:t>
            </a:r>
            <a:endParaRPr lang="en-US" sz="2000" dirty="0">
              <a:solidFill>
                <a:srgbClr val="008000"/>
              </a:solidFill>
              <a:latin typeface="Optima"/>
              <a:cs typeface="Optima"/>
            </a:endParaRPr>
          </a:p>
          <a:p>
            <a:pPr marL="520700" lvl="2" indent="-228600">
              <a:buFont typeface="Arial" charset="0"/>
              <a:buChar char="•"/>
              <a:defRPr/>
            </a:pPr>
            <a:r>
              <a:rPr lang="en-US" sz="2000" dirty="0">
                <a:solidFill>
                  <a:srgbClr val="008000"/>
                </a:solidFill>
                <a:latin typeface="Optima"/>
                <a:cs typeface="Optima"/>
              </a:rPr>
              <a:t>Touschek </a:t>
            </a:r>
            <a:r>
              <a:rPr lang="en-US" sz="2000" dirty="0" smtClean="0">
                <a:solidFill>
                  <a:srgbClr val="008000"/>
                </a:solidFill>
                <a:latin typeface="Optima"/>
                <a:cs typeface="Optima"/>
              </a:rPr>
              <a:t>scattering</a:t>
            </a:r>
            <a:endParaRPr lang="en-US" sz="2000" dirty="0">
              <a:solidFill>
                <a:srgbClr val="008000"/>
              </a:solidFill>
              <a:latin typeface="Optima"/>
              <a:cs typeface="Optima"/>
            </a:endParaRPr>
          </a:p>
          <a:p>
            <a:pPr marL="520700" lvl="2" indent="-228600">
              <a:buFont typeface="Arial" charset="0"/>
              <a:buChar char="•"/>
              <a:defRPr/>
            </a:pPr>
            <a:r>
              <a:rPr lang="en-US" sz="2000" dirty="0">
                <a:solidFill>
                  <a:srgbClr val="008000"/>
                </a:solidFill>
                <a:latin typeface="Optima"/>
                <a:cs typeface="Optima"/>
              </a:rPr>
              <a:t>Frequency map analysis</a:t>
            </a:r>
          </a:p>
          <a:p>
            <a:pPr marL="520700" lvl="2" indent="-228600">
              <a:buFont typeface="Arial" charset="0"/>
              <a:buChar char="•"/>
              <a:defRPr/>
            </a:pPr>
            <a:r>
              <a:rPr lang="en-US" sz="2000" dirty="0" smtClean="0">
                <a:solidFill>
                  <a:srgbClr val="008000"/>
                </a:solidFill>
                <a:latin typeface="Optima"/>
                <a:cs typeface="Optima"/>
              </a:rPr>
              <a:t>Dark current tracking</a:t>
            </a:r>
          </a:p>
          <a:p>
            <a:pPr marL="520700" lvl="2" indent="-228600">
              <a:buFont typeface="Arial" charset="0"/>
              <a:buChar char="•"/>
              <a:defRPr/>
            </a:pPr>
            <a:r>
              <a:rPr lang="en-US" sz="2000" dirty="0">
                <a:solidFill>
                  <a:srgbClr val="008000"/>
                </a:solidFill>
                <a:latin typeface="Optima"/>
                <a:cs typeface="Optima"/>
              </a:rPr>
              <a:t>X-ray </a:t>
            </a:r>
            <a:r>
              <a:rPr lang="en-US" sz="2000" dirty="0" smtClean="0">
                <a:solidFill>
                  <a:srgbClr val="008000"/>
                </a:solidFill>
                <a:latin typeface="Optima"/>
                <a:cs typeface="Optima"/>
              </a:rPr>
              <a:t>tracking</a:t>
            </a:r>
          </a:p>
          <a:p>
            <a:pPr marL="520700" lvl="2" indent="-228600">
              <a:buFont typeface="Arial" charset="0"/>
              <a:buChar char="•"/>
              <a:defRPr/>
            </a:pPr>
            <a:r>
              <a:rPr lang="en-US" sz="2000" dirty="0" smtClean="0">
                <a:solidFill>
                  <a:srgbClr val="008000"/>
                </a:solidFill>
                <a:latin typeface="Optima"/>
                <a:cs typeface="Optima"/>
              </a:rPr>
              <a:t>...</a:t>
            </a:r>
            <a:endParaRPr lang="en-US" sz="2000" dirty="0">
              <a:solidFill>
                <a:srgbClr val="008000"/>
              </a:solidFill>
              <a:latin typeface="Optima"/>
              <a:cs typeface="Optima"/>
            </a:endParaRPr>
          </a:p>
          <a:p>
            <a:pPr>
              <a:defRPr/>
            </a:pPr>
            <a:endParaRPr lang="en-US" sz="2000" dirty="0">
              <a:latin typeface="Optima"/>
              <a:cs typeface="Optim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62400" y="844689"/>
            <a:ext cx="4953000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Optima"/>
                <a:cs typeface="Optima"/>
              </a:rPr>
              <a:t>Lattice features</a:t>
            </a:r>
            <a:endParaRPr lang="en-US" sz="2000" dirty="0" smtClean="0">
              <a:solidFill>
                <a:srgbClr val="CC0000"/>
              </a:solidFill>
              <a:latin typeface="Optima"/>
              <a:cs typeface="Optima"/>
            </a:endParaRPr>
          </a:p>
          <a:p>
            <a:pPr marL="623888" lvl="1" indent="-166688">
              <a:buFont typeface="Arial"/>
              <a:buChar char="•"/>
            </a:pPr>
            <a:r>
              <a:rPr lang="en-US" sz="2000" dirty="0" smtClean="0">
                <a:solidFill>
                  <a:srgbClr val="0000FF"/>
                </a:solidFill>
                <a:latin typeface="Optima"/>
                <a:cs typeface="Optima"/>
              </a:rPr>
              <a:t>Superposition – Define overlapping elements</a:t>
            </a:r>
          </a:p>
          <a:p>
            <a:pPr marL="623888" lvl="1" indent="-166688">
              <a:buFont typeface="Arial"/>
              <a:buChar char="•"/>
            </a:pPr>
            <a:r>
              <a:rPr lang="en-US" sz="2000" dirty="0">
                <a:solidFill>
                  <a:srgbClr val="0000FF"/>
                </a:solidFill>
                <a:latin typeface="Optima"/>
                <a:cs typeface="Optima"/>
              </a:rPr>
              <a:t>C</a:t>
            </a:r>
            <a:r>
              <a:rPr lang="en-US" sz="2000" dirty="0" smtClean="0">
                <a:solidFill>
                  <a:srgbClr val="0000FF"/>
                </a:solidFill>
                <a:latin typeface="Optima"/>
                <a:cs typeface="Optima"/>
              </a:rPr>
              <a:t>ontrollers – Elements controlling attributes of other elements</a:t>
            </a:r>
          </a:p>
          <a:p>
            <a:pPr marL="623888" lvl="1" indent="-166688">
              <a:buFont typeface="Arial"/>
              <a:buChar char="•"/>
            </a:pPr>
            <a:r>
              <a:rPr lang="en-US" sz="2000" dirty="0" smtClean="0">
                <a:solidFill>
                  <a:srgbClr val="0000FF"/>
                </a:solidFill>
                <a:latin typeface="Optima"/>
                <a:cs typeface="Optima"/>
              </a:rPr>
              <a:t>Forking – Joining lines together</a:t>
            </a:r>
          </a:p>
          <a:p>
            <a:pPr marL="623888" lvl="1" indent="-166688">
              <a:buFont typeface="Arial"/>
              <a:buChar char="•"/>
            </a:pPr>
            <a:r>
              <a:rPr lang="en-US" sz="2000" dirty="0" smtClean="0">
                <a:solidFill>
                  <a:srgbClr val="0000FF"/>
                </a:solidFill>
                <a:latin typeface="Optima"/>
                <a:cs typeface="Optima"/>
              </a:rPr>
              <a:t>Multipass – </a:t>
            </a:r>
            <a:r>
              <a:rPr lang="en-US" sz="2000" dirty="0" err="1" smtClean="0">
                <a:solidFill>
                  <a:srgbClr val="0000FF"/>
                </a:solidFill>
                <a:latin typeface="Optima"/>
                <a:cs typeface="Optima"/>
              </a:rPr>
              <a:t>Beamlines</a:t>
            </a:r>
            <a:r>
              <a:rPr lang="en-US" sz="2000" dirty="0" smtClean="0">
                <a:solidFill>
                  <a:srgbClr val="0000FF"/>
                </a:solidFill>
                <a:latin typeface="Optima"/>
                <a:cs typeface="Optima"/>
              </a:rPr>
              <a:t> sharing common elements</a:t>
            </a:r>
          </a:p>
          <a:p>
            <a:pPr marL="623888" lvl="1" indent="-166688">
              <a:buFont typeface="Arial"/>
              <a:buChar char="•"/>
            </a:pPr>
            <a:r>
              <a:rPr lang="en-US" sz="2000" dirty="0" smtClean="0">
                <a:solidFill>
                  <a:srgbClr val="0000FF"/>
                </a:solidFill>
                <a:latin typeface="Optima"/>
                <a:cs typeface="Optima"/>
              </a:rPr>
              <a:t>Element-by-element selection of the tracking method</a:t>
            </a:r>
          </a:p>
          <a:p>
            <a:pPr marL="623888" lvl="1" indent="-166688">
              <a:buFont typeface="Arial"/>
              <a:buChar char="•"/>
            </a:pPr>
            <a:r>
              <a:rPr lang="en-US" sz="2000" dirty="0" smtClean="0">
                <a:solidFill>
                  <a:srgbClr val="0000FF"/>
                </a:solidFill>
                <a:latin typeface="Optima"/>
                <a:cs typeface="Optima"/>
              </a:rPr>
              <a:t>Custom elements and custom particle tracking</a:t>
            </a:r>
          </a:p>
          <a:p>
            <a:pPr marL="623888" lvl="1" indent="-166688">
              <a:buFont typeface="Arial"/>
              <a:buChar char="•"/>
            </a:pPr>
            <a:r>
              <a:rPr lang="en-US" sz="2000" dirty="0" smtClean="0">
                <a:solidFill>
                  <a:srgbClr val="0000FF"/>
                </a:solidFill>
                <a:latin typeface="Optima"/>
                <a:cs typeface="Optima"/>
              </a:rPr>
              <a:t>Chamber walls</a:t>
            </a:r>
            <a:endParaRPr lang="en-US" sz="2000" dirty="0" smtClean="0">
              <a:solidFill>
                <a:srgbClr val="FF6600"/>
              </a:solidFill>
              <a:latin typeface="Optima"/>
              <a:cs typeface="Optima"/>
            </a:endParaRPr>
          </a:p>
          <a:p>
            <a:r>
              <a:rPr lang="en-US" sz="2000" dirty="0" smtClean="0">
                <a:latin typeface="Optima"/>
                <a:cs typeface="Optima"/>
              </a:rPr>
              <a:t>Lattice transcription</a:t>
            </a:r>
          </a:p>
          <a:p>
            <a:pPr marL="628650" lvl="2" indent="-171450">
              <a:buFont typeface="Arial"/>
              <a:buChar char="•"/>
            </a:pPr>
            <a:r>
              <a:rPr lang="en-US" sz="2000" dirty="0" smtClean="0">
                <a:solidFill>
                  <a:srgbClr val="0000FF"/>
                </a:solidFill>
                <a:latin typeface="Optima"/>
                <a:cs typeface="Optima"/>
              </a:rPr>
              <a:t>Lattice translation between Bmad, XSIF, MAD, and SAD</a:t>
            </a:r>
          </a:p>
          <a:p>
            <a:pPr marL="628650" lvl="2" indent="-171450">
              <a:buFont typeface="Arial"/>
              <a:buChar char="•"/>
            </a:pPr>
            <a:r>
              <a:rPr lang="en-US" sz="2000" dirty="0" smtClean="0">
                <a:solidFill>
                  <a:srgbClr val="0000FF"/>
                </a:solidFill>
                <a:latin typeface="Optima"/>
                <a:cs typeface="Optima"/>
              </a:rPr>
              <a:t>One way translation to: Astra, </a:t>
            </a:r>
            <a:r>
              <a:rPr lang="en-US" sz="2000" dirty="0" smtClean="0">
                <a:solidFill>
                  <a:srgbClr val="0000FF"/>
                </a:solidFill>
                <a:latin typeface="Optima"/>
                <a:cs typeface="Optima"/>
              </a:rPr>
              <a:t>OPAL, GPT</a:t>
            </a:r>
            <a:endParaRPr lang="en-US" sz="2000" dirty="0">
              <a:solidFill>
                <a:srgbClr val="FF6600"/>
              </a:solidFill>
              <a:latin typeface="Optima"/>
              <a:cs typeface="Optima"/>
            </a:endParaRPr>
          </a:p>
          <a:p>
            <a:endParaRPr lang="en-US" sz="2000" dirty="0" smtClean="0">
              <a:solidFill>
                <a:srgbClr val="CC0000"/>
              </a:solidFill>
              <a:latin typeface="Optima"/>
              <a:cs typeface="Optima"/>
            </a:endParaRPr>
          </a:p>
        </p:txBody>
      </p:sp>
    </p:spTree>
    <p:extLst>
      <p:ext uri="{BB962C8B-B14F-4D97-AF65-F5344CB8AC3E}">
        <p14:creationId xmlns:p14="http://schemas.microsoft.com/office/powerpoint/2010/main" val="40336885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 bwMode="auto">
          <a:xfrm>
            <a:off x="838200" y="0"/>
            <a:ext cx="5486400" cy="334963"/>
          </a:xfrm>
          <a:solidFill>
            <a:schemeClr val="bg1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2800" dirty="0" smtClean="0">
                <a:latin typeface="Palatino"/>
                <a:ea typeface="ＭＳ Ｐゴシック" charset="0"/>
                <a:cs typeface="Palatino"/>
              </a:rPr>
              <a:t>SLAC MAD to </a:t>
            </a:r>
            <a:r>
              <a:rPr lang="en-US" sz="2800" dirty="0" err="1" smtClean="0">
                <a:latin typeface="Palatino"/>
                <a:ea typeface="ＭＳ Ｐゴシック" charset="0"/>
                <a:cs typeface="Palatino"/>
              </a:rPr>
              <a:t>Bmad</a:t>
            </a:r>
            <a:r>
              <a:rPr lang="en-US" sz="2800" dirty="0" smtClean="0">
                <a:latin typeface="Palatino"/>
                <a:ea typeface="ＭＳ Ｐゴシック" charset="0"/>
                <a:cs typeface="Palatino"/>
              </a:rPr>
              <a:t> translation</a:t>
            </a:r>
            <a:endParaRPr lang="en-US" sz="2800" dirty="0">
              <a:latin typeface="Palatino"/>
              <a:ea typeface="ＭＳ Ｐゴシック" charset="0"/>
              <a:cs typeface="Palatino"/>
            </a:endParaRPr>
          </a:p>
        </p:txBody>
      </p:sp>
      <p:pic>
        <p:nvPicPr>
          <p:cNvPr id="2" name="Picture 1" descr="LCLS2_slac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990600"/>
            <a:ext cx="8077200" cy="2439314"/>
          </a:xfrm>
          <a:prstGeom prst="rect">
            <a:avLst/>
          </a:prstGeom>
        </p:spPr>
      </p:pic>
      <p:pic>
        <p:nvPicPr>
          <p:cNvPr id="4" name="Picture 3" descr="LCLS2_bmad_unmatched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810000"/>
            <a:ext cx="8077200" cy="243931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172200" y="1219200"/>
            <a:ext cx="22079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Optima"/>
                <a:cs typeface="Optima"/>
              </a:rPr>
              <a:t>2015 June 19 model</a:t>
            </a:r>
            <a:endParaRPr lang="en-US" sz="1800" dirty="0">
              <a:latin typeface="Optima"/>
              <a:cs typeface="Optima"/>
            </a:endParaRPr>
          </a:p>
        </p:txBody>
      </p:sp>
    </p:spTree>
    <p:extLst>
      <p:ext uri="{BB962C8B-B14F-4D97-AF65-F5344CB8AC3E}">
        <p14:creationId xmlns:p14="http://schemas.microsoft.com/office/powerpoint/2010/main" val="31711646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 bwMode="auto">
          <a:xfrm>
            <a:off x="838200" y="0"/>
            <a:ext cx="1981200" cy="334963"/>
          </a:xfrm>
          <a:solidFill>
            <a:schemeClr val="bg1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2800" dirty="0" smtClean="0">
                <a:latin typeface="Palatino"/>
                <a:ea typeface="ＭＳ Ｐゴシック" charset="0"/>
                <a:cs typeface="Palatino"/>
              </a:rPr>
              <a:t>…Refitting</a:t>
            </a:r>
            <a:endParaRPr lang="en-US" sz="2800" dirty="0">
              <a:latin typeface="Palatino"/>
              <a:ea typeface="ＭＳ Ｐゴシック" charset="0"/>
              <a:cs typeface="Palatino"/>
            </a:endParaRPr>
          </a:p>
        </p:txBody>
      </p:sp>
      <p:pic>
        <p:nvPicPr>
          <p:cNvPr id="2" name="Picture 1" descr="LCLS2_fitting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0"/>
            <a:ext cx="9144000" cy="4267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14400" y="4800600"/>
            <a:ext cx="791755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800" dirty="0" smtClean="0">
                <a:latin typeface="Optima"/>
                <a:cs typeface="Optima"/>
              </a:rPr>
              <a:t>The discrepancies are due to different cavity focusing models.</a:t>
            </a:r>
          </a:p>
          <a:p>
            <a:pPr marL="285750" indent="-285750">
              <a:buFont typeface="Arial"/>
              <a:buChar char="•"/>
            </a:pPr>
            <a:r>
              <a:rPr lang="en-US" sz="1800" dirty="0" smtClean="0">
                <a:latin typeface="Optima"/>
                <a:cs typeface="Optima"/>
              </a:rPr>
              <a:t>Adjusting 5 quads (&lt; 20% levels) at the ends of L1, L2, and L3 resolves this.</a:t>
            </a:r>
          </a:p>
          <a:p>
            <a:pPr marL="285750" indent="-285750">
              <a:buFont typeface="Arial"/>
              <a:buChar char="•"/>
            </a:pPr>
            <a:r>
              <a:rPr lang="en-US" sz="1800" dirty="0" smtClean="0">
                <a:latin typeface="Optima"/>
                <a:cs typeface="Optima"/>
              </a:rPr>
              <a:t>All other element strengths/values are unchanged</a:t>
            </a:r>
          </a:p>
          <a:p>
            <a:pPr marL="285750" indent="-285750">
              <a:buFont typeface="Arial"/>
              <a:buChar char="•"/>
            </a:pPr>
            <a:r>
              <a:rPr lang="en-US" sz="1800" dirty="0" smtClean="0">
                <a:latin typeface="Optima"/>
                <a:cs typeface="Optima"/>
              </a:rPr>
              <a:t>Dispersion (not shown) agree perfectly  </a:t>
            </a:r>
            <a:endParaRPr lang="en-US" sz="1800" dirty="0">
              <a:latin typeface="Optima"/>
              <a:cs typeface="Optima"/>
            </a:endParaRPr>
          </a:p>
        </p:txBody>
      </p:sp>
    </p:spTree>
    <p:extLst>
      <p:ext uri="{BB962C8B-B14F-4D97-AF65-F5344CB8AC3E}">
        <p14:creationId xmlns:p14="http://schemas.microsoft.com/office/powerpoint/2010/main" val="27564651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 bwMode="auto">
          <a:xfrm>
            <a:off x="838200" y="0"/>
            <a:ext cx="3124200" cy="334963"/>
          </a:xfrm>
          <a:solidFill>
            <a:schemeClr val="bg1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2800" dirty="0" smtClean="0">
                <a:latin typeface="Palatino"/>
                <a:ea typeface="ＭＳ Ｐゴシック" charset="0"/>
                <a:cs typeface="Palatino"/>
              </a:rPr>
              <a:t>9-cell cavity fields</a:t>
            </a:r>
            <a:endParaRPr lang="en-US" sz="2800" dirty="0">
              <a:latin typeface="Palatino"/>
              <a:ea typeface="ＭＳ Ｐゴシック" charset="0"/>
              <a:cs typeface="Palatino"/>
            </a:endParaRPr>
          </a:p>
        </p:txBody>
      </p:sp>
      <p:pic>
        <p:nvPicPr>
          <p:cNvPr id="3" name="Picture 2" descr="b_fiel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731133"/>
            <a:ext cx="8686800" cy="1064133"/>
          </a:xfrm>
          <a:prstGeom prst="rect">
            <a:avLst/>
          </a:prstGeom>
        </p:spPr>
      </p:pic>
      <p:pic>
        <p:nvPicPr>
          <p:cNvPr id="6" name="Picture 5" descr="e_fiel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953000"/>
            <a:ext cx="8686800" cy="1064133"/>
          </a:xfrm>
          <a:prstGeom prst="rect">
            <a:avLst/>
          </a:prstGeom>
        </p:spPr>
      </p:pic>
      <p:pic>
        <p:nvPicPr>
          <p:cNvPr id="7" name="Picture 6" descr="eb_energy_density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438400"/>
            <a:ext cx="8686800" cy="106413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419600" y="6096000"/>
            <a:ext cx="42041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Optima"/>
                <a:cs typeface="Optima"/>
              </a:rPr>
              <a:t>[data from Valery </a:t>
            </a:r>
            <a:r>
              <a:rPr lang="en-US" sz="1800" dirty="0" err="1" smtClean="0">
                <a:latin typeface="Optima"/>
                <a:cs typeface="Optima"/>
              </a:rPr>
              <a:t>Shemlin</a:t>
            </a:r>
            <a:r>
              <a:rPr lang="en-US" sz="1800" dirty="0">
                <a:latin typeface="Optima"/>
                <a:cs typeface="Optima"/>
              </a:rPr>
              <a:t> </a:t>
            </a:r>
            <a:r>
              <a:rPr lang="en-US" sz="1800" dirty="0" smtClean="0">
                <a:latin typeface="Optima"/>
                <a:cs typeface="Optima"/>
              </a:rPr>
              <a:t>using CLANS] </a:t>
            </a:r>
            <a:endParaRPr lang="en-US" sz="1800" dirty="0">
              <a:latin typeface="Optima"/>
              <a:cs typeface="Optima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66800" y="990600"/>
            <a:ext cx="728917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dirty="0" smtClean="0">
                <a:latin typeface="Optima"/>
                <a:cs typeface="Optima"/>
              </a:rPr>
              <a:t>Cylindrically symmetric data on 1 mm x 1 mm grid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latin typeface="Optima"/>
                <a:cs typeface="Optima"/>
              </a:rPr>
              <a:t>Wall shape</a:t>
            </a:r>
            <a:endParaRPr lang="en-US" dirty="0">
              <a:latin typeface="Optima"/>
              <a:cs typeface="Optima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 bwMode="auto">
          <a:xfrm>
            <a:off x="838200" y="0"/>
            <a:ext cx="3352800" cy="334963"/>
          </a:xfrm>
          <a:solidFill>
            <a:schemeClr val="bg1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2800" dirty="0" err="1" smtClean="0">
                <a:latin typeface="Palatino"/>
                <a:ea typeface="ＭＳ Ｐゴシック" charset="0"/>
                <a:cs typeface="Palatino"/>
              </a:rPr>
              <a:t>Bmad</a:t>
            </a:r>
            <a:r>
              <a:rPr lang="en-US" sz="2800" dirty="0" smtClean="0">
                <a:latin typeface="Palatino"/>
                <a:ea typeface="ＭＳ Ｐゴシック" charset="0"/>
                <a:cs typeface="Palatino"/>
              </a:rPr>
              <a:t> time tracking</a:t>
            </a:r>
            <a:endParaRPr lang="en-US" sz="2800" dirty="0">
              <a:latin typeface="Palatino"/>
              <a:ea typeface="ＭＳ Ｐゴシック" charset="0"/>
              <a:cs typeface="Palatino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90600" y="609600"/>
            <a:ext cx="569899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dirty="0" err="1">
                <a:latin typeface="Courier New"/>
                <a:cs typeface="Courier New"/>
              </a:rPr>
              <a:t>t</a:t>
            </a:r>
            <a:r>
              <a:rPr lang="en-US" dirty="0" err="1" smtClean="0">
                <a:latin typeface="Courier New"/>
                <a:cs typeface="Courier New"/>
              </a:rPr>
              <a:t>ime_runge_kutta</a:t>
            </a:r>
            <a:r>
              <a:rPr lang="en-US" dirty="0" smtClean="0">
                <a:latin typeface="Optima"/>
                <a:cs typeface="Optima"/>
              </a:rPr>
              <a:t> tracking method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latin typeface="Optima"/>
                <a:cs typeface="Optima"/>
              </a:rPr>
              <a:t>3D wall shape</a:t>
            </a:r>
            <a:endParaRPr lang="en-US" dirty="0">
              <a:latin typeface="Optima"/>
              <a:cs typeface="Optima"/>
            </a:endParaRPr>
          </a:p>
        </p:txBody>
      </p:sp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3733800"/>
            <a:ext cx="342900" cy="317500"/>
          </a:xfrm>
          <a:prstGeom prst="rect">
            <a:avLst/>
          </a:prstGeom>
        </p:spPr>
      </p:pic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1447800"/>
            <a:ext cx="1143000" cy="330200"/>
          </a:xfrm>
          <a:prstGeom prst="rect">
            <a:avLst/>
          </a:prstGeom>
        </p:spPr>
      </p:pic>
      <p:pic>
        <p:nvPicPr>
          <p:cNvPr id="12" name="Picture 11" descr="eb_forces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471803"/>
            <a:ext cx="6883319" cy="538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4195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 bwMode="auto">
          <a:xfrm>
            <a:off x="838200" y="0"/>
            <a:ext cx="6934200" cy="334963"/>
          </a:xfrm>
          <a:solidFill>
            <a:schemeClr val="bg1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2800" dirty="0" err="1" smtClean="0">
                <a:latin typeface="Palatino"/>
                <a:ea typeface="ＭＳ Ｐゴシック" charset="0"/>
                <a:cs typeface="Palatino"/>
              </a:rPr>
              <a:t>Bmad</a:t>
            </a:r>
            <a:r>
              <a:rPr lang="en-US" sz="2800" dirty="0" smtClean="0">
                <a:latin typeface="Palatino"/>
                <a:ea typeface="ＭＳ Ｐゴシック" charset="0"/>
                <a:cs typeface="Palatino"/>
              </a:rPr>
              <a:t> standard vs. field integration matrix</a:t>
            </a:r>
            <a:endParaRPr lang="en-US" sz="2800" dirty="0">
              <a:latin typeface="Palatino"/>
              <a:ea typeface="ＭＳ Ｐゴシック" charset="0"/>
              <a:cs typeface="Palatino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28600" y="1245275"/>
            <a:ext cx="41910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800" dirty="0" err="1" smtClean="0">
                <a:latin typeface="Optima"/>
                <a:cs typeface="Optima"/>
              </a:rPr>
              <a:t>Bmad</a:t>
            </a:r>
            <a:r>
              <a:rPr lang="en-US" sz="1800" dirty="0" smtClean="0">
                <a:latin typeface="Optima"/>
                <a:cs typeface="Optima"/>
              </a:rPr>
              <a:t> standard vs. </a:t>
            </a:r>
            <a:r>
              <a:rPr lang="en-US" sz="1800" dirty="0" err="1" smtClean="0">
                <a:latin typeface="Optima"/>
                <a:cs typeface="Optima"/>
              </a:rPr>
              <a:t>runge</a:t>
            </a:r>
            <a:r>
              <a:rPr lang="en-US" sz="1800" dirty="0" smtClean="0">
                <a:latin typeface="Optima"/>
                <a:cs typeface="Optima"/>
              </a:rPr>
              <a:t> </a:t>
            </a:r>
            <a:r>
              <a:rPr lang="en-US" sz="1800" dirty="0" err="1" smtClean="0">
                <a:latin typeface="Optima"/>
                <a:cs typeface="Optima"/>
              </a:rPr>
              <a:t>kutta</a:t>
            </a:r>
            <a:r>
              <a:rPr lang="en-US" sz="1800" dirty="0" smtClean="0">
                <a:latin typeface="Optima"/>
                <a:cs typeface="Optima"/>
              </a:rPr>
              <a:t> tracking matrix computation are practically identical (&lt;1% difference).</a:t>
            </a:r>
          </a:p>
          <a:p>
            <a:pPr marL="285750" indent="-285750">
              <a:buFont typeface="Arial"/>
              <a:buChar char="•"/>
            </a:pPr>
            <a:endParaRPr lang="en-US" sz="1800" dirty="0">
              <a:latin typeface="Optima"/>
              <a:cs typeface="Optima"/>
            </a:endParaRPr>
          </a:p>
          <a:p>
            <a:pPr marL="285750" indent="-285750">
              <a:buFont typeface="Arial"/>
              <a:buChar char="•"/>
            </a:pPr>
            <a:r>
              <a:rPr lang="en-US" sz="1800" dirty="0" smtClean="0">
                <a:latin typeface="Optima"/>
                <a:cs typeface="Optima"/>
              </a:rPr>
              <a:t>No refitting was necessary.</a:t>
            </a:r>
          </a:p>
          <a:p>
            <a:pPr marL="285750" indent="-285750">
              <a:buFont typeface="Arial"/>
              <a:buChar char="•"/>
            </a:pPr>
            <a:endParaRPr lang="en-US" sz="1800" dirty="0">
              <a:latin typeface="Optima"/>
              <a:cs typeface="Optima"/>
            </a:endParaRPr>
          </a:p>
          <a:p>
            <a:pPr marL="285750" indent="-285750">
              <a:buFont typeface="Arial"/>
              <a:buChar char="•"/>
            </a:pPr>
            <a:r>
              <a:rPr lang="en-US" sz="1800" dirty="0" smtClean="0">
                <a:latin typeface="Optima"/>
                <a:cs typeface="Optima"/>
              </a:rPr>
              <a:t>SLAC should consider using this.</a:t>
            </a:r>
            <a:endParaRPr lang="en-US" sz="1800" dirty="0">
              <a:latin typeface="Optima"/>
              <a:cs typeface="Optima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5800" y="1066800"/>
            <a:ext cx="4291864" cy="233487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4" name="Picture 3" descr="LCLS2_bmad_grid_comparison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3962400"/>
            <a:ext cx="7411838" cy="22383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45314" y="685800"/>
            <a:ext cx="15698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u="sng" dirty="0" err="1" smtClean="0">
                <a:latin typeface="Optima"/>
                <a:cs typeface="Optima"/>
              </a:rPr>
              <a:t>Bmad</a:t>
            </a:r>
            <a:r>
              <a:rPr lang="en-US" sz="1800" u="sng" dirty="0" smtClean="0">
                <a:latin typeface="Optima"/>
                <a:cs typeface="Optima"/>
              </a:rPr>
              <a:t> manual</a:t>
            </a:r>
            <a:endParaRPr lang="en-US" sz="1800" u="sng" dirty="0">
              <a:latin typeface="Optima"/>
              <a:cs typeface="Optima"/>
            </a:endParaRPr>
          </a:p>
        </p:txBody>
      </p:sp>
    </p:spTree>
    <p:extLst>
      <p:ext uri="{BB962C8B-B14F-4D97-AF65-F5344CB8AC3E}">
        <p14:creationId xmlns:p14="http://schemas.microsoft.com/office/powerpoint/2010/main" val="36681339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 bwMode="auto">
          <a:xfrm>
            <a:off x="838200" y="0"/>
            <a:ext cx="3429000" cy="334963"/>
          </a:xfrm>
          <a:solidFill>
            <a:schemeClr val="bg1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2800" dirty="0" smtClean="0">
                <a:latin typeface="Palatino"/>
                <a:ea typeface="ＭＳ Ｐゴシック" charset="0"/>
                <a:cs typeface="Palatino"/>
              </a:rPr>
              <a:t>Injector (INJ) model</a:t>
            </a:r>
            <a:endParaRPr lang="en-US" sz="2800" dirty="0">
              <a:latin typeface="Palatino"/>
              <a:ea typeface="ＭＳ Ｐゴシック" charset="0"/>
              <a:cs typeface="Palatino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38200" y="609600"/>
            <a:ext cx="7772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800" dirty="0" smtClean="0">
                <a:latin typeface="Optima"/>
                <a:cs typeface="Optima"/>
              </a:rPr>
              <a:t>The reference model is </a:t>
            </a:r>
            <a:r>
              <a:rPr lang="en-US" sz="1800" dirty="0">
                <a:latin typeface="Optima"/>
                <a:cs typeface="Optima"/>
              </a:rPr>
              <a:t>the optimized </a:t>
            </a:r>
            <a:r>
              <a:rPr lang="en-US" sz="1800" dirty="0" smtClean="0">
                <a:latin typeface="Optima"/>
                <a:cs typeface="Optima"/>
              </a:rPr>
              <a:t>ASTRA 300 </a:t>
            </a:r>
            <a:r>
              <a:rPr lang="en-US" sz="1800" dirty="0" err="1" smtClean="0">
                <a:latin typeface="Optima"/>
                <a:cs typeface="Optima"/>
              </a:rPr>
              <a:t>pC</a:t>
            </a:r>
            <a:r>
              <a:rPr lang="en-US" sz="1800" dirty="0" smtClean="0">
                <a:latin typeface="Optima"/>
                <a:cs typeface="Optima"/>
              </a:rPr>
              <a:t> injector,  ‘newbaseline300</a:t>
            </a:r>
            <a:r>
              <a:rPr lang="en-US" sz="1800" dirty="0">
                <a:latin typeface="Optima"/>
                <a:cs typeface="Optima"/>
              </a:rPr>
              <a:t>.</a:t>
            </a:r>
            <a:r>
              <a:rPr lang="en-US" sz="1800" dirty="0" smtClean="0">
                <a:latin typeface="Optima"/>
                <a:cs typeface="Optima"/>
              </a:rPr>
              <a:t>in’, courtesy of </a:t>
            </a:r>
            <a:r>
              <a:rPr lang="en-US" sz="1800" dirty="0" err="1" smtClean="0">
                <a:latin typeface="Optima"/>
                <a:cs typeface="Optima"/>
              </a:rPr>
              <a:t>Feng</a:t>
            </a:r>
            <a:r>
              <a:rPr lang="en-US" sz="1800" dirty="0" smtClean="0">
                <a:latin typeface="Optima"/>
                <a:cs typeface="Optima"/>
              </a:rPr>
              <a:t> Zhou</a:t>
            </a:r>
          </a:p>
          <a:p>
            <a:pPr marL="285750" indent="-285750">
              <a:buFont typeface="Arial"/>
              <a:buChar char="•"/>
            </a:pPr>
            <a:r>
              <a:rPr lang="en-US" sz="1800" dirty="0" smtClean="0">
                <a:latin typeface="Optima"/>
                <a:cs typeface="Optima"/>
              </a:rPr>
              <a:t>All field maps were converted to </a:t>
            </a:r>
            <a:r>
              <a:rPr lang="en-US" sz="1800" dirty="0" err="1" smtClean="0">
                <a:latin typeface="Optima"/>
                <a:cs typeface="Optima"/>
              </a:rPr>
              <a:t>Bmad’s</a:t>
            </a:r>
            <a:r>
              <a:rPr lang="en-US" sz="1800" dirty="0" smtClean="0">
                <a:latin typeface="Optima"/>
                <a:cs typeface="Optima"/>
              </a:rPr>
              <a:t> format. An equivalent </a:t>
            </a:r>
            <a:r>
              <a:rPr lang="en-US" sz="1800" dirty="0" err="1" smtClean="0">
                <a:latin typeface="Optima"/>
                <a:cs typeface="Optima"/>
              </a:rPr>
              <a:t>Bmad</a:t>
            </a:r>
            <a:r>
              <a:rPr lang="en-US" sz="1800" dirty="0" smtClean="0">
                <a:latin typeface="Optima"/>
                <a:cs typeface="Optima"/>
              </a:rPr>
              <a:t> model was written.</a:t>
            </a:r>
          </a:p>
          <a:p>
            <a:pPr marL="285750" indent="-285750">
              <a:buFont typeface="Arial"/>
              <a:buChar char="•"/>
            </a:pPr>
            <a:r>
              <a:rPr lang="en-US" sz="1800" dirty="0" err="1" smtClean="0">
                <a:latin typeface="Optima"/>
                <a:cs typeface="Optima"/>
              </a:rPr>
              <a:t>Bmad</a:t>
            </a:r>
            <a:r>
              <a:rPr lang="en-US" sz="1800" dirty="0" smtClean="0">
                <a:latin typeface="Optima"/>
                <a:cs typeface="Optima"/>
              </a:rPr>
              <a:t> has a </a:t>
            </a:r>
            <a:r>
              <a:rPr lang="en-US" sz="1800" dirty="0" err="1" smtClean="0">
                <a:latin typeface="Optima"/>
                <a:cs typeface="Optima"/>
              </a:rPr>
              <a:t>Bmad</a:t>
            </a:r>
            <a:r>
              <a:rPr lang="en-US" sz="1800" dirty="0" smtClean="0">
                <a:latin typeface="Optima"/>
                <a:cs typeface="Optima"/>
              </a:rPr>
              <a:t>-&gt;Astra conversion program. This is used to verify that the two models are the same.  </a:t>
            </a:r>
          </a:p>
          <a:p>
            <a:pPr marL="285750" indent="-285750">
              <a:buFont typeface="Arial"/>
              <a:buChar char="•"/>
            </a:pPr>
            <a:r>
              <a:rPr lang="en-US" sz="1800" dirty="0" smtClean="0">
                <a:latin typeface="Optima"/>
                <a:cs typeface="Optima"/>
              </a:rPr>
              <a:t>Quads before HTR are tweaked to accept the space charge dominated beam out of the injector, so that the start-to-end LCLS2 model is realistic</a:t>
            </a:r>
            <a:endParaRPr lang="en-US" sz="1800" dirty="0">
              <a:latin typeface="Optima"/>
              <a:cs typeface="Optima"/>
            </a:endParaRPr>
          </a:p>
        </p:txBody>
      </p:sp>
      <p:pic>
        <p:nvPicPr>
          <p:cNvPr id="3" name="Picture 2" descr="bmad_astra_comparison_for_reference_injector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3048000"/>
            <a:ext cx="6858000" cy="3609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5535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Georgia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Georgia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22491</TotalTime>
  <Words>1066</Words>
  <Application>Microsoft Macintosh PowerPoint</Application>
  <PresentationFormat>On-screen Show (4:3)</PresentationFormat>
  <Paragraphs>186</Paragraphs>
  <Slides>29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Blank Presentation</vt:lpstr>
      <vt:lpstr>PowerPoint Presentation</vt:lpstr>
      <vt:lpstr>Bmad Overview</vt:lpstr>
      <vt:lpstr>Bmad</vt:lpstr>
      <vt:lpstr>SLAC MAD to Bmad translation</vt:lpstr>
      <vt:lpstr>…Refitting</vt:lpstr>
      <vt:lpstr>9-cell cavity fields</vt:lpstr>
      <vt:lpstr>Bmad time tracking</vt:lpstr>
      <vt:lpstr>Bmad standard vs. field integration matrix</vt:lpstr>
      <vt:lpstr>Injector (INJ) model</vt:lpstr>
      <vt:lpstr>Field emitter current</vt:lpstr>
      <vt:lpstr>Field emitter tracking</vt:lpstr>
      <vt:lpstr>Field emitter iris scan</vt:lpstr>
      <vt:lpstr>Danger Zones</vt:lpstr>
      <vt:lpstr>Danger Zones</vt:lpstr>
      <vt:lpstr>LCLS2 Cryomodule</vt:lpstr>
      <vt:lpstr>Bmad wall example: HTR chicane</vt:lpstr>
      <vt:lpstr>Cathode to L1 wall</vt:lpstr>
      <vt:lpstr>LCLS2scH 2015 June 19</vt:lpstr>
      <vt:lpstr>Cryomodule field emission tracking</vt:lpstr>
      <vt:lpstr>CM01 powers</vt:lpstr>
      <vt:lpstr>CM02 powers</vt:lpstr>
      <vt:lpstr>CM02 example field emitter 796</vt:lpstr>
      <vt:lpstr>CM02 example field emitter 2087</vt:lpstr>
      <vt:lpstr>CM04 powers</vt:lpstr>
      <vt:lpstr>CM04 example field emitter 628</vt:lpstr>
      <vt:lpstr>Worst case summary</vt:lpstr>
      <vt:lpstr>Worst Worst case summary</vt:lpstr>
      <vt:lpstr>Summary Data</vt:lpstr>
      <vt:lpstr>PowerPoint Presentation</vt:lpstr>
    </vt:vector>
  </TitlesOfParts>
  <Company>Chris Mayes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 Mayes</dc:creator>
  <cp:lastModifiedBy>Christopher Mayes</cp:lastModifiedBy>
  <cp:revision>107</cp:revision>
  <cp:lastPrinted>2015-09-16T14:53:42Z</cp:lastPrinted>
  <dcterms:created xsi:type="dcterms:W3CDTF">2009-07-02T15:41:23Z</dcterms:created>
  <dcterms:modified xsi:type="dcterms:W3CDTF">2015-09-16T18:30:30Z</dcterms:modified>
</cp:coreProperties>
</file>