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69" r:id="rId5"/>
    <p:sldId id="264" r:id="rId6"/>
    <p:sldId id="289" r:id="rId7"/>
    <p:sldId id="275" r:id="rId8"/>
    <p:sldId id="276" r:id="rId9"/>
    <p:sldId id="277" r:id="rId10"/>
    <p:sldId id="283" r:id="rId11"/>
    <p:sldId id="281" r:id="rId12"/>
    <p:sldId id="282" r:id="rId13"/>
    <p:sldId id="284" r:id="rId14"/>
    <p:sldId id="303" r:id="rId15"/>
    <p:sldId id="304" r:id="rId16"/>
    <p:sldId id="305" r:id="rId17"/>
    <p:sldId id="306" r:id="rId18"/>
    <p:sldId id="307" r:id="rId19"/>
    <p:sldId id="309" r:id="rId20"/>
    <p:sldId id="313" r:id="rId21"/>
    <p:sldId id="318" r:id="rId22"/>
    <p:sldId id="315" r:id="rId23"/>
    <p:sldId id="319" r:id="rId24"/>
    <p:sldId id="317" r:id="rId25"/>
    <p:sldId id="312" r:id="rId26"/>
    <p:sldId id="308" r:id="rId27"/>
    <p:sldId id="310" r:id="rId28"/>
    <p:sldId id="311" r:id="rId29"/>
    <p:sldId id="288" r:id="rId30"/>
    <p:sldId id="280" r:id="rId31"/>
    <p:sldId id="291" r:id="rId32"/>
    <p:sldId id="290" r:id="rId33"/>
    <p:sldId id="302" r:id="rId34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2"/>
    <p:restoredTop sz="86933"/>
  </p:normalViewPr>
  <p:slideViewPr>
    <p:cSldViewPr snapToObjects="1" showGuides="1">
      <p:cViewPr>
        <p:scale>
          <a:sx n="128" d="100"/>
          <a:sy n="128" d="100"/>
        </p:scale>
        <p:origin x="1336" y="488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gs" Target="tags/tag1.xml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8/30/17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8/30/17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25BF-2A7C-714F-A5DE-BD5ED71E329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25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63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68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7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2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76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 lat is an instance of a lat_struct.</a:t>
            </a:r>
          </a:p>
          <a:p>
            <a:r>
              <a:rPr lang="en-US" dirty="0" smtClean="0"/>
              <a:t>A lat_struct</a:t>
            </a:r>
            <a:r>
              <a:rPr lang="en-US" baseline="0" dirty="0" smtClean="0"/>
              <a:t> is a structure that holds all the information about a lattice.</a:t>
            </a:r>
          </a:p>
          <a:p>
            <a:r>
              <a:rPr lang="en-US" baseline="0" dirty="0" smtClean="0"/>
              <a:t>Including a list of the lattice elements, magnet strengths, etc.</a:t>
            </a:r>
          </a:p>
          <a:p>
            <a:r>
              <a:rPr lang="en-US" dirty="0" smtClean="0"/>
              <a:t>The  call to bmad_parser</a:t>
            </a:r>
            <a:r>
              <a:rPr lang="en-US" baseline="0" dirty="0" smtClean="0"/>
              <a:t> takes a lattice file name</a:t>
            </a:r>
          </a:p>
          <a:p>
            <a:r>
              <a:rPr lang="en-US" baseline="0" dirty="0" smtClean="0"/>
              <a:t>and bmad_parser will fill the lat instance with the parsed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25BF-2A7C-714F-A5DE-BD5ED71E329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1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Baby has grown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25BF-2A7C-714F-A5DE-BD5ED71E329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3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225BF-2A7C-714F-A5DE-BD5ED71E329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2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2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30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9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369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7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em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hyperlink" Target="https://www.classe.cornell.edu/~cem52/LCLS2/2015_09_16-LCLS2_dark_curren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pp.cornell.edu/~dcs/bmad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2400" y="792242"/>
            <a:ext cx="8008937" cy="2246313"/>
          </a:xfrm>
        </p:spPr>
        <p:txBody>
          <a:bodyPr/>
          <a:lstStyle/>
          <a:p>
            <a:r>
              <a:rPr lang="en-CA" dirty="0" smtClean="0"/>
              <a:t>LCLS Virtual Accelerator: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03363" y="3851755"/>
            <a:ext cx="7989887" cy="2187702"/>
          </a:xfrm>
        </p:spPr>
        <p:txBody>
          <a:bodyPr/>
          <a:lstStyle/>
          <a:p>
            <a:r>
              <a:rPr lang="en-CA" dirty="0" smtClean="0"/>
              <a:t>Christopher</a:t>
            </a:r>
            <a:r>
              <a:rPr lang="en-CA" baseline="0" dirty="0" smtClean="0"/>
              <a:t> Mayes </a:t>
            </a:r>
          </a:p>
          <a:p>
            <a:r>
              <a:rPr lang="en-CA" dirty="0" smtClean="0"/>
              <a:t>August 31, 2017</a:t>
            </a:r>
            <a:endParaRPr lang="en-CA" baseline="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3021711"/>
            <a:ext cx="8008937" cy="635889"/>
          </a:xfrm>
        </p:spPr>
        <p:txBody>
          <a:bodyPr/>
          <a:lstStyle/>
          <a:p>
            <a:r>
              <a:rPr lang="en-CA" dirty="0" smtClean="0"/>
              <a:t>Online Model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Bmad Philosophy	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01" y="1654670"/>
            <a:ext cx="896945" cy="8428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465" y="4385844"/>
            <a:ext cx="969817" cy="726427"/>
          </a:xfrm>
          <a:prstGeom prst="rect">
            <a:avLst/>
          </a:prstGeom>
        </p:spPr>
      </p:pic>
      <p:pic>
        <p:nvPicPr>
          <p:cNvPr id="13" name="Picture 12" descr="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08" y="2966185"/>
            <a:ext cx="834984" cy="8312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355" y="1790766"/>
            <a:ext cx="405248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Advantages of a toolkit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 marL="344488" lvl="1" indent="-1714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Cuts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down on the time needed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develop programs.</a:t>
            </a:r>
          </a:p>
          <a:p>
            <a:pPr marL="344488" lvl="1" indent="-1714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Cuts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down on programming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errors (via code reuse).</a:t>
            </a:r>
          </a:p>
          <a:p>
            <a:pPr marL="344488" lvl="1" indent="-1714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Provides a simple mechanism for lattice function calculations from within control system programs.</a:t>
            </a:r>
          </a:p>
          <a:p>
            <a:pPr marL="344488" lvl="1" indent="-171450">
              <a:spcBef>
                <a:spcPts val="0"/>
              </a:spcBef>
              <a:spcAft>
                <a:spcPts val="400"/>
              </a:spcAft>
              <a:buFont typeface="Arial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Standardizes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sharing of lattice information between programs.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325572" y="1536329"/>
            <a:ext cx="1676400" cy="1600200"/>
            <a:chOff x="4953000" y="4724400"/>
            <a:chExt cx="1524000" cy="144780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4953000" y="4800600"/>
              <a:ext cx="1524000" cy="1371600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41530" y="5158605"/>
              <a:ext cx="1371600" cy="912737"/>
            </a:xfrm>
            <a:prstGeom prst="round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344110" y="472440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0000FF"/>
                  </a:solidFill>
                </a:rPr>
                <a:t>Bmad</a:t>
              </a:r>
              <a:endParaRPr lang="en-US" sz="18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36389" y="2610039"/>
            <a:ext cx="2838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Dynamic Aperture Program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344872" y="3966460"/>
            <a:ext cx="256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Control System Programs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358508" y="1320469"/>
            <a:ext cx="247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Lattice Design Program</a:t>
            </a:r>
            <a:endParaRPr lang="en-US" sz="1800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78172" y="2069729"/>
            <a:ext cx="990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6102832" y="2984129"/>
            <a:ext cx="9906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5849572" y="3288929"/>
            <a:ext cx="1138493" cy="668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163772" y="3288929"/>
            <a:ext cx="1143000" cy="2743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230572" y="5966109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Etc.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620972" y="3441329"/>
            <a:ext cx="144780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8" name="Picture 37" descr="m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55" y="5726841"/>
            <a:ext cx="969817" cy="72496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319102" y="5382655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1200" dirty="0" smtClean="0">
                <a:latin typeface="Arial" charset="0"/>
                <a:ea typeface="Arial" charset="0"/>
                <a:cs typeface="Arial" charset="0"/>
              </a:rPr>
              <a:t>IBS Simulation Programs</a:t>
            </a:r>
            <a:endParaRPr lang="en-US" sz="1800" kern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1447800" y="3733800"/>
            <a:ext cx="6629400" cy="831850"/>
          </a:xfrm>
          <a:prstGeom prst="roundRect">
            <a:avLst>
              <a:gd name="adj" fmla="val 16667"/>
            </a:avLst>
          </a:prstGeom>
          <a:solidFill>
            <a:srgbClr val="FF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419600" y="1066800"/>
            <a:ext cx="4572000" cy="190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52400" y="1066800"/>
            <a:ext cx="4038600" cy="1905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7" name="Picture 5" descr="s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524000"/>
            <a:ext cx="28019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14413" y="1143000"/>
            <a:ext cx="2313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latin typeface="Optima"/>
                <a:cs typeface="Optima"/>
              </a:rPr>
              <a:t>Physical Layout: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495800" y="1014413"/>
            <a:ext cx="4614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latin typeface="Optima"/>
                <a:cs typeface="Optima"/>
              </a:rPr>
              <a:t>Internal lat_struct Representation: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800600" y="1524000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Lords: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587875" y="2147888"/>
            <a:ext cx="1271588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2000"/>
              <a:t>Tracking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/>
              <a:t>elements:</a:t>
            </a: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38200" y="3159039"/>
            <a:ext cx="7696200" cy="369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Optima"/>
                <a:cs typeface="Optima"/>
              </a:rPr>
              <a:t>Superposition allows element overlap. In the lattice file: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Optima"/>
              <a:cs typeface="Optima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00FF"/>
                </a:solidFill>
                <a:latin typeface="Optima"/>
                <a:cs typeface="Optima"/>
              </a:rPr>
              <a:t> 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cesr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: line = (... q1e,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dft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ip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dft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, q1w ...)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cleo</a:t>
            </a:r>
            <a:r>
              <a:rPr lang="en-US" sz="1800" dirty="0" smtClean="0">
                <a:solidFill>
                  <a:srgbClr val="0000FF"/>
                </a:solidFill>
                <a:latin typeface="Courier New"/>
                <a:cs typeface="Courier New"/>
              </a:rPr>
              <a:t>: solenoid, l = 3.5, superimpose, ref = </a:t>
            </a:r>
            <a:r>
              <a:rPr lang="en-US" sz="18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ip</a:t>
            </a:r>
            <a:endParaRPr lang="en-US" sz="1800" dirty="0" smtClean="0">
              <a:solidFill>
                <a:srgbClr val="0000FF"/>
              </a:solidFill>
              <a:latin typeface="Courier New"/>
              <a:cs typeface="Courier New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Optima"/>
              <a:cs typeface="Optim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Optima"/>
                <a:cs typeface="Optima"/>
              </a:rPr>
              <a:t>And Bmad does the bookkeeping…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>
              <a:latin typeface="Optima"/>
              <a:cs typeface="Optima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latin typeface="Optima"/>
                <a:cs typeface="Optima"/>
              </a:rPr>
              <a:t>Simplifies life for both user and programmer:</a:t>
            </a:r>
          </a:p>
          <a:p>
            <a:pPr marL="800100" lvl="1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latin typeface="Optima"/>
                <a:cs typeface="Optima"/>
              </a:rPr>
              <a:t>Simplifies lattice file construction</a:t>
            </a:r>
          </a:p>
          <a:p>
            <a:pPr marL="800100" lvl="1" indent="-3429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200" dirty="0" smtClean="0">
                <a:latin typeface="Optima"/>
                <a:cs typeface="Optima"/>
              </a:rPr>
              <a:t>Simplifies varying element attributes in a program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Optima"/>
              <a:cs typeface="Optima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200" dirty="0" smtClean="0">
              <a:latin typeface="Optima"/>
              <a:cs typeface="Optima"/>
            </a:endParaRPr>
          </a:p>
        </p:txBody>
      </p:sp>
      <p:pic>
        <p:nvPicPr>
          <p:cNvPr id="13" name="Picture 12" descr="WEACI1f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0" y="1752600"/>
            <a:ext cx="3836504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KB-inj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609600"/>
            <a:ext cx="3302000" cy="5376994"/>
          </a:xfrm>
          <a:prstGeom prst="rect">
            <a:avLst/>
          </a:prstGeom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28600" y="2971800"/>
            <a:ext cx="6553200" cy="1524000"/>
          </a:xfrm>
          <a:prstGeom prst="roundRect">
            <a:avLst>
              <a:gd name="adj" fmla="val 16667"/>
            </a:avLst>
          </a:prstGeom>
          <a:solidFill>
            <a:srgbClr val="FFEFDE"/>
          </a:solidFill>
          <a:ln>
            <a:noFill/>
          </a:ln>
          <a:extLst/>
        </p:spPr>
        <p:txBody>
          <a:bodyPr wrap="none" tIns="0" rIns="0" bIns="0" anchor="ctr" anchorCtr="0"/>
          <a:lstStyle/>
          <a:p>
            <a:pPr indent="61913">
              <a:tabLst>
                <a:tab pos="455613" algn="l"/>
                <a:tab pos="3427413" algn="l"/>
              </a:tabLst>
            </a:pP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t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o_LER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: </a:t>
            </a:r>
            <a:r>
              <a:rPr lang="en-US" sz="1600" dirty="0">
                <a:solidFill>
                  <a:srgbClr val="0E0266"/>
                </a:solidFill>
                <a:latin typeface="Courier New"/>
                <a:cs typeface="Courier New"/>
              </a:rPr>
              <a:t>fork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to_line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ler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to_element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 =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injection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Courier New"/>
              <a:cs typeface="Courier New"/>
            </a:endParaRPr>
          </a:p>
          <a:p>
            <a:pPr indent="61913" eaLnBrk="1" hangingPunct="1">
              <a:tabLst>
                <a:tab pos="455613" algn="l"/>
                <a:tab pos="3427413" algn="l"/>
              </a:tabLst>
            </a:pPr>
            <a:r>
              <a:rPr lang="en-US" sz="1600" dirty="0" err="1" smtClean="0">
                <a:solidFill>
                  <a:srgbClr val="660066"/>
                </a:solidFill>
                <a:latin typeface="Courier New"/>
                <a:cs typeface="Courier New"/>
              </a:rPr>
              <a:t>inj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: line = (...,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to_LER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)	! injection line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indent="61913" eaLnBrk="1" hangingPunct="1">
              <a:tabLst>
                <a:tab pos="455613" algn="l"/>
                <a:tab pos="3427413" algn="l"/>
              </a:tabLst>
            </a:pP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LER: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line = (...,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ourier New"/>
                <a:cs typeface="Courier New"/>
              </a:rPr>
              <a:t>injection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...</a:t>
            </a: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)	! LER ring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  <a:p>
            <a:pPr indent="61913" eaLnBrk="1" hangingPunct="1">
              <a:tabLst>
                <a:tab pos="455613" algn="l"/>
                <a:tab pos="3427413" algn="l"/>
              </a:tabLst>
            </a:pPr>
            <a:r>
              <a:rPr lang="en-US" sz="1600" dirty="0" smtClean="0">
                <a:solidFill>
                  <a:srgbClr val="660066"/>
                </a:solidFill>
                <a:latin typeface="Courier New"/>
                <a:cs typeface="Courier New"/>
              </a:rPr>
              <a:t>use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inj</a:t>
            </a:r>
            <a:endParaRPr lang="en-US" sz="1600" dirty="0">
              <a:solidFill>
                <a:srgbClr val="660066"/>
              </a:solidFill>
              <a:latin typeface="Courier New"/>
              <a:cs typeface="Courier New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8600" y="1371600"/>
            <a:ext cx="54864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3038" indent="-173038" eaLnBrk="1" hangingPunct="1">
              <a:spcAft>
                <a:spcPts val="6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Bmad can join different beam lines using fork elements.</a:t>
            </a:r>
          </a:p>
          <a:p>
            <a:pPr marL="173038" indent="-173038" eaLnBrk="1" hangingPunct="1">
              <a:spcAft>
                <a:spcPts val="6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Example: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SuperKEKB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Low Energy Ring (LER) injection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478" y="4648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lvl="0" indent="-173038">
              <a:buFont typeface="Arial"/>
              <a:buChar char="•"/>
              <a:tabLst>
                <a:tab pos="4556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Can splice together rings, dump lines,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Linacs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X-ray lines, etc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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One lattice can hold the description of the entire accelerator complex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295400"/>
            <a:ext cx="665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7525" algn="l"/>
              </a:tabLs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Lines having common elements. Example ERL loop: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85800" y="4472333"/>
            <a:ext cx="7391400" cy="2155906"/>
          </a:xfrm>
          <a:prstGeom prst="roundRect">
            <a:avLst/>
          </a:prstGeom>
          <a:solidFill>
            <a:srgbClr val="FFEF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BEND_L1: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sbend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angle = -25*pi/180, l = 0.2, ... </a:t>
            </a:r>
            <a:endParaRPr lang="en-US" sz="14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BEND_L2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BEND_L1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A_PATCH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patch, flexible = 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T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D_PATCH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patch,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x_offset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= -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0.034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x_offset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400" dirty="0" err="1">
                <a:latin typeface="Courier New" charset="0"/>
                <a:ea typeface="Courier New" charset="0"/>
                <a:cs typeface="Courier New" charset="0"/>
              </a:rPr>
              <a:t>asin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(-0.32)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INJECT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line = (...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LINAC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line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</a:t>
            </a:r>
            <a:r>
              <a:rPr lang="en-US" sz="1400" b="1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multipass</a:t>
            </a:r>
            <a:r>
              <a:rPr lang="en-US" sz="1400" b="1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] 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= (BEND_L1, ..., BEND_L2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ARC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line = (..., BEND_A7</a:t>
            </a:r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r>
              <a:rPr lang="en-US" sz="1400" dirty="0" smtClean="0">
                <a:latin typeface="Courier New" charset="0"/>
                <a:ea typeface="Courier New" charset="0"/>
                <a:cs typeface="Courier New" charset="0"/>
              </a:rPr>
              <a:t>DUMP</a:t>
            </a:r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: line = (...) </a:t>
            </a:r>
            <a:endParaRPr lang="en-US" sz="14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400" dirty="0">
                <a:latin typeface="Courier New" charset="0"/>
                <a:ea typeface="Courier New" charset="0"/>
                <a:cs typeface="Courier New" charset="0"/>
              </a:rPr>
              <a:t>ERL: line = (INJECT, LINAC, ARC, A_PATCH, LINAC, D_PATCH, DUMP) </a:t>
            </a:r>
          </a:p>
          <a:p>
            <a:endParaRPr lang="en-US" sz="1400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36862"/>
            <a:ext cx="5410200" cy="26633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057400"/>
            <a:ext cx="7848600" cy="2230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 err="1">
                <a:solidFill>
                  <a:srgbClr val="0000FF"/>
                </a:solidFill>
                <a:latin typeface="Courier New"/>
                <a:cs typeface="Courier New"/>
              </a:rPr>
              <a:t>bmad_standard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Fast, </a:t>
            </a:r>
            <a:r>
              <a:rPr lang="en-US" sz="2200" dirty="0" err="1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nonsymplectic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symp_lie_ptc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Symplectic 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tracking using PTC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 err="1">
                <a:solidFill>
                  <a:srgbClr val="0000FF"/>
                </a:solidFill>
                <a:latin typeface="Courier New"/>
                <a:cs typeface="Courier New"/>
              </a:rPr>
              <a:t>taylor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Taylor 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map tracking using PTC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>
                <a:solidFill>
                  <a:srgbClr val="0000FF"/>
                </a:solidFill>
                <a:latin typeface="Courier New"/>
                <a:cs typeface="Courier New"/>
              </a:rPr>
              <a:t>linear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Linear tracking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 err="1" smtClean="0">
                <a:solidFill>
                  <a:srgbClr val="0000FF"/>
                </a:solidFill>
                <a:latin typeface="Courier New"/>
                <a:cs typeface="Courier New"/>
              </a:rPr>
              <a:t>runge_kutta</a:t>
            </a:r>
            <a:r>
              <a:rPr lang="en-US" sz="2200" dirty="0" smtClean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Track through fields.</a:t>
            </a: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>
                <a:solidFill>
                  <a:srgbClr val="0000FF"/>
                </a:solidFill>
                <a:latin typeface="Courier New"/>
                <a:cs typeface="Courier New"/>
              </a:rPr>
              <a:t>custom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Tracking with custom 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code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buFont typeface="Arial"/>
              <a:buChar char="•"/>
              <a:tabLst>
                <a:tab pos="3659188" algn="l"/>
              </a:tabLst>
              <a:defRPr/>
            </a:pPr>
            <a:r>
              <a:rPr lang="en-US" sz="2200" dirty="0" smtClean="0">
                <a:solidFill>
                  <a:srgbClr val="0000FF"/>
                </a:solidFill>
                <a:latin typeface="Courier New"/>
                <a:cs typeface="Courier New"/>
              </a:rPr>
              <a:t>…</a:t>
            </a:r>
            <a:endParaRPr lang="en-US" sz="2200" dirty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7980" y="5498729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5957"/>
            <a:ext cx="4456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Can set how each element is tracked: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410200"/>
            <a:ext cx="8202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5613" algn="l"/>
              </a:tabLst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Advantages:</a:t>
            </a:r>
          </a:p>
          <a:p>
            <a:pPr marL="628650" lvl="1" indent="-171450">
              <a:buFont typeface="Arial"/>
              <a:buChar char="•"/>
              <a:tabLst>
                <a:tab pos="455613" algn="l"/>
              </a:tabLst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Enables simulation of unique element types </a:t>
            </a:r>
          </a:p>
          <a:p>
            <a:pPr marL="628650" lvl="1" indent="-171450">
              <a:buFont typeface="Arial"/>
              <a:buChar char="•"/>
              <a:tabLst>
                <a:tab pos="455613" algn="l"/>
              </a:tabLst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Can compare different tracking methods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76200" y="4419600"/>
            <a:ext cx="8839200" cy="609600"/>
          </a:xfrm>
          <a:prstGeom prst="roundRect">
            <a:avLst/>
          </a:prstGeom>
          <a:solidFill>
            <a:srgbClr val="FFEFD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455613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my_ele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em_field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tracking_method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runge_kutta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field_calc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=custom, ...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method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290"/>
          <a:stretch/>
        </p:blipFill>
        <p:spPr>
          <a:xfrm>
            <a:off x="152400" y="1331266"/>
            <a:ext cx="3884773" cy="5351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938" y="1355550"/>
            <a:ext cx="4301261" cy="53275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91200" y="1752600"/>
            <a:ext cx="766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Spin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elements and tracking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7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6087" y="4023487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tabLst>
                <a:tab pos="455613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Interface routines between Bmad and PTC allow tracking of individual elements or PTC lattices can be constructed for analysis.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087" y="1458682"/>
            <a:ext cx="487680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tabLst>
                <a:tab pos="455613" algn="l"/>
              </a:tabLs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Etienne Forest’s FPP/PTC simulation toolkit:</a:t>
            </a:r>
          </a:p>
          <a:p>
            <a:pPr marL="455613" lvl="1" indent="-220663">
              <a:spcAft>
                <a:spcPts val="4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Taylor maps to arbitrary order via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symplectic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integration through elements.</a:t>
            </a:r>
          </a:p>
          <a:p>
            <a:pPr marL="455613" lvl="1" indent="-220663">
              <a:spcAft>
                <a:spcPts val="4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pin tracking.</a:t>
            </a:r>
          </a:p>
          <a:p>
            <a:pPr marL="455613" lvl="1" indent="-220663">
              <a:spcAft>
                <a:spcPts val="4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ormal form analysis.</a:t>
            </a:r>
          </a:p>
          <a:p>
            <a:pPr marL="455613" lvl="1" indent="-220663">
              <a:spcAft>
                <a:spcPts val="4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dirty="0"/>
              <a:t>Amplitude Dependent Spin Tune and Invariant Spin Field calculations</a:t>
            </a:r>
            <a:r>
              <a:rPr lang="en-US" dirty="0" smtClean="0"/>
              <a:t>.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455613" lvl="1" indent="-220663">
              <a:spcAft>
                <a:spcPts val="400"/>
              </a:spcAft>
              <a:buFont typeface="Arial"/>
              <a:buChar char="•"/>
              <a:tabLst>
                <a:tab pos="455613" algn="l"/>
              </a:tabLst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Also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sed in MAD-X &amp; PTC_ORBIT</a:t>
            </a:r>
            <a:endParaRPr lang="en-US" i="1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820" y="3355539"/>
            <a:ext cx="2540447" cy="2950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7407"/>
          <a:stretch/>
        </p:blipFill>
        <p:spPr>
          <a:xfrm>
            <a:off x="5837264" y="1431394"/>
            <a:ext cx="2643300" cy="1423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00800" y="2867281"/>
            <a:ext cx="14243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FFAG cell</a:t>
            </a:r>
            <a:endParaRPr lang="en-US" sz="2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7264" y="6420319"/>
            <a:ext cx="274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One turn map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calc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in Tao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7062" r="3108"/>
          <a:stretch/>
        </p:blipFill>
        <p:spPr>
          <a:xfrm>
            <a:off x="565187" y="4868949"/>
            <a:ext cx="4038600" cy="198905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1822" y="147379"/>
            <a:ext cx="8103570" cy="753033"/>
          </a:xfrm>
        </p:spPr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Etienne Forest’s FPP/PTC</a:t>
            </a:r>
          </a:p>
        </p:txBody>
      </p:sp>
    </p:spTree>
    <p:extLst>
      <p:ext uri="{BB962C8B-B14F-4D97-AF65-F5344CB8AC3E}">
        <p14:creationId xmlns:p14="http://schemas.microsoft.com/office/powerpoint/2010/main" val="1551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arw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4260115"/>
            <a:ext cx="40132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ystal-e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33297"/>
            <a:ext cx="37719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5604221" y="6027003"/>
            <a:ext cx="3357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CC0000"/>
                </a:solidFill>
              </a:rPr>
              <a:t>Bragg crystal </a:t>
            </a:r>
            <a:r>
              <a:rPr lang="en-US" sz="2400" dirty="0" smtClean="0">
                <a:solidFill>
                  <a:srgbClr val="CC0000"/>
                </a:solidFill>
              </a:rPr>
              <a:t>diffraction simulation</a:t>
            </a:r>
            <a:endParaRPr lang="en-US" sz="2400" dirty="0">
              <a:solidFill>
                <a:srgbClr val="CC0000"/>
              </a:solidFill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833297"/>
            <a:ext cx="5334000" cy="251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81038" indent="-223838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400"/>
              </a:spcAft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Both </a:t>
            </a:r>
            <a:r>
              <a:rPr lang="en-US" sz="2000" dirty="0">
                <a:solidFill>
                  <a:srgbClr val="800080"/>
                </a:solidFill>
                <a:latin typeface="Arial" charset="0"/>
                <a:ea typeface="Arial" charset="0"/>
                <a:cs typeface="Arial" charset="0"/>
              </a:rPr>
              <a:t>incoherent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2000" dirty="0">
                <a:solidFill>
                  <a:srgbClr val="800080"/>
                </a:solidFill>
                <a:latin typeface="Arial" charset="0"/>
                <a:ea typeface="Arial" charset="0"/>
                <a:cs typeface="Arial" charset="0"/>
              </a:rPr>
              <a:t>coherent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ray-tracing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implemented (but needs more testing).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Aft>
                <a:spcPts val="400"/>
              </a:spcAft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X-ray tracking elements developed: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395288" lvl="1" indent="-160338" eaLnBrk="1" hangingPunct="1">
              <a:lnSpc>
                <a:spcPct val="90000"/>
              </a:lnSpc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Crystal       ! Bragg  &amp; Laue diffraction</a:t>
            </a:r>
            <a:endParaRPr lang="en-US" sz="20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395288" lvl="1" indent="-160338" eaLnBrk="1" hangingPunct="1">
              <a:lnSpc>
                <a:spcPct val="90000"/>
              </a:lnSpc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Capillary    ! Focus X-rays</a:t>
            </a:r>
            <a:endParaRPr lang="en-US" sz="20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395288" lvl="1" indent="-160338" eaLnBrk="1" hangingPunct="1">
              <a:lnSpc>
                <a:spcPct val="90000"/>
              </a:lnSpc>
              <a:spcAft>
                <a:spcPts val="2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Mirror</a:t>
            </a:r>
          </a:p>
          <a:p>
            <a:pPr marL="395288" lvl="1" indent="-160338" eaLnBrk="1" hangingPunct="1">
              <a:lnSpc>
                <a:spcPct val="90000"/>
              </a:lnSpc>
              <a:spcAft>
                <a:spcPts val="2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Multilayer Mirror </a:t>
            </a:r>
            <a:endParaRPr lang="en-US" sz="2000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395288" lvl="1" indent="-160338" eaLnBrk="1" hangingPunct="1">
              <a:lnSpc>
                <a:spcPct val="90000"/>
              </a:lnSpc>
              <a:spcAft>
                <a:spcPts val="1400"/>
              </a:spcAft>
              <a:buFont typeface="Arial" charset="0"/>
              <a:buChar char="•"/>
            </a:pPr>
            <a:r>
              <a:rPr lang="en-US" sz="2000" dirty="0" err="1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Diffraction_plate</a:t>
            </a:r>
            <a:r>
              <a:rPr lang="en-US" sz="20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  ! Apertures, Zone plates</a:t>
            </a:r>
            <a:endParaRPr lang="en-US" sz="10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8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CSR with Shielding</a:t>
            </a:r>
            <a:endParaRPr lang="en-US" dirty="0"/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794" y="1473702"/>
            <a:ext cx="1646300" cy="23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2209800" y="1371004"/>
            <a:ext cx="70097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We developed and benchmarked a 1-D CSR simulation technique with shielding by the vacuum chamber in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Bmad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algn="ctr" eaLnBrk="0" hangingPunct="0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[Sagan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Hoffstaetter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Mayes,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Sae-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</a:rPr>
              <a:t>Ueng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PRST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-AB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12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, 040703 (2009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)]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/>
          <a:stretch>
            <a:fillRect/>
          </a:stretch>
        </p:blipFill>
        <p:spPr bwMode="auto">
          <a:xfrm>
            <a:off x="340509" y="4289927"/>
            <a:ext cx="4648200" cy="24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/>
          <a:stretch>
            <a:fillRect/>
          </a:stretch>
        </p:blipFill>
        <p:spPr bwMode="auto">
          <a:xfrm>
            <a:off x="5275263" y="2650435"/>
            <a:ext cx="35639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35858" y="3923214"/>
            <a:ext cx="33527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Compared with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Agoh</a:t>
            </a:r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 &amp; </a:t>
            </a:r>
            <a:r>
              <a:rPr lang="en-US" sz="1800" u="sng" dirty="0" err="1">
                <a:latin typeface="Arial" charset="0"/>
                <a:ea typeface="Arial" charset="0"/>
                <a:cs typeface="Arial" charset="0"/>
              </a:rPr>
              <a:t>Yokoya</a:t>
            </a:r>
            <a:endParaRPr lang="en-US" sz="18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87944" y="2465769"/>
            <a:ext cx="1582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Exit Transient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848372" y="4820279"/>
            <a:ext cx="1095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shielding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48372" y="2769506"/>
            <a:ext cx="1227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>
                <a:latin typeface="Optima" charset="0"/>
                <a:cs typeface="Optima" charset="0"/>
              </a:rPr>
              <a:t>Free space</a:t>
            </a:r>
            <a:endParaRPr lang="en-US" sz="1800" dirty="0">
              <a:latin typeface="Optima" charset="0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8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Space Charge</a:t>
            </a:r>
            <a:endParaRPr lang="en-US" dirty="0"/>
          </a:p>
        </p:txBody>
      </p:sp>
      <p:sp>
        <p:nvSpPr>
          <p:cNvPr id="3" name="CustomShape 1"/>
          <p:cNvSpPr/>
          <p:nvPr/>
        </p:nvSpPr>
        <p:spPr>
          <a:xfrm>
            <a:off x="3670560" y="6752160"/>
            <a:ext cx="1810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602" y="4156497"/>
            <a:ext cx="4974154" cy="2389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8657"/>
          <a:stretch/>
        </p:blipFill>
        <p:spPr>
          <a:xfrm>
            <a:off x="3985590" y="2082640"/>
            <a:ext cx="4963000" cy="2105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1466" y="1381330"/>
            <a:ext cx="327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 smtClean="0">
                <a:latin typeface="Arial" charset="0"/>
                <a:ea typeface="Arial" charset="0"/>
                <a:cs typeface="Arial" charset="0"/>
              </a:rPr>
              <a:t>1 </a:t>
            </a:r>
            <a:r>
              <a:rPr lang="en-US" sz="1800" u="sng" dirty="0" err="1" smtClean="0">
                <a:latin typeface="Arial" charset="0"/>
                <a:ea typeface="Arial" charset="0"/>
                <a:cs typeface="Arial" charset="0"/>
              </a:rPr>
              <a:t>nC</a:t>
            </a:r>
            <a:r>
              <a:rPr lang="en-US" sz="1800" u="sng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u="sng" dirty="0" smtClean="0">
                <a:latin typeface="Arial" charset="0"/>
                <a:ea typeface="Arial" charset="0"/>
                <a:cs typeface="Arial" charset="0"/>
              </a:rPr>
              <a:t>bunch through straight FFAG section at 42 MeV</a:t>
            </a:r>
            <a:endParaRPr lang="en-US" sz="1800" u="sng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5224" y="5076915"/>
            <a:ext cx="679638" cy="279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704496"/>
            <a:ext cx="380401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Also in the 2009 paper was an excellent approximation of the space charge kick due to a Gaussian slice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This includes both longitudinal and transverse space charge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21" y="2920223"/>
            <a:ext cx="3332430" cy="6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LCLS Virtual Accelerator</a:t>
            </a:r>
            <a:endParaRPr lang="en-CA" dirty="0"/>
          </a:p>
        </p:txBody>
      </p:sp>
      <p:sp>
        <p:nvSpPr>
          <p:cNvPr id="5" name="Content Placeholder 29"/>
          <p:cNvSpPr txBox="1">
            <a:spLocks/>
          </p:cNvSpPr>
          <p:nvPr/>
        </p:nvSpPr>
        <p:spPr>
          <a:xfrm>
            <a:off x="231028" y="1447800"/>
            <a:ext cx="8545158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rgbClr val="981E32"/>
              </a:buClr>
              <a:buFont typeface="Arial" pitchFamily="34" charset="0"/>
              <a:buNone/>
              <a:defRPr sz="2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81E32"/>
              </a:buClr>
              <a:buSzPct val="120000"/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905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2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3838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7763" indent="-233363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981E32"/>
              </a:buClr>
              <a:buSzPct val="120000"/>
              <a:buFont typeface="Arial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Font typeface="Arial" pitchFamily="34" charset="0"/>
              <a:buNone/>
            </a:pPr>
            <a:r>
              <a:rPr lang="en-US" dirty="0" smtClean="0"/>
              <a:t>We would like to build:</a:t>
            </a:r>
          </a:p>
          <a:p>
            <a:pPr lvl="1"/>
            <a:r>
              <a:rPr lang="en-US" sz="2000" dirty="0" smtClean="0"/>
              <a:t>Detailed computer model and simulation framework of the machine</a:t>
            </a:r>
          </a:p>
          <a:p>
            <a:pPr lvl="1"/>
            <a:r>
              <a:rPr lang="en-US" sz="2000" dirty="0" smtClean="0"/>
              <a:t>Fully start-to-end, from laser shape on the cathode to X-ray production to X-ray tracking to the sample</a:t>
            </a:r>
          </a:p>
          <a:p>
            <a:pPr lvl="1"/>
            <a:r>
              <a:rPr lang="en-US" sz="2000" dirty="0" smtClean="0"/>
              <a:t>Seamless or simple translation from code to code without the need of an expert</a:t>
            </a:r>
          </a:p>
          <a:p>
            <a:pPr lvl="1"/>
            <a:r>
              <a:rPr lang="en-US" sz="2000" dirty="0" smtClean="0"/>
              <a:t>Utilizes HPC resources without the need of a parallel computing expert</a:t>
            </a:r>
          </a:p>
          <a:p>
            <a:pPr lvl="1"/>
            <a:endParaRPr lang="en-US" sz="2000" dirty="0" smtClean="0"/>
          </a:p>
          <a:p>
            <a:pPr marL="233362" lvl="1" indent="0">
              <a:buFont typeface="Arial" pitchFamily="34" charset="0"/>
              <a:buNone/>
            </a:pPr>
            <a:r>
              <a:rPr lang="en-US" sz="2000" dirty="0" smtClean="0"/>
              <a:t>This would enable:</a:t>
            </a:r>
          </a:p>
          <a:p>
            <a:pPr lvl="1"/>
            <a:r>
              <a:rPr lang="en-US" sz="2000" dirty="0" smtClean="0"/>
              <a:t>High-fidelity, comprehensive beam physics simulations</a:t>
            </a:r>
          </a:p>
          <a:p>
            <a:pPr lvl="1"/>
            <a:r>
              <a:rPr lang="en-US" sz="2000" dirty="0" smtClean="0"/>
              <a:t>Virtual beam experiments</a:t>
            </a:r>
          </a:p>
          <a:p>
            <a:pPr lvl="1"/>
            <a:r>
              <a:rPr lang="en-US" sz="2000" dirty="0" smtClean="0"/>
              <a:t>Discovery of optimal, robust machine settings</a:t>
            </a:r>
          </a:p>
          <a:p>
            <a:pPr lvl="1"/>
            <a:endParaRPr lang="en-US" sz="2000" dirty="0" smtClean="0"/>
          </a:p>
          <a:p>
            <a:pPr lvl="2"/>
            <a:endParaRPr lang="en-US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000" dirty="0" smtClean="0"/>
          </a:p>
          <a:p>
            <a:endParaRPr lang="en-CA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12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Space Charge</a:t>
            </a:r>
            <a:endParaRPr lang="en-US" dirty="0"/>
          </a:p>
        </p:txBody>
      </p:sp>
      <p:sp>
        <p:nvSpPr>
          <p:cNvPr id="3" name="CustomShape 1"/>
          <p:cNvSpPr/>
          <p:nvPr/>
        </p:nvSpPr>
        <p:spPr>
          <a:xfrm>
            <a:off x="3670560" y="6752160"/>
            <a:ext cx="1810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52400" y="1704496"/>
            <a:ext cx="3804011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Also in the 2009 paper was an excellent approximation of the space charge kick due to a Gaussian slice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This includes both longitudinal and transverse space charge</a:t>
            </a:r>
          </a:p>
          <a:p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1" y="2920223"/>
            <a:ext cx="3332430" cy="61438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4130760"/>
            <a:ext cx="3376659" cy="2532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\\erp101\p1adata\beamdata\2016\08-09\bmad_tphase_nbin5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36" y="1447800"/>
            <a:ext cx="3376659" cy="2532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67092" y="1860111"/>
            <a:ext cx="88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latin typeface="Arial" charset="0"/>
                <a:ea typeface="Arial" charset="0"/>
                <a:cs typeface="Arial" charset="0"/>
              </a:rPr>
              <a:t>Bmad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454597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Optima"/>
                <a:cs typeface="Optima"/>
              </a:rPr>
              <a:t>GPT</a:t>
            </a:r>
            <a:endParaRPr lang="en-US" sz="18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9832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general 1-D CSR model</a:t>
            </a:r>
            <a:endParaRPr lang="en-US" dirty="0"/>
          </a:p>
        </p:txBody>
      </p:sp>
      <p:sp>
        <p:nvSpPr>
          <p:cNvPr id="3" name="CustomShape 1"/>
          <p:cNvSpPr/>
          <p:nvPr/>
        </p:nvSpPr>
        <p:spPr>
          <a:xfrm>
            <a:off x="3670560" y="6752160"/>
            <a:ext cx="181080" cy="63900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" name="CustomShape 2"/>
          <p:cNvSpPr/>
          <p:nvPr/>
        </p:nvSpPr>
        <p:spPr>
          <a:xfrm>
            <a:off x="2773800" y="91440"/>
            <a:ext cx="4419360" cy="55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FFFFFF"/>
                </a:solidFill>
                <a:latin typeface="Calibri"/>
                <a:ea typeface="ＭＳ Ｐゴシック"/>
              </a:rPr>
              <a:t>Page Headline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292464" y="2607700"/>
            <a:ext cx="544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Beam follows reference (bends with quad moment)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32" y="3040589"/>
            <a:ext cx="5518616" cy="1478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8" y="5019367"/>
            <a:ext cx="5518616" cy="1604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380" y="4609133"/>
            <a:ext cx="2732015" cy="1965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475" y="2598350"/>
            <a:ext cx="2740766" cy="1990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4609133"/>
            <a:ext cx="309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Beam orbit with offset quads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270019"/>
            <a:ext cx="687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old code and 2009 paper assumed that the beam followed the reference coordinate system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The new code has been generalized to deal with arbitrary orbits and is currently being benchmarked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Bmad Ecosystem</a:t>
            </a:r>
            <a:endParaRPr lang="en-US" dirty="0"/>
          </a:p>
        </p:txBody>
      </p:sp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7434" y="1371600"/>
            <a:ext cx="585996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Due to </a:t>
            </a:r>
            <a:r>
              <a:rPr lang="en-US" dirty="0" smtClean="0"/>
              <a:t>its </a:t>
            </a:r>
            <a:r>
              <a:rPr lang="en-US" dirty="0"/>
              <a:t>flexibility, Bmad has been used in a number of programs including: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 smtClean="0"/>
              <a:t>tao</a:t>
            </a:r>
            <a:r>
              <a:rPr lang="en-US" dirty="0" smtClean="0"/>
              <a:t> General purpose design and simulation.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b="1" dirty="0" smtClean="0"/>
              <a:t>synrad3d</a:t>
            </a:r>
            <a:r>
              <a:rPr lang="en-US" dirty="0" smtClean="0"/>
              <a:t> </a:t>
            </a:r>
            <a:r>
              <a:rPr lang="en-US" dirty="0"/>
              <a:t>3D tracking of synch </a:t>
            </a:r>
            <a:r>
              <a:rPr lang="en-US" dirty="0" smtClean="0"/>
              <a:t>photons, </a:t>
            </a:r>
            <a:r>
              <a:rPr lang="en-US" dirty="0"/>
              <a:t>including </a:t>
            </a:r>
            <a:r>
              <a:rPr lang="en-US" dirty="0" smtClean="0"/>
              <a:t>reflections, </a:t>
            </a:r>
            <a:r>
              <a:rPr lang="en-US" dirty="0"/>
              <a:t>within the beam chamber.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/>
              <a:t>cesrv</a:t>
            </a:r>
            <a:r>
              <a:rPr lang="en-US" dirty="0"/>
              <a:t> O</a:t>
            </a:r>
            <a:r>
              <a:rPr lang="en-US" dirty="0" smtClean="0"/>
              <a:t>n-line data </a:t>
            </a:r>
            <a:r>
              <a:rPr lang="en-US" dirty="0"/>
              <a:t>taking, simulation, and machine correction for </a:t>
            </a:r>
            <a:r>
              <a:rPr lang="en-US" dirty="0" smtClean="0"/>
              <a:t>CESR.</a:t>
            </a:r>
            <a:endParaRPr lang="en-US" dirty="0"/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/>
              <a:t>dark_current_tracker</a:t>
            </a:r>
            <a:r>
              <a:rPr lang="en-US" dirty="0"/>
              <a:t> Dark current electron simulation.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/>
              <a:t>freq_map</a:t>
            </a:r>
            <a:r>
              <a:rPr lang="en-US" dirty="0"/>
              <a:t> Frequency map </a:t>
            </a:r>
            <a:r>
              <a:rPr lang="en-US" dirty="0" smtClean="0"/>
              <a:t>analysis.</a:t>
            </a:r>
            <a:endParaRPr lang="en-US" dirty="0"/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/>
              <a:t>ibs_sim</a:t>
            </a:r>
            <a:r>
              <a:rPr lang="en-US" dirty="0"/>
              <a:t> Analytic intra-beam scattering (IBS) calculation.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b="1" dirty="0" err="1"/>
              <a:t>touschek_track</a:t>
            </a:r>
            <a:r>
              <a:rPr lang="en-US" dirty="0"/>
              <a:t> Tracking of Touschek particles</a:t>
            </a:r>
            <a:r>
              <a:rPr lang="en-US" dirty="0" smtClean="0"/>
              <a:t>.</a:t>
            </a:r>
          </a:p>
          <a:p>
            <a:pPr marL="404813" lvl="1" indent="-174625">
              <a:buFont typeface="Arial" charset="0"/>
              <a:buChar char="•"/>
            </a:pPr>
            <a:r>
              <a:rPr lang="en-US" dirty="0" smtClean="0"/>
              <a:t>etc...</a:t>
            </a:r>
          </a:p>
          <a:p>
            <a:pPr marL="230188" lvl="1"/>
            <a:endParaRPr lang="en-US" dirty="0" smtClean="0"/>
          </a:p>
          <a:p>
            <a:pPr marL="57150" lvl="1"/>
            <a:r>
              <a:rPr lang="en-US" dirty="0" smtClean="0">
                <a:solidFill>
                  <a:srgbClr val="0000FF"/>
                </a:solidFill>
              </a:rPr>
              <a:t>Code reuse: Modules developed for one program can, via Bmad, be used in other programs.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13315" name="Picture 5" descr="tao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30400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4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Current Tracking for LCLS2</a:t>
            </a:r>
            <a:endParaRPr lang="en-US" dirty="0"/>
          </a:p>
        </p:txBody>
      </p:sp>
      <p:pic>
        <p:nvPicPr>
          <p:cNvPr id="8" name="Picture 7" descr="example_track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" y="1744789"/>
            <a:ext cx="8915400" cy="17756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33735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Field emitters</a:t>
            </a:r>
            <a:endParaRPr lang="en-US"/>
          </a:p>
        </p:txBody>
      </p:sp>
      <p:pic>
        <p:nvPicPr>
          <p:cNvPr id="10" name="Picture 9" descr="CM_1_field_emitter2548.o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177" y="3558540"/>
            <a:ext cx="5998722" cy="2537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02" y="3520440"/>
            <a:ext cx="2057698" cy="26923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Rectangle 11"/>
          <p:cNvSpPr/>
          <p:nvPr/>
        </p:nvSpPr>
        <p:spPr>
          <a:xfrm>
            <a:off x="152400" y="64287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www.classe.cornell.edu</a:t>
            </a:r>
            <a:r>
              <a:rPr lang="en-US" dirty="0">
                <a:hlinkClick r:id="rId5"/>
              </a:rPr>
              <a:t>/~cem52/LCLS2/2015_09_16-LCLS2_dark_current.pdf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Tao: Tool for Accelerator Optics</a:t>
            </a:r>
            <a:endParaRPr lang="en-US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04799" y="1557065"/>
            <a:ext cx="5641975" cy="496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61963" indent="-166688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Problem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: Bmad is not a program so it cannot be used “out of the box” for simple calculations.</a:t>
            </a:r>
          </a:p>
          <a:p>
            <a:pPr eaLnBrk="1" hangingPunct="1">
              <a:lnSpc>
                <a:spcPct val="90000"/>
              </a:lnSpc>
            </a:pPr>
            <a:endParaRPr lang="en-US" sz="2200" dirty="0" smtClean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Solution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: Develop Tao - a </a:t>
            </a:r>
            <a:r>
              <a:rPr lang="en-US" sz="2200" dirty="0">
                <a:latin typeface="Arial" charset="0"/>
                <a:ea typeface="Arial" charset="0"/>
                <a:cs typeface="Arial" charset="0"/>
              </a:rPr>
              <a:t>general purpose simulation &amp; design </a:t>
            </a:r>
            <a:r>
              <a:rPr lang="en-US" sz="2200" dirty="0" smtClean="0">
                <a:latin typeface="Arial" charset="0"/>
                <a:ea typeface="Arial" charset="0"/>
                <a:cs typeface="Arial" charset="0"/>
              </a:rPr>
              <a:t>program with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Twiss and orbit calculations</a:t>
            </a: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Nonlinear optimization.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Analysis of complicated geometries.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Etc.</a:t>
            </a:r>
          </a:p>
          <a:p>
            <a:pPr eaLnBrk="1" hangingPunct="1">
              <a:lnSpc>
                <a:spcPct val="90000"/>
              </a:lnSpc>
            </a:pP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Additionally: Tao’s object oriented coding makes it relatively easy to extend it.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marL="284163" lvl="1" indent="288925" eaLnBrk="1" hangingPunct="1">
              <a:lnSpc>
                <a:spcPct val="9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Can add custom commands to interface Tao with a control system.</a:t>
            </a:r>
          </a:p>
          <a:p>
            <a:pPr marL="284163" lvl="1" indent="288925" eaLnBrk="1" hangingPunct="1">
              <a:lnSpc>
                <a:spcPct val="9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Can be driven by Python</a:t>
            </a:r>
            <a:endParaRPr lang="en-US" sz="2200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597" y="1291201"/>
            <a:ext cx="2706795" cy="365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193" y="4948801"/>
            <a:ext cx="3990807" cy="15799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05027" y="6339913"/>
            <a:ext cx="2193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CBETA 4-pass ERL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7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Tao [continued]</a:t>
            </a:r>
            <a:endParaRPr lang="en-US" dirty="0"/>
          </a:p>
        </p:txBody>
      </p:sp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228600" y="5355962"/>
            <a:ext cx="5029200" cy="565676"/>
          </a:xfrm>
          <a:prstGeom prst="roundRect">
            <a:avLst>
              <a:gd name="adj" fmla="val 16667"/>
            </a:avLst>
          </a:prstGeom>
          <a:solidFill>
            <a:srgbClr val="FFC0C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Tao with Bmad gives the flexibility of a library with the convenience of a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program. </a:t>
            </a:r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building-w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5672247" cy="25146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04800" y="1371600"/>
            <a:ext cx="47244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61963" indent="-166688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Example: Designing or modifying a machine to be/stay within an existing building: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5" descr="ta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09" y="1828800"/>
            <a:ext cx="318269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Tao running the LCLS2 lattice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87" y="1295400"/>
            <a:ext cx="3657600" cy="2535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228" y="1140124"/>
            <a:ext cx="5208772" cy="5745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962400"/>
            <a:ext cx="3658447" cy="25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Tao as an online model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5431534"/>
            <a:ext cx="2971800" cy="91746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Python &gt;&gt;&gt;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&gt;&gt;&gt; from </a:t>
            </a:r>
            <a:r>
              <a:rPr lang="en-US" sz="9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pytao.tao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import </a:t>
            </a:r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Tao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&gt;&gt;&gt; </a:t>
            </a:r>
            <a:r>
              <a:rPr lang="en-US" sz="9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tao</a:t>
            </a:r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= Tao('-</a:t>
            </a:r>
            <a:r>
              <a:rPr lang="en-US" sz="9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lat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9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my_lat.bmad</a:t>
            </a:r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')</a:t>
            </a:r>
          </a:p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&gt;&gt;&gt; </a:t>
            </a:r>
            <a:r>
              <a:rPr lang="en-US" sz="9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tao.command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('use </a:t>
            </a:r>
            <a:r>
              <a:rPr lang="en-US" sz="9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var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*') </a:t>
            </a:r>
            <a:endParaRPr lang="en-US" sz="9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&gt;&gt;&gt; </a:t>
            </a:r>
            <a:r>
              <a:rPr lang="en-US" sz="900" dirty="0" err="1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doutput</a:t>
            </a:r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sz="9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tao.capture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('show top10') </a:t>
            </a:r>
            <a:endParaRPr lang="en-US" sz="900" dirty="0" smtClean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&gt;&gt;&gt; print(output</a:t>
            </a:r>
            <a:r>
              <a:rPr lang="en-US" sz="900" dirty="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</a:rPr>
              <a:t>)           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49650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Python wrapper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165297"/>
            <a:ext cx="3581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Tao&gt; call </a:t>
            </a:r>
            <a:r>
              <a:rPr lang="en-US" sz="1200" dirty="0" err="1" smtClean="0">
                <a:latin typeface="Courier New" charset="0"/>
                <a:ea typeface="Courier New" charset="0"/>
                <a:cs typeface="Courier New" charset="0"/>
              </a:rPr>
              <a:t>read_EPICS.tao</a:t>
            </a:r>
            <a:endParaRPr lang="en-US" sz="12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     (repeat)</a:t>
            </a:r>
          </a:p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Tao&gt; call </a:t>
            </a:r>
            <a:r>
              <a:rPr lang="en-US" sz="1200" dirty="0" err="1" smtClean="0">
                <a:latin typeface="Courier New" charset="0"/>
                <a:ea typeface="Courier New" charset="0"/>
                <a:cs typeface="Courier New" charset="0"/>
              </a:rPr>
              <a:t>write_data.tao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90" y="1748196"/>
            <a:ext cx="3405809" cy="23608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509" y="1350736"/>
            <a:ext cx="294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Tao Live interactive display</a:t>
            </a:r>
            <a:endParaRPr lang="en-US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4" y="1884214"/>
            <a:ext cx="2590800" cy="17958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95231" y="3788645"/>
            <a:ext cx="2575263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Tao&gt; call </a:t>
            </a:r>
            <a:r>
              <a:rPr lang="en-US" sz="1200" dirty="0" err="1" smtClean="0">
                <a:latin typeface="Courier New" charset="0"/>
                <a:ea typeface="Courier New" charset="0"/>
                <a:cs typeface="Courier New" charset="0"/>
              </a:rPr>
              <a:t>read_EPICS.tao</a:t>
            </a:r>
            <a:endParaRPr lang="en-US" sz="12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     (repeat)</a:t>
            </a:r>
            <a:endParaRPr lang="en-US" sz="1200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9135" y="1460615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CSR</a:t>
            </a:r>
            <a:r>
              <a:rPr lang="en-US" u="sng" smtClean="0"/>
              <a:t>, Space Charge tracking</a:t>
            </a:r>
            <a:endParaRPr lang="en-US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176784" y="5431534"/>
            <a:ext cx="437515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9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Tao&gt; use data </a:t>
            </a:r>
            <a:r>
              <a:rPr lang="en-US" sz="900" dirty="0" err="1" smtClean="0">
                <a:latin typeface="Courier New" charset="0"/>
                <a:ea typeface="Courier New" charset="0"/>
                <a:cs typeface="Courier New" charset="0"/>
              </a:rPr>
              <a:t>bpms</a:t>
            </a:r>
            <a:endParaRPr lang="en-US" sz="9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>
                <a:latin typeface="Courier New" charset="0"/>
                <a:ea typeface="Courier New" charset="0"/>
                <a:cs typeface="Courier New" charset="0"/>
              </a:rPr>
              <a:t>Tao&gt; use </a:t>
            </a:r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variable </a:t>
            </a:r>
            <a:r>
              <a:rPr lang="en-US" sz="900" dirty="0" err="1" smtClean="0">
                <a:latin typeface="Courier New" charset="0"/>
                <a:ea typeface="Courier New" charset="0"/>
                <a:cs typeface="Courier New" charset="0"/>
              </a:rPr>
              <a:t>quad_offsets</a:t>
            </a:r>
            <a:endParaRPr lang="en-US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Tao&gt; derivative. ! Calculates response of offset quad to BPM</a:t>
            </a:r>
          </a:p>
          <a:p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Tao&gt; show derivative</a:t>
            </a:r>
          </a:p>
          <a:p>
            <a:endParaRPr lang="en-US" sz="900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Tao&gt; call </a:t>
            </a:r>
            <a:r>
              <a:rPr lang="en-US" sz="900" dirty="0" err="1" smtClean="0">
                <a:latin typeface="Courier New" charset="0"/>
                <a:ea typeface="Courier New" charset="0"/>
                <a:cs typeface="Courier New" charset="0"/>
              </a:rPr>
              <a:t>read_BPMS_EPICS.tao</a:t>
            </a:r>
            <a:endParaRPr lang="en-US" sz="900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900" dirty="0" smtClean="0">
                <a:latin typeface="Courier New" charset="0"/>
                <a:ea typeface="Courier New" charset="0"/>
                <a:cs typeface="Courier New" charset="0"/>
              </a:rPr>
              <a:t>Tao&gt; </a:t>
            </a:r>
            <a:r>
              <a:rPr lang="en-US" sz="900" dirty="0" err="1" smtClean="0">
                <a:latin typeface="Courier New" charset="0"/>
                <a:ea typeface="Courier New" charset="0"/>
                <a:cs typeface="Courier New" charset="0"/>
              </a:rPr>
              <a:t>run_optimizer</a:t>
            </a:r>
            <a:endParaRPr lang="en-US" sz="900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8623" y="505854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Discover errors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908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32118" y="307232"/>
            <a:ext cx="8103570" cy="753033"/>
          </a:xfrm>
        </p:spPr>
        <p:txBody>
          <a:bodyPr/>
          <a:lstStyle/>
          <a:p>
            <a:r>
              <a:rPr lang="en-CA" dirty="0" smtClean="0"/>
              <a:t>Architecture</a:t>
            </a:r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6551953" y="2971800"/>
            <a:ext cx="2124945" cy="1889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77352" y="4021872"/>
            <a:ext cx="130408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Tao&gt; </a:t>
            </a:r>
            <a:r>
              <a:rPr lang="en-US" sz="1200" smtClean="0">
                <a:latin typeface="Courier New" charset="0"/>
                <a:ea typeface="Courier New" charset="0"/>
                <a:cs typeface="Courier New" charset="0"/>
              </a:rPr>
              <a:t>optics correction</a:t>
            </a:r>
            <a:endParaRPr lang="en-US" sz="1200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7994" y="3210713"/>
            <a:ext cx="1524000" cy="466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Saved lattices</a:t>
            </a:r>
          </a:p>
          <a:p>
            <a:r>
              <a:rPr lang="mr-IN" sz="1200" dirty="0" smtClean="0"/>
              <a:t>…</a:t>
            </a:r>
            <a:endParaRPr lang="en-US" sz="1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102670" y="2814201"/>
            <a:ext cx="814647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database</a:t>
            </a:r>
          </a:p>
        </p:txBody>
      </p:sp>
      <p:cxnSp>
        <p:nvCxnSpPr>
          <p:cNvPr id="25" name="Straight Arrow Connector 24"/>
          <p:cNvCxnSpPr>
            <a:stCxn id="588" idx="2"/>
            <a:endCxn id="24" idx="0"/>
          </p:cNvCxnSpPr>
          <p:nvPr/>
        </p:nvCxnSpPr>
        <p:spPr>
          <a:xfrm flipH="1">
            <a:off x="7509994" y="1905054"/>
            <a:ext cx="7434" cy="90914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747994" y="4307182"/>
            <a:ext cx="173286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Survey, Magnetic Measurements, etc.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6573676" y="1628055"/>
            <a:ext cx="188750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Offline (slow</a:t>
            </a:r>
            <a:r>
              <a:rPr lang="en-US" sz="1200" smtClean="0"/>
              <a:t>) simulations</a:t>
            </a:r>
            <a:endParaRPr lang="en-US" sz="1200" dirty="0" smtClean="0"/>
          </a:p>
        </p:txBody>
      </p:sp>
      <p:cxnSp>
        <p:nvCxnSpPr>
          <p:cNvPr id="619" name="Straight Connector 618"/>
          <p:cNvCxnSpPr/>
          <p:nvPr/>
        </p:nvCxnSpPr>
        <p:spPr>
          <a:xfrm flipV="1">
            <a:off x="685800" y="6357145"/>
            <a:ext cx="7775380" cy="682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" name="TextBox 619"/>
          <p:cNvSpPr txBox="1"/>
          <p:nvPr/>
        </p:nvSpPr>
        <p:spPr>
          <a:xfrm>
            <a:off x="1667136" y="1231891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Applications</a:t>
            </a:r>
            <a:endParaRPr lang="en-US" u="sng" dirty="0"/>
          </a:p>
        </p:txBody>
      </p:sp>
      <p:sp>
        <p:nvSpPr>
          <p:cNvPr id="656" name="Rectangle 655"/>
          <p:cNvSpPr/>
          <p:nvPr/>
        </p:nvSpPr>
        <p:spPr>
          <a:xfrm>
            <a:off x="2895395" y="5100127"/>
            <a:ext cx="3489524" cy="47745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55858" y="5208251"/>
            <a:ext cx="90693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BPM data</a:t>
            </a:r>
            <a:endParaRPr lang="en-US" sz="1200" dirty="0"/>
          </a:p>
        </p:txBody>
      </p:sp>
      <p:sp>
        <p:nvSpPr>
          <p:cNvPr id="609" name="TextBox 608"/>
          <p:cNvSpPr txBox="1"/>
          <p:nvPr/>
        </p:nvSpPr>
        <p:spPr>
          <a:xfrm>
            <a:off x="3054273" y="5226567"/>
            <a:ext cx="145122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smtClean="0"/>
              <a:t>Element strengths</a:t>
            </a:r>
            <a:endParaRPr lang="en-US" sz="1200" dirty="0"/>
          </a:p>
        </p:txBody>
      </p:sp>
      <p:sp>
        <p:nvSpPr>
          <p:cNvPr id="663" name="TextBox 662"/>
          <p:cNvSpPr txBox="1"/>
          <p:nvPr/>
        </p:nvSpPr>
        <p:spPr>
          <a:xfrm>
            <a:off x="5732247" y="5208251"/>
            <a:ext cx="33210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r-IN" sz="1200" smtClean="0"/>
              <a:t>…</a:t>
            </a:r>
            <a:endParaRPr lang="en-US" sz="1200" dirty="0"/>
          </a:p>
        </p:txBody>
      </p:sp>
      <p:sp>
        <p:nvSpPr>
          <p:cNvPr id="665" name="TextBox 664"/>
          <p:cNvSpPr txBox="1"/>
          <p:nvPr/>
        </p:nvSpPr>
        <p:spPr>
          <a:xfrm>
            <a:off x="4003665" y="4888443"/>
            <a:ext cx="1055097" cy="27699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smtClean="0"/>
              <a:t>Data servers</a:t>
            </a:r>
            <a:endParaRPr lang="en-US" sz="1200" dirty="0" smtClean="0"/>
          </a:p>
        </p:txBody>
      </p:sp>
      <p:cxnSp>
        <p:nvCxnSpPr>
          <p:cNvPr id="673" name="Straight Arrow Connector 672"/>
          <p:cNvCxnSpPr>
            <a:stCxn id="609" idx="2"/>
          </p:cNvCxnSpPr>
          <p:nvPr/>
        </p:nvCxnSpPr>
        <p:spPr>
          <a:xfrm flipH="1">
            <a:off x="2289891" y="5503566"/>
            <a:ext cx="1489996" cy="84490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7" name="TextBox 676"/>
          <p:cNvSpPr txBox="1"/>
          <p:nvPr/>
        </p:nvSpPr>
        <p:spPr>
          <a:xfrm>
            <a:off x="880714" y="5979142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devices</a:t>
            </a:r>
            <a:endParaRPr lang="en-US"/>
          </a:p>
        </p:txBody>
      </p:sp>
      <p:sp>
        <p:nvSpPr>
          <p:cNvPr id="679" name="Rectangle 678"/>
          <p:cNvSpPr/>
          <p:nvPr/>
        </p:nvSpPr>
        <p:spPr>
          <a:xfrm>
            <a:off x="484632" y="5983230"/>
            <a:ext cx="8177247" cy="7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TextBox 677"/>
          <p:cNvSpPr txBox="1"/>
          <p:nvPr/>
        </p:nvSpPr>
        <p:spPr>
          <a:xfrm>
            <a:off x="3928585" y="5808717"/>
            <a:ext cx="76335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Machine</a:t>
            </a:r>
          </a:p>
        </p:txBody>
      </p:sp>
      <p:cxnSp>
        <p:nvCxnSpPr>
          <p:cNvPr id="684" name="Straight Arrow Connector 683"/>
          <p:cNvCxnSpPr>
            <a:stCxn id="26" idx="2"/>
          </p:cNvCxnSpPr>
          <p:nvPr/>
        </p:nvCxnSpPr>
        <p:spPr>
          <a:xfrm>
            <a:off x="5109326" y="5485250"/>
            <a:ext cx="33286" cy="87871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68214" y="5522301"/>
            <a:ext cx="11673" cy="84166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44" idx="2"/>
            <a:endCxn id="665" idx="0"/>
          </p:cNvCxnSpPr>
          <p:nvPr/>
        </p:nvCxnSpPr>
        <p:spPr>
          <a:xfrm flipH="1">
            <a:off x="4531214" y="2546824"/>
            <a:ext cx="998679" cy="234161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Arrow Connector 700"/>
          <p:cNvCxnSpPr>
            <a:stCxn id="30" idx="2"/>
          </p:cNvCxnSpPr>
          <p:nvPr/>
        </p:nvCxnSpPr>
        <p:spPr>
          <a:xfrm flipH="1">
            <a:off x="7614423" y="4768847"/>
            <a:ext cx="2" cy="1595121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Arrow Connector 704"/>
          <p:cNvCxnSpPr>
            <a:stCxn id="714" idx="2"/>
            <a:endCxn id="665" idx="0"/>
          </p:cNvCxnSpPr>
          <p:nvPr/>
        </p:nvCxnSpPr>
        <p:spPr>
          <a:xfrm>
            <a:off x="2455669" y="2820481"/>
            <a:ext cx="2075545" cy="2067962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4" name="Picture 7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500" y="1656389"/>
            <a:ext cx="1182338" cy="1164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717" name="Straight Arrow Connector 716"/>
          <p:cNvCxnSpPr>
            <a:stCxn id="18" idx="3"/>
            <a:endCxn id="665" idx="0"/>
          </p:cNvCxnSpPr>
          <p:nvPr/>
        </p:nvCxnSpPr>
        <p:spPr>
          <a:xfrm>
            <a:off x="2381434" y="4252705"/>
            <a:ext cx="2149780" cy="63573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" name="TextBox 719"/>
          <p:cNvSpPr txBox="1"/>
          <p:nvPr/>
        </p:nvSpPr>
        <p:spPr>
          <a:xfrm>
            <a:off x="1096042" y="4585011"/>
            <a:ext cx="1748586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charset="0"/>
                <a:ea typeface="Courier New" charset="0"/>
                <a:cs typeface="Courier New" charset="0"/>
              </a:rPr>
              <a:t>MAD&gt; optics </a:t>
            </a:r>
            <a:r>
              <a:rPr lang="en-US" sz="1200" dirty="0" err="1" smtClean="0">
                <a:latin typeface="Courier New" charset="0"/>
                <a:ea typeface="Courier New" charset="0"/>
                <a:cs typeface="Courier New" charset="0"/>
              </a:rPr>
              <a:t>calc</a:t>
            </a:r>
            <a:endParaRPr lang="en-US" sz="1200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pic>
        <p:nvPicPr>
          <p:cNvPr id="722" name="Picture 7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2" y="1720361"/>
            <a:ext cx="1556427" cy="95863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78379" y="1591173"/>
            <a:ext cx="788999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smtClean="0"/>
              <a:t>lclshome</a:t>
            </a:r>
            <a:endParaRPr lang="en-US" sz="1200" dirty="0" smtClean="0"/>
          </a:p>
        </p:txBody>
      </p:sp>
      <p:cxnSp>
        <p:nvCxnSpPr>
          <p:cNvPr id="726" name="Straight Arrow Connector 725"/>
          <p:cNvCxnSpPr>
            <a:stCxn id="722" idx="2"/>
            <a:endCxn id="665" idx="0"/>
          </p:cNvCxnSpPr>
          <p:nvPr/>
        </p:nvCxnSpPr>
        <p:spPr>
          <a:xfrm>
            <a:off x="799896" y="2678996"/>
            <a:ext cx="3731318" cy="2209447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Straight Arrow Connector 728"/>
          <p:cNvCxnSpPr>
            <a:stCxn id="722" idx="2"/>
          </p:cNvCxnSpPr>
          <p:nvPr/>
        </p:nvCxnSpPr>
        <p:spPr>
          <a:xfrm flipH="1">
            <a:off x="772878" y="2678996"/>
            <a:ext cx="27018" cy="367814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3" name="Straight Arrow Connector 732"/>
          <p:cNvCxnSpPr>
            <a:stCxn id="665" idx="0"/>
            <a:endCxn id="720" idx="3"/>
          </p:cNvCxnSpPr>
          <p:nvPr/>
        </p:nvCxnSpPr>
        <p:spPr>
          <a:xfrm flipH="1" flipV="1">
            <a:off x="2844628" y="4723511"/>
            <a:ext cx="1686586" cy="164932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4" name="Picture 7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3927" y="1591173"/>
            <a:ext cx="1251932" cy="955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774" name="Straight Arrow Connector 773"/>
          <p:cNvCxnSpPr>
            <a:stCxn id="744" idx="2"/>
            <a:endCxn id="23" idx="1"/>
          </p:cNvCxnSpPr>
          <p:nvPr/>
        </p:nvCxnSpPr>
        <p:spPr>
          <a:xfrm>
            <a:off x="5529893" y="2546824"/>
            <a:ext cx="1218101" cy="89712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Straight Arrow Connector 784"/>
          <p:cNvCxnSpPr>
            <a:stCxn id="665" idx="0"/>
          </p:cNvCxnSpPr>
          <p:nvPr/>
        </p:nvCxnSpPr>
        <p:spPr>
          <a:xfrm flipV="1">
            <a:off x="4531214" y="4538014"/>
            <a:ext cx="2166875" cy="35042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2" name="Picture 8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5600" y="1651887"/>
            <a:ext cx="1370869" cy="6021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5" name="Straight Arrow Connector 804"/>
          <p:cNvCxnSpPr>
            <a:stCxn id="802" idx="2"/>
            <a:endCxn id="665" idx="0"/>
          </p:cNvCxnSpPr>
          <p:nvPr/>
        </p:nvCxnSpPr>
        <p:spPr>
          <a:xfrm>
            <a:off x="3981035" y="2254009"/>
            <a:ext cx="550179" cy="2634434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8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</a:t>
            </a:r>
            <a:r>
              <a:rPr lang="en-CA" dirty="0" err="1" smtClean="0"/>
              <a:t>Bmad</a:t>
            </a:r>
            <a:r>
              <a:rPr lang="en-CA" dirty="0" smtClean="0"/>
              <a:t> advantages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446442" y="1371600"/>
            <a:ext cx="8108950" cy="506552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State-of-the-art tracking methods, fast and slow</a:t>
            </a:r>
          </a:p>
          <a:p>
            <a:pPr lvl="1"/>
            <a:r>
              <a:rPr lang="en-US" dirty="0" smtClean="0"/>
              <a:t>Arbitrary trajectory 1-D CSR model with shielding</a:t>
            </a:r>
          </a:p>
          <a:p>
            <a:pPr lvl="1"/>
            <a:r>
              <a:rPr lang="en-US" dirty="0" smtClean="0"/>
              <a:t>Medium-High energy space charge model</a:t>
            </a:r>
          </a:p>
          <a:p>
            <a:pPr lvl="1"/>
            <a:r>
              <a:rPr lang="en-US" dirty="0" smtClean="0"/>
              <a:t>Field maps for any element, can overlap other elements</a:t>
            </a:r>
          </a:p>
          <a:p>
            <a:pPr lvl="1"/>
            <a:r>
              <a:rPr lang="en-US" dirty="0" smtClean="0"/>
              <a:t>Superposition: Greatly simplifies lattice layout, bookkeeping</a:t>
            </a:r>
          </a:p>
          <a:p>
            <a:pPr lvl="1"/>
            <a:r>
              <a:rPr lang="en-US" dirty="0" smtClean="0"/>
              <a:t>Patch element: Enables arbitrary arrangement of magnets</a:t>
            </a:r>
          </a:p>
          <a:p>
            <a:pPr lvl="1"/>
            <a:r>
              <a:rPr lang="en-US" dirty="0" smtClean="0"/>
              <a:t>Controller elements: define arbitrary knobs</a:t>
            </a:r>
          </a:p>
          <a:p>
            <a:pPr lvl="1"/>
            <a:r>
              <a:rPr lang="en-US" dirty="0" smtClean="0"/>
              <a:t>Continuous beam chamber walls, masks</a:t>
            </a:r>
          </a:p>
          <a:p>
            <a:pPr lvl="1"/>
            <a:r>
              <a:rPr lang="en-US" dirty="0" smtClean="0"/>
              <a:t>Forking: Multiple connected lines</a:t>
            </a:r>
          </a:p>
          <a:p>
            <a:pPr lvl="1"/>
            <a:r>
              <a:rPr lang="en-US" dirty="0" smtClean="0"/>
              <a:t>Reads MAD, XSIF, SAD lattice formats</a:t>
            </a:r>
          </a:p>
          <a:p>
            <a:pPr lvl="1"/>
            <a:r>
              <a:rPr lang="en-US" dirty="0"/>
              <a:t>Translation routines to Astra, </a:t>
            </a:r>
            <a:r>
              <a:rPr lang="en-US" dirty="0" smtClean="0"/>
              <a:t>OPAL, </a:t>
            </a:r>
            <a:r>
              <a:rPr lang="en-US" dirty="0"/>
              <a:t>MAD, XSIF, </a:t>
            </a:r>
            <a:r>
              <a:rPr lang="en-US" dirty="0" smtClean="0"/>
              <a:t>SAD, 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Spin tracking</a:t>
            </a:r>
          </a:p>
          <a:p>
            <a:pPr lvl="1"/>
            <a:r>
              <a:rPr lang="en-US" dirty="0" smtClean="0"/>
              <a:t>X-ray tracking</a:t>
            </a:r>
          </a:p>
          <a:p>
            <a:pPr lvl="1"/>
            <a:r>
              <a:rPr lang="en-US" dirty="0" smtClean="0"/>
              <a:t>Dark current tracking</a:t>
            </a:r>
          </a:p>
          <a:p>
            <a:pPr lvl="1"/>
            <a:r>
              <a:rPr lang="en-US" dirty="0" smtClean="0"/>
              <a:t>Software toolkit: Maximum flexibility for custom programs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LCLS Online Model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1"/>
            <a:r>
              <a:rPr lang="en-US" dirty="0" smtClean="0"/>
              <a:t>Subset of the virtual accelerator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Update continuously as the machine is running</a:t>
            </a:r>
          </a:p>
          <a:p>
            <a:pPr lvl="1"/>
            <a:r>
              <a:rPr lang="en-US" dirty="0" smtClean="0"/>
              <a:t>Adjusts automatically to reflect known measurements (wire-scan, BPM data)</a:t>
            </a:r>
          </a:p>
          <a:p>
            <a:pPr lvl="1"/>
            <a:r>
              <a:rPr lang="en-US" dirty="0" smtClean="0"/>
              <a:t>High-level `knobs’ for rapid tuning</a:t>
            </a:r>
          </a:p>
          <a:p>
            <a:pPr lvl="1"/>
            <a:r>
              <a:rPr lang="en-US" dirty="0" smtClean="0"/>
              <a:t>Scriptable</a:t>
            </a:r>
          </a:p>
          <a:p>
            <a:pPr lvl="1"/>
            <a:r>
              <a:rPr lang="en-US" dirty="0" smtClean="0"/>
              <a:t>Reliable save/load machine state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9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 Tao advantages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>
          <a:xfrm>
            <a:off x="449132" y="1252729"/>
            <a:ext cx="8108950" cy="5065522"/>
          </a:xfrm>
        </p:spPr>
        <p:txBody>
          <a:bodyPr/>
          <a:lstStyle/>
          <a:p>
            <a:pPr lvl="1"/>
            <a:r>
              <a:rPr lang="en-US" dirty="0" smtClean="0"/>
              <a:t>Design tool</a:t>
            </a:r>
          </a:p>
          <a:p>
            <a:pPr lvl="1"/>
            <a:r>
              <a:rPr lang="en-US" dirty="0"/>
              <a:t>Fast online optics </a:t>
            </a:r>
            <a:r>
              <a:rPr lang="en-US" dirty="0" smtClean="0"/>
              <a:t>calculation</a:t>
            </a:r>
          </a:p>
          <a:p>
            <a:pPr lvl="1"/>
            <a:r>
              <a:rPr lang="en-US" dirty="0" smtClean="0"/>
              <a:t>Multiple optimization methods</a:t>
            </a:r>
          </a:p>
          <a:p>
            <a:pPr lvl="1"/>
            <a:r>
              <a:rPr lang="en-US" dirty="0" smtClean="0"/>
              <a:t>Bunch tracking with CSR, Space charge</a:t>
            </a:r>
          </a:p>
          <a:p>
            <a:pPr lvl="1"/>
            <a:r>
              <a:rPr lang="en-US" dirty="0" smtClean="0"/>
              <a:t>Response of anything to anything: discover quad misalignments</a:t>
            </a:r>
          </a:p>
          <a:p>
            <a:pPr lvl="1"/>
            <a:r>
              <a:rPr lang="en-US" dirty="0" smtClean="0"/>
              <a:t>Built-in plotting</a:t>
            </a:r>
          </a:p>
          <a:p>
            <a:pPr lvl="1"/>
            <a:r>
              <a:rPr lang="en-US" dirty="0" smtClean="0"/>
              <a:t>Customizable via hook routines</a:t>
            </a:r>
          </a:p>
          <a:p>
            <a:pPr lvl="1"/>
            <a:r>
              <a:rPr lang="en-US" dirty="0" smtClean="0"/>
              <a:t>Python interface for automation, advanced GUIs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</a:t>
            </a:r>
            <a:endParaRPr lang="en-CA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Choose a backbone simulation framework that:</a:t>
            </a:r>
          </a:p>
          <a:p>
            <a:pPr lvl="1"/>
            <a:r>
              <a:rPr lang="en-US" dirty="0" smtClean="0"/>
              <a:t>Captures the most physics effects</a:t>
            </a:r>
          </a:p>
          <a:p>
            <a:pPr lvl="1"/>
            <a:r>
              <a:rPr lang="en-US" dirty="0" smtClean="0"/>
              <a:t>Well-supported and documented by the developers</a:t>
            </a:r>
          </a:p>
          <a:p>
            <a:pPr lvl="1"/>
            <a:r>
              <a:rPr lang="en-US" dirty="0" smtClean="0"/>
              <a:t>Mature </a:t>
            </a:r>
          </a:p>
          <a:p>
            <a:pPr lvl="1"/>
            <a:r>
              <a:rPr lang="en-US" dirty="0" smtClean="0"/>
              <a:t>Produces inputs to other programs</a:t>
            </a:r>
          </a:p>
          <a:p>
            <a:pPr lvl="1"/>
            <a:r>
              <a:rPr lang="en-US" dirty="0" smtClean="0"/>
              <a:t>Customizable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Physics features of various accelerator codes</a:t>
            </a:r>
            <a:endParaRPr lang="en-CA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789178"/>
              </p:ext>
            </p:extLst>
          </p:nvPr>
        </p:nvGraphicFramePr>
        <p:xfrm>
          <a:off x="198822" y="1302278"/>
          <a:ext cx="8609569" cy="5305726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801759"/>
                <a:gridCol w="634773"/>
                <a:gridCol w="634773"/>
                <a:gridCol w="758583"/>
                <a:gridCol w="605816"/>
                <a:gridCol w="634773"/>
                <a:gridCol w="634773"/>
                <a:gridCol w="634773"/>
                <a:gridCol w="634773"/>
                <a:gridCol w="634773"/>
              </a:tblGrid>
              <a:tr h="524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Physics features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MAD8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Elegant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Bmad</a:t>
                      </a:r>
                      <a:r>
                        <a:rPr lang="en-US" sz="1100" u="none" strike="noStrike" dirty="0">
                          <a:effectLst/>
                        </a:rPr>
                        <a:t>/Tao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SLAC-</a:t>
                      </a:r>
                      <a:r>
                        <a:rPr lang="en-US" sz="1100" u="none" strike="noStrike" dirty="0" err="1">
                          <a:effectLst/>
                        </a:rPr>
                        <a:t>Matlab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Impact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OPAL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Astra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GPT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Ocelot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design tool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Linear optics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Nonlinear optics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3565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Taylor maps, </a:t>
                      </a:r>
                      <a:r>
                        <a:rPr lang="en-US" sz="11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symplectic</a:t>
                      </a:r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tracking, analysis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Wakefields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low energy space charge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 energy space charge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Inchoherent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synchrotron radiation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coherent synchrotron </a:t>
                      </a:r>
                      <a:r>
                        <a:rPr lang="en-US" sz="11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radiation (CSR)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CSR with</a:t>
                      </a:r>
                      <a:r>
                        <a:rPr lang="en-US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shielding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Field map tracking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partial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x-ray tracking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spin tracking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1100" u="none" strike="noStrike">
                          <a:effectLst/>
                        </a:rPr>
                        <a:t>?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Touschek</a:t>
                      </a:r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scattering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intrabeam</a:t>
                      </a:r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scattering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Cavity higher-order modes (HOMs)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  <a:tr h="2765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Dark current tracking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93" marR="4593" marT="459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8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Practical features of various accelerator codes</a:t>
            </a:r>
            <a:endParaRPr lang="en-CA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9275"/>
              </p:ext>
            </p:extLst>
          </p:nvPr>
        </p:nvGraphicFramePr>
        <p:xfrm>
          <a:off x="350682" y="1444575"/>
          <a:ext cx="8534400" cy="4850409"/>
        </p:xfrm>
        <a:graphic>
          <a:graphicData uri="http://schemas.openxmlformats.org/drawingml/2006/table">
            <a:tbl>
              <a:tblPr firstRow="1" firstCol="1">
                <a:tableStyleId>{7DF18680-E054-41AD-8BC1-D1AEF772440D}</a:tableStyleId>
              </a:tblPr>
              <a:tblGrid>
                <a:gridCol w="2777297"/>
                <a:gridCol w="629231"/>
                <a:gridCol w="629231"/>
                <a:gridCol w="764841"/>
                <a:gridCol w="716118"/>
                <a:gridCol w="533400"/>
                <a:gridCol w="596589"/>
                <a:gridCol w="629231"/>
                <a:gridCol w="629231"/>
                <a:gridCol w="629231"/>
              </a:tblGrid>
              <a:tr h="53845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Code features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MAD8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Elegant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Bmad/Tao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SLAC-Matlab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Impact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OPAL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Astra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GPT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Ocelot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SLAC specific developer support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partial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partial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Active development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Documented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customizable as a software library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open source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Used as online model at other laboratories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Parallel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partial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+mn-lt"/>
                        </a:rPr>
                        <a:t>$$$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GPU support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Free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MAD-like lattice syntax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Lattice control structures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X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somewhat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Birthdate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1988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1996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+mn-lt"/>
                        </a:rPr>
                        <a:t>2002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  <a:tr h="283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User base (small, medium, large)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+mn-lt"/>
                        </a:rPr>
                        <a:t>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93" marR="4593" marT="459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Bmad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7171" name="TextBox 6"/>
          <p:cNvSpPr txBox="1">
            <a:spLocks noChangeArrowheads="1"/>
          </p:cNvSpPr>
          <p:nvPr/>
        </p:nvSpPr>
        <p:spPr bwMode="auto">
          <a:xfrm>
            <a:off x="152400" y="1600200"/>
            <a:ext cx="5935858" cy="365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90563" indent="-233363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Written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Fortran 2008. </a:t>
            </a:r>
          </a:p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Object-oriented from the ground up.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Has structure translation code for interfacing with C++.</a:t>
            </a:r>
          </a:p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With certain restrictions, Bmad can be 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run multi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threaded.</a:t>
            </a:r>
            <a:endParaRPr lang="en-US" sz="1800" dirty="0">
              <a:latin typeface="Arial" charset="0"/>
              <a:ea typeface="Arial" charset="0"/>
              <a:cs typeface="Arial" charset="0"/>
            </a:endParaRPr>
          </a:p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attice files use a MAD like syntax.</a:t>
            </a:r>
          </a:p>
          <a:p>
            <a:pPr marL="173038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Well documented (Manual is ~500 pages).</a:t>
            </a:r>
          </a:p>
          <a:p>
            <a:pPr marL="173038" lvl="1" indent="-173038"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charset="0"/>
              <a:buChar char="•"/>
            </a:pP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Open Source: 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dirty="0">
                <a:latin typeface="Arial" charset="0"/>
                <a:ea typeface="Arial" charset="0"/>
                <a:cs typeface="Arial" charset="0"/>
              </a:rPr>
            </a:br>
            <a:r>
              <a:rPr lang="en-US" sz="18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1800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http://www.lepp.cornell.edu/~dcs/bmad</a:t>
            </a:r>
            <a:r>
              <a:rPr lang="en-US" sz="1800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/</a:t>
            </a:r>
            <a:r>
              <a:rPr lang="en-US" sz="1800" dirty="0" smtClean="0">
                <a:latin typeface="Arial" charset="0"/>
                <a:ea typeface="Arial" charset="0"/>
                <a:cs typeface="Arial" charset="0"/>
                <a:hlinkClick r:id="rId3"/>
              </a:rPr>
              <a:t> </a:t>
            </a:r>
            <a:endParaRPr lang="en-US" sz="18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Screen Shot 2014-09-13 at 3.54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258" y="1689100"/>
            <a:ext cx="2748159" cy="3568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 bwMode="auto">
          <a:xfrm>
            <a:off x="609600" y="2286000"/>
            <a:ext cx="4419600" cy="609600"/>
          </a:xfrm>
          <a:prstGeom prst="round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type (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lat_struct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lat</a:t>
            </a:r>
            <a:endParaRPr lang="en-US" sz="1600" dirty="0">
              <a:latin typeface="Courier New" charset="0"/>
              <a:ea typeface="Courier New" charset="0"/>
              <a:cs typeface="Courier New" charset="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call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bmad_parser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dirty="0" smtClean="0">
                <a:latin typeface="Courier New" charset="0"/>
                <a:ea typeface="Courier New" charset="0"/>
                <a:cs typeface="Courier New" charset="0"/>
              </a:rPr>
              <a:t>(‘</a:t>
            </a:r>
            <a:r>
              <a:rPr lang="en-US" sz="1600" dirty="0" err="1" smtClean="0">
                <a:latin typeface="Courier New" charset="0"/>
                <a:ea typeface="Courier New" charset="0"/>
                <a:cs typeface="Courier New" charset="0"/>
              </a:rPr>
              <a:t>lat.bmad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’, </a:t>
            </a:r>
            <a:r>
              <a:rPr lang="en-US" sz="1600" dirty="0" err="1">
                <a:latin typeface="Courier New" charset="0"/>
                <a:ea typeface="Courier New" charset="0"/>
                <a:cs typeface="Courier New" charset="0"/>
              </a:rPr>
              <a:t>lat</a:t>
            </a:r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76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 the Beginning…</a:t>
            </a:r>
            <a:endParaRPr lang="en-US" dirty="0"/>
          </a:p>
        </p:txBody>
      </p:sp>
      <p:pic>
        <p:nvPicPr>
          <p:cNvPr id="81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28956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52400" y="1813284"/>
            <a:ext cx="5715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5000" indent="-1651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Brief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History of Bmad: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61963"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Bmad is a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software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toolkit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 for the simulation of charged particles and X-rays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461963"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Born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at Cornell in mid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1990s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61963"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Started life as modest project: Just wanted to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calculate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Twiss functions and closed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orbits.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61963" lvl="1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Initially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Bmad used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subset of the MAD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lattice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syntax. Hence the name: “</a:t>
            </a:r>
            <a:r>
              <a:rPr lang="en-US" altLang="ja-JP" sz="2000" dirty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Baby MAD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sz="2000" dirty="0" smtClean="0">
                <a:solidFill>
                  <a:srgbClr val="CC0000"/>
                </a:solidFill>
                <a:latin typeface="Arial" charset="0"/>
                <a:ea typeface="Arial" charset="0"/>
                <a:cs typeface="Arial" charset="0"/>
              </a:rPr>
              <a:t>Bmad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altLang="ja-JP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ja-JP" sz="2000" dirty="0">
                <a:latin typeface="Arial" charset="0"/>
                <a:ea typeface="Arial" charset="0"/>
                <a:cs typeface="Arial" charset="0"/>
              </a:rPr>
              <a:t>for short.</a:t>
            </a:r>
          </a:p>
          <a:p>
            <a:pPr marL="461963" lvl="1" eaLnBrk="1" hangingPunct="1">
              <a:buFont typeface="Arial" charset="0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61963" indent="-165100" eaLnBrk="1" hangingPunct="1"/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 flipH="1">
            <a:off x="1447800" y="5748487"/>
            <a:ext cx="627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Over the years Bmad </a:t>
            </a:r>
            <a:r>
              <a:rPr lang="en-US" sz="2800" dirty="0" smtClean="0">
                <a:solidFill>
                  <a:srgbClr val="3366FF"/>
                </a:solidFill>
                <a:latin typeface="Arial" charset="0"/>
                <a:ea typeface="Arial" charset="0"/>
                <a:cs typeface="Arial" charset="0"/>
              </a:rPr>
              <a:t>had evolved… </a:t>
            </a:r>
            <a:endParaRPr lang="en-US" sz="2800" dirty="0">
              <a:solidFill>
                <a:srgbClr val="3366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And Baby Grows Up...</a:t>
            </a:r>
            <a:endParaRPr lang="en-US" dirty="0"/>
          </a:p>
        </p:txBody>
      </p:sp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1689100"/>
            <a:ext cx="2827337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341105"/>
            <a:ext cx="5364163" cy="55168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500"/>
              </a:lnSpc>
              <a:spcBef>
                <a:spcPts val="0"/>
              </a:spcBef>
              <a:defRPr/>
            </a:pPr>
            <a:r>
              <a:rPr lang="en-US" sz="2400" dirty="0"/>
              <a:t>Currently:</a:t>
            </a:r>
          </a:p>
          <a:p>
            <a:pPr marL="1143000" lvl="2" indent="-228600">
              <a:lnSpc>
                <a:spcPts val="25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>
                <a:solidFill>
                  <a:srgbClr val="008000"/>
                </a:solidFill>
              </a:rPr>
              <a:t>~100,000 lines of code</a:t>
            </a:r>
          </a:p>
          <a:p>
            <a:pPr marL="1143000" lvl="2" indent="-228600">
              <a:lnSpc>
                <a:spcPts val="25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~</a:t>
            </a:r>
            <a:r>
              <a:rPr lang="en-US" sz="2400" dirty="0">
                <a:solidFill>
                  <a:srgbClr val="008000"/>
                </a:solidFill>
              </a:rPr>
              <a:t>1,000 routines</a:t>
            </a:r>
          </a:p>
          <a:p>
            <a:pPr>
              <a:spcBef>
                <a:spcPts val="1200"/>
              </a:spcBef>
              <a:defRPr/>
            </a:pPr>
            <a:r>
              <a:rPr lang="en-US" sz="2400" dirty="0" smtClean="0"/>
              <a:t>And </a:t>
            </a:r>
            <a:r>
              <a:rPr lang="en-US" sz="2400" dirty="0"/>
              <a:t>it can do much more</a:t>
            </a:r>
            <a:r>
              <a:rPr lang="en-US" sz="2400" dirty="0" smtClean="0"/>
              <a:t>: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Lattice design 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X-ray simulations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Spin tracking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Wakefields and HOMs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Beam </a:t>
            </a:r>
            <a:r>
              <a:rPr lang="en-US" sz="2000" dirty="0">
                <a:solidFill>
                  <a:srgbClr val="008000"/>
                </a:solidFill>
              </a:rPr>
              <a:t>breakup simulations in ERLs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</a:rPr>
              <a:t>Intra-beam scattering (IBS) </a:t>
            </a:r>
            <a:r>
              <a:rPr lang="en-US" sz="2000" dirty="0" smtClean="0">
                <a:solidFill>
                  <a:srgbClr val="008000"/>
                </a:solidFill>
              </a:rPr>
              <a:t>simulations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Coherent Synchrotron Radiation (CSR)</a:t>
            </a:r>
            <a:endParaRPr lang="en-US" sz="2000" dirty="0">
              <a:solidFill>
                <a:srgbClr val="008000"/>
              </a:solidFill>
            </a:endParaRP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008000"/>
                </a:solidFill>
              </a:rPr>
              <a:t>Touschek</a:t>
            </a:r>
            <a:r>
              <a:rPr lang="en-US" sz="2000" dirty="0" smtClean="0">
                <a:solidFill>
                  <a:srgbClr val="008000"/>
                </a:solidFill>
              </a:rPr>
              <a:t> Simulations</a:t>
            </a:r>
            <a:endParaRPr lang="en-US" sz="2000" dirty="0">
              <a:solidFill>
                <a:srgbClr val="008000"/>
              </a:solidFill>
            </a:endParaRP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</a:rPr>
              <a:t>Frequency map analysis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>
                <a:solidFill>
                  <a:srgbClr val="008000"/>
                </a:solidFill>
              </a:rPr>
              <a:t>Dark current </a:t>
            </a:r>
            <a:r>
              <a:rPr lang="en-US" sz="2000" dirty="0" smtClean="0">
                <a:solidFill>
                  <a:srgbClr val="008000"/>
                </a:solidFill>
              </a:rPr>
              <a:t>tracking</a:t>
            </a:r>
          </a:p>
          <a:p>
            <a:pPr marL="520700" lvl="2" indent="-228600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8000"/>
                </a:solidFill>
              </a:rPr>
              <a:t>Etc</a:t>
            </a:r>
            <a:r>
              <a:rPr lang="en-US" sz="2000" dirty="0">
                <a:solidFill>
                  <a:srgbClr val="008000"/>
                </a:solidFill>
              </a:rPr>
              <a:t>., etc.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2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09C022A5BACE4D8A86646BFE6F373A" ma:contentTypeVersion="6" ma:contentTypeDescription="Create a new document." ma:contentTypeScope="" ma:versionID="fa09eca8e9885d653412965b564ef40e">
  <xsd:schema xmlns:xsd="http://www.w3.org/2001/XMLSchema" xmlns:xs="http://www.w3.org/2001/XMLSchema" xmlns:p="http://schemas.microsoft.com/office/2006/metadata/properties" xmlns:ns1="http://schemas.microsoft.com/sharepoint/v3" xmlns:ns2="be4c3ea6-cad5-4867-91d9-7216788d6e80" targetNamespace="http://schemas.microsoft.com/office/2006/metadata/properties" ma:root="true" ma:fieldsID="5e650a32204f281424193f6b0635a9f5" ns1:_="" ns2:_="">
    <xsd:import namespace="http://schemas.microsoft.com/sharepoint/v3"/>
    <xsd:import namespace="be4c3ea6-cad5-4867-91d9-7216788d6e8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reasOfScience" minOccurs="0"/>
                <xsd:element ref="ns2:Instruments" minOccurs="0"/>
                <xsd:element ref="ns2:ContentCategory1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c3ea6-cad5-4867-91d9-7216788d6e80" elementFormDefault="qualified">
    <xsd:import namespace="http://schemas.microsoft.com/office/2006/documentManagement/types"/>
    <xsd:import namespace="http://schemas.microsoft.com/office/infopath/2007/PartnerControls"/>
    <xsd:element name="AreasOfScience" ma:index="10" nillable="true" ma:displayName="AreasOfScience" ma:list="{e1f02b6c-c9b2-4349-9939-471bf3a1aa7d}" ma:internalName="AreasOfScience" ma:showField="Title" ma:web="be4c3ea6-cad5-4867-91d9-7216788d6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struments" ma:index="11" nillable="true" ma:displayName="Instruments" ma:list="{b890da74-bd63-4911-b17a-af6e8f3c956b}" ma:internalName="Instruments" ma:showField="Title" ma:web="be4c3ea6-cad5-4867-91d9-7216788d6e8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Category1" ma:index="12" nillable="true" ma:displayName="ContentCategory" ma:format="Dropdown" ma:internalName="ContentCategory1">
      <xsd:simpleType>
        <xsd:restriction base="dms:Choice">
          <xsd:enumeration value="Articles"/>
          <xsd:enumeration value="Design Documents"/>
          <xsd:enumeration value="Posters"/>
          <xsd:enumeration value="Talks"/>
          <xsd:enumeration value="XFEL Facilities"/>
          <xsd:enumeration value="X-Ray Intere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asOfScience xmlns="be4c3ea6-cad5-4867-91d9-7216788d6e80"/>
    <ContentCategory1 xmlns="be4c3ea6-cad5-4867-91d9-7216788d6e80">Talks</ContentCategory1>
    <PublishingExpirationDate xmlns="http://schemas.microsoft.com/sharepoint/v3" xsi:nil="true"/>
    <Instruments xmlns="be4c3ea6-cad5-4867-91d9-7216788d6e80">
      <Value>7</Value>
    </Instruments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38D205-A273-4ABA-A83A-77DB3B1F88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0C2239-B20E-4DE6-814B-AECCA40A8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e4c3ea6-cad5-4867-91d9-7216788d6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DC465C-0AFA-4B02-8D00-CB14DF55DD98}">
  <ds:schemaRefs>
    <ds:schemaRef ds:uri="http://schemas.microsoft.com/office/2006/metadata/properties"/>
    <ds:schemaRef ds:uri="http://schemas.microsoft.com/office/infopath/2007/PartnerControls"/>
    <ds:schemaRef ds:uri="be4c3ea6-cad5-4867-91d9-7216788d6e8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1853</Words>
  <Application>Microsoft Macintosh PowerPoint</Application>
  <PresentationFormat>On-screen Show (4:3)</PresentationFormat>
  <Paragraphs>503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Calibri</vt:lpstr>
      <vt:lpstr>Courier New</vt:lpstr>
      <vt:lpstr>ＭＳ Ｐゴシック</vt:lpstr>
      <vt:lpstr>Optima</vt:lpstr>
      <vt:lpstr>Times New Roman</vt:lpstr>
      <vt:lpstr>Wingdings</vt:lpstr>
      <vt:lpstr>Arial</vt:lpstr>
      <vt:lpstr>Blank</vt:lpstr>
      <vt:lpstr>LCLS Virtual Accelerator:</vt:lpstr>
      <vt:lpstr>LCLS Virtual Accelerator</vt:lpstr>
      <vt:lpstr>LCLS Online Model</vt:lpstr>
      <vt:lpstr>Plan</vt:lpstr>
      <vt:lpstr>Physics features of various accelerator codes</vt:lpstr>
      <vt:lpstr>Practical features of various accelerator codes</vt:lpstr>
      <vt:lpstr>Bmad Overview</vt:lpstr>
      <vt:lpstr>In the Beginning…</vt:lpstr>
      <vt:lpstr>And Baby Grows Up...</vt:lpstr>
      <vt:lpstr>Bmad Philosophy </vt:lpstr>
      <vt:lpstr>Superposition</vt:lpstr>
      <vt:lpstr>Forking</vt:lpstr>
      <vt:lpstr>Multipass</vt:lpstr>
      <vt:lpstr>Tracking method selection</vt:lpstr>
      <vt:lpstr>All elements and tracking methods</vt:lpstr>
      <vt:lpstr>Etienne Forest’s FPP/PTC</vt:lpstr>
      <vt:lpstr>X-ray simulation</vt:lpstr>
      <vt:lpstr>CSR with Shielding</vt:lpstr>
      <vt:lpstr>Transverse Space Charge</vt:lpstr>
      <vt:lpstr>Longitudinal Space Charge</vt:lpstr>
      <vt:lpstr>More general 1-D CSR model</vt:lpstr>
      <vt:lpstr>Bmad Ecosystem</vt:lpstr>
      <vt:lpstr>Dark Current Tracking for LCLS2</vt:lpstr>
      <vt:lpstr>Tao: Tool for Accelerator Optics</vt:lpstr>
      <vt:lpstr>Tao [continued]</vt:lpstr>
      <vt:lpstr>Tao running the LCLS2 lattice</vt:lpstr>
      <vt:lpstr>Tao as an online model</vt:lpstr>
      <vt:lpstr>Architecture</vt:lpstr>
      <vt:lpstr>Summary Bmad advantages</vt:lpstr>
      <vt:lpstr>Summary Tao advantages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SLAC Presentation Template - White</dc:title>
  <dc:creator/>
  <cp:lastModifiedBy/>
  <cp:revision>1</cp:revision>
  <dcterms:created xsi:type="dcterms:W3CDTF">2012-06-11T23:50:00Z</dcterms:created>
  <dcterms:modified xsi:type="dcterms:W3CDTF">2017-08-31T03:50:17Z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0x0101003309C022A5BACE4D8A86646BFE6F373A</vt:lpwstr>
  </property>
</Properties>
</file>