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9" r:id="rId5"/>
    <p:sldId id="283" r:id="rId6"/>
    <p:sldId id="281" r:id="rId7"/>
    <p:sldId id="282" r:id="rId8"/>
    <p:sldId id="284" r:id="rId9"/>
    <p:sldId id="303" r:id="rId10"/>
    <p:sldId id="304" r:id="rId11"/>
    <p:sldId id="305" r:id="rId12"/>
    <p:sldId id="306" r:id="rId13"/>
    <p:sldId id="307" r:id="rId14"/>
    <p:sldId id="309" r:id="rId15"/>
    <p:sldId id="313" r:id="rId16"/>
    <p:sldId id="318" r:id="rId17"/>
    <p:sldId id="315" r:id="rId18"/>
    <p:sldId id="319" r:id="rId19"/>
    <p:sldId id="317" r:id="rId20"/>
    <p:sldId id="323" r:id="rId21"/>
    <p:sldId id="312" r:id="rId22"/>
    <p:sldId id="308" r:id="rId23"/>
    <p:sldId id="310" r:id="rId24"/>
    <p:sldId id="311" r:id="rId25"/>
    <p:sldId id="288" r:id="rId26"/>
    <p:sldId id="335" r:id="rId27"/>
    <p:sldId id="334" r:id="rId28"/>
    <p:sldId id="290" r:id="rId29"/>
    <p:sldId id="302" r:id="rId30"/>
    <p:sldId id="329" r:id="rId31"/>
    <p:sldId id="328" r:id="rId32"/>
    <p:sldId id="330" r:id="rId33"/>
    <p:sldId id="331" r:id="rId34"/>
    <p:sldId id="332" r:id="rId35"/>
    <p:sldId id="327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7"/>
    <p:restoredTop sz="86933"/>
  </p:normalViewPr>
  <p:slideViewPr>
    <p:cSldViewPr snapToObjects="1" showGuides="1">
      <p:cViewPr>
        <p:scale>
          <a:sx n="117" d="100"/>
          <a:sy n="117" d="100"/>
        </p:scale>
        <p:origin x="648" y="72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tags" Target="tags/tag1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6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3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9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7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7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 lat is an instance of a lat_struct.</a:t>
            </a:r>
          </a:p>
          <a:p>
            <a:r>
              <a:rPr lang="en-US" dirty="0" smtClean="0"/>
              <a:t>A lat_struct</a:t>
            </a:r>
            <a:r>
              <a:rPr lang="en-US" baseline="0" dirty="0" smtClean="0"/>
              <a:t> is a structure that holds all the information about a lattice.</a:t>
            </a:r>
          </a:p>
          <a:p>
            <a:r>
              <a:rPr lang="en-US" baseline="0" dirty="0" smtClean="0"/>
              <a:t>Including a list of the lattice elements, magnet strengths, etc.</a:t>
            </a:r>
          </a:p>
          <a:p>
            <a:r>
              <a:rPr lang="en-US" dirty="0" smtClean="0"/>
              <a:t>The  call to bmad_parser</a:t>
            </a:r>
            <a:r>
              <a:rPr lang="en-US" baseline="0" dirty="0" smtClean="0"/>
              <a:t> takes a lattice file name</a:t>
            </a:r>
          </a:p>
          <a:p>
            <a:r>
              <a:rPr lang="en-US" baseline="0" dirty="0" smtClean="0"/>
              <a:t>and bmad_parser will fill the lat instance with the parsed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Baby has grown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3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0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2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7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hyperlink" Target="http://accelconf.web.cern.ch/AccelConf/ipac2017/papers/thpab07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s://www.classe.cornell.edu/~cem52/LCLS2/2015_09_16-LCLS2_dark_curren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p.cornell.edu/~dcs/bmad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792242"/>
            <a:ext cx="8008937" cy="2246313"/>
          </a:xfrm>
        </p:spPr>
        <p:txBody>
          <a:bodyPr/>
          <a:lstStyle/>
          <a:p>
            <a:r>
              <a:rPr lang="en-CA" dirty="0" smtClean="0"/>
              <a:t>Modeling LCLS, LCLS-II: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363" y="3851755"/>
            <a:ext cx="7989887" cy="2187702"/>
          </a:xfrm>
        </p:spPr>
        <p:txBody>
          <a:bodyPr/>
          <a:lstStyle/>
          <a:p>
            <a:r>
              <a:rPr lang="en-CA" dirty="0" smtClean="0"/>
              <a:t>Christopher</a:t>
            </a:r>
            <a:r>
              <a:rPr lang="en-CA" baseline="0" dirty="0" smtClean="0"/>
              <a:t> Mayes </a:t>
            </a:r>
          </a:p>
          <a:p>
            <a:r>
              <a:rPr lang="en-CA" smtClean="0"/>
              <a:t>October 30, </a:t>
            </a:r>
            <a:r>
              <a:rPr lang="en-CA" dirty="0" smtClean="0"/>
              <a:t>2017</a:t>
            </a:r>
            <a:endParaRPr lang="en-CA" baseline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3021711"/>
            <a:ext cx="8008937" cy="635889"/>
          </a:xfrm>
        </p:spPr>
        <p:txBody>
          <a:bodyPr/>
          <a:lstStyle/>
          <a:p>
            <a:r>
              <a:rPr lang="en-CA" dirty="0" err="1" smtClean="0"/>
              <a:t>Bmad</a:t>
            </a:r>
            <a:r>
              <a:rPr lang="en-CA" dirty="0" smtClean="0"/>
              <a:t> and Beyond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90"/>
          <a:stretch/>
        </p:blipFill>
        <p:spPr>
          <a:xfrm>
            <a:off x="152400" y="1331266"/>
            <a:ext cx="3884773" cy="5351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38" y="1355550"/>
            <a:ext cx="4301261" cy="5327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752600"/>
            <a:ext cx="766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Spin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elements and tracking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87" y="402348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tabLst>
                <a:tab pos="45561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Interface routines between Bmad and PTC allow tracking of individual elements or PTC lattices can be constructed for analysis.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87" y="1458682"/>
            <a:ext cx="48768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tabLst>
                <a:tab pos="455613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Etienne Forest’s FPP/PTC simulation toolkit: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Taylor maps to arbitrary order via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symplectic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integration through elements.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pin tracking.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ormal form analysis.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/>
              <a:t>Amplitude Dependent Spin Tune and Invariant Spin Field calculations</a:t>
            </a:r>
            <a:r>
              <a:rPr lang="en-US" dirty="0" smtClean="0"/>
              <a:t>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Also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sed in MAD-X &amp; PTC_ORBIT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820" y="3355539"/>
            <a:ext cx="2540447" cy="2950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7407"/>
          <a:stretch/>
        </p:blipFill>
        <p:spPr>
          <a:xfrm>
            <a:off x="5837264" y="1431394"/>
            <a:ext cx="2643300" cy="1423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2867281"/>
            <a:ext cx="1424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FFAG cell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264" y="6420319"/>
            <a:ext cx="27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turn map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calc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 Tao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62" r="3108"/>
          <a:stretch/>
        </p:blipFill>
        <p:spPr>
          <a:xfrm>
            <a:off x="565187" y="4868949"/>
            <a:ext cx="4038600" cy="19890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822" y="147379"/>
            <a:ext cx="8103570" cy="75303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Etienne Forest’s FPP/PTC</a:t>
            </a:r>
          </a:p>
        </p:txBody>
      </p:sp>
    </p:spTree>
    <p:extLst>
      <p:ext uri="{BB962C8B-B14F-4D97-AF65-F5344CB8AC3E}">
        <p14:creationId xmlns:p14="http://schemas.microsoft.com/office/powerpoint/2010/main" val="155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arw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260115"/>
            <a:ext cx="4013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ystal-e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33297"/>
            <a:ext cx="37719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604221" y="6027003"/>
            <a:ext cx="3357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</a:rPr>
              <a:t>Bragg crystal </a:t>
            </a:r>
            <a:r>
              <a:rPr lang="en-US" sz="2400" dirty="0" smtClean="0">
                <a:solidFill>
                  <a:srgbClr val="CC0000"/>
                </a:solidFill>
              </a:rPr>
              <a:t>diffraction simulation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833297"/>
            <a:ext cx="5334000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1038" indent="-22383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Both </a:t>
            </a:r>
            <a:r>
              <a:rPr lang="en-US" sz="2000" dirty="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incoherent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coherent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ray-tracing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implemented (but needs more testing).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X-ray tracking elements developed: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Crystal       ! Bragg  &amp; Laue diffraction</a:t>
            </a:r>
            <a:endParaRPr lang="en-US" sz="20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Capillary    ! Focus X-rays</a:t>
            </a:r>
            <a:endParaRPr lang="en-US" sz="20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Mirror</a:t>
            </a: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Multilayer Mirror </a:t>
            </a:r>
            <a:endParaRPr lang="en-US" sz="20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140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Diffraction_plate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! Apertures, Zone plates</a:t>
            </a:r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with Shielding</a:t>
            </a:r>
            <a:endParaRPr lang="en-US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94" y="1473702"/>
            <a:ext cx="1646300" cy="23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09800" y="1371004"/>
            <a:ext cx="7009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 developed and benchmarked a 1-D CSR simulation technique with shielding by the vacuum chamber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Bmad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[Sagan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Hoffstaetter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Mayes,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Sae-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Ueng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PRST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-AB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040703 (2009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)]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/>
          <a:stretch>
            <a:fillRect/>
          </a:stretch>
        </p:blipFill>
        <p:spPr bwMode="auto">
          <a:xfrm>
            <a:off x="340509" y="4289927"/>
            <a:ext cx="4648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/>
          <a:stretch>
            <a:fillRect/>
          </a:stretch>
        </p:blipFill>
        <p:spPr bwMode="auto">
          <a:xfrm>
            <a:off x="5275263" y="2650435"/>
            <a:ext cx="35639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35858" y="3923214"/>
            <a:ext cx="3352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Compared with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Agoh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Yokoya</a:t>
            </a:r>
            <a:endParaRPr lang="en-US" sz="18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87944" y="2465769"/>
            <a:ext cx="158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Exit Transient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48372" y="4820279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shielding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48372" y="2769506"/>
            <a:ext cx="1227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latin typeface="Optima" charset="0"/>
                <a:cs typeface="Optima" charset="0"/>
              </a:rPr>
              <a:t>Free space</a:t>
            </a:r>
            <a:endParaRPr lang="en-US" sz="1800" dirty="0">
              <a:latin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Space Charge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602" y="4156497"/>
            <a:ext cx="4974154" cy="238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657"/>
          <a:stretch/>
        </p:blipFill>
        <p:spPr>
          <a:xfrm>
            <a:off x="3985590" y="2082640"/>
            <a:ext cx="4963000" cy="2105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466" y="1381330"/>
            <a:ext cx="327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sz="1800" u="sng" dirty="0" err="1" smtClean="0">
                <a:latin typeface="Arial" charset="0"/>
                <a:ea typeface="Arial" charset="0"/>
                <a:cs typeface="Arial" charset="0"/>
              </a:rPr>
              <a:t>nC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u="sng" dirty="0" smtClean="0">
                <a:latin typeface="Arial" charset="0"/>
                <a:ea typeface="Arial" charset="0"/>
                <a:cs typeface="Arial" charset="0"/>
              </a:rPr>
              <a:t>bunch through straight FFAG section at 42 MeV</a:t>
            </a:r>
            <a:endParaRPr lang="en-US" sz="1800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5224" y="5076915"/>
            <a:ext cx="679638" cy="279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704496"/>
            <a:ext cx="380401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Also in the 2009 paper was an excellent approximation of the space charge kick due to a Gaussian slice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includes both longitudinal and transverse space charge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21" y="2920223"/>
            <a:ext cx="3332430" cy="6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Space Charge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2400" y="1704496"/>
            <a:ext cx="380401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Also in the 2009 paper was an excellent approximation of the space charge kick due to a Gaussian slice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includes both longitudinal and transverse space charge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1" y="2920223"/>
            <a:ext cx="3332430" cy="61438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130760"/>
            <a:ext cx="3376659" cy="25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\\erp101\p1adata\beamdata\2016\08-09\bmad_tphase_nbin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36" y="1447800"/>
            <a:ext cx="3376659" cy="25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67092" y="1860111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Bmad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54597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Optima"/>
                <a:cs typeface="Optima"/>
              </a:rPr>
              <a:t>GPT</a:t>
            </a:r>
            <a:endParaRPr lang="en-US" sz="1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983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1-D CSR model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92464" y="2607700"/>
            <a:ext cx="544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Beam follows reference (bends with quad moment)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2" y="3040589"/>
            <a:ext cx="5518616" cy="147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8" y="5019367"/>
            <a:ext cx="5518616" cy="1604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380" y="4609133"/>
            <a:ext cx="2732015" cy="1965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475" y="2598350"/>
            <a:ext cx="2740766" cy="1990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4609133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Beam orbit with offset quads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70019"/>
            <a:ext cx="6870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old code and 2009 paper assumed that the beam followed the reference coordinate system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new code has been generalized to deal with arbitrary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orbit.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6"/>
              </a:rPr>
              <a:t>IPAC17:THPAB076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3D </a:t>
            </a:r>
            <a:r>
              <a:rPr lang="en-US" dirty="0" err="1" smtClean="0"/>
              <a:t>spacecharge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371600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Robert Ryne (LBNL, original author of IMPACT) has developed a new stand-alone space charge package.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Parallelized via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MPI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Open source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collaboration to generalize its use for easy integration into other codes.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Currently incorporating it into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Bmad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Adding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OpenMP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parallelization.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Benchmarks well with Astra,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ImpactZ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MaryLie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/IMPACT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2133600"/>
            <a:ext cx="384732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Bmad Ecosystem</a:t>
            </a:r>
            <a:endParaRPr lang="en-US" dirty="0"/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7434" y="1371600"/>
            <a:ext cx="585996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Due to </a:t>
            </a:r>
            <a:r>
              <a:rPr lang="en-US" dirty="0" smtClean="0"/>
              <a:t>its </a:t>
            </a:r>
            <a:r>
              <a:rPr lang="en-US" dirty="0"/>
              <a:t>flexibility, Bmad has been used in a number of programs including: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 smtClean="0"/>
              <a:t>tao</a:t>
            </a:r>
            <a:r>
              <a:rPr lang="en-US" dirty="0" smtClean="0"/>
              <a:t> General purpose design and simulation.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smtClean="0"/>
              <a:t>synrad3d</a:t>
            </a:r>
            <a:r>
              <a:rPr lang="en-US" dirty="0" smtClean="0"/>
              <a:t> </a:t>
            </a:r>
            <a:r>
              <a:rPr lang="en-US" dirty="0"/>
              <a:t>3D tracking of synch </a:t>
            </a:r>
            <a:r>
              <a:rPr lang="en-US" dirty="0" smtClean="0"/>
              <a:t>photons, </a:t>
            </a:r>
            <a:r>
              <a:rPr lang="en-US" dirty="0"/>
              <a:t>including </a:t>
            </a:r>
            <a:r>
              <a:rPr lang="en-US" dirty="0" smtClean="0"/>
              <a:t>reflections, </a:t>
            </a:r>
            <a:r>
              <a:rPr lang="en-US" dirty="0"/>
              <a:t>within the beam chamber.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cesrv</a:t>
            </a:r>
            <a:r>
              <a:rPr lang="en-US" dirty="0"/>
              <a:t> O</a:t>
            </a:r>
            <a:r>
              <a:rPr lang="en-US" dirty="0" smtClean="0"/>
              <a:t>n-line data </a:t>
            </a:r>
            <a:r>
              <a:rPr lang="en-US" dirty="0"/>
              <a:t>taking, simulation, and machine correction for </a:t>
            </a:r>
            <a:r>
              <a:rPr lang="en-US" dirty="0" smtClean="0"/>
              <a:t>CESR.</a:t>
            </a:r>
            <a:endParaRPr lang="en-US" dirty="0"/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dark_current_tracker</a:t>
            </a:r>
            <a:r>
              <a:rPr lang="en-US" dirty="0"/>
              <a:t> Dark current electron simulation.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freq_map</a:t>
            </a:r>
            <a:r>
              <a:rPr lang="en-US" dirty="0"/>
              <a:t> Frequency map </a:t>
            </a:r>
            <a:r>
              <a:rPr lang="en-US" dirty="0" smtClean="0"/>
              <a:t>analysis.</a:t>
            </a:r>
            <a:endParaRPr lang="en-US" dirty="0"/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ibs_sim</a:t>
            </a:r>
            <a:r>
              <a:rPr lang="en-US" dirty="0"/>
              <a:t> Analytic intra-beam scattering (IBS) calculation.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touschek_track</a:t>
            </a:r>
            <a:r>
              <a:rPr lang="en-US" dirty="0"/>
              <a:t> Tracking of Touschek particles</a:t>
            </a:r>
            <a:r>
              <a:rPr lang="en-US" dirty="0" smtClean="0"/>
              <a:t>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dirty="0" smtClean="0"/>
              <a:t>etc...</a:t>
            </a:r>
          </a:p>
          <a:p>
            <a:pPr marL="230188" lvl="1"/>
            <a:endParaRPr lang="en-US" dirty="0" smtClean="0"/>
          </a:p>
          <a:p>
            <a:pPr marL="57150" lvl="1"/>
            <a:r>
              <a:rPr lang="en-US" dirty="0" smtClean="0">
                <a:solidFill>
                  <a:srgbClr val="0000FF"/>
                </a:solidFill>
              </a:rPr>
              <a:t>Code reuse: Modules developed for one program can, via Bmad, be used in other programs.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3315" name="Picture 5" descr="tao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0400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Tracking for LCLS2</a:t>
            </a:r>
            <a:endParaRPr lang="en-US" dirty="0"/>
          </a:p>
        </p:txBody>
      </p:sp>
      <p:pic>
        <p:nvPicPr>
          <p:cNvPr id="8" name="Picture 7" descr="example_tr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" y="1744789"/>
            <a:ext cx="8915400" cy="1775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3373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Field emitters</a:t>
            </a:r>
            <a:endParaRPr lang="en-US"/>
          </a:p>
        </p:txBody>
      </p:sp>
      <p:pic>
        <p:nvPicPr>
          <p:cNvPr id="10" name="Picture 9" descr="CM_1_field_emitter2548.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77" y="3558540"/>
            <a:ext cx="5998722" cy="2537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2" y="3520440"/>
            <a:ext cx="2057698" cy="2692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152400" y="64287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www.classe.cornell.edu</a:t>
            </a:r>
            <a:r>
              <a:rPr lang="en-US" dirty="0">
                <a:hlinkClick r:id="rId5"/>
              </a:rPr>
              <a:t>/~cem52/LCLS2/2015_09_16-LCLS2_dark_current.pdf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Bmad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52400" y="1600200"/>
            <a:ext cx="5935858" cy="36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90563" indent="-233363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Written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Fortran 2008. </a:t>
            </a: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Object-oriented from the ground up.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Has structure translation code for interfacing with C++.</a:t>
            </a: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With certain restrictions, Bmad can be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run multi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threaded.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attice files use a MAD like syntax.</a:t>
            </a: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Well documented (Manual is ~500 pages).</a:t>
            </a:r>
          </a:p>
          <a:p>
            <a:pPr marL="173038" lvl="1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Open Source: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http://www.lepp.cornell.edu/~dcs/bmad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  <a:hlinkClick r:id="rId3"/>
              </a:rPr>
              <a:t>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Screen Shot 2014-09-13 at 3.5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58" y="1689100"/>
            <a:ext cx="2748159" cy="356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 bwMode="auto">
          <a:xfrm>
            <a:off x="609600" y="2286000"/>
            <a:ext cx="4419600" cy="609600"/>
          </a:xfrm>
          <a:prstGeom prst="round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type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lat_struct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lat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call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bmad_parser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(‘</a:t>
            </a:r>
            <a:r>
              <a:rPr lang="en-US" sz="1600" dirty="0" err="1" smtClean="0">
                <a:latin typeface="Courier New" charset="0"/>
                <a:ea typeface="Courier New" charset="0"/>
                <a:cs typeface="Courier New" charset="0"/>
              </a:rPr>
              <a:t>lat.bmad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’,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lat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Tao: Tool for Accelerator Optics</a:t>
            </a: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4799" y="1557065"/>
            <a:ext cx="5641975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61963" indent="-16668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Problem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: Bmad is not a program so it cannot be used “out of the box” for simple calculations.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: Develop Tao - a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general purpose simulation &amp; design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program with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Twiss and orbit calculations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Nonlinear optimization.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Analysis of complicated geometries.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Etc.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Additionally: Tao’s object oriented coding makes it relatively easy to extend it.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284163" lvl="1" indent="288925" eaLnBrk="1" hangingPunct="1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Can add custom commands to interface Tao with a control system.</a:t>
            </a:r>
          </a:p>
          <a:p>
            <a:pPr marL="284163" lvl="1" indent="288925" eaLnBrk="1" hangingPunct="1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Can be driven by Python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97" y="1291201"/>
            <a:ext cx="2706795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193" y="4948801"/>
            <a:ext cx="3990807" cy="1579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05027" y="6339913"/>
            <a:ext cx="219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CBETA 4-pass ERL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[continued]</a:t>
            </a:r>
            <a:endParaRPr lang="en-US" dirty="0"/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228600" y="5355962"/>
            <a:ext cx="5029200" cy="565676"/>
          </a:xfrm>
          <a:prstGeom prst="roundRect">
            <a:avLst>
              <a:gd name="adj" fmla="val 16667"/>
            </a:avLst>
          </a:prstGeom>
          <a:solidFill>
            <a:srgbClr val="FF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Tao with Bmad gives the flexibility of a library with the convenience of a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program. 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building-w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5672247" cy="25146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1371600"/>
            <a:ext cx="4724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61963" indent="-16668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Example: Designing or modifying a machine to be/stay within an existing building: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ta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09" y="1828800"/>
            <a:ext cx="318269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Tao running the LCLS2 lattice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7" y="1295400"/>
            <a:ext cx="365760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228" y="1140124"/>
            <a:ext cx="5208772" cy="574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62400"/>
            <a:ext cx="3658447" cy="25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Tao as an online model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431534"/>
            <a:ext cx="2971800" cy="9174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Python &gt;&gt;&gt;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from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pytao.tao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import 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</a:t>
            </a:r>
            <a:r>
              <a:rPr lang="en-US" sz="9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= Tao('-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lat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my_lat.bmad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')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</a:t>
            </a:r>
            <a:r>
              <a:rPr lang="en-US" sz="9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tao.command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('use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*') </a:t>
            </a:r>
            <a:endParaRPr lang="en-US" sz="9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</a:t>
            </a:r>
            <a:r>
              <a:rPr lang="en-US" sz="9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doutput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tao.capture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('show top10') </a:t>
            </a:r>
            <a:endParaRPr lang="en-US" sz="9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print(output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49650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Python wrapper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65297"/>
            <a:ext cx="3581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read_EPICS.tao</a:t>
            </a:r>
            <a:endParaRPr lang="en-US" sz="12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     (repeat)</a:t>
            </a:r>
          </a:p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write_data.tao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" y="1748196"/>
            <a:ext cx="3405809" cy="23608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509" y="1350736"/>
            <a:ext cx="294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Tao Live interactive display</a:t>
            </a:r>
            <a:endParaRPr lang="en-US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828800"/>
            <a:ext cx="3733800" cy="25882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9135" y="146061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CSR</a:t>
            </a:r>
            <a:r>
              <a:rPr lang="en-US" u="sng" smtClean="0"/>
              <a:t>, Space Charge tracking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76784" y="5431534"/>
            <a:ext cx="43751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use data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bpms</a:t>
            </a:r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>
                <a:latin typeface="Courier New" charset="0"/>
                <a:ea typeface="Courier New" charset="0"/>
                <a:cs typeface="Courier New" charset="0"/>
              </a:rPr>
              <a:t>Tao&gt; use </a:t>
            </a:r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variable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quad_offsets</a:t>
            </a:r>
            <a:endParaRPr lang="en-US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derivative. ! Calculates response of offset quad to BPM</a:t>
            </a: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show derivative</a:t>
            </a:r>
          </a:p>
          <a:p>
            <a:endParaRPr lang="en-US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read_BPMS_EPICS.tao</a:t>
            </a:r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run_optimizer</a:t>
            </a:r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8623" y="505854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Discover errors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598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Bmad</a:t>
            </a:r>
            <a:r>
              <a:rPr lang="en-CA" dirty="0" smtClean="0"/>
              <a:t> online model of LCLS (Current State)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574796" cy="2899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204" y="3276600"/>
            <a:ext cx="4574796" cy="2899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248400"/>
            <a:ext cx="358140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</a:t>
            </a:r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call scripts/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live_update.tao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72200"/>
            <a:ext cx="3886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Design lattice in:</a:t>
            </a:r>
          </a:p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/u/ad/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cmayes</a:t>
            </a:r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/LCLS/model </a:t>
            </a:r>
            <a:endParaRPr lang="en-US" sz="12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0" y="1219200"/>
            <a:ext cx="80522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Complete translation of the MAD lattice, including comments and structure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Overlays to add functionally for: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Klystrons [ENLD, PHAS, STAT], including feedback klystrons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Bunch compressors [angle]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/>
              <a:t>Linac</a:t>
            </a:r>
            <a:r>
              <a:rPr lang="en-US" dirty="0" smtClean="0"/>
              <a:t> overall [phase, fudge]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Python scripts read EPICS PV values, write </a:t>
            </a:r>
            <a:r>
              <a:rPr lang="en-US" dirty="0" err="1" smtClean="0"/>
              <a:t>Bmad</a:t>
            </a:r>
            <a:r>
              <a:rPr lang="en-US" dirty="0" smtClean="0"/>
              <a:t> compatible statements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Tao script for ‘</a:t>
            </a:r>
            <a:r>
              <a:rPr lang="en-US" dirty="0" err="1" smtClean="0"/>
              <a:t>LEMing</a:t>
            </a:r>
            <a:r>
              <a:rPr lang="en-US" dirty="0" smtClean="0"/>
              <a:t>’ based on energy measurement PVs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581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October 30, 7 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</a:t>
            </a:r>
            <a:r>
              <a:rPr lang="en-CA" dirty="0" err="1" smtClean="0"/>
              <a:t>Bmad</a:t>
            </a:r>
            <a:r>
              <a:rPr lang="en-CA" dirty="0" smtClean="0"/>
              <a:t> advantages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46442" y="1371600"/>
            <a:ext cx="8108950" cy="506552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State-of-the-art tracking methods, fast and slow</a:t>
            </a:r>
          </a:p>
          <a:p>
            <a:pPr lvl="1"/>
            <a:r>
              <a:rPr lang="en-US" dirty="0" smtClean="0"/>
              <a:t>Arbitrary trajectory 1-D CSR model with shielding</a:t>
            </a:r>
          </a:p>
          <a:p>
            <a:pPr lvl="1"/>
            <a:r>
              <a:rPr lang="en-US" dirty="0" smtClean="0"/>
              <a:t>Medium-High energy space charge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New</a:t>
            </a:r>
            <a:r>
              <a:rPr lang="en-US" dirty="0" smtClean="0"/>
              <a:t>: 3D Space Charge</a:t>
            </a:r>
            <a:endParaRPr lang="en-US" dirty="0" smtClean="0"/>
          </a:p>
          <a:p>
            <a:pPr lvl="1"/>
            <a:r>
              <a:rPr lang="en-US" dirty="0" smtClean="0"/>
              <a:t>Field maps for any element, can overlap other elements</a:t>
            </a:r>
          </a:p>
          <a:p>
            <a:pPr lvl="1"/>
            <a:r>
              <a:rPr lang="en-US" dirty="0" smtClean="0"/>
              <a:t>Superposition: Greatly simplifies lattice layout, bookkeeping</a:t>
            </a:r>
          </a:p>
          <a:p>
            <a:pPr lvl="1"/>
            <a:r>
              <a:rPr lang="en-US" dirty="0" smtClean="0"/>
              <a:t>Patch element: Enables arbitrary arrangement of magnets</a:t>
            </a:r>
          </a:p>
          <a:p>
            <a:pPr lvl="1"/>
            <a:r>
              <a:rPr lang="en-US" dirty="0" smtClean="0"/>
              <a:t>Controller elements: define arbitrary knobs</a:t>
            </a:r>
          </a:p>
          <a:p>
            <a:pPr lvl="1"/>
            <a:r>
              <a:rPr lang="en-US" dirty="0" smtClean="0"/>
              <a:t>Continuous beam chamber walls, masks</a:t>
            </a:r>
          </a:p>
          <a:p>
            <a:pPr lvl="1"/>
            <a:r>
              <a:rPr lang="en-US" dirty="0" smtClean="0"/>
              <a:t>Forking: Multiple connected lines</a:t>
            </a:r>
          </a:p>
          <a:p>
            <a:pPr lvl="1"/>
            <a:r>
              <a:rPr lang="en-US" dirty="0" smtClean="0"/>
              <a:t>Reads MAD, XSIF, SAD lattice formats</a:t>
            </a:r>
          </a:p>
          <a:p>
            <a:pPr lvl="1"/>
            <a:r>
              <a:rPr lang="en-US" dirty="0"/>
              <a:t>Translation routines to Astra, </a:t>
            </a:r>
            <a:r>
              <a:rPr lang="en-US" dirty="0" smtClean="0"/>
              <a:t>OPAL, </a:t>
            </a:r>
            <a:r>
              <a:rPr lang="en-US" dirty="0"/>
              <a:t>MAD, XSIF, </a:t>
            </a:r>
            <a:r>
              <a:rPr lang="en-US" dirty="0" smtClean="0"/>
              <a:t>SAD,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Spin tracking</a:t>
            </a:r>
          </a:p>
          <a:p>
            <a:pPr lvl="1"/>
            <a:r>
              <a:rPr lang="en-US" dirty="0" smtClean="0"/>
              <a:t>X-ray tracking</a:t>
            </a:r>
          </a:p>
          <a:p>
            <a:pPr lvl="1"/>
            <a:r>
              <a:rPr lang="en-US" dirty="0" smtClean="0"/>
              <a:t>Dark current tracking</a:t>
            </a:r>
          </a:p>
          <a:p>
            <a:pPr lvl="1"/>
            <a:r>
              <a:rPr lang="en-US" dirty="0" smtClean="0"/>
              <a:t>Software toolkit: Maximum flexibility for custom programs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Tao advantages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49132" y="1252729"/>
            <a:ext cx="8108950" cy="5065522"/>
          </a:xfrm>
        </p:spPr>
        <p:txBody>
          <a:bodyPr/>
          <a:lstStyle/>
          <a:p>
            <a:pPr lvl="1"/>
            <a:r>
              <a:rPr lang="en-US" dirty="0" smtClean="0"/>
              <a:t>Design tool</a:t>
            </a:r>
          </a:p>
          <a:p>
            <a:pPr lvl="1"/>
            <a:r>
              <a:rPr lang="en-US" dirty="0"/>
              <a:t>Fast online optics </a:t>
            </a:r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Multiple optimization methods</a:t>
            </a:r>
          </a:p>
          <a:p>
            <a:pPr lvl="1"/>
            <a:r>
              <a:rPr lang="en-US" dirty="0" smtClean="0"/>
              <a:t>Bunch tracking with CSR, Space charge</a:t>
            </a:r>
          </a:p>
          <a:p>
            <a:pPr lvl="1"/>
            <a:r>
              <a:rPr lang="en-US" dirty="0" smtClean="0"/>
              <a:t>Response of anything to anything: effect of quad misalignments, etc.</a:t>
            </a:r>
          </a:p>
          <a:p>
            <a:pPr lvl="1"/>
            <a:r>
              <a:rPr lang="en-US" dirty="0" smtClean="0"/>
              <a:t>Wave analysis: discover isolated orbit and focusing errors. </a:t>
            </a:r>
          </a:p>
          <a:p>
            <a:pPr lvl="1"/>
            <a:r>
              <a:rPr lang="en-US" dirty="0" smtClean="0"/>
              <a:t>Built-in plotting</a:t>
            </a:r>
          </a:p>
          <a:p>
            <a:pPr lvl="1"/>
            <a:r>
              <a:rPr lang="en-US" dirty="0" smtClean="0"/>
              <a:t>Customizable via hook routines, e.g. interface with a control system</a:t>
            </a:r>
          </a:p>
          <a:p>
            <a:pPr lvl="1"/>
            <a:r>
              <a:rPr lang="en-US" dirty="0" smtClean="0"/>
              <a:t>Python interface for automation, advanced GUIs, also interface with control systems</a:t>
            </a:r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SLAC FEL </a:t>
            </a:r>
            <a:r>
              <a:rPr lang="en-CA" dirty="0" err="1" smtClean="0"/>
              <a:t>Lightsource</a:t>
            </a:r>
            <a:r>
              <a:rPr lang="en-CA" dirty="0" smtClean="0"/>
              <a:t> Modeling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Goals:</a:t>
            </a:r>
          </a:p>
          <a:p>
            <a:pPr lvl="1"/>
            <a:r>
              <a:rPr lang="en-US" sz="2000" dirty="0"/>
              <a:t>Maximize FEL performance.</a:t>
            </a:r>
          </a:p>
          <a:p>
            <a:pPr lvl="1"/>
            <a:r>
              <a:rPr lang="en-US" sz="2000" dirty="0"/>
              <a:t>Minimize downtime (rapid/automated </a:t>
            </a:r>
            <a:r>
              <a:rPr lang="en-US" sz="2000" dirty="0" err="1"/>
              <a:t>tuneup</a:t>
            </a:r>
            <a:r>
              <a:rPr lang="en-US" sz="2000" dirty="0"/>
              <a:t>, diagnose problems).</a:t>
            </a:r>
          </a:p>
          <a:p>
            <a:pPr lvl="1"/>
            <a:r>
              <a:rPr lang="en-US" sz="2000" dirty="0"/>
              <a:t>Enable advanced beam dynamics studies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Existing </a:t>
            </a:r>
            <a:r>
              <a:rPr lang="en-US" sz="2000" dirty="0"/>
              <a:t>modeling </a:t>
            </a:r>
            <a:r>
              <a:rPr lang="en-US" sz="2000" dirty="0" smtClean="0"/>
              <a:t>problems: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LCLS</a:t>
            </a:r>
            <a:r>
              <a:rPr lang="en-US" sz="2000" dirty="0"/>
              <a:t>: Measured optics do not match existing model, no collective </a:t>
            </a:r>
            <a:r>
              <a:rPr lang="en-US" sz="2000" dirty="0" smtClean="0"/>
              <a:t>effects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LCLS-II</a:t>
            </a:r>
            <a:r>
              <a:rPr lang="en-US" sz="2000" dirty="0"/>
              <a:t>: Collective effects and their impact on FEL performance are </a:t>
            </a:r>
            <a:r>
              <a:rPr lang="en-US" sz="2000" dirty="0" smtClean="0"/>
              <a:t>not fully understood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LCLS-II-HE</a:t>
            </a:r>
            <a:r>
              <a:rPr lang="en-US" sz="2000" dirty="0"/>
              <a:t>: Space charge </a:t>
            </a:r>
            <a:r>
              <a:rPr lang="en-US" sz="2000" dirty="0" smtClean="0"/>
              <a:t>limits the injected emittance; </a:t>
            </a:r>
            <a:r>
              <a:rPr lang="en-US" sz="2000" dirty="0"/>
              <a:t>What bunch qualities are really needed at injection?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CA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59932"/>
            <a:ext cx="9144000" cy="27170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4126468"/>
            <a:ext cx="762000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Astra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42350" y="5925583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state of modeling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029200"/>
            <a:ext cx="6324600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ImpactZ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407932"/>
            <a:ext cx="1225826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486400"/>
            <a:ext cx="63246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elegant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4636532"/>
            <a:ext cx="609600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077200" y="1752600"/>
            <a:ext cx="0" cy="50292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13716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lectron/photon divide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4583668"/>
            <a:ext cx="1066800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ImpactT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1740932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MAD description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95600" y="40386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Simulation codes</a:t>
            </a:r>
            <a:endParaRPr lang="en-US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6400800"/>
            <a:ext cx="6324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SLAC </a:t>
            </a:r>
            <a:r>
              <a:rPr lang="en-US" dirty="0" err="1" smtClean="0"/>
              <a:t>Matlab</a:t>
            </a:r>
            <a:r>
              <a:rPr lang="en-US" dirty="0" smtClean="0"/>
              <a:t> MAD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943600"/>
            <a:ext cx="63246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SLAC MAD8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SLAC FEL </a:t>
            </a:r>
            <a:r>
              <a:rPr lang="en-CA" dirty="0" err="1" smtClean="0"/>
              <a:t>Lightsource</a:t>
            </a:r>
            <a:r>
              <a:rPr lang="en-CA" dirty="0" smtClean="0"/>
              <a:t> Modeling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Proposal: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Construct </a:t>
            </a:r>
            <a:r>
              <a:rPr lang="en-US" dirty="0" smtClean="0"/>
              <a:t>realistic </a:t>
            </a:r>
            <a:r>
              <a:rPr lang="en-US" dirty="0"/>
              <a:t>start-to-end </a:t>
            </a:r>
            <a:r>
              <a:rPr lang="en-US" dirty="0" smtClean="0"/>
              <a:t>models </a:t>
            </a:r>
            <a:r>
              <a:rPr lang="en-US" dirty="0"/>
              <a:t>of the electron machines (LCLS, LCLS-II, LCLS-II-HE).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Develop a simulation pipeline for tracking </a:t>
            </a:r>
            <a:r>
              <a:rPr lang="en-US" dirty="0" smtClean="0"/>
              <a:t>electrons from the cathode through </a:t>
            </a:r>
            <a:r>
              <a:rPr lang="en-US" dirty="0"/>
              <a:t>X-ray production.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Bridge this to X-ray transport simulation pipeline.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the Beginning…</a:t>
            </a:r>
            <a:endParaRPr lang="en-US" dirty="0"/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2895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52400" y="1813284"/>
            <a:ext cx="571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5000" indent="-1651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Brief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History of Bmad: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Bmad is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software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toolkit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simulation of charged particles and X-rays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Born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at Cornell in mid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1990s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Started life as modest project: Just wanted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calculate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Twiss functions and closed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orbits.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Initially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Bmad used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subset of the MAD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lattice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syntax. Hence the name: “</a:t>
            </a:r>
            <a:r>
              <a:rPr lang="en-US" altLang="ja-JP" sz="2000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Baby MAD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 dirty="0" smtClean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Bmad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for short.</a:t>
            </a:r>
          </a:p>
          <a:p>
            <a:pPr marL="461963" lvl="1" eaLnBrk="1" hangingPunct="1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indent="-165100" eaLnBrk="1" hangingPunct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 flipH="1">
            <a:off x="1447800" y="5748487"/>
            <a:ext cx="627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Over the years Bmad </a:t>
            </a: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had evolved… </a:t>
            </a:r>
            <a:endParaRPr lang="en-US" sz="2800" dirty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realistic start-to-end model and simulation framework will enable holistic optimization, understanding, and performance prediction of SLAC’s </a:t>
            </a:r>
            <a:r>
              <a:rPr lang="en-US" dirty="0" err="1"/>
              <a:t>lightsources</a:t>
            </a:r>
            <a:r>
              <a:rPr lang="en-US" dirty="0"/>
              <a:t>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For the existing machines (LCLS, soon LCLS-II), this would be used as an operational tool to understand and tune-up the machine.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For future machines (LCLS-II-HE and beyond) it would be used to understand requirements for various components (e.g. electron gun, </a:t>
            </a:r>
            <a:r>
              <a:rPr lang="en-US" dirty="0" smtClean="0"/>
              <a:t>injector) and sensitivities.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 smtClean="0"/>
              <a:t>Subtle beam physics effects that limit ultimate performance would be identified early on.</a:t>
            </a:r>
            <a:endParaRPr lang="en-US" dirty="0"/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When bridged with X-ray transport, this would be used to predict the success of individualized experiments. </a:t>
            </a:r>
            <a:endParaRPr lang="en-US" dirty="0" smtClean="0"/>
          </a:p>
          <a:p>
            <a:pPr marL="342900" lvl="0" indent="-34290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model could be optimized as a </a:t>
            </a:r>
            <a:r>
              <a:rPr lang="en-US" dirty="0" smtClean="0"/>
              <a:t>whole (correlate experiment performance with accelerator parameters), </a:t>
            </a:r>
            <a:r>
              <a:rPr lang="en-US" dirty="0"/>
              <a:t>or </a:t>
            </a:r>
            <a:r>
              <a:rPr lang="en-US" dirty="0" smtClean="0"/>
              <a:t>be used </a:t>
            </a:r>
            <a:r>
              <a:rPr lang="en-US" dirty="0"/>
              <a:t>to train machine learning algorithms for online control. </a:t>
            </a:r>
          </a:p>
        </p:txBody>
      </p:sp>
    </p:spTree>
    <p:extLst>
      <p:ext uri="{BB962C8B-B14F-4D97-AF65-F5344CB8AC3E}">
        <p14:creationId xmlns:p14="http://schemas.microsoft.com/office/powerpoint/2010/main" val="11530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of the simulation codes and techniques exist, but are not bridged. We will: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Identify the relevant codes and human expertise for each of the parts of the machine (injector, </a:t>
            </a:r>
            <a:r>
              <a:rPr lang="en-US" dirty="0" err="1"/>
              <a:t>Linac</a:t>
            </a:r>
            <a:r>
              <a:rPr lang="en-US" dirty="0"/>
              <a:t>, beam transport, FEL light production, X-ray optics, X-ray final focus, detector)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Avoid </a:t>
            </a:r>
            <a:r>
              <a:rPr lang="en-US" dirty="0"/>
              <a:t>re-inventing the wheel: Use existing, well-developed codes as much as possible (e.g. </a:t>
            </a:r>
            <a:r>
              <a:rPr lang="en-US" dirty="0" smtClean="0"/>
              <a:t>Impact, </a:t>
            </a:r>
            <a:r>
              <a:rPr lang="en-US" dirty="0" err="1" smtClean="0"/>
              <a:t>Bmad</a:t>
            </a:r>
            <a:r>
              <a:rPr lang="en-US" dirty="0" smtClean="0"/>
              <a:t>, Genesis)</a:t>
            </a:r>
            <a:endParaRPr lang="en-US" dirty="0"/>
          </a:p>
          <a:p>
            <a:pPr marL="342900" lvl="0" indent="-342900">
              <a:buFont typeface="Arial" charset="0"/>
              <a:buChar char="•"/>
            </a:pPr>
            <a:r>
              <a:rPr lang="en-US" dirty="0" smtClean="0"/>
              <a:t>Quantify and experimentally validate various </a:t>
            </a:r>
            <a:r>
              <a:rPr lang="en-US" dirty="0"/>
              <a:t>beam effects (e.g. space charge, coherent synchrotron radiation, </a:t>
            </a:r>
            <a:r>
              <a:rPr lang="en-US" dirty="0" err="1"/>
              <a:t>wakefields</a:t>
            </a:r>
            <a:r>
              <a:rPr lang="en-US" dirty="0" smtClean="0"/>
              <a:t>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 smtClean="0"/>
              <a:t>Tune </a:t>
            </a:r>
            <a:r>
              <a:rPr lang="en-US" dirty="0"/>
              <a:t>models to match machine measurements (e.g. </a:t>
            </a:r>
            <a:r>
              <a:rPr lang="en-US" dirty="0" smtClean="0"/>
              <a:t>alignment</a:t>
            </a:r>
            <a:r>
              <a:rPr lang="en-US" dirty="0"/>
              <a:t>, field errors)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Develop a software wrapper to enable ‘push button’ start-to-end simulation runs usable by both experts and students.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 smtClean="0"/>
              <a:t>Collaborate </a:t>
            </a:r>
            <a:r>
              <a:rPr lang="en-US" dirty="0"/>
              <a:t>with </a:t>
            </a:r>
            <a:r>
              <a:rPr lang="en-US" dirty="0" smtClean="0"/>
              <a:t>the X-ray </a:t>
            </a:r>
            <a:r>
              <a:rPr lang="en-US" dirty="0"/>
              <a:t>optics </a:t>
            </a:r>
            <a:r>
              <a:rPr lang="en-US" dirty="0" smtClean="0"/>
              <a:t>group (which is pursuing a parallel effort) </a:t>
            </a:r>
            <a:r>
              <a:rPr lang="en-US" dirty="0"/>
              <a:t>for truly start-to-end </a:t>
            </a:r>
            <a:r>
              <a:rPr lang="en-US" dirty="0" smtClean="0"/>
              <a:t>simulations.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52400" y="4800600"/>
            <a:ext cx="8763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Future: LCLS-I, LCLS-II, LCLS-II-HE, </a:t>
            </a:r>
            <a:r>
              <a:rPr lang="mr-IN" dirty="0" smtClean="0"/>
              <a:t>…</a:t>
            </a:r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6324600" cy="190772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096000" y="2667000"/>
            <a:ext cx="2286000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19800" y="2971800"/>
            <a:ext cx="2819400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19800" y="2895600"/>
            <a:ext cx="2819400" cy="7620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3581400"/>
            <a:ext cx="4953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0200" y="3581400"/>
            <a:ext cx="838200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10200" y="3733800"/>
            <a:ext cx="838200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10200" y="3886200"/>
            <a:ext cx="838200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" y="3733800"/>
            <a:ext cx="4953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0" y="3886200"/>
            <a:ext cx="4953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3581400"/>
            <a:ext cx="23622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3733800"/>
            <a:ext cx="23622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0800" y="3886200"/>
            <a:ext cx="23622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000" y="4953000"/>
            <a:ext cx="2438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10200" y="5105400"/>
            <a:ext cx="838200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19400" y="5105400"/>
            <a:ext cx="1600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19600" y="5257800"/>
            <a:ext cx="914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4953000"/>
            <a:ext cx="9144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315200" y="5105400"/>
            <a:ext cx="11430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458200" y="5257800"/>
            <a:ext cx="304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9" idx="3"/>
          </p:cNvCxnSpPr>
          <p:nvPr/>
        </p:nvCxnSpPr>
        <p:spPr>
          <a:xfrm>
            <a:off x="4419600" y="5143500"/>
            <a:ext cx="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3"/>
            <a:endCxn id="37" idx="1"/>
          </p:cNvCxnSpPr>
          <p:nvPr/>
        </p:nvCxnSpPr>
        <p:spPr>
          <a:xfrm flipV="1">
            <a:off x="5334000" y="5143500"/>
            <a:ext cx="762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5" idx="3"/>
            <a:endCxn id="39" idx="1"/>
          </p:cNvCxnSpPr>
          <p:nvPr/>
        </p:nvCxnSpPr>
        <p:spPr>
          <a:xfrm>
            <a:off x="2819400" y="4991100"/>
            <a:ext cx="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4800" y="32004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tools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" y="43434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simulation pipeline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37" idx="3"/>
            <a:endCxn id="41" idx="1"/>
          </p:cNvCxnSpPr>
          <p:nvPr/>
        </p:nvCxnSpPr>
        <p:spPr>
          <a:xfrm flipV="1">
            <a:off x="6248400" y="4991100"/>
            <a:ext cx="1524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1" idx="3"/>
            <a:endCxn id="42" idx="1"/>
          </p:cNvCxnSpPr>
          <p:nvPr/>
        </p:nvCxnSpPr>
        <p:spPr>
          <a:xfrm>
            <a:off x="7315200" y="4991100"/>
            <a:ext cx="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2" idx="3"/>
            <a:endCxn id="43" idx="1"/>
          </p:cNvCxnSpPr>
          <p:nvPr/>
        </p:nvCxnSpPr>
        <p:spPr>
          <a:xfrm>
            <a:off x="8458200" y="5143500"/>
            <a:ext cx="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52400" y="6248400"/>
            <a:ext cx="8763000" cy="1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52400" y="57912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Start-to-End simulation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6096000" y="2514600"/>
            <a:ext cx="22860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And Baby Grows Up...</a:t>
            </a:r>
            <a:endParaRPr lang="en-US" dirty="0"/>
          </a:p>
        </p:txBody>
      </p:sp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689100"/>
            <a:ext cx="282733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41105"/>
            <a:ext cx="5364163" cy="55168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en-US" sz="2400" dirty="0"/>
              <a:t>Currently:</a:t>
            </a:r>
          </a:p>
          <a:p>
            <a:pPr marL="1143000" lvl="2" indent="-228600">
              <a:lnSpc>
                <a:spcPts val="25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</a:rPr>
              <a:t>~100,000 lines of code</a:t>
            </a:r>
          </a:p>
          <a:p>
            <a:pPr marL="1143000" lvl="2" indent="-228600">
              <a:lnSpc>
                <a:spcPts val="25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~</a:t>
            </a:r>
            <a:r>
              <a:rPr lang="en-US" sz="2400" dirty="0">
                <a:solidFill>
                  <a:srgbClr val="008000"/>
                </a:solidFill>
              </a:rPr>
              <a:t>1,000 routines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/>
              <a:t>And </a:t>
            </a:r>
            <a:r>
              <a:rPr lang="en-US" sz="2400" dirty="0"/>
              <a:t>it can do much more</a:t>
            </a:r>
            <a:r>
              <a:rPr lang="en-US" sz="2400" dirty="0" smtClean="0"/>
              <a:t>: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Lattice design 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X-ray simulations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Spin tracking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Wakefields and HOMs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Beam </a:t>
            </a:r>
            <a:r>
              <a:rPr lang="en-US" sz="2000" dirty="0">
                <a:solidFill>
                  <a:srgbClr val="008000"/>
                </a:solidFill>
              </a:rPr>
              <a:t>breakup simulations in ERLs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Intra-beam scattering (IBS) </a:t>
            </a:r>
            <a:r>
              <a:rPr lang="en-US" sz="2000" dirty="0" smtClean="0">
                <a:solidFill>
                  <a:srgbClr val="008000"/>
                </a:solidFill>
              </a:rPr>
              <a:t>simulations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Coherent Synchrotron Radiation (CSR)</a:t>
            </a:r>
            <a:endParaRPr lang="en-US" sz="2000" dirty="0">
              <a:solidFill>
                <a:srgbClr val="008000"/>
              </a:solidFill>
            </a:endParaRP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008000"/>
                </a:solidFill>
              </a:rPr>
              <a:t>Touschek</a:t>
            </a:r>
            <a:r>
              <a:rPr lang="en-US" sz="2000" dirty="0" smtClean="0">
                <a:solidFill>
                  <a:srgbClr val="008000"/>
                </a:solidFill>
              </a:rPr>
              <a:t> Simulations</a:t>
            </a:r>
            <a:endParaRPr lang="en-US" sz="2000" dirty="0">
              <a:solidFill>
                <a:srgbClr val="008000"/>
              </a:solidFill>
            </a:endParaRP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Frequency map analysis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Dark current </a:t>
            </a:r>
            <a:r>
              <a:rPr lang="en-US" sz="2000" dirty="0" smtClean="0">
                <a:solidFill>
                  <a:srgbClr val="008000"/>
                </a:solidFill>
              </a:rPr>
              <a:t>tracking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Etc</a:t>
            </a:r>
            <a:r>
              <a:rPr lang="en-US" sz="2000" dirty="0">
                <a:solidFill>
                  <a:srgbClr val="008000"/>
                </a:solidFill>
              </a:rPr>
              <a:t>., etc.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Bmad Philosophy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01" y="1654670"/>
            <a:ext cx="896945" cy="842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465" y="4385844"/>
            <a:ext cx="969817" cy="726427"/>
          </a:xfrm>
          <a:prstGeom prst="rect">
            <a:avLst/>
          </a:prstGeom>
        </p:spPr>
      </p:pic>
      <p:pic>
        <p:nvPicPr>
          <p:cNvPr id="13" name="Picture 12" descr="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08" y="2966185"/>
            <a:ext cx="834984" cy="831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355" y="1790766"/>
            <a:ext cx="40524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Advantages of a toolkit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Cuts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down on the time needed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develop programs.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Cuts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down on programming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errors (via code reuse).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Provides a simple mechanism for lattice function calculations from within control system programs.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Standardizes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sharing of lattice information between programs.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25572" y="1536329"/>
            <a:ext cx="1676400" cy="1600200"/>
            <a:chOff x="4953000" y="4724400"/>
            <a:chExt cx="1524000" cy="144780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4953000" y="4800600"/>
              <a:ext cx="1524000" cy="1371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1530" y="5158605"/>
              <a:ext cx="1371600" cy="912737"/>
            </a:xfrm>
            <a:prstGeom prst="round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44110" y="47244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Bmad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36389" y="2610039"/>
            <a:ext cx="283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Dynamic Aperture Program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344872" y="3966460"/>
            <a:ext cx="25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Control System Programs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8508" y="1320469"/>
            <a:ext cx="24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Lattice Design Program</a:t>
            </a:r>
            <a:endParaRPr lang="en-US" sz="18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78172" y="2069729"/>
            <a:ext cx="990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102832" y="2984129"/>
            <a:ext cx="990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849572" y="3288929"/>
            <a:ext cx="1138493" cy="668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163772" y="3288929"/>
            <a:ext cx="114300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230572" y="596610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620972" y="3441329"/>
            <a:ext cx="14478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8" name="Picture 37" descr="m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55" y="5726841"/>
            <a:ext cx="969817" cy="7249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19102" y="538265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latin typeface="Arial" charset="0"/>
                <a:ea typeface="Arial" charset="0"/>
                <a:cs typeface="Arial" charset="0"/>
              </a:rPr>
              <a:t>IBS Simulation Programs</a:t>
            </a:r>
            <a:endParaRPr lang="en-US" sz="1800" kern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1447800" y="3733800"/>
            <a:ext cx="6629400" cy="831850"/>
          </a:xfrm>
          <a:prstGeom prst="roundRect">
            <a:avLst>
              <a:gd name="adj" fmla="val 16667"/>
            </a:avLst>
          </a:prstGeom>
          <a:solidFill>
            <a:srgbClr val="FF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419600" y="1066800"/>
            <a:ext cx="4572000" cy="19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2400" y="1066800"/>
            <a:ext cx="4038600" cy="19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5" descr="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524000"/>
            <a:ext cx="2801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14413" y="1143000"/>
            <a:ext cx="2313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Optima"/>
                <a:cs typeface="Optima"/>
              </a:rPr>
              <a:t>Physical Layout: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495800" y="1014413"/>
            <a:ext cx="461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Optima"/>
                <a:cs typeface="Optima"/>
              </a:rPr>
              <a:t>Internal lat_struct Representation: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15240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Lords: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87875" y="2147888"/>
            <a:ext cx="12715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/>
              <a:t>Tracking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elements: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38200" y="3159039"/>
            <a:ext cx="7696200" cy="369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Optima"/>
                <a:cs typeface="Optima"/>
              </a:rPr>
              <a:t>Superposition allows element overlap. In the lattice file: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FF"/>
                </a:solidFill>
                <a:latin typeface="Optima"/>
                <a:cs typeface="Optima"/>
              </a:rPr>
              <a:t> 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cesr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: line = (... q1e,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dft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ip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dft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, q1w ...)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cleo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: solenoid, l = 3.5, superimpose, ref =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ip</a:t>
            </a:r>
            <a:endParaRPr lang="en-US" sz="1800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Optima"/>
                <a:cs typeface="Optima"/>
              </a:rPr>
              <a:t>And Bmad does the bookkeeping…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latin typeface="Optima"/>
              <a:cs typeface="Optim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Optima"/>
                <a:cs typeface="Optima"/>
              </a:rPr>
              <a:t>Simplifies life for both user and programmer:</a:t>
            </a:r>
          </a:p>
          <a:p>
            <a:pPr marL="800100" lvl="1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Optima"/>
                <a:cs typeface="Optima"/>
              </a:rPr>
              <a:t>Simplifies lattice file construction</a:t>
            </a:r>
          </a:p>
          <a:p>
            <a:pPr marL="800100" lvl="1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Optima"/>
                <a:cs typeface="Optima"/>
              </a:rPr>
              <a:t>Simplifies varying element attributes in a program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</p:txBody>
      </p:sp>
      <p:pic>
        <p:nvPicPr>
          <p:cNvPr id="13" name="Picture 12" descr="WEACI1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0" y="1752600"/>
            <a:ext cx="3836504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KB-inj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9600"/>
            <a:ext cx="3302000" cy="5376994"/>
          </a:xfrm>
          <a:prstGeom prst="rect">
            <a:avLst/>
          </a:prstGeom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2971800"/>
            <a:ext cx="6553200" cy="1524000"/>
          </a:xfrm>
          <a:prstGeom prst="roundRect">
            <a:avLst>
              <a:gd name="adj" fmla="val 16667"/>
            </a:avLst>
          </a:prstGeom>
          <a:solidFill>
            <a:srgbClr val="FFEFDE"/>
          </a:solidFill>
          <a:ln>
            <a:noFill/>
          </a:ln>
          <a:extLst/>
        </p:spPr>
        <p:txBody>
          <a:bodyPr wrap="none" tIns="0" rIns="0" bIns="0" anchor="ctr" anchorCtr="0"/>
          <a:lstStyle/>
          <a:p>
            <a:pPr indent="61913">
              <a:tabLst>
                <a:tab pos="455613" algn="l"/>
                <a:tab pos="3427413" algn="l"/>
              </a:tabLst>
            </a:pP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t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o_LER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: </a:t>
            </a:r>
            <a:r>
              <a:rPr lang="en-US" sz="1600" dirty="0">
                <a:solidFill>
                  <a:srgbClr val="0E0266"/>
                </a:solidFill>
                <a:latin typeface="Courier New"/>
                <a:cs typeface="Courier New"/>
              </a:rPr>
              <a:t>fork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to_line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ler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to_element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injection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  <a:p>
            <a:pPr indent="61913" eaLnBrk="1" hangingPunct="1">
              <a:tabLst>
                <a:tab pos="455613" algn="l"/>
                <a:tab pos="3427413" algn="l"/>
              </a:tabLst>
            </a:pP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inj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: line = (...,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to_LER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)	! injection line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indent="61913" eaLnBrk="1" hangingPunct="1">
              <a:tabLst>
                <a:tab pos="455613" algn="l"/>
                <a:tab pos="3427413" algn="l"/>
              </a:tabLst>
            </a:pP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LER: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line = (...,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injection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...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)	! LER ring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indent="61913" eaLnBrk="1" hangingPunct="1">
              <a:tabLst>
                <a:tab pos="455613" algn="l"/>
                <a:tab pos="3427413" algn="l"/>
              </a:tabLst>
            </a:pP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use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inj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54864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Bmad can join different beam lines using fork elements.</a:t>
            </a:r>
          </a:p>
          <a:p>
            <a:pPr marL="173038" indent="-173038" eaLnBrk="1" hangingPunct="1">
              <a:spcAft>
                <a:spcPts val="6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Example: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SuperKEKB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Low Energy Ring (LER) injection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478" y="4648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/>
              <a:buChar char="•"/>
              <a:tabLst>
                <a:tab pos="4556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Can splice together rings, dump lines,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Linacs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X-ray lines, etc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One lattice can hold the description of the entire accelerator complex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Lines having common elements. Example ERL loop: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4472333"/>
            <a:ext cx="7391400" cy="2155906"/>
          </a:xfrm>
          <a:prstGeom prst="roundRect">
            <a:avLst/>
          </a:prstGeom>
          <a:solidFill>
            <a:srgbClr val="FFEF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BEND_L1: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sbend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angle = -25*pi/180, l = 0.2, ... </a:t>
            </a:r>
            <a:endParaRPr lang="en-US" sz="14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BEND_L2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BEND_L1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A_PATCH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patch, flexible =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T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D_PATCH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patch,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x_offset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-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0.034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x_offset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asin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(-0.32)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INJECT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 = (...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LINAC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multipass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 (BEND_L1, ..., BEND_L2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ARC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 = (..., BEND_A7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DUMP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 = (...) </a:t>
            </a:r>
            <a:endParaRPr lang="en-US" sz="14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ERL: line = (INJECT, LINAC, ARC, A_PATCH, LINAC, D_PATCH, DUMP) </a:t>
            </a:r>
          </a:p>
          <a:p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36862"/>
            <a:ext cx="5410200" cy="2663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057400"/>
            <a:ext cx="7848600" cy="2230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>
                <a:solidFill>
                  <a:srgbClr val="0000FF"/>
                </a:solidFill>
                <a:latin typeface="Courier New"/>
                <a:cs typeface="Courier New"/>
              </a:rPr>
              <a:t>bmad_standard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Fast, </a:t>
            </a:r>
            <a:r>
              <a:rPr lang="en-US" sz="2200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nonsymplectic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symp_lie_ptc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Symplectic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tracking using PTC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>
                <a:solidFill>
                  <a:srgbClr val="0000FF"/>
                </a:solidFill>
                <a:latin typeface="Courier New"/>
                <a:cs typeface="Courier New"/>
              </a:rPr>
              <a:t>taylor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Taylor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map tracking using PTC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>
                <a:solidFill>
                  <a:srgbClr val="0000FF"/>
                </a:solidFill>
                <a:latin typeface="Courier New"/>
                <a:cs typeface="Courier New"/>
              </a:rPr>
              <a:t>linear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Linear tracking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runge_kutta</a:t>
            </a:r>
            <a:r>
              <a:rPr lang="en-US" sz="2200" dirty="0" smtClean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Track through fields.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>
                <a:solidFill>
                  <a:srgbClr val="0000FF"/>
                </a:solidFill>
                <a:latin typeface="Courier New"/>
                <a:cs typeface="Courier New"/>
              </a:rPr>
              <a:t>custom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Tracking with custom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code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smtClean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  <a:endParaRPr lang="en-US" sz="2200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7980" y="549872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5957"/>
            <a:ext cx="445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set how each element is tracked: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410200"/>
            <a:ext cx="820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Advantages:</a:t>
            </a:r>
          </a:p>
          <a:p>
            <a:pPr marL="628650" lvl="1" indent="-171450">
              <a:buFont typeface="Arial"/>
              <a:buChar char="•"/>
              <a:tabLst>
                <a:tab pos="455613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Enables simulation of unique element types </a:t>
            </a:r>
          </a:p>
          <a:p>
            <a:pPr marL="628650" lvl="1" indent="-171450">
              <a:buFont typeface="Arial"/>
              <a:buChar char="•"/>
              <a:tabLst>
                <a:tab pos="455613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compare different tracking methods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" y="4419600"/>
            <a:ext cx="8839200" cy="609600"/>
          </a:xfrm>
          <a:prstGeom prst="roundRect">
            <a:avLst/>
          </a:prstGeom>
          <a:solidFill>
            <a:srgbClr val="FFEF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55613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my_ele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em_field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tracking_method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runge_kutta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field_calc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=custom, ...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method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DC465C-0AFA-4B02-8D00-CB14DF55DD98}">
  <ds:schemaRefs>
    <ds:schemaRef ds:uri="http://schemas.microsoft.com/office/2006/metadata/properties"/>
    <ds:schemaRef ds:uri="http://schemas.microsoft.com/office/infopath/2007/PartnerControls"/>
    <ds:schemaRef ds:uri="be4c3ea6-cad5-4867-91d9-7216788d6e8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2029</Words>
  <Application>Microsoft Macintosh PowerPoint</Application>
  <PresentationFormat>On-screen Show (4:3)</PresentationFormat>
  <Paragraphs>342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Courier New</vt:lpstr>
      <vt:lpstr>ＭＳ Ｐゴシック</vt:lpstr>
      <vt:lpstr>Optima</vt:lpstr>
      <vt:lpstr>Times New Roman</vt:lpstr>
      <vt:lpstr>Wingdings</vt:lpstr>
      <vt:lpstr>Arial</vt:lpstr>
      <vt:lpstr>Blank</vt:lpstr>
      <vt:lpstr>Modeling LCLS, LCLS-II:</vt:lpstr>
      <vt:lpstr>Bmad Overview</vt:lpstr>
      <vt:lpstr>In the Beginning…</vt:lpstr>
      <vt:lpstr>And Baby Grows Up...</vt:lpstr>
      <vt:lpstr>Bmad Philosophy </vt:lpstr>
      <vt:lpstr>Superposition</vt:lpstr>
      <vt:lpstr>Forking</vt:lpstr>
      <vt:lpstr>Multipass</vt:lpstr>
      <vt:lpstr>Tracking method selection</vt:lpstr>
      <vt:lpstr>All elements and tracking methods</vt:lpstr>
      <vt:lpstr>Etienne Forest’s FPP/PTC</vt:lpstr>
      <vt:lpstr>X-ray simulation</vt:lpstr>
      <vt:lpstr>CSR with Shielding</vt:lpstr>
      <vt:lpstr>Transverse Space Charge</vt:lpstr>
      <vt:lpstr>Longitudinal Space Charge</vt:lpstr>
      <vt:lpstr>More general 1-D CSR model</vt:lpstr>
      <vt:lpstr>NEW: 3D spacecharge</vt:lpstr>
      <vt:lpstr>Bmad Ecosystem</vt:lpstr>
      <vt:lpstr>Dark Current Tracking for LCLS2</vt:lpstr>
      <vt:lpstr>Tao: Tool for Accelerator Optics</vt:lpstr>
      <vt:lpstr>Tao [continued]</vt:lpstr>
      <vt:lpstr>Tao running the LCLS2 lattice</vt:lpstr>
      <vt:lpstr>Tao as an online model</vt:lpstr>
      <vt:lpstr>Bmad online model of LCLS (Current State)</vt:lpstr>
      <vt:lpstr>Summary Bmad advantages</vt:lpstr>
      <vt:lpstr>Summary Tao advantages</vt:lpstr>
      <vt:lpstr>SLAC FEL Lightsource Modeling</vt:lpstr>
      <vt:lpstr>Current state of modeling</vt:lpstr>
      <vt:lpstr>SLAC FEL Lightsource Modeling</vt:lpstr>
      <vt:lpstr>Benefits</vt:lpstr>
      <vt:lpstr>Plan</vt:lpstr>
      <vt:lpstr>Future: LCLS-I, LCLS-II, LCLS-II-HE, …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SLAC Presentation Template - White</dc:title>
  <dc:creator/>
  <cp:lastModifiedBy/>
  <cp:revision>1</cp:revision>
  <dcterms:created xsi:type="dcterms:W3CDTF">2012-06-11T23:50:00Z</dcterms:created>
  <dcterms:modified xsi:type="dcterms:W3CDTF">2017-10-31T21:11:46Z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