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40"/>
  </p:notesMasterIdLst>
  <p:handoutMasterIdLst>
    <p:handoutMasterId r:id="rId41"/>
  </p:handoutMasterIdLst>
  <p:sldIdLst>
    <p:sldId id="388" r:id="rId5"/>
    <p:sldId id="403" r:id="rId6"/>
    <p:sldId id="333" r:id="rId7"/>
    <p:sldId id="395" r:id="rId8"/>
    <p:sldId id="396" r:id="rId9"/>
    <p:sldId id="398" r:id="rId10"/>
    <p:sldId id="400" r:id="rId11"/>
    <p:sldId id="399" r:id="rId12"/>
    <p:sldId id="365" r:id="rId13"/>
    <p:sldId id="386" r:id="rId14"/>
    <p:sldId id="382" r:id="rId15"/>
    <p:sldId id="383" r:id="rId16"/>
    <p:sldId id="384" r:id="rId17"/>
    <p:sldId id="385" r:id="rId18"/>
    <p:sldId id="344" r:id="rId19"/>
    <p:sldId id="402" r:id="rId20"/>
    <p:sldId id="358" r:id="rId21"/>
    <p:sldId id="346" r:id="rId22"/>
    <p:sldId id="347" r:id="rId23"/>
    <p:sldId id="348" r:id="rId24"/>
    <p:sldId id="349" r:id="rId25"/>
    <p:sldId id="350" r:id="rId26"/>
    <p:sldId id="351" r:id="rId27"/>
    <p:sldId id="352" r:id="rId28"/>
    <p:sldId id="353" r:id="rId29"/>
    <p:sldId id="387" r:id="rId30"/>
    <p:sldId id="369" r:id="rId31"/>
    <p:sldId id="366" r:id="rId32"/>
    <p:sldId id="377" r:id="rId33"/>
    <p:sldId id="378" r:id="rId34"/>
    <p:sldId id="359" r:id="rId35"/>
    <p:sldId id="393" r:id="rId36"/>
    <p:sldId id="364" r:id="rId37"/>
    <p:sldId id="343" r:id="rId38"/>
    <p:sldId id="401" r:id="rId39"/>
  </p:sldIdLst>
  <p:sldSz cx="9144000" cy="5143500" type="screen16x9"/>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F378CE-1227-E343-AD01-926828D023D5}">
          <p14:sldIdLst>
            <p14:sldId id="388"/>
            <p14:sldId id="403"/>
            <p14:sldId id="333"/>
            <p14:sldId id="395"/>
            <p14:sldId id="396"/>
            <p14:sldId id="398"/>
            <p14:sldId id="400"/>
            <p14:sldId id="399"/>
            <p14:sldId id="365"/>
            <p14:sldId id="386"/>
            <p14:sldId id="382"/>
            <p14:sldId id="383"/>
            <p14:sldId id="384"/>
            <p14:sldId id="385"/>
            <p14:sldId id="344"/>
            <p14:sldId id="402"/>
            <p14:sldId id="358"/>
            <p14:sldId id="346"/>
            <p14:sldId id="347"/>
            <p14:sldId id="348"/>
            <p14:sldId id="349"/>
            <p14:sldId id="350"/>
            <p14:sldId id="351"/>
            <p14:sldId id="352"/>
            <p14:sldId id="353"/>
            <p14:sldId id="387"/>
            <p14:sldId id="369"/>
            <p14:sldId id="366"/>
            <p14:sldId id="377"/>
            <p14:sldId id="378"/>
            <p14:sldId id="359"/>
            <p14:sldId id="393"/>
            <p14:sldId id="364"/>
            <p14:sldId id="343"/>
            <p14:sldId id="401"/>
          </p14:sldIdLst>
        </p14:section>
      </p14:sectionLst>
    </p:ext>
    <p:ext uri="{EFAFB233-063F-42B5-8137-9DF3F51BA10A}">
      <p15:sldGuideLst xmlns:p15="http://schemas.microsoft.com/office/powerpoint/2012/main">
        <p15:guide id="1" orient="horz" pos="245">
          <p15:clr>
            <a:srgbClr val="A4A3A4"/>
          </p15:clr>
        </p15:guide>
        <p15:guide id="2" orient="horz" pos="971">
          <p15:clr>
            <a:srgbClr val="A4A3A4"/>
          </p15:clr>
        </p15:guide>
        <p15:guide id="3" orient="horz" pos="2809">
          <p15:clr>
            <a:srgbClr val="A4A3A4"/>
          </p15:clr>
        </p15:guide>
        <p15:guide id="4" orient="horz" pos="2985">
          <p15:clr>
            <a:srgbClr val="A4A3A4"/>
          </p15:clr>
        </p15:guide>
        <p15:guide id="5" orient="horz" pos="789">
          <p15:clr>
            <a:srgbClr val="A4A3A4"/>
          </p15:clr>
        </p15:guide>
        <p15:guide id="6" orient="horz" pos="1306">
          <p15:clr>
            <a:srgbClr val="A4A3A4"/>
          </p15:clr>
        </p15:guide>
        <p15:guide id="7" orient="horz" pos="3137">
          <p15:clr>
            <a:srgbClr val="A4A3A4"/>
          </p15:clr>
        </p15:guide>
        <p15:guide id="8" orient="horz" pos="425">
          <p15:clr>
            <a:srgbClr val="A4A3A4"/>
          </p15:clr>
        </p15:guide>
        <p15:guide id="9" orient="horz" pos="2106">
          <p15:clr>
            <a:srgbClr val="A4A3A4"/>
          </p15:clr>
        </p15:guide>
        <p15:guide id="10" pos="2880">
          <p15:clr>
            <a:srgbClr val="A4A3A4"/>
          </p15:clr>
        </p15:guide>
        <p15:guide id="11" pos="363">
          <p15:clr>
            <a:srgbClr val="A4A3A4"/>
          </p15:clr>
        </p15:guide>
        <p15:guide id="12" pos="5396">
          <p15:clr>
            <a:srgbClr val="A4A3A4"/>
          </p15:clr>
        </p15:guide>
        <p15:guide id="13" pos="282">
          <p15:clr>
            <a:srgbClr val="A4A3A4"/>
          </p15:clr>
        </p15:guide>
        <p15:guide id="14" pos="3784">
          <p15:clr>
            <a:srgbClr val="A4A3A4"/>
          </p15:clr>
        </p15:guide>
        <p15:guide id="15" pos="3736">
          <p15:clr>
            <a:srgbClr val="A4A3A4"/>
          </p15:clr>
        </p15:guide>
        <p15:guide id="16" pos="2179">
          <p15:clr>
            <a:srgbClr val="A4A3A4"/>
          </p15:clr>
        </p15:guide>
        <p15:guide id="17" pos="5464">
          <p15:clr>
            <a:srgbClr val="A4A3A4"/>
          </p15:clr>
        </p15:guide>
        <p15:guide id="18" pos="38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000"/>
    <a:srgbClr val="BFBFBF"/>
    <a:srgbClr val="D6D6D6"/>
    <a:srgbClr val="E8E700"/>
    <a:srgbClr val="D2C295"/>
    <a:srgbClr val="A79E70"/>
    <a:srgbClr val="DB5807"/>
    <a:srgbClr val="F66308"/>
    <a:srgbClr val="981E3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5" autoAdjust="0"/>
    <p:restoredTop sz="86788" autoAdjust="0"/>
  </p:normalViewPr>
  <p:slideViewPr>
    <p:cSldViewPr snapToObjects="1" showGuides="1">
      <p:cViewPr>
        <p:scale>
          <a:sx n="168" d="100"/>
          <a:sy n="168" d="100"/>
        </p:scale>
        <p:origin x="904" y="352"/>
      </p:cViewPr>
      <p:guideLst>
        <p:guide orient="horz" pos="245"/>
        <p:guide orient="horz" pos="971"/>
        <p:guide orient="horz" pos="2809"/>
        <p:guide orient="horz" pos="2985"/>
        <p:guide orient="horz" pos="789"/>
        <p:guide orient="horz" pos="1306"/>
        <p:guide orient="horz" pos="3137"/>
        <p:guide orient="horz" pos="425"/>
        <p:guide orient="horz" pos="2106"/>
        <p:guide pos="2880"/>
        <p:guide pos="363"/>
        <p:guide pos="5396"/>
        <p:guide pos="282"/>
        <p:guide pos="3784"/>
        <p:guide pos="3736"/>
        <p:guide pos="2179"/>
        <p:guide pos="5464"/>
        <p:guide pos="3867"/>
      </p:guideLst>
    </p:cSldViewPr>
  </p:slideViewPr>
  <p:outlineViewPr>
    <p:cViewPr>
      <p:scale>
        <a:sx n="33" d="100"/>
        <a:sy n="33" d="100"/>
      </p:scale>
      <p:origin x="0" y="-312"/>
    </p:cViewPr>
  </p:outlineViewPr>
  <p:notesTextViewPr>
    <p:cViewPr>
      <p:scale>
        <a:sx n="1" d="1"/>
        <a:sy n="1" d="1"/>
      </p:scale>
      <p:origin x="0" y="0"/>
    </p:cViewPr>
  </p:notesTextViewPr>
  <p:sorterViewPr>
    <p:cViewPr>
      <p:scale>
        <a:sx n="171" d="100"/>
        <a:sy n="171" d="100"/>
      </p:scale>
      <p:origin x="0" y="0"/>
    </p:cViewPr>
  </p:sorterViewPr>
  <p:notesViewPr>
    <p:cSldViewPr snapToObjects="1" showGuides="1">
      <p:cViewPr varScale="1">
        <p:scale>
          <a:sx n="85" d="100"/>
          <a:sy n="85" d="100"/>
        </p:scale>
        <p:origin x="-31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69398223872911"/>
          <c:y val="4.0351849299167124E-2"/>
          <c:w val="0.73155583977961702"/>
          <c:h val="0.72194328468159619"/>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Sheet4!$R$45:$R$48</c:f>
              <c:numCache>
                <c:formatCode>General</c:formatCode>
                <c:ptCount val="4"/>
                <c:pt idx="0">
                  <c:v>1</c:v>
                </c:pt>
                <c:pt idx="1">
                  <c:v>1.2</c:v>
                </c:pt>
                <c:pt idx="2">
                  <c:v>1.4</c:v>
                </c:pt>
                <c:pt idx="3">
                  <c:v>1.5</c:v>
                </c:pt>
              </c:numCache>
            </c:numRef>
          </c:xVal>
          <c:yVal>
            <c:numRef>
              <c:f>Sheet4!$S$45:$S$48</c:f>
              <c:numCache>
                <c:formatCode>General</c:formatCode>
                <c:ptCount val="4"/>
                <c:pt idx="0">
                  <c:v>1.7365333142127917E-2</c:v>
                </c:pt>
                <c:pt idx="1">
                  <c:v>5.2631483703157844E-2</c:v>
                </c:pt>
                <c:pt idx="2">
                  <c:v>0.30504999341402295</c:v>
                </c:pt>
                <c:pt idx="3">
                  <c:v>0.83891441288559465</c:v>
                </c:pt>
              </c:numCache>
            </c:numRef>
          </c:yVal>
          <c:smooth val="0"/>
          <c:extLst>
            <c:ext xmlns:c16="http://schemas.microsoft.com/office/drawing/2014/chart" uri="{C3380CC4-5D6E-409C-BE32-E72D297353CC}">
              <c16:uniqueId val="{00000000-680E-4F9E-854B-5407DA379FC3}"/>
            </c:ext>
          </c:extLst>
        </c:ser>
        <c:dLbls>
          <c:showLegendKey val="0"/>
          <c:showVal val="0"/>
          <c:showCatName val="0"/>
          <c:showSerName val="0"/>
          <c:showPercent val="0"/>
          <c:showBubbleSize val="0"/>
        </c:dLbls>
        <c:axId val="400739152"/>
        <c:axId val="400739480"/>
      </c:scatterChart>
      <c:valAx>
        <c:axId val="4007391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900" dirty="0"/>
                  <a:t>Image Blur (FWHM, um)</a:t>
                </a:r>
              </a:p>
            </c:rich>
          </c:tx>
          <c:layout>
            <c:manualLayout>
              <c:xMode val="edge"/>
              <c:yMode val="edge"/>
              <c:x val="0.31554282987353854"/>
              <c:y val="0.883464754069687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00739480"/>
        <c:crosses val="autoZero"/>
        <c:crossBetween val="midCat"/>
      </c:valAx>
      <c:valAx>
        <c:axId val="4007394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a:t>Postion Error (std. dev., nm)</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00739152"/>
        <c:crosses val="autoZero"/>
        <c:crossBetween val="midCat"/>
      </c:valAx>
      <c:spPr>
        <a:noFill/>
        <a:ln>
          <a:noFill/>
        </a:ln>
        <a:effectLst/>
      </c:spPr>
    </c:plotArea>
    <c:plotVisOnly val="1"/>
    <c:dispBlanksAs val="gap"/>
    <c:showDLblsOverMax val="0"/>
  </c:chart>
  <c:spPr>
    <a:noFill/>
    <a:ln>
      <a:noFill/>
    </a:ln>
    <a:effectLst/>
  </c:spPr>
  <c:txPr>
    <a:bodyPr/>
    <a:lstStyle/>
    <a:p>
      <a:pPr>
        <a:defRPr sz="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68926679314162"/>
          <c:y val="3.5168717920035647E-2"/>
          <c:w val="0.72194685315163831"/>
          <c:h val="0.66400943761499276"/>
        </c:manualLayout>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Sheet4!$AJ$47:$AJ$51</c:f>
              <c:numCache>
                <c:formatCode>General</c:formatCode>
                <c:ptCount val="5"/>
                <c:pt idx="0">
                  <c:v>200</c:v>
                </c:pt>
                <c:pt idx="1">
                  <c:v>300</c:v>
                </c:pt>
                <c:pt idx="2">
                  <c:v>360</c:v>
                </c:pt>
                <c:pt idx="3">
                  <c:v>400</c:v>
                </c:pt>
                <c:pt idx="4">
                  <c:v>440</c:v>
                </c:pt>
              </c:numCache>
            </c:numRef>
          </c:xVal>
          <c:yVal>
            <c:numRef>
              <c:f>Sheet4!$AK$47:$AK$51</c:f>
              <c:numCache>
                <c:formatCode>General</c:formatCode>
                <c:ptCount val="5"/>
              </c:numCache>
            </c:numRef>
          </c:yVal>
          <c:smooth val="0"/>
          <c:extLst>
            <c:ext xmlns:c16="http://schemas.microsoft.com/office/drawing/2014/chart" uri="{C3380CC4-5D6E-409C-BE32-E72D297353CC}">
              <c16:uniqueId val="{00000000-EBE5-4420-9994-0D78248F5139}"/>
            </c:ext>
          </c:extLst>
        </c:ser>
        <c:ser>
          <c:idx val="1"/>
          <c:order val="1"/>
          <c:spPr>
            <a:ln w="19050" cap="rnd">
              <a:noFill/>
              <a:round/>
            </a:ln>
            <a:effectLst/>
          </c:spPr>
          <c:marker>
            <c:symbol val="circle"/>
            <c:size val="5"/>
            <c:spPr>
              <a:solidFill>
                <a:schemeClr val="accent2"/>
              </a:solidFill>
              <a:ln w="9525">
                <a:solidFill>
                  <a:schemeClr val="accent2"/>
                </a:solidFill>
              </a:ln>
              <a:effectLst/>
            </c:spPr>
          </c:marker>
          <c:xVal>
            <c:numRef>
              <c:f>Sheet4!$AJ$47:$AJ$51</c:f>
              <c:numCache>
                <c:formatCode>General</c:formatCode>
                <c:ptCount val="5"/>
                <c:pt idx="0">
                  <c:v>200</c:v>
                </c:pt>
                <c:pt idx="1">
                  <c:v>300</c:v>
                </c:pt>
                <c:pt idx="2">
                  <c:v>360</c:v>
                </c:pt>
                <c:pt idx="3">
                  <c:v>400</c:v>
                </c:pt>
                <c:pt idx="4">
                  <c:v>440</c:v>
                </c:pt>
              </c:numCache>
            </c:numRef>
          </c:xVal>
          <c:yVal>
            <c:numRef>
              <c:f>Sheet4!$AL$47:$AL$51</c:f>
              <c:numCache>
                <c:formatCode>General</c:formatCode>
                <c:ptCount val="5"/>
                <c:pt idx="0">
                  <c:v>3.9918847559395454E-2</c:v>
                </c:pt>
                <c:pt idx="1">
                  <c:v>2.1000000000000001E-2</c:v>
                </c:pt>
                <c:pt idx="2">
                  <c:v>0.30099999999999999</c:v>
                </c:pt>
                <c:pt idx="3">
                  <c:v>0.53500000000000003</c:v>
                </c:pt>
                <c:pt idx="4">
                  <c:v>1.4530000000000001</c:v>
                </c:pt>
              </c:numCache>
            </c:numRef>
          </c:yVal>
          <c:smooth val="0"/>
          <c:extLst>
            <c:ext xmlns:c16="http://schemas.microsoft.com/office/drawing/2014/chart" uri="{C3380CC4-5D6E-409C-BE32-E72D297353CC}">
              <c16:uniqueId val="{00000001-EBE5-4420-9994-0D78248F5139}"/>
            </c:ext>
          </c:extLst>
        </c:ser>
        <c:dLbls>
          <c:showLegendKey val="0"/>
          <c:showVal val="0"/>
          <c:showCatName val="0"/>
          <c:showSerName val="0"/>
          <c:showPercent val="0"/>
          <c:showBubbleSize val="0"/>
        </c:dLbls>
        <c:axId val="563094080"/>
        <c:axId val="563094408"/>
      </c:scatterChart>
      <c:valAx>
        <c:axId val="5630940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Pixel Size (nm)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094408"/>
        <c:crosses val="autoZero"/>
        <c:crossBetween val="midCat"/>
      </c:valAx>
      <c:valAx>
        <c:axId val="563094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Position Error (</a:t>
                </a:r>
                <a:r>
                  <a:rPr lang="en-US" baseline="0" dirty="0"/>
                  <a:t>nm)</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0940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BF33E-D9A7-42CC-B598-9AD8356CBB5A}" type="datetimeFigureOut">
              <a:rPr lang="en-US" smtClean="0"/>
              <a:pPr/>
              <a:t>6/26/18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23476699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6/26/18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orange.biolab.si/orange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extLst>
      <p:ext uri="{BB962C8B-B14F-4D97-AF65-F5344CB8AC3E}">
        <p14:creationId xmlns:p14="http://schemas.microsoft.com/office/powerpoint/2010/main" val="33517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We also simulate real-world situations for the </a:t>
            </a:r>
            <a:r>
              <a:rPr lang="en-US" dirty="0" err="1"/>
              <a:t>wavefront</a:t>
            </a:r>
            <a:r>
              <a:rPr lang="en-US" dirty="0"/>
              <a:t> sensor, to see how practical limitations impact its performance. For example, the detector has finite pixel size, and the use of scintillator introduces image blur. Both can reduce the sensor’s spatial resolution, and thus the sensitivity to </a:t>
            </a:r>
            <a:r>
              <a:rPr lang="en-US" dirty="0" err="1"/>
              <a:t>wavefront</a:t>
            </a:r>
            <a:r>
              <a:rPr lang="en-US" dirty="0"/>
              <a:t> errors. Simulations like those help us to choose the optimal microscope parameters.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BC4E5-2BC1-4F43-85DD-A1B8F74CB7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929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15</a:t>
            </a:fld>
            <a:endParaRPr lang="en-US"/>
          </a:p>
        </p:txBody>
      </p:sp>
    </p:spTree>
    <p:extLst>
      <p:ext uri="{BB962C8B-B14F-4D97-AF65-F5344CB8AC3E}">
        <p14:creationId xmlns:p14="http://schemas.microsoft.com/office/powerpoint/2010/main" val="145870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There will be a lot of different codes used on the right hand sides. Currently I think</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xscit</a:t>
            </a:r>
            <a:r>
              <a:rPr lang="en-US" sz="1200" b="0" i="0" u="none" strike="noStrike" kern="1200" dirty="0">
                <a:solidFill>
                  <a:schemeClr val="tx1"/>
                </a:solidFill>
                <a:effectLst/>
                <a:latin typeface="+mn-lt"/>
                <a:ea typeface="+mn-ea"/>
                <a:cs typeface="+mn-cs"/>
              </a:rPr>
              <a:t> =&gt; Detector simulation code</a:t>
            </a:r>
          </a:p>
          <a:p>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esther</a:t>
            </a:r>
            <a:r>
              <a:rPr lang="en-US" sz="1200" b="0" i="0" u="none" strike="noStrike" kern="1200" dirty="0">
                <a:solidFill>
                  <a:schemeClr val="tx1"/>
                </a:solidFill>
                <a:effectLst/>
                <a:latin typeface="+mn-lt"/>
                <a:ea typeface="+mn-ea"/>
                <a:cs typeface="+mn-cs"/>
              </a:rPr>
              <a:t> =&gt; hydrodynamic code</a:t>
            </a:r>
          </a:p>
          <a:p>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pysingfel</a:t>
            </a:r>
            <a:r>
              <a:rPr lang="en-US" sz="1200" b="0" i="0" u="none" strike="noStrike" kern="1200" dirty="0">
                <a:solidFill>
                  <a:schemeClr val="tx1"/>
                </a:solidFill>
                <a:effectLst/>
                <a:latin typeface="+mn-lt"/>
                <a:ea typeface="+mn-ea"/>
                <a:cs typeface="+mn-cs"/>
              </a:rPr>
              <a:t> =&gt; single crystal x-ray diffraction</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are probably the most used in </a:t>
            </a:r>
            <a:r>
              <a:rPr lang="en-US" sz="1200" b="0" i="0" u="none" strike="noStrike" kern="1200" dirty="0" err="1">
                <a:solidFill>
                  <a:schemeClr val="tx1"/>
                </a:solidFill>
                <a:effectLst/>
                <a:latin typeface="+mn-lt"/>
                <a:ea typeface="+mn-ea"/>
                <a:cs typeface="+mn-cs"/>
              </a:rPr>
              <a:t>simex</a:t>
            </a:r>
            <a:r>
              <a:rPr lang="en-US" sz="1200" b="0" i="0" u="none" strike="noStrike"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16</a:t>
            </a:fld>
            <a:endParaRPr lang="en-US"/>
          </a:p>
        </p:txBody>
      </p:sp>
    </p:spTree>
    <p:extLst>
      <p:ext uri="{BB962C8B-B14F-4D97-AF65-F5344CB8AC3E}">
        <p14:creationId xmlns:p14="http://schemas.microsoft.com/office/powerpoint/2010/main" val="4050483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9BC4E5-2BC1-4F43-85DD-A1B8F74CB7EB}" type="slidenum">
              <a:rPr lang="en-US" smtClean="0"/>
              <a:pPr/>
              <a:t>17</a:t>
            </a:fld>
            <a:endParaRPr lang="en-US"/>
          </a:p>
        </p:txBody>
      </p:sp>
    </p:spTree>
    <p:extLst>
      <p:ext uri="{BB962C8B-B14F-4D97-AF65-F5344CB8AC3E}">
        <p14:creationId xmlns:p14="http://schemas.microsoft.com/office/powerpoint/2010/main" val="1638954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18</a:t>
            </a:fld>
            <a:endParaRPr lang="en-US" dirty="0"/>
          </a:p>
        </p:txBody>
      </p:sp>
    </p:spTree>
    <p:extLst>
      <p:ext uri="{BB962C8B-B14F-4D97-AF65-F5344CB8AC3E}">
        <p14:creationId xmlns:p14="http://schemas.microsoft.com/office/powerpoint/2010/main" val="1582373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19</a:t>
            </a:fld>
            <a:endParaRPr lang="en-US" dirty="0"/>
          </a:p>
        </p:txBody>
      </p:sp>
    </p:spTree>
    <p:extLst>
      <p:ext uri="{BB962C8B-B14F-4D97-AF65-F5344CB8AC3E}">
        <p14:creationId xmlns:p14="http://schemas.microsoft.com/office/powerpoint/2010/main" val="1227564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20</a:t>
            </a:fld>
            <a:endParaRPr lang="en-US" dirty="0"/>
          </a:p>
        </p:txBody>
      </p:sp>
    </p:spTree>
    <p:extLst>
      <p:ext uri="{BB962C8B-B14F-4D97-AF65-F5344CB8AC3E}">
        <p14:creationId xmlns:p14="http://schemas.microsoft.com/office/powerpoint/2010/main" val="133698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www.elettra.trieste.it</a:t>
            </a:r>
            <a:r>
              <a:rPr lang="en-US" dirty="0"/>
              <a:t>/</a:t>
            </a:r>
            <a:r>
              <a:rPr lang="en-US" dirty="0" err="1"/>
              <a:t>oasys.html</a:t>
            </a:r>
            <a:endParaRPr lang="en-US" dirty="0"/>
          </a:p>
          <a:p>
            <a:endParaRPr lang="en-US" dirty="0"/>
          </a:p>
          <a:p>
            <a:r>
              <a:rPr lang="en-US" sz="1200" b="0" i="0" u="none" strike="noStrike" kern="1200" dirty="0">
                <a:solidFill>
                  <a:schemeClr val="tx1"/>
                </a:solidFill>
                <a:effectLst/>
                <a:latin typeface="+mn-lt"/>
                <a:ea typeface="+mn-ea"/>
                <a:cs typeface="+mn-cs"/>
              </a:rPr>
              <a:t>OASYS (</a:t>
            </a:r>
            <a:r>
              <a:rPr lang="en-US" sz="1200" b="0" i="0" u="none" strike="noStrike" kern="1200" dirty="0" err="1">
                <a:solidFill>
                  <a:schemeClr val="tx1"/>
                </a:solidFill>
                <a:effectLst/>
                <a:latin typeface="+mn-lt"/>
                <a:ea typeface="+mn-ea"/>
                <a:cs typeface="+mn-cs"/>
              </a:rPr>
              <a:t>OrAnge</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SYnchrotron</a:t>
            </a:r>
            <a:r>
              <a:rPr lang="en-US" sz="1200" b="0" i="0" u="none" strike="noStrike" kern="1200" dirty="0">
                <a:solidFill>
                  <a:schemeClr val="tx1"/>
                </a:solidFill>
                <a:effectLst/>
                <a:latin typeface="+mn-lt"/>
                <a:ea typeface="+mn-ea"/>
                <a:cs typeface="+mn-cs"/>
              </a:rPr>
              <a:t> Suite) is an open-source Graphical Environment for optic simulation </a:t>
            </a:r>
            <a:r>
              <a:rPr lang="en-US" sz="1200" b="0" i="0" u="none" strike="noStrike" kern="1200" dirty="0" err="1">
                <a:solidFill>
                  <a:schemeClr val="tx1"/>
                </a:solidFill>
                <a:effectLst/>
                <a:latin typeface="+mn-lt"/>
                <a:ea typeface="+mn-ea"/>
                <a:cs typeface="+mn-cs"/>
              </a:rPr>
              <a:t>softwares</a:t>
            </a:r>
            <a:r>
              <a:rPr lang="en-US" sz="1200" b="0" i="0" u="none" strike="noStrike" kern="1200" dirty="0">
                <a:solidFill>
                  <a:schemeClr val="tx1"/>
                </a:solidFill>
                <a:effectLst/>
                <a:latin typeface="+mn-lt"/>
                <a:ea typeface="+mn-ea"/>
                <a:cs typeface="+mn-cs"/>
              </a:rPr>
              <a:t> used in synchrotron facilities, based on </a:t>
            </a:r>
            <a:r>
              <a:rPr lang="en-US" sz="1200" b="1" i="0" u="none" strike="noStrike" kern="1200" dirty="0">
                <a:solidFill>
                  <a:schemeClr val="tx1"/>
                </a:solidFill>
                <a:effectLst/>
                <a:latin typeface="+mn-lt"/>
                <a:ea typeface="+mn-ea"/>
                <a:cs typeface="+mn-cs"/>
                <a:hlinkClick r:id="rId3"/>
              </a:rPr>
              <a:t>Orange 3</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21</a:t>
            </a:fld>
            <a:endParaRPr lang="en-US" dirty="0"/>
          </a:p>
        </p:txBody>
      </p:sp>
    </p:spTree>
    <p:extLst>
      <p:ext uri="{BB962C8B-B14F-4D97-AF65-F5344CB8AC3E}">
        <p14:creationId xmlns:p14="http://schemas.microsoft.com/office/powerpoint/2010/main" val="803986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22</a:t>
            </a:fld>
            <a:endParaRPr lang="en-US" dirty="0"/>
          </a:p>
        </p:txBody>
      </p:sp>
    </p:spTree>
    <p:extLst>
      <p:ext uri="{BB962C8B-B14F-4D97-AF65-F5344CB8AC3E}">
        <p14:creationId xmlns:p14="http://schemas.microsoft.com/office/powerpoint/2010/main" val="532087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Particle phase space. Extensions: Beam Physics and Species</a:t>
            </a:r>
          </a:p>
        </p:txBody>
      </p:sp>
      <p:sp>
        <p:nvSpPr>
          <p:cNvPr id="4" name="Slide Number Placeholder 3"/>
          <p:cNvSpPr>
            <a:spLocks noGrp="1"/>
          </p:cNvSpPr>
          <p:nvPr>
            <p:ph type="sldNum" sz="quarter" idx="10"/>
          </p:nvPr>
        </p:nvSpPr>
        <p:spPr/>
        <p:txBody>
          <a:bodyPr/>
          <a:lstStyle/>
          <a:p>
            <a:fld id="{FE9BC4E5-2BC1-4F43-85DD-A1B8F74CB7EB}" type="slidenum">
              <a:rPr lang="en-US" smtClean="0"/>
              <a:pPr/>
              <a:t>23</a:t>
            </a:fld>
            <a:endParaRPr lang="en-US" dirty="0"/>
          </a:p>
        </p:txBody>
      </p:sp>
    </p:spTree>
    <p:extLst>
      <p:ext uri="{BB962C8B-B14F-4D97-AF65-F5344CB8AC3E}">
        <p14:creationId xmlns:p14="http://schemas.microsoft.com/office/powerpoint/2010/main" val="200727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5</a:t>
            </a:fld>
            <a:endParaRPr lang="en-US" dirty="0"/>
          </a:p>
        </p:txBody>
      </p:sp>
    </p:spTree>
    <p:extLst>
      <p:ext uri="{BB962C8B-B14F-4D97-AF65-F5344CB8AC3E}">
        <p14:creationId xmlns:p14="http://schemas.microsoft.com/office/powerpoint/2010/main" val="2290333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24</a:t>
            </a:fld>
            <a:endParaRPr lang="en-US" dirty="0"/>
          </a:p>
        </p:txBody>
      </p:sp>
    </p:spTree>
    <p:extLst>
      <p:ext uri="{BB962C8B-B14F-4D97-AF65-F5344CB8AC3E}">
        <p14:creationId xmlns:p14="http://schemas.microsoft.com/office/powerpoint/2010/main" val="240741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25</a:t>
            </a:fld>
            <a:endParaRPr lang="en-US" dirty="0"/>
          </a:p>
        </p:txBody>
      </p:sp>
    </p:spTree>
    <p:extLst>
      <p:ext uri="{BB962C8B-B14F-4D97-AF65-F5344CB8AC3E}">
        <p14:creationId xmlns:p14="http://schemas.microsoft.com/office/powerpoint/2010/main" val="995661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26</a:t>
            </a:fld>
            <a:endParaRPr lang="en-US" dirty="0"/>
          </a:p>
        </p:txBody>
      </p:sp>
    </p:spTree>
    <p:extLst>
      <p:ext uri="{BB962C8B-B14F-4D97-AF65-F5344CB8AC3E}">
        <p14:creationId xmlns:p14="http://schemas.microsoft.com/office/powerpoint/2010/main" val="1098720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Green is beta y, red is beta red</a:t>
            </a:r>
          </a:p>
        </p:txBody>
      </p:sp>
      <p:sp>
        <p:nvSpPr>
          <p:cNvPr id="4" name="Slide Number Placeholder 3"/>
          <p:cNvSpPr>
            <a:spLocks noGrp="1"/>
          </p:cNvSpPr>
          <p:nvPr>
            <p:ph type="sldNum" sz="quarter" idx="10"/>
          </p:nvPr>
        </p:nvSpPr>
        <p:spPr/>
        <p:txBody>
          <a:bodyPr/>
          <a:lstStyle/>
          <a:p>
            <a:fld id="{FE9BC4E5-2BC1-4F43-85DD-A1B8F74CB7EB}" type="slidenum">
              <a:rPr lang="en-US" smtClean="0"/>
              <a:pPr/>
              <a:t>27</a:t>
            </a:fld>
            <a:endParaRPr lang="en-US" dirty="0"/>
          </a:p>
        </p:txBody>
      </p:sp>
    </p:spTree>
    <p:extLst>
      <p:ext uri="{BB962C8B-B14F-4D97-AF65-F5344CB8AC3E}">
        <p14:creationId xmlns:p14="http://schemas.microsoft.com/office/powerpoint/2010/main" val="589814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Rice Dwarf Virus (</a:t>
            </a:r>
            <a:r>
              <a:rPr lang="en-US" sz="1200" b="1" i="0" u="none" strike="noStrike" kern="1200" dirty="0">
                <a:solidFill>
                  <a:schemeClr val="tx1"/>
                </a:solidFill>
                <a:effectLst/>
                <a:latin typeface="+mn-lt"/>
                <a:ea typeface="+mn-ea"/>
                <a:cs typeface="+mn-cs"/>
              </a:rPr>
              <a:t>RDV</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28</a:t>
            </a:fld>
            <a:endParaRPr lang="en-US"/>
          </a:p>
        </p:txBody>
      </p:sp>
    </p:spTree>
    <p:extLst>
      <p:ext uri="{BB962C8B-B14F-4D97-AF65-F5344CB8AC3E}">
        <p14:creationId xmlns:p14="http://schemas.microsoft.com/office/powerpoint/2010/main" val="1869913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29</a:t>
            </a:fld>
            <a:endParaRPr lang="en-US"/>
          </a:p>
        </p:txBody>
      </p:sp>
    </p:spTree>
    <p:extLst>
      <p:ext uri="{BB962C8B-B14F-4D97-AF65-F5344CB8AC3E}">
        <p14:creationId xmlns:p14="http://schemas.microsoft.com/office/powerpoint/2010/main" val="3925453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31</a:t>
            </a:fld>
            <a:endParaRPr lang="en-US" dirty="0"/>
          </a:p>
        </p:txBody>
      </p:sp>
    </p:spTree>
    <p:extLst>
      <p:ext uri="{BB962C8B-B14F-4D97-AF65-F5344CB8AC3E}">
        <p14:creationId xmlns:p14="http://schemas.microsoft.com/office/powerpoint/2010/main" val="1143565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32</a:t>
            </a:fld>
            <a:endParaRPr lang="en-US" dirty="0"/>
          </a:p>
        </p:txBody>
      </p:sp>
    </p:spTree>
    <p:extLst>
      <p:ext uri="{BB962C8B-B14F-4D97-AF65-F5344CB8AC3E}">
        <p14:creationId xmlns:p14="http://schemas.microsoft.com/office/powerpoint/2010/main" val="3503934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a:t>
            </a:r>
            <a:r>
              <a:rPr lang="en-US" baseline="0" dirty="0"/>
              <a:t> surrogate models for faster execution of simulation</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33</a:t>
            </a:fld>
            <a:endParaRPr lang="en-US"/>
          </a:p>
        </p:txBody>
      </p:sp>
    </p:spTree>
    <p:extLst>
      <p:ext uri="{BB962C8B-B14F-4D97-AF65-F5344CB8AC3E}">
        <p14:creationId xmlns:p14="http://schemas.microsoft.com/office/powerpoint/2010/main" val="1466779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discussions with </a:t>
            </a:r>
            <a:r>
              <a:rPr lang="en-US" dirty="0" err="1"/>
              <a:t>Eliane</a:t>
            </a:r>
            <a:r>
              <a:rPr lang="en-US" baseline="0" dirty="0"/>
              <a:t> </a:t>
            </a:r>
            <a:r>
              <a:rPr lang="en-US" dirty="0" err="1"/>
              <a:t>Lessner</a:t>
            </a:r>
            <a:r>
              <a:rPr lang="en-US" dirty="0"/>
              <a:t> about accelerator side</a:t>
            </a:r>
            <a:r>
              <a:rPr lang="en-US" baseline="0" dirty="0"/>
              <a:t> in October</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34</a:t>
            </a:fld>
            <a:endParaRPr lang="en-US"/>
          </a:p>
        </p:txBody>
      </p:sp>
    </p:spTree>
    <p:extLst>
      <p:ext uri="{BB962C8B-B14F-4D97-AF65-F5344CB8AC3E}">
        <p14:creationId xmlns:p14="http://schemas.microsoft.com/office/powerpoint/2010/main" val="191127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a:solidFill>
                  <a:schemeClr val="tx1"/>
                </a:solidFill>
                <a:effectLst/>
                <a:latin typeface="+mn-lt"/>
                <a:ea typeface="+mn-ea"/>
                <a:cs typeface="+mn-cs"/>
              </a:rPr>
              <a:t>Psana</a:t>
            </a:r>
            <a:r>
              <a:rPr lang="en-US" sz="1200" b="0" i="0" u="none" strike="noStrike" kern="1200" dirty="0">
                <a:solidFill>
                  <a:schemeClr val="tx1"/>
                </a:solidFill>
                <a:effectLst/>
                <a:latin typeface="+mn-lt"/>
                <a:ea typeface="+mn-ea"/>
                <a:cs typeface="+mn-cs"/>
              </a:rPr>
              <a:t> stands for photon science analysis. </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6</a:t>
            </a:fld>
            <a:endParaRPr lang="en-US" dirty="0"/>
          </a:p>
        </p:txBody>
      </p:sp>
    </p:spTree>
    <p:extLst>
      <p:ext uri="{BB962C8B-B14F-4D97-AF65-F5344CB8AC3E}">
        <p14:creationId xmlns:p14="http://schemas.microsoft.com/office/powerpoint/2010/main" val="1328776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Complicated problems </a:t>
            </a:r>
            <a:r>
              <a:rPr lang="en-US" sz="1200" b="0" i="0" u="none" strike="noStrike" kern="1200" dirty="0">
                <a:solidFill>
                  <a:schemeClr val="tx1"/>
                </a:solidFill>
                <a:effectLst/>
                <a:latin typeface="+mn-lt"/>
                <a:ea typeface="+mn-ea"/>
                <a:cs typeface="+mn-cs"/>
              </a:rPr>
              <a:t>can be hard to solve, but they are addressable with rules and recipes, like the algorithms that place ads on your Twitter feed. They also can be resolved with systems and processes, like the hierarchical structure that most companies use to command and control employees.</a:t>
            </a:r>
          </a:p>
          <a:p>
            <a:r>
              <a:rPr lang="en-US" sz="1200" b="0" i="0" u="none" strike="noStrike" kern="1200" dirty="0">
                <a:solidFill>
                  <a:schemeClr val="tx1"/>
                </a:solidFill>
                <a:effectLst/>
                <a:latin typeface="+mn-lt"/>
                <a:ea typeface="+mn-ea"/>
                <a:cs typeface="+mn-cs"/>
              </a:rPr>
              <a:t>The solutions to </a:t>
            </a:r>
            <a:r>
              <a:rPr lang="en-US" sz="1200" b="0" i="1" u="none" strike="noStrike" kern="1200" dirty="0">
                <a:solidFill>
                  <a:schemeClr val="tx1"/>
                </a:solidFill>
                <a:effectLst/>
                <a:latin typeface="+mn-lt"/>
                <a:ea typeface="+mn-ea"/>
                <a:cs typeface="+mn-cs"/>
              </a:rPr>
              <a:t>complicated</a:t>
            </a:r>
            <a:r>
              <a:rPr lang="en-US" sz="1200" b="0" i="0" u="none" strike="noStrike" kern="1200" dirty="0">
                <a:solidFill>
                  <a:schemeClr val="tx1"/>
                </a:solidFill>
                <a:effectLst/>
                <a:latin typeface="+mn-lt"/>
                <a:ea typeface="+mn-ea"/>
                <a:cs typeface="+mn-cs"/>
              </a:rPr>
              <a:t> problems don’t work as well with </a:t>
            </a:r>
            <a:r>
              <a:rPr lang="en-US" sz="1200" b="0" i="1" u="none" strike="noStrike" kern="1200" dirty="0">
                <a:solidFill>
                  <a:schemeClr val="tx1"/>
                </a:solidFill>
                <a:effectLst/>
                <a:latin typeface="+mn-lt"/>
                <a:ea typeface="+mn-ea"/>
                <a:cs typeface="+mn-cs"/>
              </a:rPr>
              <a:t>complex</a:t>
            </a:r>
            <a:r>
              <a:rPr lang="en-US" sz="1200" b="0" i="0" u="none" strike="noStrike" kern="1200" dirty="0">
                <a:solidFill>
                  <a:schemeClr val="tx1"/>
                </a:solidFill>
                <a:effectLst/>
                <a:latin typeface="+mn-lt"/>
                <a:ea typeface="+mn-ea"/>
                <a:cs typeface="+mn-cs"/>
              </a:rPr>
              <a:t> problems, however</a:t>
            </a:r>
            <a:r>
              <a:rPr lang="en-US" sz="1200" b="1"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Complex problems </a:t>
            </a:r>
            <a:r>
              <a:rPr lang="en-US" sz="1200" b="0" i="0" u="none" strike="noStrike" kern="1200" dirty="0">
                <a:solidFill>
                  <a:schemeClr val="tx1"/>
                </a:solidFill>
                <a:effectLst/>
                <a:latin typeface="+mn-lt"/>
                <a:ea typeface="+mn-ea"/>
                <a:cs typeface="+mn-cs"/>
              </a:rPr>
              <a:t>involve too many unknowns and too many interrelated factors to reduce to rules and processes. A technological disruption like blockchain is a complex problem. A competitor with an innovative business model — an Uber or an Airbnb — is a complex problem. There’s no algorithm that will tell you how to respond.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sloanreview.mit.edu</a:t>
            </a:r>
            <a:r>
              <a:rPr lang="en-US" sz="1200" b="0" i="0" u="none" strike="noStrike" kern="1200" dirty="0">
                <a:solidFill>
                  <a:schemeClr val="tx1"/>
                </a:solidFill>
                <a:effectLst/>
                <a:latin typeface="+mn-lt"/>
                <a:ea typeface="+mn-ea"/>
                <a:cs typeface="+mn-cs"/>
              </a:rPr>
              <a:t>/article/the-critical-difference-between-complex-and-complicated/</a:t>
            </a:r>
          </a:p>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7</a:t>
            </a:fld>
            <a:endParaRPr lang="en-US" dirty="0"/>
          </a:p>
        </p:txBody>
      </p:sp>
    </p:spTree>
    <p:extLst>
      <p:ext uri="{BB962C8B-B14F-4D97-AF65-F5344CB8AC3E}">
        <p14:creationId xmlns:p14="http://schemas.microsoft.com/office/powerpoint/2010/main" val="20517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8</a:t>
            </a:fld>
            <a:endParaRPr lang="en-US" dirty="0"/>
          </a:p>
        </p:txBody>
      </p:sp>
    </p:spTree>
    <p:extLst>
      <p:ext uri="{BB962C8B-B14F-4D97-AF65-F5344CB8AC3E}">
        <p14:creationId xmlns:p14="http://schemas.microsoft.com/office/powerpoint/2010/main" val="209563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9</a:t>
            </a:fld>
            <a:endParaRPr lang="en-US" dirty="0"/>
          </a:p>
        </p:txBody>
      </p:sp>
    </p:spTree>
    <p:extLst>
      <p:ext uri="{BB962C8B-B14F-4D97-AF65-F5344CB8AC3E}">
        <p14:creationId xmlns:p14="http://schemas.microsoft.com/office/powerpoint/2010/main" val="292937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Light field buildup in FEL undulator is simulated using Genesis software. It takes into account electron beam parameters and undulator magnetic fields. We uses its output at the undulator exit and propagates that output to downstream locations where it meets transport optics.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BC4E5-2BC1-4F43-85DD-A1B8F74CB7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7984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Transport optics, shown here as HOMS (</a:t>
            </a:r>
            <a:r>
              <a:rPr lang="en-US" sz="1200" b="0" i="0" u="none" strike="noStrike" kern="1200" dirty="0">
                <a:solidFill>
                  <a:schemeClr val="tx1"/>
                </a:solidFill>
                <a:effectLst/>
                <a:latin typeface="+mn-lt"/>
                <a:ea typeface="+mn-ea"/>
                <a:cs typeface="+mn-cs"/>
              </a:rPr>
              <a:t>Hard X-ray Offset Mirror System)</a:t>
            </a:r>
            <a:r>
              <a:rPr lang="en-US" dirty="0"/>
              <a:t> for hard x-rays, is used to divert x-ray to </a:t>
            </a:r>
            <a:r>
              <a:rPr lang="en-US" dirty="0" err="1"/>
              <a:t>endstations</a:t>
            </a:r>
            <a:r>
              <a:rPr lang="en-US" dirty="0"/>
              <a:t>. Due to the very short wavelength of x-rays, it is extremely difficult to make sure the mirror surface is perfectly flat. Optical methods were used to measure the surface profile and the mirrors, and we took that measurement data to simulate the distortion on </a:t>
            </a:r>
            <a:r>
              <a:rPr lang="en-US" dirty="0" err="1"/>
              <a:t>wavefront</a:t>
            </a:r>
            <a:r>
              <a:rPr lang="en-US" dirty="0"/>
              <a:t>, and how the images on </a:t>
            </a:r>
            <a:r>
              <a:rPr lang="en-US" dirty="0" err="1"/>
              <a:t>wavefront</a:t>
            </a:r>
            <a:r>
              <a:rPr lang="en-US" dirty="0"/>
              <a:t> sensor will shift as the result of the distortion.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9BC4E5-2BC1-4F43-85DD-A1B8F74CB7E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639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simulated how common aberrations on </a:t>
            </a:r>
            <a:r>
              <a:rPr lang="en-US" dirty="0" err="1"/>
              <a:t>endstation</a:t>
            </a:r>
            <a:r>
              <a:rPr lang="en-US" dirty="0"/>
              <a:t> optics, usually KB mirrors or CRL (compound refractive lens), affect the quality of focusing. The aberrated focused beam is further propagated to the </a:t>
            </a:r>
            <a:r>
              <a:rPr lang="en-US" dirty="0" err="1"/>
              <a:t>wavefront</a:t>
            </a:r>
            <a:r>
              <a:rPr lang="en-US" dirty="0"/>
              <a:t> sensor, and we simulate how the images on </a:t>
            </a:r>
            <a:r>
              <a:rPr lang="en-US" dirty="0" err="1"/>
              <a:t>wavefront</a:t>
            </a:r>
            <a:r>
              <a:rPr lang="en-US" dirty="0"/>
              <a:t> sensor respond.</a:t>
            </a:r>
          </a:p>
        </p:txBody>
      </p:sp>
      <p:sp>
        <p:nvSpPr>
          <p:cNvPr id="4" name="Slide Number Placeholder 3"/>
          <p:cNvSpPr>
            <a:spLocks noGrp="1"/>
          </p:cNvSpPr>
          <p:nvPr>
            <p:ph type="sldNum" sz="quarter" idx="10"/>
          </p:nvPr>
        </p:nvSpPr>
        <p:spPr/>
        <p:txBody>
          <a:bodyPr/>
          <a:lstStyle/>
          <a:p>
            <a:fld id="{E64BF715-3034-44AB-835E-35EFB91FD67A}" type="slidenum">
              <a:rPr lang="en-US" smtClean="0"/>
              <a:t>13</a:t>
            </a:fld>
            <a:endParaRPr lang="en-US"/>
          </a:p>
        </p:txBody>
      </p:sp>
    </p:spTree>
    <p:extLst>
      <p:ext uri="{BB962C8B-B14F-4D97-AF65-F5344CB8AC3E}">
        <p14:creationId xmlns:p14="http://schemas.microsoft.com/office/powerpoint/2010/main" val="2535115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3" name="line dot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 y="-3597"/>
            <a:ext cx="9143245" cy="5150695"/>
          </a:xfrm>
          <a:prstGeom prst="rect">
            <a:avLst/>
          </a:prstGeom>
        </p:spPr>
      </p:pic>
      <p:pic>
        <p:nvPicPr>
          <p:cNvPr id="8" name="logo SLAC"/>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8434" y="4629150"/>
            <a:ext cx="2302769" cy="669037"/>
          </a:xfrm>
          <a:prstGeom prst="rect">
            <a:avLst/>
          </a:prstGeom>
        </p:spPr>
      </p:pic>
      <p:pic>
        <p:nvPicPr>
          <p:cNvPr id="9" name="logo DOE Stanfor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552950"/>
            <a:ext cx="1973584" cy="717805"/>
          </a:xfrm>
          <a:prstGeom prst="rect">
            <a:avLst/>
          </a:prstGeom>
        </p:spPr>
      </p:pic>
      <p:sp>
        <p:nvSpPr>
          <p:cNvPr id="2" name="Title 1"/>
          <p:cNvSpPr>
            <a:spLocks noGrp="1"/>
          </p:cNvSpPr>
          <p:nvPr>
            <p:ph type="ctrTitle"/>
          </p:nvPr>
        </p:nvSpPr>
        <p:spPr>
          <a:xfrm>
            <a:off x="557214" y="402432"/>
            <a:ext cx="8008937" cy="1684735"/>
          </a:xfrm>
        </p:spPr>
        <p:txBody>
          <a:bodyPr anchor="b" anchorCtr="0">
            <a:noAutofit/>
          </a:bodyPr>
          <a:lstStyle>
            <a:lvl1pPr>
              <a:defRPr sz="4300" b="1">
                <a:solidFill>
                  <a:schemeClr val="tx1"/>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57214" y="2734627"/>
            <a:ext cx="7989887" cy="1640777"/>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CA" dirty="0"/>
          </a:p>
        </p:txBody>
      </p:sp>
      <p:sp>
        <p:nvSpPr>
          <p:cNvPr id="15" name="Text Placeholder 14"/>
          <p:cNvSpPr>
            <a:spLocks noGrp="1"/>
          </p:cNvSpPr>
          <p:nvPr>
            <p:ph type="body" sz="quarter" idx="11" hasCustomPrompt="1"/>
          </p:nvPr>
        </p:nvSpPr>
        <p:spPr>
          <a:xfrm>
            <a:off x="557214" y="2066259"/>
            <a:ext cx="8008937" cy="476917"/>
          </a:xfrm>
        </p:spPr>
        <p:txBody>
          <a:bodyPr>
            <a:noAutofit/>
          </a:bodyPr>
          <a:lstStyle>
            <a:lvl1pPr>
              <a:lnSpc>
                <a:spcPct val="100000"/>
              </a:lnSpc>
              <a:defRPr sz="4200" b="0">
                <a:solidFill>
                  <a:schemeClr val="tx1"/>
                </a:solidFill>
                <a:latin typeface="Arial" pitchFamily="34" charset="0"/>
                <a:cs typeface="Arial" pitchFamily="34" charset="0"/>
              </a:defRPr>
            </a:lvl1pPr>
          </a:lstStyle>
          <a:p>
            <a:pPr lvl="0"/>
            <a:r>
              <a:rPr lang="en-CA" dirty="0"/>
              <a:t>Click to edit Master subtitle style</a:t>
            </a:r>
          </a:p>
        </p:txBody>
      </p:sp>
    </p:spTree>
    <p:extLst>
      <p:ext uri="{BB962C8B-B14F-4D97-AF65-F5344CB8AC3E}">
        <p14:creationId xmlns:p14="http://schemas.microsoft.com/office/powerpoint/2010/main" val="109875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0"/>
            <a:ext cx="6858019" cy="93954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932688"/>
            <a:ext cx="8108950" cy="3799142"/>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503237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0"/>
            <a:ext cx="6858019" cy="939549"/>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350323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0"/>
            <a:ext cx="6858019" cy="939549"/>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dirty="0"/>
          </a:p>
        </p:txBody>
      </p:sp>
      <p:sp>
        <p:nvSpPr>
          <p:cNvPr id="16" name="Content Placeholder 15"/>
          <p:cNvSpPr>
            <a:spLocks noGrp="1"/>
          </p:cNvSpPr>
          <p:nvPr>
            <p:ph sz="quarter" idx="14"/>
          </p:nvPr>
        </p:nvSpPr>
        <p:spPr>
          <a:xfrm>
            <a:off x="457200" y="932688"/>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1" name="Content Placeholder 15"/>
          <p:cNvSpPr>
            <a:spLocks noGrp="1"/>
          </p:cNvSpPr>
          <p:nvPr>
            <p:ph sz="quarter" idx="15"/>
          </p:nvPr>
        </p:nvSpPr>
        <p:spPr>
          <a:xfrm>
            <a:off x="4648200" y="939547"/>
            <a:ext cx="3886200" cy="379914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503237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0"/>
            <a:ext cx="6858019" cy="939549"/>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dirty="0"/>
          </a:p>
        </p:txBody>
      </p:sp>
      <p:sp>
        <p:nvSpPr>
          <p:cNvPr id="5" name="Picture Placeholder 4"/>
          <p:cNvSpPr>
            <a:spLocks noGrp="1"/>
          </p:cNvSpPr>
          <p:nvPr>
            <p:ph type="pic" sz="quarter" idx="15"/>
          </p:nvPr>
        </p:nvSpPr>
        <p:spPr>
          <a:xfrm>
            <a:off x="3646488" y="939546"/>
            <a:ext cx="2442340" cy="1860804"/>
          </a:xfrm>
        </p:spPr>
        <p:txBody>
          <a:bodyPr/>
          <a:lstStyle/>
          <a:p>
            <a:r>
              <a:rPr lang="en-US"/>
              <a:t>Click icon to add picture</a:t>
            </a:r>
            <a:endParaRPr lang="en-CA"/>
          </a:p>
        </p:txBody>
      </p:sp>
      <p:sp>
        <p:nvSpPr>
          <p:cNvPr id="11" name="Picture Placeholder 4"/>
          <p:cNvSpPr>
            <a:spLocks noGrp="1"/>
          </p:cNvSpPr>
          <p:nvPr>
            <p:ph type="pic" sz="quarter" idx="16"/>
          </p:nvPr>
        </p:nvSpPr>
        <p:spPr>
          <a:xfrm>
            <a:off x="3646488" y="2914650"/>
            <a:ext cx="2442340" cy="1824038"/>
          </a:xfrm>
        </p:spPr>
        <p:txBody>
          <a:bodyPr/>
          <a:lstStyle/>
          <a:p>
            <a:r>
              <a:rPr lang="en-US"/>
              <a:t>Click icon to add picture</a:t>
            </a:r>
            <a:endParaRPr lang="en-CA"/>
          </a:p>
        </p:txBody>
      </p:sp>
      <p:sp>
        <p:nvSpPr>
          <p:cNvPr id="13" name="Picture Placeholder 4"/>
          <p:cNvSpPr>
            <a:spLocks noGrp="1"/>
          </p:cNvSpPr>
          <p:nvPr>
            <p:ph type="pic" sz="quarter" idx="17"/>
          </p:nvPr>
        </p:nvSpPr>
        <p:spPr>
          <a:xfrm>
            <a:off x="6242954" y="932688"/>
            <a:ext cx="2442340" cy="3799142"/>
          </a:xfrm>
        </p:spPr>
        <p:txBody>
          <a:bodyPr/>
          <a:lstStyle/>
          <a:p>
            <a:r>
              <a:rPr lang="en-US"/>
              <a:t>Click icon to add picture</a:t>
            </a:r>
            <a:endParaRPr lang="en-CA"/>
          </a:p>
        </p:txBody>
      </p:sp>
      <p:sp>
        <p:nvSpPr>
          <p:cNvPr id="3" name="Content Placeholder 2"/>
          <p:cNvSpPr>
            <a:spLocks noGrp="1"/>
          </p:cNvSpPr>
          <p:nvPr>
            <p:ph sz="quarter" idx="18"/>
          </p:nvPr>
        </p:nvSpPr>
        <p:spPr>
          <a:xfrm>
            <a:off x="457201" y="932688"/>
            <a:ext cx="3013075" cy="37991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2669646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0"/>
            <a:ext cx="6858019" cy="93954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 y="616458"/>
            <a:ext cx="8685294" cy="202692"/>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a:p>
        </p:txBody>
      </p:sp>
      <p:sp>
        <p:nvSpPr>
          <p:cNvPr id="4" name="Title 3"/>
          <p:cNvSpPr>
            <a:spLocks noGrp="1"/>
          </p:cNvSpPr>
          <p:nvPr>
            <p:ph type="title"/>
          </p:nvPr>
        </p:nvSpPr>
        <p:spPr/>
        <p:txBody>
          <a:bodyPr/>
          <a:lstStyle/>
          <a:p>
            <a:r>
              <a:rPr lang="en-US"/>
              <a:t>Click to edit Master title style</a:t>
            </a:r>
            <a:endParaRPr lang="en-CA" dirty="0"/>
          </a:p>
        </p:txBody>
      </p:sp>
      <p:sp>
        <p:nvSpPr>
          <p:cNvPr id="3" name="Chart Placeholder 2"/>
          <p:cNvSpPr>
            <a:spLocks noGrp="1"/>
          </p:cNvSpPr>
          <p:nvPr>
            <p:ph type="chart" sz="quarter" idx="15"/>
          </p:nvPr>
        </p:nvSpPr>
        <p:spPr>
          <a:xfrm>
            <a:off x="6007100" y="932688"/>
            <a:ext cx="2667000" cy="3799142"/>
          </a:xfrm>
        </p:spPr>
        <p:txBody>
          <a:bodyPr/>
          <a:lstStyle/>
          <a:p>
            <a:r>
              <a:rPr lang="en-US"/>
              <a:t>Click icon to add chart</a:t>
            </a:r>
            <a:endParaRPr lang="en-CA"/>
          </a:p>
        </p:txBody>
      </p:sp>
      <p:sp>
        <p:nvSpPr>
          <p:cNvPr id="5" name="Content Placeholder 4"/>
          <p:cNvSpPr>
            <a:spLocks noGrp="1"/>
          </p:cNvSpPr>
          <p:nvPr>
            <p:ph sz="quarter" idx="16"/>
          </p:nvPr>
        </p:nvSpPr>
        <p:spPr>
          <a:xfrm>
            <a:off x="457200" y="932688"/>
            <a:ext cx="5484812" cy="37991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59547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5143500"/>
          </a:xfrm>
        </p:spPr>
        <p:txBody>
          <a:bodyPr lIns="432000"/>
          <a:lstStyle>
            <a:lvl1pPr>
              <a:defRPr b="1" baseline="0">
                <a:solidFill>
                  <a:srgbClr val="FF0000"/>
                </a:solidFill>
              </a:defRPr>
            </a:lvl1pPr>
          </a:lstStyle>
          <a:p>
            <a:br>
              <a:rPr lang="en-CA"/>
            </a:br>
            <a:br>
              <a:rPr lang="en-CA"/>
            </a:br>
            <a:br>
              <a:rPr lang="en-CA"/>
            </a:br>
            <a:br>
              <a:rPr lang="en-CA"/>
            </a:br>
            <a:br>
              <a:rPr lang="en-CA"/>
            </a:br>
            <a:br>
              <a:rPr lang="en-CA"/>
            </a:br>
            <a:r>
              <a:rPr lang="en-CA"/>
              <a:t>***INSTRUCTIONS ON HOW TO APPLY IMAGE MASKING TO SLIDE LAYOUT***</a:t>
            </a:r>
            <a:br>
              <a:rPr lang="en-CA"/>
            </a:br>
            <a:r>
              <a:rPr lang="en-CA"/>
              <a:t>STEP 1: Click icon to insert image</a:t>
            </a:r>
            <a:br>
              <a:rPr lang="en-CA"/>
            </a:br>
            <a:r>
              <a:rPr lang="en-CA"/>
              <a:t>STEP 2: Once image is inserted, right-click image, and choose ‘Send to Back’</a:t>
            </a:r>
          </a:p>
        </p:txBody>
      </p:sp>
      <p:sp>
        <p:nvSpPr>
          <p:cNvPr id="4" name="Title 3"/>
          <p:cNvSpPr>
            <a:spLocks noGrp="1"/>
          </p:cNvSpPr>
          <p:nvPr>
            <p:ph type="title"/>
          </p:nvPr>
        </p:nvSpPr>
        <p:spPr/>
        <p:txBody>
          <a:bodyPr/>
          <a:lstStyle/>
          <a:p>
            <a:r>
              <a:rPr lang="en-US"/>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96818"/>
            <a:ext cx="8103570" cy="564775"/>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65761" y="932688"/>
            <a:ext cx="8109919" cy="37719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66150" y="4738688"/>
            <a:ext cx="318932" cy="404813"/>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5" r:id="rId3"/>
    <p:sldLayoutId id="2147483674" r:id="rId4"/>
    <p:sldLayoutId id="2147483671" r:id="rId5"/>
    <p:sldLayoutId id="2147483672" r:id="rId6"/>
    <p:sldLayoutId id="2147483673" r:id="rId7"/>
  </p:sldLayoutIdLst>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chart" Target="../charts/char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40156" y="1201338"/>
            <a:ext cx="8008937" cy="601567"/>
          </a:xfrm>
        </p:spPr>
        <p:txBody>
          <a:bodyPr/>
          <a:lstStyle/>
          <a:p>
            <a:pPr>
              <a:spcBef>
                <a:spcPts val="5000"/>
              </a:spcBef>
            </a:pPr>
            <a:r>
              <a:rPr lang="en-CA" dirty="0">
                <a:solidFill>
                  <a:schemeClr val="bg2"/>
                </a:solidFill>
              </a:rPr>
              <a:t>LUME</a:t>
            </a:r>
            <a:endParaRPr lang="en-CA" sz="2800" dirty="0">
              <a:solidFill>
                <a:schemeClr val="bg2"/>
              </a:solidFill>
            </a:endParaRPr>
          </a:p>
        </p:txBody>
      </p:sp>
      <p:sp>
        <p:nvSpPr>
          <p:cNvPr id="6" name="Subtitle 5"/>
          <p:cNvSpPr>
            <a:spLocks noGrp="1"/>
          </p:cNvSpPr>
          <p:nvPr>
            <p:ph type="subTitle" idx="1"/>
          </p:nvPr>
        </p:nvSpPr>
        <p:spPr>
          <a:xfrm>
            <a:off x="240157" y="2495550"/>
            <a:ext cx="4789044" cy="914400"/>
          </a:xfrm>
        </p:spPr>
        <p:txBody>
          <a:bodyPr/>
          <a:lstStyle/>
          <a:p>
            <a:r>
              <a:rPr lang="en-CA" sz="1800" dirty="0">
                <a:solidFill>
                  <a:schemeClr val="tx1"/>
                </a:solidFill>
              </a:rPr>
              <a:t>Christopher Mayes, Andrea Dotti, Chuck Yoon, Paul Fuoss.    </a:t>
            </a:r>
          </a:p>
          <a:p>
            <a:r>
              <a:rPr lang="en-CA" i="1" dirty="0">
                <a:solidFill>
                  <a:schemeClr val="tx1"/>
                </a:solidFill>
              </a:rPr>
              <a:t>June 26, 2018</a:t>
            </a:r>
          </a:p>
        </p:txBody>
      </p:sp>
      <p:sp>
        <p:nvSpPr>
          <p:cNvPr id="3" name="TextBox 2"/>
          <p:cNvSpPr txBox="1"/>
          <p:nvPr/>
        </p:nvSpPr>
        <p:spPr>
          <a:xfrm>
            <a:off x="3724102" y="4993877"/>
            <a:ext cx="184731" cy="369332"/>
          </a:xfrm>
          <a:prstGeom prst="rect">
            <a:avLst/>
          </a:prstGeom>
          <a:noFill/>
        </p:spPr>
        <p:txBody>
          <a:bodyPr wrap="none" rtlCol="0">
            <a:spAutoFit/>
          </a:bodyPr>
          <a:lstStyle/>
          <a:p>
            <a:endParaRPr lang="en-US" dirty="0"/>
          </a:p>
        </p:txBody>
      </p:sp>
      <p:sp>
        <p:nvSpPr>
          <p:cNvPr id="5" name="Title 8"/>
          <p:cNvSpPr txBox="1">
            <a:spLocks/>
          </p:cNvSpPr>
          <p:nvPr/>
        </p:nvSpPr>
        <p:spPr>
          <a:xfrm>
            <a:off x="240156" y="1913333"/>
            <a:ext cx="8008937" cy="353617"/>
          </a:xfrm>
          <a:prstGeom prst="rect">
            <a:avLst/>
          </a:prstGeom>
        </p:spPr>
        <p:txBody>
          <a:bodyPr vert="horz" lIns="0" tIns="0" rIns="0" bIns="0" rtlCol="0" anchor="b" anchorCtr="0">
            <a:noAutofit/>
          </a:bodyPr>
          <a:lstStyle>
            <a:lvl1pPr algn="l" defTabSz="914400" rtl="0" eaLnBrk="1" latinLnBrk="0" hangingPunct="1">
              <a:spcBef>
                <a:spcPct val="0"/>
              </a:spcBef>
              <a:buNone/>
              <a:defRPr sz="4300" b="1" kern="1200">
                <a:solidFill>
                  <a:schemeClr val="tx1"/>
                </a:solidFill>
                <a:latin typeface="Arial" pitchFamily="34" charset="0"/>
                <a:ea typeface="+mj-ea"/>
                <a:cs typeface="Arial" pitchFamily="34" charset="0"/>
              </a:defRPr>
            </a:lvl1pPr>
          </a:lstStyle>
          <a:p>
            <a:pPr>
              <a:spcBef>
                <a:spcPts val="5000"/>
              </a:spcBef>
            </a:pPr>
            <a:r>
              <a:rPr lang="en-CA" sz="2400" dirty="0" err="1"/>
              <a:t>Lightsource</a:t>
            </a:r>
            <a:r>
              <a:rPr lang="en-CA" sz="2400" dirty="0"/>
              <a:t> Unified Modeling Environment</a:t>
            </a:r>
          </a:p>
        </p:txBody>
      </p:sp>
    </p:spTree>
    <p:extLst>
      <p:ext uri="{BB962C8B-B14F-4D97-AF65-F5344CB8AC3E}">
        <p14:creationId xmlns:p14="http://schemas.microsoft.com/office/powerpoint/2010/main" val="425729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CA1DD3-CD55-5648-A30E-05F0F95FBA15}"/>
              </a:ext>
            </a:extLst>
          </p:cNvPr>
          <p:cNvSpPr>
            <a:spLocks noGrp="1"/>
          </p:cNvSpPr>
          <p:nvPr>
            <p:ph type="sldNum" sz="quarter" idx="11"/>
          </p:nvPr>
        </p:nvSpPr>
        <p:spPr/>
        <p:txBody>
          <a:bodyPr/>
          <a:lstStyle/>
          <a:p>
            <a:fld id="{5BD36294-2849-48A8-8531-5354CF3095D2}" type="slidenum">
              <a:rPr lang="en-US" smtClean="0"/>
              <a:pPr/>
              <a:t>10</a:t>
            </a:fld>
            <a:endParaRPr lang="en-US"/>
          </a:p>
        </p:txBody>
      </p:sp>
      <p:sp>
        <p:nvSpPr>
          <p:cNvPr id="3" name="Title 2">
            <a:extLst>
              <a:ext uri="{FF2B5EF4-FFF2-40B4-BE49-F238E27FC236}">
                <a16:creationId xmlns:a16="http://schemas.microsoft.com/office/drawing/2014/main" id="{7A9FAEDD-C807-F044-96DD-3A588744AC76}"/>
              </a:ext>
            </a:extLst>
          </p:cNvPr>
          <p:cNvSpPr>
            <a:spLocks noGrp="1"/>
          </p:cNvSpPr>
          <p:nvPr>
            <p:ph type="title"/>
          </p:nvPr>
        </p:nvSpPr>
        <p:spPr/>
        <p:txBody>
          <a:bodyPr anchor="ctr"/>
          <a:lstStyle/>
          <a:p>
            <a:r>
              <a:rPr lang="en-US" dirty="0"/>
              <a:t>Use Case: Testing Single Shot Wavefront Sensor</a:t>
            </a:r>
          </a:p>
        </p:txBody>
      </p:sp>
      <p:sp>
        <p:nvSpPr>
          <p:cNvPr id="5" name="TextBox 4">
            <a:extLst>
              <a:ext uri="{FF2B5EF4-FFF2-40B4-BE49-F238E27FC236}">
                <a16:creationId xmlns:a16="http://schemas.microsoft.com/office/drawing/2014/main" id="{6C0A30F1-C09C-A84D-B6C0-E04D519811A9}"/>
              </a:ext>
            </a:extLst>
          </p:cNvPr>
          <p:cNvSpPr txBox="1"/>
          <p:nvPr/>
        </p:nvSpPr>
        <p:spPr>
          <a:xfrm>
            <a:off x="559006" y="1276350"/>
            <a:ext cx="5562600" cy="2438400"/>
          </a:xfrm>
          <a:prstGeom prst="rect">
            <a:avLst/>
          </a:prstGeom>
          <a:noFill/>
        </p:spPr>
        <p:txBody>
          <a:bodyPr wrap="square" rtlCol="0">
            <a:noAutofit/>
          </a:bodyPr>
          <a:lstStyle/>
          <a:p>
            <a:pPr>
              <a:spcBef>
                <a:spcPts val="600"/>
              </a:spcBef>
            </a:pPr>
            <a:r>
              <a:rPr lang="en-US" sz="2400" b="1" dirty="0"/>
              <a:t>Analysis Workflow</a:t>
            </a:r>
          </a:p>
          <a:p>
            <a:pPr marL="285750" indent="-285750">
              <a:spcBef>
                <a:spcPts val="1800"/>
              </a:spcBef>
              <a:buClr>
                <a:schemeClr val="bg2"/>
              </a:buClr>
              <a:buSzPct val="80000"/>
              <a:buFont typeface="AppleMyungjo Regular" pitchFamily="2" charset="-127"/>
              <a:buChar char="◼"/>
            </a:pPr>
            <a:r>
              <a:rPr lang="en-US" sz="1600" b="1" dirty="0"/>
              <a:t>Simulation of FEL Source</a:t>
            </a:r>
          </a:p>
          <a:p>
            <a:pPr marL="285750" indent="-285750">
              <a:spcBef>
                <a:spcPts val="1800"/>
              </a:spcBef>
              <a:buClr>
                <a:schemeClr val="bg2"/>
              </a:buClr>
              <a:buSzPct val="80000"/>
              <a:buFont typeface="AppleMyungjo Regular" pitchFamily="2" charset="-127"/>
              <a:buChar char="◼"/>
            </a:pPr>
            <a:r>
              <a:rPr lang="en-US" sz="1600" b="1" dirty="0"/>
              <a:t>Transport of X-rays to Experiment</a:t>
            </a:r>
          </a:p>
          <a:p>
            <a:pPr marL="285750" indent="-285750">
              <a:spcBef>
                <a:spcPts val="1800"/>
              </a:spcBef>
              <a:buClr>
                <a:schemeClr val="bg2"/>
              </a:buClr>
              <a:buSzPct val="80000"/>
              <a:buFont typeface="AppleMyungjo Regular" pitchFamily="2" charset="-127"/>
              <a:buChar char="◼"/>
            </a:pPr>
            <a:r>
              <a:rPr lang="en-US" sz="1600" b="1" dirty="0"/>
              <a:t>Focusing X-Rays (e.g. KB mirrors or Be Lens)</a:t>
            </a:r>
          </a:p>
          <a:p>
            <a:pPr marL="285750" indent="-285750">
              <a:spcBef>
                <a:spcPts val="1800"/>
              </a:spcBef>
              <a:buClr>
                <a:schemeClr val="bg2"/>
              </a:buClr>
              <a:buSzPct val="80000"/>
              <a:buFont typeface="AppleMyungjo Regular" pitchFamily="2" charset="-127"/>
              <a:buChar char="◼"/>
            </a:pPr>
            <a:r>
              <a:rPr lang="en-US" sz="1600" b="1" dirty="0"/>
              <a:t>Measurement of Wavefront using the Talbot effect</a:t>
            </a:r>
          </a:p>
        </p:txBody>
      </p:sp>
      <p:sp>
        <p:nvSpPr>
          <p:cNvPr id="6" name="TextBox 5">
            <a:extLst>
              <a:ext uri="{FF2B5EF4-FFF2-40B4-BE49-F238E27FC236}">
                <a16:creationId xmlns:a16="http://schemas.microsoft.com/office/drawing/2014/main" id="{1611C5AB-3FD3-FC41-8015-C69736EA3E44}"/>
              </a:ext>
            </a:extLst>
          </p:cNvPr>
          <p:cNvSpPr txBox="1"/>
          <p:nvPr/>
        </p:nvSpPr>
        <p:spPr>
          <a:xfrm>
            <a:off x="546649" y="4026694"/>
            <a:ext cx="7010400" cy="914400"/>
          </a:xfrm>
          <a:prstGeom prst="rect">
            <a:avLst/>
          </a:prstGeom>
          <a:noFill/>
        </p:spPr>
        <p:txBody>
          <a:bodyPr wrap="square" rtlCol="0">
            <a:noAutofit/>
          </a:bodyPr>
          <a:lstStyle/>
          <a:p>
            <a:pPr marL="1717675" indent="-1717675">
              <a:spcBef>
                <a:spcPts val="600"/>
              </a:spcBef>
              <a:tabLst>
                <a:tab pos="1709738" algn="l"/>
              </a:tabLst>
            </a:pPr>
            <a:r>
              <a:rPr lang="en-US" b="1" i="1" dirty="0">
                <a:solidFill>
                  <a:schemeClr val="bg2"/>
                </a:solidFill>
              </a:rPr>
              <a:t>Work done by:	</a:t>
            </a:r>
            <a:r>
              <a:rPr lang="en-US" dirty="0" err="1">
                <a:solidFill>
                  <a:schemeClr val="bg2"/>
                </a:solidFill>
              </a:rPr>
              <a:t>Yanwei</a:t>
            </a:r>
            <a:r>
              <a:rPr lang="en-US" dirty="0">
                <a:solidFill>
                  <a:schemeClr val="bg2"/>
                </a:solidFill>
              </a:rPr>
              <a:t> Liu, Matthew </a:t>
            </a:r>
            <a:r>
              <a:rPr lang="en-US" dirty="0" err="1">
                <a:solidFill>
                  <a:schemeClr val="bg2"/>
                </a:solidFill>
              </a:rPr>
              <a:t>Seaberg</a:t>
            </a:r>
            <a:r>
              <a:rPr lang="en-US" dirty="0">
                <a:solidFill>
                  <a:schemeClr val="bg2"/>
                </a:solidFill>
              </a:rPr>
              <a:t>, </a:t>
            </a:r>
            <a:r>
              <a:rPr lang="en-US" dirty="0" err="1">
                <a:solidFill>
                  <a:schemeClr val="bg2"/>
                </a:solidFill>
              </a:rPr>
              <a:t>Yuantao</a:t>
            </a:r>
            <a:r>
              <a:rPr lang="en-US" dirty="0">
                <a:solidFill>
                  <a:schemeClr val="bg2"/>
                </a:solidFill>
              </a:rPr>
              <a:t> Ding, Gabriel Marcus, Daniele </a:t>
            </a:r>
            <a:r>
              <a:rPr lang="en-US" dirty="0" err="1">
                <a:solidFill>
                  <a:schemeClr val="bg2"/>
                </a:solidFill>
              </a:rPr>
              <a:t>Cocco</a:t>
            </a:r>
            <a:r>
              <a:rPr lang="en-US" dirty="0">
                <a:solidFill>
                  <a:schemeClr val="bg2"/>
                </a:solidFill>
              </a:rPr>
              <a:t>, Anne </a:t>
            </a:r>
            <a:r>
              <a:rPr lang="en-US" dirty="0" err="1">
                <a:solidFill>
                  <a:schemeClr val="bg2"/>
                </a:solidFill>
              </a:rPr>
              <a:t>Sakdinawat</a:t>
            </a:r>
            <a:endParaRPr lang="en-US" dirty="0">
              <a:solidFill>
                <a:schemeClr val="bg2"/>
              </a:solidFill>
            </a:endParaRPr>
          </a:p>
          <a:p>
            <a:pPr>
              <a:spcBef>
                <a:spcPts val="600"/>
              </a:spcBef>
            </a:pPr>
            <a:r>
              <a:rPr lang="en-US" b="1" i="1" dirty="0">
                <a:solidFill>
                  <a:schemeClr val="tx2"/>
                </a:solidFill>
              </a:rPr>
              <a:t>  </a:t>
            </a:r>
          </a:p>
        </p:txBody>
      </p:sp>
    </p:spTree>
    <p:extLst>
      <p:ext uri="{BB962C8B-B14F-4D97-AF65-F5344CB8AC3E}">
        <p14:creationId xmlns:p14="http://schemas.microsoft.com/office/powerpoint/2010/main" val="4176144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7A89404-5FB4-487F-B283-09CCC77E4E31}"/>
              </a:ext>
            </a:extLst>
          </p:cNvPr>
          <p:cNvGrpSpPr/>
          <p:nvPr/>
        </p:nvGrpSpPr>
        <p:grpSpPr>
          <a:xfrm>
            <a:off x="4779983" y="2943951"/>
            <a:ext cx="3373417" cy="1726565"/>
            <a:chOff x="4467980" y="3496364"/>
            <a:chExt cx="4497889" cy="2302087"/>
          </a:xfrm>
        </p:grpSpPr>
        <p:pic>
          <p:nvPicPr>
            <p:cNvPr id="14" name="Picture 13">
              <a:extLst>
                <a:ext uri="{FF2B5EF4-FFF2-40B4-BE49-F238E27FC236}">
                  <a16:creationId xmlns:a16="http://schemas.microsoft.com/office/drawing/2014/main" id="{92C73020-1339-4194-9959-4A97938B0371}"/>
                </a:ext>
              </a:extLst>
            </p:cNvPr>
            <p:cNvPicPr>
              <a:picLocks noChangeAspect="1"/>
            </p:cNvPicPr>
            <p:nvPr/>
          </p:nvPicPr>
          <p:blipFill rotWithShape="1">
            <a:blip r:embed="rId3">
              <a:extLst>
                <a:ext uri="{28A0092B-C50C-407E-A947-70E740481C1C}">
                  <a14:useLocalDpi xmlns:a14="http://schemas.microsoft.com/office/drawing/2010/main" val="0"/>
                </a:ext>
              </a:extLst>
            </a:blip>
            <a:srcRect l="48046" r="5574"/>
            <a:stretch/>
          </p:blipFill>
          <p:spPr>
            <a:xfrm>
              <a:off x="6643147" y="3496364"/>
              <a:ext cx="2322722" cy="2248335"/>
            </a:xfrm>
            <a:prstGeom prst="rect">
              <a:avLst/>
            </a:prstGeom>
          </p:spPr>
        </p:pic>
        <p:pic>
          <p:nvPicPr>
            <p:cNvPr id="16" name="Picture 15">
              <a:extLst>
                <a:ext uri="{FF2B5EF4-FFF2-40B4-BE49-F238E27FC236}">
                  <a16:creationId xmlns:a16="http://schemas.microsoft.com/office/drawing/2014/main" id="{EC463E78-47DB-43E2-8432-80FAB15426D5}"/>
                </a:ext>
              </a:extLst>
            </p:cNvPr>
            <p:cNvPicPr>
              <a:picLocks noChangeAspect="1"/>
            </p:cNvPicPr>
            <p:nvPr/>
          </p:nvPicPr>
          <p:blipFill rotWithShape="1">
            <a:blip r:embed="rId3">
              <a:extLst>
                <a:ext uri="{28A0092B-C50C-407E-A947-70E740481C1C}">
                  <a14:useLocalDpi xmlns:a14="http://schemas.microsoft.com/office/drawing/2010/main" val="0"/>
                </a:ext>
              </a:extLst>
            </a:blip>
            <a:srcRect l="4796" r="51456"/>
            <a:stretch/>
          </p:blipFill>
          <p:spPr>
            <a:xfrm>
              <a:off x="4467980" y="3496364"/>
              <a:ext cx="2243340" cy="2302087"/>
            </a:xfrm>
            <a:prstGeom prst="rect">
              <a:avLst/>
            </a:prstGeom>
          </p:spPr>
        </p:pic>
      </p:grpSp>
      <p:pic>
        <p:nvPicPr>
          <p:cNvPr id="30" name="Picture 29">
            <a:extLst>
              <a:ext uri="{FF2B5EF4-FFF2-40B4-BE49-F238E27FC236}">
                <a16:creationId xmlns:a16="http://schemas.microsoft.com/office/drawing/2014/main" id="{0B2C7556-9D36-405A-8ECA-F34C542DE6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583441"/>
            <a:ext cx="3428833" cy="2426709"/>
          </a:xfrm>
          <a:prstGeom prst="rect">
            <a:avLst/>
          </a:prstGeom>
        </p:spPr>
      </p:pic>
      <p:sp>
        <p:nvSpPr>
          <p:cNvPr id="33" name="TextBox 32">
            <a:extLst>
              <a:ext uri="{FF2B5EF4-FFF2-40B4-BE49-F238E27FC236}">
                <a16:creationId xmlns:a16="http://schemas.microsoft.com/office/drawing/2014/main" id="{45537E9B-90DD-4F2C-8AA8-3011D44B0B05}"/>
              </a:ext>
            </a:extLst>
          </p:cNvPr>
          <p:cNvSpPr txBox="1"/>
          <p:nvPr/>
        </p:nvSpPr>
        <p:spPr>
          <a:xfrm>
            <a:off x="4876800" y="2595860"/>
            <a:ext cx="3337517" cy="307777"/>
          </a:xfrm>
          <a:prstGeom prst="rect">
            <a:avLst/>
          </a:prstGeom>
          <a:noFill/>
        </p:spPr>
        <p:txBody>
          <a:bodyPr wrap="none" rtlCol="0">
            <a:spAutoFit/>
          </a:bodyPr>
          <a:lstStyle/>
          <a:p>
            <a:r>
              <a:rPr lang="en-US" sz="1400" b="1" dirty="0">
                <a:solidFill>
                  <a:schemeClr val="bg2"/>
                </a:solidFill>
              </a:rPr>
              <a:t>Genesis Output to Wave Propagation</a:t>
            </a:r>
          </a:p>
        </p:txBody>
      </p:sp>
      <p:sp>
        <p:nvSpPr>
          <p:cNvPr id="12" name="Title 2">
            <a:extLst>
              <a:ext uri="{FF2B5EF4-FFF2-40B4-BE49-F238E27FC236}">
                <a16:creationId xmlns:a16="http://schemas.microsoft.com/office/drawing/2014/main" id="{78C3AF08-FBB4-AC44-BE60-09231E1C9C47}"/>
              </a:ext>
            </a:extLst>
          </p:cNvPr>
          <p:cNvSpPr>
            <a:spLocks noGrp="1"/>
          </p:cNvSpPr>
          <p:nvPr>
            <p:ph type="title"/>
          </p:nvPr>
        </p:nvSpPr>
        <p:spPr>
          <a:xfrm>
            <a:off x="451822" y="96818"/>
            <a:ext cx="8103570" cy="564775"/>
          </a:xfrm>
        </p:spPr>
        <p:txBody>
          <a:bodyPr anchor="ctr"/>
          <a:lstStyle/>
          <a:p>
            <a:r>
              <a:rPr lang="en-US" dirty="0"/>
              <a:t>Use Case: Testing Single Shot Wavefront Sensor</a:t>
            </a:r>
          </a:p>
        </p:txBody>
      </p:sp>
      <p:pic>
        <p:nvPicPr>
          <p:cNvPr id="6" name="Picture 5">
            <a:extLst>
              <a:ext uri="{FF2B5EF4-FFF2-40B4-BE49-F238E27FC236}">
                <a16:creationId xmlns:a16="http://schemas.microsoft.com/office/drawing/2014/main" id="{B17EC765-524F-D346-B3C3-25F933FD2396}"/>
              </a:ext>
            </a:extLst>
          </p:cNvPr>
          <p:cNvPicPr>
            <a:picLocks noChangeAspect="1"/>
          </p:cNvPicPr>
          <p:nvPr/>
        </p:nvPicPr>
        <p:blipFill>
          <a:blip r:embed="rId5"/>
          <a:stretch>
            <a:fillRect/>
          </a:stretch>
        </p:blipFill>
        <p:spPr>
          <a:xfrm>
            <a:off x="1790700" y="1073462"/>
            <a:ext cx="7048500" cy="918899"/>
          </a:xfrm>
          <a:prstGeom prst="rect">
            <a:avLst/>
          </a:prstGeom>
        </p:spPr>
      </p:pic>
      <p:sp>
        <p:nvSpPr>
          <p:cNvPr id="29" name="TextBox 28">
            <a:extLst>
              <a:ext uri="{FF2B5EF4-FFF2-40B4-BE49-F238E27FC236}">
                <a16:creationId xmlns:a16="http://schemas.microsoft.com/office/drawing/2014/main" id="{08BC4AE8-1C22-4816-8279-E9C02160457B}"/>
              </a:ext>
            </a:extLst>
          </p:cNvPr>
          <p:cNvSpPr txBox="1"/>
          <p:nvPr/>
        </p:nvSpPr>
        <p:spPr>
          <a:xfrm>
            <a:off x="1524000" y="2396271"/>
            <a:ext cx="1845377" cy="307777"/>
          </a:xfrm>
          <a:prstGeom prst="rect">
            <a:avLst/>
          </a:prstGeom>
          <a:noFill/>
        </p:spPr>
        <p:txBody>
          <a:bodyPr wrap="none" rtlCol="0">
            <a:spAutoFit/>
          </a:bodyPr>
          <a:lstStyle/>
          <a:p>
            <a:r>
              <a:rPr lang="en-US" sz="1400" b="1" dirty="0">
                <a:solidFill>
                  <a:schemeClr val="bg2"/>
                </a:solidFill>
              </a:rPr>
              <a:t>Genesis Simulation</a:t>
            </a:r>
          </a:p>
        </p:txBody>
      </p:sp>
      <p:sp>
        <p:nvSpPr>
          <p:cNvPr id="7" name="Rounded Rectangle 6">
            <a:extLst>
              <a:ext uri="{FF2B5EF4-FFF2-40B4-BE49-F238E27FC236}">
                <a16:creationId xmlns:a16="http://schemas.microsoft.com/office/drawing/2014/main" id="{01A7AAF7-7220-5342-A18E-85F0E693FDFF}"/>
              </a:ext>
            </a:extLst>
          </p:cNvPr>
          <p:cNvSpPr/>
          <p:nvPr/>
        </p:nvSpPr>
        <p:spPr>
          <a:xfrm>
            <a:off x="1714499" y="1021489"/>
            <a:ext cx="2543467" cy="1093062"/>
          </a:xfrm>
          <a:prstGeom prst="roundRect">
            <a:avLst/>
          </a:prstGeom>
          <a:solidFill>
            <a:srgbClr val="BFBFBF">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274B6BF-3561-7C45-842E-4C2EBB435E80}"/>
              </a:ext>
            </a:extLst>
          </p:cNvPr>
          <p:cNvSpPr txBox="1"/>
          <p:nvPr/>
        </p:nvSpPr>
        <p:spPr>
          <a:xfrm>
            <a:off x="76200" y="1021489"/>
            <a:ext cx="1600200" cy="1169261"/>
          </a:xfrm>
          <a:prstGeom prst="rect">
            <a:avLst/>
          </a:prstGeom>
          <a:noFill/>
        </p:spPr>
        <p:txBody>
          <a:bodyPr wrap="square" rtlCol="0">
            <a:noAutofit/>
          </a:bodyPr>
          <a:lstStyle/>
          <a:p>
            <a:pPr>
              <a:spcBef>
                <a:spcPts val="600"/>
              </a:spcBef>
            </a:pPr>
            <a:r>
              <a:rPr lang="en-US" sz="1300" b="1" dirty="0">
                <a:solidFill>
                  <a:schemeClr val="bg2"/>
                </a:solidFill>
              </a:rPr>
              <a:t>FEL Simulation</a:t>
            </a:r>
          </a:p>
          <a:p>
            <a:pPr>
              <a:spcBef>
                <a:spcPts val="600"/>
              </a:spcBef>
            </a:pPr>
            <a:r>
              <a:rPr lang="en-US" sz="1300" dirty="0">
                <a:solidFill>
                  <a:schemeClr val="bg1">
                    <a:lumMod val="50000"/>
                  </a:schemeClr>
                </a:solidFill>
              </a:rPr>
              <a:t>Beam Transport</a:t>
            </a:r>
          </a:p>
          <a:p>
            <a:pPr>
              <a:spcBef>
                <a:spcPts val="600"/>
              </a:spcBef>
            </a:pPr>
            <a:r>
              <a:rPr lang="en-US" sz="1300" dirty="0">
                <a:solidFill>
                  <a:schemeClr val="bg1">
                    <a:lumMod val="50000"/>
                  </a:schemeClr>
                </a:solidFill>
              </a:rPr>
              <a:t>Beam Focusing</a:t>
            </a:r>
          </a:p>
          <a:p>
            <a:pPr>
              <a:spcBef>
                <a:spcPts val="600"/>
              </a:spcBef>
            </a:pPr>
            <a:r>
              <a:rPr lang="en-US" sz="1300" dirty="0">
                <a:solidFill>
                  <a:schemeClr val="bg1">
                    <a:lumMod val="50000"/>
                  </a:schemeClr>
                </a:solidFill>
              </a:rPr>
              <a:t>Wavefront Analysis</a:t>
            </a:r>
          </a:p>
          <a:p>
            <a:pPr>
              <a:spcBef>
                <a:spcPts val="600"/>
              </a:spcBef>
            </a:pPr>
            <a:endParaRPr lang="en-US" sz="1200" b="1" i="1" dirty="0">
              <a:solidFill>
                <a:schemeClr val="bg2"/>
              </a:solidFill>
            </a:endParaRPr>
          </a:p>
        </p:txBody>
      </p:sp>
    </p:spTree>
    <p:extLst>
      <p:ext uri="{BB962C8B-B14F-4D97-AF65-F5344CB8AC3E}">
        <p14:creationId xmlns:p14="http://schemas.microsoft.com/office/powerpoint/2010/main" val="379218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04800" y="4822292"/>
            <a:ext cx="8495422" cy="213585"/>
          </a:xfrm>
          <a:prstGeom prst="rect">
            <a:avLst/>
          </a:prstGeom>
          <a:noFill/>
        </p:spPr>
        <p:txBody>
          <a:bodyPr wrap="square" rtlCol="0">
            <a:spAutoFit/>
          </a:bodyPr>
          <a:lstStyle/>
          <a:p>
            <a:r>
              <a:rPr lang="en-US" sz="788" b="1" i="1" dirty="0">
                <a:solidFill>
                  <a:srgbClr val="000000"/>
                </a:solidFill>
                <a:latin typeface="Arial"/>
              </a:rPr>
              <a:t>Simulation parameters:</a:t>
            </a:r>
            <a:r>
              <a:rPr lang="en-US" sz="788" i="1" dirty="0">
                <a:solidFill>
                  <a:srgbClr val="000000"/>
                </a:solidFill>
                <a:latin typeface="Arial"/>
              </a:rPr>
              <a:t> phase grating pitch = 20 um, photon energy = 9.5 keV, working distance = 1160 mm (n=3), Detector resolution = 2 um, detector pixel equivalent size = 0.6 um.</a:t>
            </a:r>
          </a:p>
        </p:txBody>
      </p:sp>
      <p:sp>
        <p:nvSpPr>
          <p:cNvPr id="22" name="TextBox 21"/>
          <p:cNvSpPr txBox="1"/>
          <p:nvPr/>
        </p:nvSpPr>
        <p:spPr>
          <a:xfrm>
            <a:off x="4312494" y="2424801"/>
            <a:ext cx="4400307" cy="307777"/>
          </a:xfrm>
          <a:prstGeom prst="rect">
            <a:avLst/>
          </a:prstGeom>
          <a:noFill/>
        </p:spPr>
        <p:txBody>
          <a:bodyPr wrap="none" rtlCol="0">
            <a:spAutoFit/>
          </a:bodyPr>
          <a:lstStyle>
            <a:defPPr>
              <a:defRPr lang="en-US"/>
            </a:defPPr>
            <a:lvl1pPr>
              <a:defRPr sz="1400" b="1">
                <a:solidFill>
                  <a:schemeClr val="bg2"/>
                </a:solidFill>
              </a:defRPr>
            </a:lvl1pPr>
          </a:lstStyle>
          <a:p>
            <a:r>
              <a:rPr lang="en-US" dirty="0"/>
              <a:t>Simulated Distorted </a:t>
            </a:r>
            <a:r>
              <a:rPr lang="en-US" dirty="0" err="1"/>
              <a:t>Wavefront</a:t>
            </a:r>
            <a:r>
              <a:rPr lang="en-US" dirty="0"/>
              <a:t> from HOMS Mirror</a:t>
            </a:r>
          </a:p>
        </p:txBody>
      </p:sp>
      <p:grpSp>
        <p:nvGrpSpPr>
          <p:cNvPr id="2" name="Group 1">
            <a:extLst>
              <a:ext uri="{FF2B5EF4-FFF2-40B4-BE49-F238E27FC236}">
                <a16:creationId xmlns:a16="http://schemas.microsoft.com/office/drawing/2014/main" id="{2DCA8AB0-BCF9-4EDD-BF1B-549E5DDD537C}"/>
              </a:ext>
            </a:extLst>
          </p:cNvPr>
          <p:cNvGrpSpPr/>
          <p:nvPr/>
        </p:nvGrpSpPr>
        <p:grpSpPr>
          <a:xfrm>
            <a:off x="889819" y="2635300"/>
            <a:ext cx="2414857" cy="2156128"/>
            <a:chOff x="240208" y="3096648"/>
            <a:chExt cx="2215593" cy="1910287"/>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08" y="3096648"/>
              <a:ext cx="2215593" cy="1793904"/>
            </a:xfrm>
            <a:prstGeom prst="rect">
              <a:avLst/>
            </a:prstGeom>
          </p:spPr>
        </p:pic>
        <p:sp>
          <p:nvSpPr>
            <p:cNvPr id="25" name="TextBox 24"/>
            <p:cNvSpPr txBox="1"/>
            <p:nvPr/>
          </p:nvSpPr>
          <p:spPr>
            <a:xfrm>
              <a:off x="1120659" y="4840712"/>
              <a:ext cx="387096" cy="166223"/>
            </a:xfrm>
            <a:prstGeom prst="rect">
              <a:avLst/>
            </a:prstGeom>
            <a:noFill/>
          </p:spPr>
          <p:txBody>
            <a:bodyPr wrap="none" rtlCol="0">
              <a:spAutoFit/>
            </a:bodyPr>
            <a:lstStyle/>
            <a:p>
              <a:r>
                <a:rPr lang="en-US" sz="619" dirty="0">
                  <a:solidFill>
                    <a:srgbClr val="000000"/>
                  </a:solidFill>
                  <a:latin typeface="Arial"/>
                </a:rPr>
                <a:t>X (um)</a:t>
              </a:r>
            </a:p>
          </p:txBody>
        </p:sp>
        <p:sp>
          <p:nvSpPr>
            <p:cNvPr id="26" name="Rectangle 25"/>
            <p:cNvSpPr/>
            <p:nvPr/>
          </p:nvSpPr>
          <p:spPr>
            <a:xfrm>
              <a:off x="1024353" y="3576102"/>
              <a:ext cx="694707" cy="1020968"/>
            </a:xfrm>
            <a:prstGeom prst="rect">
              <a:avLst/>
            </a:prstGeom>
            <a:noFill/>
            <a:ln>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latin typeface="Arial"/>
              </a:endParaRPr>
            </a:p>
          </p:txBody>
        </p:sp>
      </p:gr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925" y="2647950"/>
            <a:ext cx="2238723" cy="2024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1"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6516" y="2679578"/>
            <a:ext cx="2414425" cy="20743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itle 2">
            <a:extLst>
              <a:ext uri="{FF2B5EF4-FFF2-40B4-BE49-F238E27FC236}">
                <a16:creationId xmlns:a16="http://schemas.microsoft.com/office/drawing/2014/main" id="{A797B361-0EEE-E34E-9A89-D8DC8DB44EFF}"/>
              </a:ext>
            </a:extLst>
          </p:cNvPr>
          <p:cNvSpPr>
            <a:spLocks noGrp="1"/>
          </p:cNvSpPr>
          <p:nvPr>
            <p:ph type="title"/>
          </p:nvPr>
        </p:nvSpPr>
        <p:spPr>
          <a:xfrm>
            <a:off x="451822" y="96818"/>
            <a:ext cx="8103570" cy="564775"/>
          </a:xfrm>
        </p:spPr>
        <p:txBody>
          <a:bodyPr anchor="ctr"/>
          <a:lstStyle/>
          <a:p>
            <a:r>
              <a:rPr lang="en-US" dirty="0"/>
              <a:t>Use Case: Testing Single Shot Wavefront Sensor</a:t>
            </a:r>
          </a:p>
        </p:txBody>
      </p:sp>
      <p:pic>
        <p:nvPicPr>
          <p:cNvPr id="28" name="Picture 27">
            <a:extLst>
              <a:ext uri="{FF2B5EF4-FFF2-40B4-BE49-F238E27FC236}">
                <a16:creationId xmlns:a16="http://schemas.microsoft.com/office/drawing/2014/main" id="{1A9E571F-C852-FE4F-9C36-3C6293993560}"/>
              </a:ext>
            </a:extLst>
          </p:cNvPr>
          <p:cNvPicPr>
            <a:picLocks noChangeAspect="1"/>
          </p:cNvPicPr>
          <p:nvPr/>
        </p:nvPicPr>
        <p:blipFill>
          <a:blip r:embed="rId6"/>
          <a:stretch>
            <a:fillRect/>
          </a:stretch>
        </p:blipFill>
        <p:spPr>
          <a:xfrm>
            <a:off x="1790700" y="1073462"/>
            <a:ext cx="7048500" cy="918899"/>
          </a:xfrm>
          <a:prstGeom prst="rect">
            <a:avLst/>
          </a:prstGeom>
        </p:spPr>
      </p:pic>
      <p:sp>
        <p:nvSpPr>
          <p:cNvPr id="29" name="Rounded Rectangle 28">
            <a:extLst>
              <a:ext uri="{FF2B5EF4-FFF2-40B4-BE49-F238E27FC236}">
                <a16:creationId xmlns:a16="http://schemas.microsoft.com/office/drawing/2014/main" id="{D7FFE998-6F0E-3E4C-A90C-96A171D9BD88}"/>
              </a:ext>
            </a:extLst>
          </p:cNvPr>
          <p:cNvSpPr/>
          <p:nvPr/>
        </p:nvSpPr>
        <p:spPr>
          <a:xfrm>
            <a:off x="4305300" y="971550"/>
            <a:ext cx="1752600" cy="1066800"/>
          </a:xfrm>
          <a:prstGeom prst="roundRect">
            <a:avLst/>
          </a:prstGeom>
          <a:solidFill>
            <a:schemeClr val="bg1">
              <a:lumMod val="75000"/>
              <a:alpha val="2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89819" y="2429175"/>
            <a:ext cx="2807179" cy="307777"/>
          </a:xfrm>
          <a:prstGeom prst="rect">
            <a:avLst/>
          </a:prstGeom>
          <a:noFill/>
        </p:spPr>
        <p:txBody>
          <a:bodyPr wrap="none" rtlCol="0">
            <a:spAutoFit/>
          </a:bodyPr>
          <a:lstStyle>
            <a:defPPr>
              <a:defRPr lang="en-US"/>
            </a:defPPr>
            <a:lvl1pPr>
              <a:defRPr sz="1400" b="1">
                <a:solidFill>
                  <a:schemeClr val="bg2"/>
                </a:solidFill>
              </a:defRPr>
            </a:lvl1pPr>
          </a:lstStyle>
          <a:p>
            <a:r>
              <a:rPr lang="en-US" dirty="0"/>
              <a:t>HOMS Mirror Phase Error (rad)</a:t>
            </a:r>
          </a:p>
        </p:txBody>
      </p:sp>
      <p:sp>
        <p:nvSpPr>
          <p:cNvPr id="30" name="TextBox 29">
            <a:extLst>
              <a:ext uri="{FF2B5EF4-FFF2-40B4-BE49-F238E27FC236}">
                <a16:creationId xmlns:a16="http://schemas.microsoft.com/office/drawing/2014/main" id="{479F950D-8A3B-BF4A-9F93-40A4AB2AD34E}"/>
              </a:ext>
            </a:extLst>
          </p:cNvPr>
          <p:cNvSpPr txBox="1"/>
          <p:nvPr/>
        </p:nvSpPr>
        <p:spPr>
          <a:xfrm>
            <a:off x="76200" y="1021489"/>
            <a:ext cx="1600200" cy="1169261"/>
          </a:xfrm>
          <a:prstGeom prst="rect">
            <a:avLst/>
          </a:prstGeom>
          <a:noFill/>
        </p:spPr>
        <p:txBody>
          <a:bodyPr wrap="square" rtlCol="0">
            <a:noAutofit/>
          </a:bodyPr>
          <a:lstStyle/>
          <a:p>
            <a:pPr>
              <a:spcBef>
                <a:spcPts val="600"/>
              </a:spcBef>
            </a:pPr>
            <a:r>
              <a:rPr lang="en-US" sz="1300" dirty="0">
                <a:solidFill>
                  <a:schemeClr val="bg1">
                    <a:lumMod val="50000"/>
                  </a:schemeClr>
                </a:solidFill>
              </a:rPr>
              <a:t>FEL Simulation</a:t>
            </a:r>
          </a:p>
          <a:p>
            <a:pPr>
              <a:spcBef>
                <a:spcPts val="600"/>
              </a:spcBef>
            </a:pPr>
            <a:r>
              <a:rPr lang="en-US" sz="1300" b="1" dirty="0">
                <a:solidFill>
                  <a:schemeClr val="bg2"/>
                </a:solidFill>
              </a:rPr>
              <a:t>Beam Transport</a:t>
            </a:r>
          </a:p>
          <a:p>
            <a:pPr>
              <a:spcBef>
                <a:spcPts val="600"/>
              </a:spcBef>
            </a:pPr>
            <a:r>
              <a:rPr lang="en-US" sz="1300" dirty="0">
                <a:solidFill>
                  <a:schemeClr val="bg1">
                    <a:lumMod val="50000"/>
                  </a:schemeClr>
                </a:solidFill>
              </a:rPr>
              <a:t>Beam Focusing</a:t>
            </a:r>
          </a:p>
          <a:p>
            <a:pPr>
              <a:spcBef>
                <a:spcPts val="600"/>
              </a:spcBef>
            </a:pPr>
            <a:r>
              <a:rPr lang="en-US" sz="1300" dirty="0">
                <a:solidFill>
                  <a:schemeClr val="bg1">
                    <a:lumMod val="50000"/>
                  </a:schemeClr>
                </a:solidFill>
              </a:rPr>
              <a:t>Wavefront Analysis</a:t>
            </a:r>
          </a:p>
          <a:p>
            <a:pPr>
              <a:spcBef>
                <a:spcPts val="600"/>
              </a:spcBef>
            </a:pPr>
            <a:endParaRPr lang="en-US" sz="1200" b="1" i="1" dirty="0">
              <a:solidFill>
                <a:schemeClr val="bg2"/>
              </a:solidFill>
            </a:endParaRPr>
          </a:p>
        </p:txBody>
      </p:sp>
    </p:spTree>
    <p:extLst>
      <p:ext uri="{BB962C8B-B14F-4D97-AF65-F5344CB8AC3E}">
        <p14:creationId xmlns:p14="http://schemas.microsoft.com/office/powerpoint/2010/main" val="179509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800" y="4610040"/>
            <a:ext cx="8153400" cy="400110"/>
          </a:xfrm>
          <a:prstGeom prst="rect">
            <a:avLst/>
          </a:prstGeom>
          <a:noFill/>
        </p:spPr>
        <p:txBody>
          <a:bodyPr wrap="square" rtlCol="0">
            <a:spAutoFit/>
          </a:bodyPr>
          <a:lstStyle/>
          <a:p>
            <a:pPr defTabSz="685800">
              <a:defRPr/>
            </a:pPr>
            <a:r>
              <a:rPr lang="en-US" sz="1000" i="1" dirty="0">
                <a:solidFill>
                  <a:srgbClr val="000000"/>
                </a:solidFill>
                <a:latin typeface="Arial"/>
              </a:rPr>
              <a:t>To accommodate the divergent focused beam, the phase grating has a pitch of 14um, placed 0.400 meters after the focus. Detection was at the 1</a:t>
            </a:r>
            <a:r>
              <a:rPr lang="en-US" sz="1000" i="1" baseline="30000" dirty="0">
                <a:solidFill>
                  <a:srgbClr val="000000"/>
                </a:solidFill>
                <a:latin typeface="Arial"/>
              </a:rPr>
              <a:t>st</a:t>
            </a:r>
            <a:r>
              <a:rPr lang="en-US" sz="1000" i="1" dirty="0">
                <a:solidFill>
                  <a:srgbClr val="000000"/>
                </a:solidFill>
                <a:latin typeface="Arial"/>
              </a:rPr>
              <a:t> Talbot plane at 0.354 m away from the grating. We assumed an image blur of 2um and pixel size of 0.6um.  Photon energy is 9.5 </a:t>
            </a:r>
            <a:r>
              <a:rPr lang="en-US" sz="1000" i="1" dirty="0" err="1">
                <a:solidFill>
                  <a:srgbClr val="000000"/>
                </a:solidFill>
                <a:latin typeface="Arial"/>
              </a:rPr>
              <a:t>keV</a:t>
            </a:r>
            <a:r>
              <a:rPr lang="en-US" sz="1000" i="1" dirty="0">
                <a:solidFill>
                  <a:srgbClr val="000000"/>
                </a:solidFill>
                <a:latin typeface="Arial"/>
              </a:rPr>
              <a:t>.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540" t="10513" r="17173" b="3839"/>
          <a:stretch/>
        </p:blipFill>
        <p:spPr>
          <a:xfrm>
            <a:off x="1157808" y="2563880"/>
            <a:ext cx="1884756" cy="177294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224" t="11034" r="18331" b="3703"/>
          <a:stretch/>
        </p:blipFill>
        <p:spPr>
          <a:xfrm>
            <a:off x="2996337" y="2598567"/>
            <a:ext cx="1906966" cy="1755998"/>
          </a:xfrm>
          <a:prstGeom prst="rect">
            <a:avLst/>
          </a:prstGeom>
        </p:spPr>
      </p:pic>
      <p:sp>
        <p:nvSpPr>
          <p:cNvPr id="6" name="TextBox 5"/>
          <p:cNvSpPr txBox="1"/>
          <p:nvPr/>
        </p:nvSpPr>
        <p:spPr>
          <a:xfrm>
            <a:off x="3854909" y="4304741"/>
            <a:ext cx="593697" cy="248209"/>
          </a:xfrm>
          <a:prstGeom prst="rect">
            <a:avLst/>
          </a:prstGeom>
          <a:noFill/>
        </p:spPr>
        <p:txBody>
          <a:bodyPr wrap="square" rtlCol="0">
            <a:spAutoFit/>
          </a:bodyPr>
          <a:lstStyle/>
          <a:p>
            <a:pPr defTabSz="514350">
              <a:defRPr/>
            </a:pPr>
            <a:r>
              <a:rPr lang="en-US" sz="1013" dirty="0">
                <a:solidFill>
                  <a:prstClr val="black"/>
                </a:solidFill>
                <a:latin typeface="Calibri" panose="020F0502020204030204"/>
              </a:rPr>
              <a:t>x (nm)</a:t>
            </a:r>
          </a:p>
        </p:txBody>
      </p:sp>
      <p:sp>
        <p:nvSpPr>
          <p:cNvPr id="8" name="TextBox 7"/>
          <p:cNvSpPr txBox="1"/>
          <p:nvPr/>
        </p:nvSpPr>
        <p:spPr>
          <a:xfrm>
            <a:off x="1926044" y="4293385"/>
            <a:ext cx="707532" cy="248209"/>
          </a:xfrm>
          <a:prstGeom prst="rect">
            <a:avLst/>
          </a:prstGeom>
          <a:noFill/>
        </p:spPr>
        <p:txBody>
          <a:bodyPr wrap="square" rtlCol="0">
            <a:spAutoFit/>
          </a:bodyPr>
          <a:lstStyle/>
          <a:p>
            <a:pPr defTabSz="514350">
              <a:defRPr/>
            </a:pPr>
            <a:r>
              <a:rPr lang="en-US" sz="1013" dirty="0">
                <a:solidFill>
                  <a:prstClr val="black"/>
                </a:solidFill>
                <a:latin typeface="Calibri" panose="020F0502020204030204"/>
              </a:rPr>
              <a:t>x (nm)</a:t>
            </a:r>
          </a:p>
        </p:txBody>
      </p:sp>
      <p:sp>
        <p:nvSpPr>
          <p:cNvPr id="9" name="TextBox 8"/>
          <p:cNvSpPr txBox="1"/>
          <p:nvPr/>
        </p:nvSpPr>
        <p:spPr>
          <a:xfrm rot="16200000">
            <a:off x="758518" y="3253161"/>
            <a:ext cx="712375" cy="248209"/>
          </a:xfrm>
          <a:prstGeom prst="rect">
            <a:avLst/>
          </a:prstGeom>
          <a:noFill/>
        </p:spPr>
        <p:txBody>
          <a:bodyPr wrap="square" rtlCol="0">
            <a:spAutoFit/>
          </a:bodyPr>
          <a:lstStyle/>
          <a:p>
            <a:pPr defTabSz="514350">
              <a:defRPr/>
            </a:pPr>
            <a:r>
              <a:rPr lang="en-US" sz="1013" dirty="0">
                <a:solidFill>
                  <a:prstClr val="black"/>
                </a:solidFill>
                <a:latin typeface="Calibri" panose="020F0502020204030204"/>
              </a:rPr>
              <a:t>y (nm)</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2354" y="2469689"/>
            <a:ext cx="2432447" cy="2033834"/>
          </a:xfrm>
          <a:prstGeom prst="rect">
            <a:avLst/>
          </a:prstGeom>
        </p:spPr>
      </p:pic>
      <p:sp>
        <p:nvSpPr>
          <p:cNvPr id="19" name="Title 2">
            <a:extLst>
              <a:ext uri="{FF2B5EF4-FFF2-40B4-BE49-F238E27FC236}">
                <a16:creationId xmlns:a16="http://schemas.microsoft.com/office/drawing/2014/main" id="{2944B7E0-0CAC-7148-93C1-2CF76287F99B}"/>
              </a:ext>
            </a:extLst>
          </p:cNvPr>
          <p:cNvSpPr txBox="1">
            <a:spLocks/>
          </p:cNvSpPr>
          <p:nvPr/>
        </p:nvSpPr>
        <p:spPr>
          <a:xfrm>
            <a:off x="457200" y="107136"/>
            <a:ext cx="8103570" cy="564775"/>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a:lstStyle>
          <a:p>
            <a:r>
              <a:rPr lang="en-US" dirty="0"/>
              <a:t>Use Case: Testing Single Shot Wavefront Sensor</a:t>
            </a:r>
          </a:p>
        </p:txBody>
      </p:sp>
      <p:pic>
        <p:nvPicPr>
          <p:cNvPr id="20" name="Picture 19">
            <a:extLst>
              <a:ext uri="{FF2B5EF4-FFF2-40B4-BE49-F238E27FC236}">
                <a16:creationId xmlns:a16="http://schemas.microsoft.com/office/drawing/2014/main" id="{F2F9CED1-2012-1C42-905C-5B53F4BFF8FB}"/>
              </a:ext>
            </a:extLst>
          </p:cNvPr>
          <p:cNvPicPr>
            <a:picLocks noChangeAspect="1"/>
          </p:cNvPicPr>
          <p:nvPr/>
        </p:nvPicPr>
        <p:blipFill>
          <a:blip r:embed="rId6"/>
          <a:stretch>
            <a:fillRect/>
          </a:stretch>
        </p:blipFill>
        <p:spPr>
          <a:xfrm>
            <a:off x="1790700" y="1073462"/>
            <a:ext cx="7048500" cy="918899"/>
          </a:xfrm>
          <a:prstGeom prst="rect">
            <a:avLst/>
          </a:prstGeom>
        </p:spPr>
      </p:pic>
      <p:sp>
        <p:nvSpPr>
          <p:cNvPr id="21" name="Rounded Rectangle 20">
            <a:extLst>
              <a:ext uri="{FF2B5EF4-FFF2-40B4-BE49-F238E27FC236}">
                <a16:creationId xmlns:a16="http://schemas.microsoft.com/office/drawing/2014/main" id="{E3979F2E-A689-D549-9489-206977E15E92}"/>
              </a:ext>
            </a:extLst>
          </p:cNvPr>
          <p:cNvSpPr/>
          <p:nvPr/>
        </p:nvSpPr>
        <p:spPr>
          <a:xfrm>
            <a:off x="6057900" y="967156"/>
            <a:ext cx="1828800" cy="1066800"/>
          </a:xfrm>
          <a:prstGeom prst="roundRect">
            <a:avLst/>
          </a:prstGeom>
          <a:solidFill>
            <a:schemeClr val="bg1">
              <a:lumMod val="75000"/>
              <a:alpha val="2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629059" y="2266950"/>
            <a:ext cx="1117614" cy="307777"/>
          </a:xfrm>
          <a:prstGeom prst="rect">
            <a:avLst/>
          </a:prstGeom>
          <a:noFill/>
        </p:spPr>
        <p:txBody>
          <a:bodyPr wrap="none" rtlCol="0">
            <a:spAutoFit/>
          </a:bodyPr>
          <a:lstStyle/>
          <a:p>
            <a:pPr defTabSz="685800">
              <a:defRPr/>
            </a:pPr>
            <a:r>
              <a:rPr lang="en-US" sz="1400" b="1" dirty="0">
                <a:solidFill>
                  <a:schemeClr val="bg2"/>
                </a:solidFill>
                <a:latin typeface="Arial"/>
              </a:rPr>
              <a:t>Ideal focus</a:t>
            </a:r>
          </a:p>
        </p:txBody>
      </p:sp>
      <p:sp>
        <p:nvSpPr>
          <p:cNvPr id="11" name="TextBox 10"/>
          <p:cNvSpPr txBox="1"/>
          <p:nvPr/>
        </p:nvSpPr>
        <p:spPr>
          <a:xfrm>
            <a:off x="3241468" y="2318372"/>
            <a:ext cx="1606530" cy="307777"/>
          </a:xfrm>
          <a:prstGeom prst="rect">
            <a:avLst/>
          </a:prstGeom>
          <a:noFill/>
        </p:spPr>
        <p:txBody>
          <a:bodyPr wrap="none" rtlCol="0">
            <a:spAutoFit/>
          </a:bodyPr>
          <a:lstStyle/>
          <a:p>
            <a:pPr defTabSz="685800">
              <a:defRPr/>
            </a:pPr>
            <a:r>
              <a:rPr lang="en-US" sz="1400" b="1" dirty="0">
                <a:solidFill>
                  <a:schemeClr val="bg2"/>
                </a:solidFill>
                <a:latin typeface="Arial"/>
              </a:rPr>
              <a:t>Aberrated focus</a:t>
            </a:r>
          </a:p>
        </p:txBody>
      </p:sp>
      <p:sp>
        <p:nvSpPr>
          <p:cNvPr id="13" name="TextBox 12"/>
          <p:cNvSpPr txBox="1"/>
          <p:nvPr/>
        </p:nvSpPr>
        <p:spPr>
          <a:xfrm>
            <a:off x="5554223" y="2308223"/>
            <a:ext cx="2396297" cy="307777"/>
          </a:xfrm>
          <a:prstGeom prst="rect">
            <a:avLst/>
          </a:prstGeom>
          <a:noFill/>
        </p:spPr>
        <p:txBody>
          <a:bodyPr wrap="none" rtlCol="0">
            <a:spAutoFit/>
          </a:bodyPr>
          <a:lstStyle/>
          <a:p>
            <a:pPr defTabSz="685800">
              <a:defRPr/>
            </a:pPr>
            <a:r>
              <a:rPr lang="en-US" sz="1400" b="1" dirty="0">
                <a:solidFill>
                  <a:schemeClr val="bg2"/>
                </a:solidFill>
                <a:latin typeface="Arial"/>
              </a:rPr>
              <a:t>Talbot Image Shift (pixels)</a:t>
            </a:r>
          </a:p>
        </p:txBody>
      </p:sp>
      <p:sp>
        <p:nvSpPr>
          <p:cNvPr id="22" name="TextBox 21">
            <a:extLst>
              <a:ext uri="{FF2B5EF4-FFF2-40B4-BE49-F238E27FC236}">
                <a16:creationId xmlns:a16="http://schemas.microsoft.com/office/drawing/2014/main" id="{BA462E4E-4A57-304E-BD79-F8251FBEC9BF}"/>
              </a:ext>
            </a:extLst>
          </p:cNvPr>
          <p:cNvSpPr txBox="1"/>
          <p:nvPr/>
        </p:nvSpPr>
        <p:spPr>
          <a:xfrm>
            <a:off x="76200" y="1021489"/>
            <a:ext cx="1600200" cy="1169261"/>
          </a:xfrm>
          <a:prstGeom prst="rect">
            <a:avLst/>
          </a:prstGeom>
          <a:noFill/>
        </p:spPr>
        <p:txBody>
          <a:bodyPr wrap="square" rtlCol="0">
            <a:noAutofit/>
          </a:bodyPr>
          <a:lstStyle/>
          <a:p>
            <a:pPr>
              <a:spcBef>
                <a:spcPts val="600"/>
              </a:spcBef>
            </a:pPr>
            <a:r>
              <a:rPr lang="en-US" sz="1300" dirty="0">
                <a:solidFill>
                  <a:schemeClr val="bg1">
                    <a:lumMod val="50000"/>
                  </a:schemeClr>
                </a:solidFill>
              </a:rPr>
              <a:t>FEL Simulation</a:t>
            </a:r>
          </a:p>
          <a:p>
            <a:pPr>
              <a:spcBef>
                <a:spcPts val="600"/>
              </a:spcBef>
            </a:pPr>
            <a:r>
              <a:rPr lang="en-US" sz="1300" dirty="0">
                <a:solidFill>
                  <a:schemeClr val="bg1">
                    <a:lumMod val="50000"/>
                  </a:schemeClr>
                </a:solidFill>
              </a:rPr>
              <a:t>Beam Transport</a:t>
            </a:r>
          </a:p>
          <a:p>
            <a:pPr>
              <a:spcBef>
                <a:spcPts val="600"/>
              </a:spcBef>
            </a:pPr>
            <a:r>
              <a:rPr lang="en-US" sz="1300" b="1" dirty="0">
                <a:solidFill>
                  <a:schemeClr val="bg2"/>
                </a:solidFill>
              </a:rPr>
              <a:t>Beam Focusing</a:t>
            </a:r>
          </a:p>
          <a:p>
            <a:pPr>
              <a:spcBef>
                <a:spcPts val="600"/>
              </a:spcBef>
            </a:pPr>
            <a:r>
              <a:rPr lang="en-US" sz="1300" dirty="0">
                <a:solidFill>
                  <a:schemeClr val="bg1">
                    <a:lumMod val="50000"/>
                  </a:schemeClr>
                </a:solidFill>
              </a:rPr>
              <a:t>Wavefront Analysis</a:t>
            </a:r>
          </a:p>
          <a:p>
            <a:pPr>
              <a:spcBef>
                <a:spcPts val="600"/>
              </a:spcBef>
            </a:pPr>
            <a:endParaRPr lang="en-US" sz="1200" b="1" i="1" dirty="0">
              <a:solidFill>
                <a:schemeClr val="bg2"/>
              </a:solidFill>
            </a:endParaRPr>
          </a:p>
        </p:txBody>
      </p:sp>
    </p:spTree>
    <p:extLst>
      <p:ext uri="{BB962C8B-B14F-4D97-AF65-F5344CB8AC3E}">
        <p14:creationId xmlns:p14="http://schemas.microsoft.com/office/powerpoint/2010/main" val="1326828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3476B80-EB95-44B3-A30C-1DEB0A6F07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629788"/>
            <a:ext cx="2338276" cy="2023856"/>
          </a:xfrm>
          <a:prstGeom prst="rect">
            <a:avLst/>
          </a:prstGeom>
        </p:spPr>
      </p:pic>
      <p:sp>
        <p:nvSpPr>
          <p:cNvPr id="12" name="TextBox 11">
            <a:extLst>
              <a:ext uri="{FF2B5EF4-FFF2-40B4-BE49-F238E27FC236}">
                <a16:creationId xmlns:a16="http://schemas.microsoft.com/office/drawing/2014/main" id="{A4FF7CD4-8EED-4556-B303-377DE8B05C87}"/>
              </a:ext>
            </a:extLst>
          </p:cNvPr>
          <p:cNvSpPr txBox="1"/>
          <p:nvPr/>
        </p:nvSpPr>
        <p:spPr>
          <a:xfrm>
            <a:off x="734106" y="2414426"/>
            <a:ext cx="1784463" cy="307777"/>
          </a:xfrm>
          <a:prstGeom prst="rect">
            <a:avLst/>
          </a:prstGeom>
          <a:noFill/>
        </p:spPr>
        <p:txBody>
          <a:bodyPr wrap="none" rtlCol="0">
            <a:spAutoFit/>
          </a:bodyPr>
          <a:lstStyle/>
          <a:p>
            <a:pPr defTabSz="257175"/>
            <a:r>
              <a:rPr lang="en-US" sz="1400" b="1" dirty="0">
                <a:solidFill>
                  <a:schemeClr val="bg2"/>
                </a:solidFill>
              </a:rPr>
              <a:t>Photon Shot Noise</a:t>
            </a:r>
          </a:p>
        </p:txBody>
      </p:sp>
      <p:graphicFrame>
        <p:nvGraphicFramePr>
          <p:cNvPr id="15" name="Chart 14">
            <a:extLst>
              <a:ext uri="{FF2B5EF4-FFF2-40B4-BE49-F238E27FC236}">
                <a16:creationId xmlns:a16="http://schemas.microsoft.com/office/drawing/2014/main" id="{2E0781CD-2ECD-432B-89B3-DB0C256DC821}"/>
              </a:ext>
            </a:extLst>
          </p:cNvPr>
          <p:cNvGraphicFramePr>
            <a:graphicFrameLocks/>
          </p:cNvGraphicFramePr>
          <p:nvPr>
            <p:extLst>
              <p:ext uri="{D42A27DB-BD31-4B8C-83A1-F6EECF244321}">
                <p14:modId xmlns:p14="http://schemas.microsoft.com/office/powerpoint/2010/main" val="249099394"/>
              </p:ext>
            </p:extLst>
          </p:nvPr>
        </p:nvGraphicFramePr>
        <p:xfrm>
          <a:off x="3200400" y="2761466"/>
          <a:ext cx="2514600" cy="1943884"/>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B8402B55-0AC9-4734-A626-D309D00164D3}"/>
              </a:ext>
            </a:extLst>
          </p:cNvPr>
          <p:cNvSpPr txBox="1"/>
          <p:nvPr/>
        </p:nvSpPr>
        <p:spPr>
          <a:xfrm>
            <a:off x="3908343" y="2453689"/>
            <a:ext cx="1319592" cy="307777"/>
          </a:xfrm>
          <a:prstGeom prst="rect">
            <a:avLst/>
          </a:prstGeom>
          <a:noFill/>
        </p:spPr>
        <p:txBody>
          <a:bodyPr wrap="none" rtlCol="0">
            <a:spAutoFit/>
          </a:bodyPr>
          <a:lstStyle/>
          <a:p>
            <a:pPr defTabSz="257175"/>
            <a:r>
              <a:rPr lang="en-US" sz="1400" b="1" dirty="0">
                <a:solidFill>
                  <a:schemeClr val="bg2"/>
                </a:solidFill>
              </a:rPr>
              <a:t>Detector Blur</a:t>
            </a:r>
          </a:p>
        </p:txBody>
      </p:sp>
      <p:sp>
        <p:nvSpPr>
          <p:cNvPr id="19" name="TextBox 18">
            <a:extLst>
              <a:ext uri="{FF2B5EF4-FFF2-40B4-BE49-F238E27FC236}">
                <a16:creationId xmlns:a16="http://schemas.microsoft.com/office/drawing/2014/main" id="{961DA1C0-24B4-4490-BC30-776EEE1A892C}"/>
              </a:ext>
            </a:extLst>
          </p:cNvPr>
          <p:cNvSpPr txBox="1"/>
          <p:nvPr/>
        </p:nvSpPr>
        <p:spPr>
          <a:xfrm>
            <a:off x="6322267" y="2493436"/>
            <a:ext cx="1736373" cy="307777"/>
          </a:xfrm>
          <a:prstGeom prst="rect">
            <a:avLst/>
          </a:prstGeom>
          <a:noFill/>
        </p:spPr>
        <p:txBody>
          <a:bodyPr wrap="none" rtlCol="0">
            <a:spAutoFit/>
          </a:bodyPr>
          <a:lstStyle/>
          <a:p>
            <a:pPr defTabSz="257175"/>
            <a:r>
              <a:rPr lang="en-US" sz="1400" b="1" dirty="0">
                <a:solidFill>
                  <a:schemeClr val="bg2"/>
                </a:solidFill>
              </a:rPr>
              <a:t>Image Pixelization</a:t>
            </a:r>
          </a:p>
        </p:txBody>
      </p:sp>
      <p:graphicFrame>
        <p:nvGraphicFramePr>
          <p:cNvPr id="20" name="Chart 19">
            <a:extLst>
              <a:ext uri="{FF2B5EF4-FFF2-40B4-BE49-F238E27FC236}">
                <a16:creationId xmlns:a16="http://schemas.microsoft.com/office/drawing/2014/main" id="{B3CB3BAC-3CDF-4D23-80B1-5809BE77BD77}"/>
              </a:ext>
            </a:extLst>
          </p:cNvPr>
          <p:cNvGraphicFramePr>
            <a:graphicFrameLocks/>
          </p:cNvGraphicFramePr>
          <p:nvPr>
            <p:extLst>
              <p:ext uri="{D42A27DB-BD31-4B8C-83A1-F6EECF244321}">
                <p14:modId xmlns:p14="http://schemas.microsoft.com/office/powerpoint/2010/main" val="3249508615"/>
              </p:ext>
            </p:extLst>
          </p:nvPr>
        </p:nvGraphicFramePr>
        <p:xfrm>
          <a:off x="5815124" y="2817404"/>
          <a:ext cx="2338276" cy="2040346"/>
        </p:xfrm>
        <a:graphic>
          <a:graphicData uri="http://schemas.openxmlformats.org/drawingml/2006/chart">
            <c:chart xmlns:c="http://schemas.openxmlformats.org/drawingml/2006/chart" xmlns:r="http://schemas.openxmlformats.org/officeDocument/2006/relationships" r:id="rId5"/>
          </a:graphicData>
        </a:graphic>
      </p:graphicFrame>
      <p:sp>
        <p:nvSpPr>
          <p:cNvPr id="13" name="Title 2">
            <a:extLst>
              <a:ext uri="{FF2B5EF4-FFF2-40B4-BE49-F238E27FC236}">
                <a16:creationId xmlns:a16="http://schemas.microsoft.com/office/drawing/2014/main" id="{309FF886-F800-AE41-9E0B-05AFEBBFF455}"/>
              </a:ext>
            </a:extLst>
          </p:cNvPr>
          <p:cNvSpPr>
            <a:spLocks noGrp="1"/>
          </p:cNvSpPr>
          <p:nvPr>
            <p:ph type="title"/>
          </p:nvPr>
        </p:nvSpPr>
        <p:spPr>
          <a:xfrm>
            <a:off x="451822" y="96818"/>
            <a:ext cx="8103570" cy="564775"/>
          </a:xfrm>
        </p:spPr>
        <p:txBody>
          <a:bodyPr anchor="ctr"/>
          <a:lstStyle/>
          <a:p>
            <a:r>
              <a:rPr lang="en-US" dirty="0"/>
              <a:t>Use Case: Testing Single Shot Wavefront Sensor</a:t>
            </a:r>
          </a:p>
        </p:txBody>
      </p:sp>
      <p:pic>
        <p:nvPicPr>
          <p:cNvPr id="14" name="Picture 13">
            <a:extLst>
              <a:ext uri="{FF2B5EF4-FFF2-40B4-BE49-F238E27FC236}">
                <a16:creationId xmlns:a16="http://schemas.microsoft.com/office/drawing/2014/main" id="{63F7FCB9-CF8C-B048-9F5C-27D98700D4F3}"/>
              </a:ext>
            </a:extLst>
          </p:cNvPr>
          <p:cNvPicPr>
            <a:picLocks noChangeAspect="1"/>
          </p:cNvPicPr>
          <p:nvPr/>
        </p:nvPicPr>
        <p:blipFill>
          <a:blip r:embed="rId6"/>
          <a:stretch>
            <a:fillRect/>
          </a:stretch>
        </p:blipFill>
        <p:spPr>
          <a:xfrm>
            <a:off x="1790700" y="1073462"/>
            <a:ext cx="7048500" cy="918899"/>
          </a:xfrm>
          <a:prstGeom prst="rect">
            <a:avLst/>
          </a:prstGeom>
        </p:spPr>
      </p:pic>
      <p:sp>
        <p:nvSpPr>
          <p:cNvPr id="16" name="Rounded Rectangle 15">
            <a:extLst>
              <a:ext uri="{FF2B5EF4-FFF2-40B4-BE49-F238E27FC236}">
                <a16:creationId xmlns:a16="http://schemas.microsoft.com/office/drawing/2014/main" id="{4F9B394B-EC56-9446-A261-08F81BAD0172}"/>
              </a:ext>
            </a:extLst>
          </p:cNvPr>
          <p:cNvSpPr/>
          <p:nvPr/>
        </p:nvSpPr>
        <p:spPr>
          <a:xfrm>
            <a:off x="7863270" y="999511"/>
            <a:ext cx="1128330" cy="1066800"/>
          </a:xfrm>
          <a:prstGeom prst="roundRect">
            <a:avLst/>
          </a:prstGeom>
          <a:solidFill>
            <a:schemeClr val="bg1">
              <a:lumMod val="75000"/>
              <a:alpha val="2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A9CEF76-FA0C-7C49-915F-785A40818978}"/>
              </a:ext>
            </a:extLst>
          </p:cNvPr>
          <p:cNvSpPr txBox="1"/>
          <p:nvPr/>
        </p:nvSpPr>
        <p:spPr>
          <a:xfrm>
            <a:off x="76200" y="1021489"/>
            <a:ext cx="1714500" cy="1169261"/>
          </a:xfrm>
          <a:prstGeom prst="rect">
            <a:avLst/>
          </a:prstGeom>
          <a:noFill/>
        </p:spPr>
        <p:txBody>
          <a:bodyPr wrap="square" rtlCol="0">
            <a:noAutofit/>
          </a:bodyPr>
          <a:lstStyle/>
          <a:p>
            <a:pPr>
              <a:spcBef>
                <a:spcPts val="600"/>
              </a:spcBef>
            </a:pPr>
            <a:r>
              <a:rPr lang="en-US" sz="1300" dirty="0">
                <a:solidFill>
                  <a:schemeClr val="bg1">
                    <a:lumMod val="50000"/>
                  </a:schemeClr>
                </a:solidFill>
              </a:rPr>
              <a:t>FEL Simulation</a:t>
            </a:r>
          </a:p>
          <a:p>
            <a:pPr>
              <a:spcBef>
                <a:spcPts val="600"/>
              </a:spcBef>
            </a:pPr>
            <a:r>
              <a:rPr lang="en-US" sz="1300" dirty="0">
                <a:solidFill>
                  <a:schemeClr val="bg1">
                    <a:lumMod val="50000"/>
                  </a:schemeClr>
                </a:solidFill>
              </a:rPr>
              <a:t>Beam Transport</a:t>
            </a:r>
          </a:p>
          <a:p>
            <a:pPr>
              <a:spcBef>
                <a:spcPts val="600"/>
              </a:spcBef>
            </a:pPr>
            <a:r>
              <a:rPr lang="en-US" sz="1300" dirty="0">
                <a:solidFill>
                  <a:schemeClr val="bg1">
                    <a:lumMod val="50000"/>
                  </a:schemeClr>
                </a:solidFill>
              </a:rPr>
              <a:t>Beam Focusing</a:t>
            </a:r>
          </a:p>
          <a:p>
            <a:pPr>
              <a:spcBef>
                <a:spcPts val="600"/>
              </a:spcBef>
            </a:pPr>
            <a:r>
              <a:rPr lang="en-US" sz="1300" b="1" dirty="0">
                <a:solidFill>
                  <a:schemeClr val="bg2"/>
                </a:solidFill>
              </a:rPr>
              <a:t>Wavefront Analysis</a:t>
            </a:r>
          </a:p>
          <a:p>
            <a:pPr>
              <a:spcBef>
                <a:spcPts val="600"/>
              </a:spcBef>
            </a:pPr>
            <a:endParaRPr lang="en-US" sz="1200" b="1" i="1" dirty="0">
              <a:solidFill>
                <a:schemeClr val="bg2"/>
              </a:solidFill>
            </a:endParaRPr>
          </a:p>
        </p:txBody>
      </p:sp>
      <p:sp>
        <p:nvSpPr>
          <p:cNvPr id="17" name="TextBox 16">
            <a:extLst>
              <a:ext uri="{FF2B5EF4-FFF2-40B4-BE49-F238E27FC236}">
                <a16:creationId xmlns:a16="http://schemas.microsoft.com/office/drawing/2014/main" id="{98F90C68-E50B-6E42-8E8C-D93BCE5BC6A6}"/>
              </a:ext>
            </a:extLst>
          </p:cNvPr>
          <p:cNvSpPr txBox="1"/>
          <p:nvPr/>
        </p:nvSpPr>
        <p:spPr>
          <a:xfrm rot="16200000">
            <a:off x="-460163" y="3518770"/>
            <a:ext cx="1380506" cy="307777"/>
          </a:xfrm>
          <a:prstGeom prst="rect">
            <a:avLst/>
          </a:prstGeom>
          <a:noFill/>
        </p:spPr>
        <p:txBody>
          <a:bodyPr wrap="none" rtlCol="0">
            <a:spAutoFit/>
          </a:bodyPr>
          <a:lstStyle/>
          <a:p>
            <a:pPr defTabSz="257175"/>
            <a:r>
              <a:rPr lang="en-US" sz="1400" b="1" dirty="0">
                <a:solidFill>
                  <a:schemeClr val="bg2"/>
                </a:solidFill>
              </a:rPr>
              <a:t>Position Error</a:t>
            </a:r>
          </a:p>
        </p:txBody>
      </p:sp>
    </p:spTree>
    <p:extLst>
      <p:ext uri="{BB962C8B-B14F-4D97-AF65-F5344CB8AC3E}">
        <p14:creationId xmlns:p14="http://schemas.microsoft.com/office/powerpoint/2010/main" val="4276111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15</a:t>
            </a:fld>
            <a:endParaRPr lang="en-US"/>
          </a:p>
        </p:txBody>
      </p:sp>
      <p:sp>
        <p:nvSpPr>
          <p:cNvPr id="3" name="Title 2"/>
          <p:cNvSpPr>
            <a:spLocks noGrp="1"/>
          </p:cNvSpPr>
          <p:nvPr>
            <p:ph type="title"/>
          </p:nvPr>
        </p:nvSpPr>
        <p:spPr/>
        <p:txBody>
          <a:bodyPr anchor="ctr"/>
          <a:lstStyle/>
          <a:p>
            <a:r>
              <a:rPr lang="en-US" sz="2800">
                <a:latin typeface="Trebuchet MS" charset="0"/>
                <a:ea typeface="Trebuchet MS" charset="0"/>
                <a:cs typeface="Trebuchet MS" charset="0"/>
              </a:rPr>
              <a:t>LUME Pipeline</a:t>
            </a:r>
          </a:p>
        </p:txBody>
      </p:sp>
      <p:sp>
        <p:nvSpPr>
          <p:cNvPr id="4" name="Content Placeholder 3"/>
          <p:cNvSpPr>
            <a:spLocks noGrp="1"/>
          </p:cNvSpPr>
          <p:nvPr>
            <p:ph sz="quarter" idx="14"/>
          </p:nvPr>
        </p:nvSpPr>
        <p:spPr>
          <a:xfrm>
            <a:off x="228600" y="2800350"/>
            <a:ext cx="3886200" cy="2192578"/>
          </a:xfrm>
        </p:spPr>
        <p:txBody>
          <a:bodyPr>
            <a:noAutofit/>
          </a:bodyPr>
          <a:lstStyle/>
          <a:p>
            <a:pPr marL="228600" lvl="0" indent="-234950">
              <a:lnSpc>
                <a:spcPct val="100000"/>
              </a:lnSpc>
              <a:spcAft>
                <a:spcPts val="900"/>
              </a:spcAft>
              <a:buFont typeface="+mj-lt"/>
              <a:buAutoNum type="arabicParenR"/>
            </a:pPr>
            <a:r>
              <a:rPr lang="en-US" sz="1600" dirty="0">
                <a:latin typeface="Calibri" charset="0"/>
                <a:ea typeface="Calibri" charset="0"/>
                <a:cs typeface="Calibri" charset="0"/>
              </a:rPr>
              <a:t>Simulation of electron-beam production.</a:t>
            </a:r>
          </a:p>
          <a:p>
            <a:pPr marL="228600" lvl="0" indent="-234950">
              <a:lnSpc>
                <a:spcPct val="100000"/>
              </a:lnSpc>
              <a:spcAft>
                <a:spcPts val="900"/>
              </a:spcAft>
              <a:buFont typeface="+mj-lt"/>
              <a:buAutoNum type="arabicParenR"/>
            </a:pPr>
            <a:r>
              <a:rPr lang="en-US" sz="1600" dirty="0">
                <a:latin typeface="Calibri" charset="0"/>
                <a:ea typeface="Calibri" charset="0"/>
                <a:cs typeface="Calibri" charset="0"/>
              </a:rPr>
              <a:t>Modeling of the accelerator with known component performance and errors.</a:t>
            </a:r>
          </a:p>
          <a:p>
            <a:pPr marL="228600" indent="-234950">
              <a:lnSpc>
                <a:spcPct val="100000"/>
              </a:lnSpc>
              <a:spcAft>
                <a:spcPts val="900"/>
              </a:spcAft>
              <a:buFont typeface="+mj-lt"/>
              <a:buAutoNum type="arabicParenR"/>
            </a:pPr>
            <a:r>
              <a:rPr lang="en-US" sz="1600" dirty="0">
                <a:latin typeface="Calibri" charset="0"/>
                <a:ea typeface="Calibri" charset="0"/>
                <a:cs typeface="Calibri" charset="0"/>
              </a:rPr>
              <a:t>Simulation of X-ray production in </a:t>
            </a:r>
            <a:r>
              <a:rPr lang="en-US" sz="1600" dirty="0" err="1">
                <a:latin typeface="Calibri" charset="0"/>
                <a:ea typeface="Calibri" charset="0"/>
                <a:cs typeface="Calibri" charset="0"/>
              </a:rPr>
              <a:t>undulator</a:t>
            </a:r>
            <a:r>
              <a:rPr lang="en-US" sz="1600" dirty="0">
                <a:latin typeface="Calibri" charset="0"/>
                <a:ea typeface="Calibri" charset="0"/>
                <a:cs typeface="Calibri" charset="0"/>
              </a:rPr>
              <a:t> including seeding.</a:t>
            </a:r>
          </a:p>
          <a:p>
            <a:pPr marL="228600" indent="-234950">
              <a:lnSpc>
                <a:spcPct val="100000"/>
              </a:lnSpc>
              <a:spcAft>
                <a:spcPts val="900"/>
              </a:spcAft>
              <a:buFont typeface="+mj-lt"/>
              <a:buAutoNum type="arabicParenR"/>
            </a:pPr>
            <a:r>
              <a:rPr lang="en-US" sz="1600" dirty="0">
                <a:latin typeface="Calibri" charset="0"/>
                <a:ea typeface="Calibri" charset="0"/>
                <a:cs typeface="Calibri" charset="0"/>
              </a:rPr>
              <a:t>Propagation of X-rays through the beamline optics.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 y="971550"/>
            <a:ext cx="9144000" cy="1576300"/>
          </a:xfrm>
          <a:prstGeom prst="rect">
            <a:avLst/>
          </a:prstGeom>
        </p:spPr>
      </p:pic>
      <p:sp>
        <p:nvSpPr>
          <p:cNvPr id="6" name="Content Placeholder 3"/>
          <p:cNvSpPr txBox="1">
            <a:spLocks/>
          </p:cNvSpPr>
          <p:nvPr/>
        </p:nvSpPr>
        <p:spPr>
          <a:xfrm>
            <a:off x="4724400" y="2800351"/>
            <a:ext cx="3886200" cy="2057400"/>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rgbClr val="981E3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34950">
              <a:lnSpc>
                <a:spcPct val="100000"/>
              </a:lnSpc>
              <a:spcAft>
                <a:spcPts val="600"/>
              </a:spcAft>
              <a:buFont typeface="+mj-lt"/>
              <a:buAutoNum type="arabicParenR" startAt="5"/>
            </a:pPr>
            <a:r>
              <a:rPr lang="en-US" sz="1600" dirty="0">
                <a:latin typeface="Calibri" charset="0"/>
                <a:ea typeface="Calibri" charset="0"/>
                <a:cs typeface="Calibri" charset="0"/>
              </a:rPr>
              <a:t>Calculation of the photon-matter interaction at the sample.</a:t>
            </a:r>
          </a:p>
          <a:p>
            <a:pPr marL="228600" indent="-234950">
              <a:lnSpc>
                <a:spcPct val="100000"/>
              </a:lnSpc>
              <a:spcAft>
                <a:spcPts val="600"/>
              </a:spcAft>
              <a:buFont typeface="+mj-lt"/>
              <a:buAutoNum type="arabicParenR" startAt="5"/>
            </a:pPr>
            <a:r>
              <a:rPr lang="en-US" sz="1600" dirty="0">
                <a:latin typeface="Calibri" charset="0"/>
                <a:ea typeface="Calibri" charset="0"/>
                <a:cs typeface="Calibri" charset="0"/>
              </a:rPr>
              <a:t>Selection and propagation of photons and particles to the detector.</a:t>
            </a:r>
          </a:p>
          <a:p>
            <a:pPr marL="228600" indent="-234950">
              <a:lnSpc>
                <a:spcPct val="100000"/>
              </a:lnSpc>
              <a:spcAft>
                <a:spcPts val="600"/>
              </a:spcAft>
              <a:buFont typeface="+mj-lt"/>
              <a:buAutoNum type="arabicParenR" startAt="5"/>
            </a:pPr>
            <a:r>
              <a:rPr lang="en-US" sz="1600" dirty="0">
                <a:latin typeface="Calibri" charset="0"/>
                <a:ea typeface="Calibri" charset="0"/>
                <a:cs typeface="Calibri" charset="0"/>
              </a:rPr>
              <a:t>Modeling of the detector response.</a:t>
            </a:r>
          </a:p>
          <a:p>
            <a:pPr marL="228600" indent="-234950">
              <a:lnSpc>
                <a:spcPct val="100000"/>
              </a:lnSpc>
              <a:spcAft>
                <a:spcPts val="600"/>
              </a:spcAft>
              <a:buFont typeface="+mj-lt"/>
              <a:buAutoNum type="arabicParenR" startAt="5"/>
            </a:pPr>
            <a:r>
              <a:rPr lang="en-US" sz="1600" dirty="0">
                <a:latin typeface="Calibri" charset="0"/>
                <a:ea typeface="Calibri" charset="0"/>
                <a:cs typeface="Calibri" charset="0"/>
              </a:rPr>
              <a:t>Test reconstruction and data analysis algorithms with simulated detector signals. </a:t>
            </a:r>
          </a:p>
        </p:txBody>
      </p:sp>
      <p:sp>
        <p:nvSpPr>
          <p:cNvPr id="7" name="Diamond 6"/>
          <p:cNvSpPr/>
          <p:nvPr/>
        </p:nvSpPr>
        <p:spPr>
          <a:xfrm>
            <a:off x="4373881" y="2800350"/>
            <a:ext cx="45719" cy="2057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86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86557F-1CBC-3640-AC81-DF0543FFA5F4}"/>
              </a:ext>
            </a:extLst>
          </p:cNvPr>
          <p:cNvSpPr>
            <a:spLocks noGrp="1"/>
          </p:cNvSpPr>
          <p:nvPr>
            <p:ph type="sldNum" sz="quarter" idx="11"/>
          </p:nvPr>
        </p:nvSpPr>
        <p:spPr/>
        <p:txBody>
          <a:bodyPr/>
          <a:lstStyle/>
          <a:p>
            <a:fld id="{5BD36294-2849-48A8-8531-5354CF3095D2}" type="slidenum">
              <a:rPr lang="en-US" smtClean="0"/>
              <a:pPr/>
              <a:t>16</a:t>
            </a:fld>
            <a:endParaRPr lang="en-US"/>
          </a:p>
        </p:txBody>
      </p:sp>
      <p:sp>
        <p:nvSpPr>
          <p:cNvPr id="3" name="Title 2">
            <a:extLst>
              <a:ext uri="{FF2B5EF4-FFF2-40B4-BE49-F238E27FC236}">
                <a16:creationId xmlns:a16="http://schemas.microsoft.com/office/drawing/2014/main" id="{D3E10581-99A6-9E45-9C7D-8BA61C4ED374}"/>
              </a:ext>
            </a:extLst>
          </p:cNvPr>
          <p:cNvSpPr>
            <a:spLocks noGrp="1"/>
          </p:cNvSpPr>
          <p:nvPr>
            <p:ph type="title"/>
          </p:nvPr>
        </p:nvSpPr>
        <p:spPr/>
        <p:txBody>
          <a:bodyPr anchor="ctr"/>
          <a:lstStyle/>
          <a:p>
            <a:r>
              <a:rPr lang="en-US" dirty="0"/>
              <a:t>Module Codes</a:t>
            </a:r>
          </a:p>
        </p:txBody>
      </p:sp>
      <p:pic>
        <p:nvPicPr>
          <p:cNvPr id="7" name="Picture 6">
            <a:extLst>
              <a:ext uri="{FF2B5EF4-FFF2-40B4-BE49-F238E27FC236}">
                <a16:creationId xmlns:a16="http://schemas.microsoft.com/office/drawing/2014/main" id="{E753E007-0305-E54D-9A9F-69AA71565C2A}"/>
              </a:ext>
            </a:extLst>
          </p:cNvPr>
          <p:cNvPicPr>
            <a:picLocks noChangeAspect="1"/>
          </p:cNvPicPr>
          <p:nvPr/>
        </p:nvPicPr>
        <p:blipFill>
          <a:blip r:embed="rId3"/>
          <a:stretch>
            <a:fillRect/>
          </a:stretch>
        </p:blipFill>
        <p:spPr>
          <a:xfrm>
            <a:off x="152400" y="895350"/>
            <a:ext cx="6315572" cy="1905000"/>
          </a:xfrm>
          <a:prstGeom prst="rect">
            <a:avLst/>
          </a:prstGeom>
        </p:spPr>
      </p:pic>
      <p:sp>
        <p:nvSpPr>
          <p:cNvPr id="8" name="TextBox 7">
            <a:extLst>
              <a:ext uri="{FF2B5EF4-FFF2-40B4-BE49-F238E27FC236}">
                <a16:creationId xmlns:a16="http://schemas.microsoft.com/office/drawing/2014/main" id="{ECBC1449-65C8-344E-8663-28971EEC57F2}"/>
              </a:ext>
            </a:extLst>
          </p:cNvPr>
          <p:cNvSpPr txBox="1"/>
          <p:nvPr/>
        </p:nvSpPr>
        <p:spPr>
          <a:xfrm>
            <a:off x="78288" y="3142729"/>
            <a:ext cx="429670" cy="366376"/>
          </a:xfrm>
          <a:prstGeom prst="rect">
            <a:avLst/>
          </a:prstGeom>
          <a:noFill/>
        </p:spPr>
        <p:txBody>
          <a:bodyPr wrap="none" rtlCol="0">
            <a:noAutofit/>
          </a:bodyPr>
          <a:lstStyle/>
          <a:p>
            <a:pPr>
              <a:spcBef>
                <a:spcPts val="600"/>
              </a:spcBef>
            </a:pPr>
            <a:r>
              <a:rPr lang="en-US" u="sng" dirty="0"/>
              <a:t>Injector</a:t>
            </a:r>
          </a:p>
        </p:txBody>
      </p:sp>
      <p:sp>
        <p:nvSpPr>
          <p:cNvPr id="9" name="TextBox 8">
            <a:extLst>
              <a:ext uri="{FF2B5EF4-FFF2-40B4-BE49-F238E27FC236}">
                <a16:creationId xmlns:a16="http://schemas.microsoft.com/office/drawing/2014/main" id="{40ADF567-EF9E-3542-82DC-6AEC290DFF9C}"/>
              </a:ext>
            </a:extLst>
          </p:cNvPr>
          <p:cNvSpPr txBox="1"/>
          <p:nvPr/>
        </p:nvSpPr>
        <p:spPr>
          <a:xfrm>
            <a:off x="1297488" y="3142729"/>
            <a:ext cx="429670" cy="366376"/>
          </a:xfrm>
          <a:prstGeom prst="rect">
            <a:avLst/>
          </a:prstGeom>
          <a:noFill/>
        </p:spPr>
        <p:txBody>
          <a:bodyPr wrap="none" rtlCol="0">
            <a:noAutofit/>
          </a:bodyPr>
          <a:lstStyle/>
          <a:p>
            <a:pPr>
              <a:spcBef>
                <a:spcPts val="600"/>
              </a:spcBef>
            </a:pPr>
            <a:r>
              <a:rPr lang="en-US" u="sng" dirty="0"/>
              <a:t>Accelerator</a:t>
            </a:r>
          </a:p>
        </p:txBody>
      </p:sp>
      <p:sp>
        <p:nvSpPr>
          <p:cNvPr id="10" name="TextBox 9">
            <a:extLst>
              <a:ext uri="{FF2B5EF4-FFF2-40B4-BE49-F238E27FC236}">
                <a16:creationId xmlns:a16="http://schemas.microsoft.com/office/drawing/2014/main" id="{46AB4214-6B62-B248-BCE5-8EBB32A29D97}"/>
              </a:ext>
            </a:extLst>
          </p:cNvPr>
          <p:cNvSpPr txBox="1"/>
          <p:nvPr/>
        </p:nvSpPr>
        <p:spPr>
          <a:xfrm>
            <a:off x="3126288" y="3142729"/>
            <a:ext cx="1600200" cy="366376"/>
          </a:xfrm>
          <a:prstGeom prst="rect">
            <a:avLst/>
          </a:prstGeom>
          <a:noFill/>
        </p:spPr>
        <p:txBody>
          <a:bodyPr wrap="none" rtlCol="0">
            <a:noAutofit/>
          </a:bodyPr>
          <a:lstStyle/>
          <a:p>
            <a:pPr>
              <a:spcBef>
                <a:spcPts val="600"/>
              </a:spcBef>
            </a:pPr>
            <a:r>
              <a:rPr lang="en-US" u="sng" dirty="0"/>
              <a:t>Undulator</a:t>
            </a:r>
          </a:p>
        </p:txBody>
      </p:sp>
      <p:sp>
        <p:nvSpPr>
          <p:cNvPr id="11" name="TextBox 10">
            <a:extLst>
              <a:ext uri="{FF2B5EF4-FFF2-40B4-BE49-F238E27FC236}">
                <a16:creationId xmlns:a16="http://schemas.microsoft.com/office/drawing/2014/main" id="{4A467E30-9CF9-A447-8206-04CA076F90A6}"/>
              </a:ext>
            </a:extLst>
          </p:cNvPr>
          <p:cNvSpPr txBox="1"/>
          <p:nvPr/>
        </p:nvSpPr>
        <p:spPr>
          <a:xfrm>
            <a:off x="4726488" y="3142729"/>
            <a:ext cx="1600200" cy="366376"/>
          </a:xfrm>
          <a:prstGeom prst="rect">
            <a:avLst/>
          </a:prstGeom>
          <a:noFill/>
        </p:spPr>
        <p:txBody>
          <a:bodyPr wrap="none" rtlCol="0">
            <a:noAutofit/>
          </a:bodyPr>
          <a:lstStyle/>
          <a:p>
            <a:pPr>
              <a:spcBef>
                <a:spcPts val="600"/>
              </a:spcBef>
            </a:pPr>
            <a:r>
              <a:rPr lang="en-US" u="sng" dirty="0"/>
              <a:t>X-ray transport</a:t>
            </a:r>
          </a:p>
        </p:txBody>
      </p:sp>
      <p:sp>
        <p:nvSpPr>
          <p:cNvPr id="12" name="TextBox 11">
            <a:extLst>
              <a:ext uri="{FF2B5EF4-FFF2-40B4-BE49-F238E27FC236}">
                <a16:creationId xmlns:a16="http://schemas.microsoft.com/office/drawing/2014/main" id="{17C7C121-69CA-0A47-A582-60F8FFC53D9D}"/>
              </a:ext>
            </a:extLst>
          </p:cNvPr>
          <p:cNvSpPr txBox="1"/>
          <p:nvPr/>
        </p:nvSpPr>
        <p:spPr>
          <a:xfrm>
            <a:off x="78288" y="3523729"/>
            <a:ext cx="1253121" cy="974991"/>
          </a:xfrm>
          <a:prstGeom prst="rect">
            <a:avLst/>
          </a:prstGeom>
          <a:noFill/>
        </p:spPr>
        <p:txBody>
          <a:bodyPr wrap="none" rtlCol="0">
            <a:noAutofit/>
          </a:bodyPr>
          <a:lstStyle/>
          <a:p>
            <a:pPr>
              <a:spcBef>
                <a:spcPts val="600"/>
              </a:spcBef>
            </a:pPr>
            <a:r>
              <a:rPr lang="en-US" b="1" i="1" dirty="0">
                <a:solidFill>
                  <a:schemeClr val="tx2"/>
                </a:solidFill>
              </a:rPr>
              <a:t>Astra</a:t>
            </a:r>
          </a:p>
          <a:p>
            <a:pPr>
              <a:spcBef>
                <a:spcPts val="600"/>
              </a:spcBef>
            </a:pPr>
            <a:r>
              <a:rPr lang="en-US" b="1" i="1" dirty="0">
                <a:solidFill>
                  <a:schemeClr val="tx2"/>
                </a:solidFill>
              </a:rPr>
              <a:t>IMPACT-T</a:t>
            </a:r>
          </a:p>
          <a:p>
            <a:pPr>
              <a:spcBef>
                <a:spcPts val="600"/>
              </a:spcBef>
            </a:pPr>
            <a:r>
              <a:rPr lang="en-US" b="1" i="1" dirty="0">
                <a:solidFill>
                  <a:schemeClr val="tx2"/>
                </a:solidFill>
              </a:rPr>
              <a:t>OPAL</a:t>
            </a:r>
          </a:p>
        </p:txBody>
      </p:sp>
      <p:sp>
        <p:nvSpPr>
          <p:cNvPr id="13" name="TextBox 12">
            <a:extLst>
              <a:ext uri="{FF2B5EF4-FFF2-40B4-BE49-F238E27FC236}">
                <a16:creationId xmlns:a16="http://schemas.microsoft.com/office/drawing/2014/main" id="{E9A3D40A-D87E-664D-A095-85A1530C392E}"/>
              </a:ext>
            </a:extLst>
          </p:cNvPr>
          <p:cNvSpPr txBox="1"/>
          <p:nvPr/>
        </p:nvSpPr>
        <p:spPr>
          <a:xfrm>
            <a:off x="1373688" y="3523729"/>
            <a:ext cx="1253121" cy="974991"/>
          </a:xfrm>
          <a:prstGeom prst="rect">
            <a:avLst/>
          </a:prstGeom>
          <a:noFill/>
        </p:spPr>
        <p:txBody>
          <a:bodyPr wrap="none" rtlCol="0">
            <a:noAutofit/>
          </a:bodyPr>
          <a:lstStyle/>
          <a:p>
            <a:pPr>
              <a:spcBef>
                <a:spcPts val="600"/>
              </a:spcBef>
            </a:pPr>
            <a:r>
              <a:rPr lang="en-US" b="1" i="1" dirty="0" err="1">
                <a:solidFill>
                  <a:schemeClr val="tx2"/>
                </a:solidFill>
              </a:rPr>
              <a:t>Bmad</a:t>
            </a:r>
            <a:endParaRPr lang="en-US" b="1" i="1" dirty="0">
              <a:solidFill>
                <a:schemeClr val="tx2"/>
              </a:solidFill>
            </a:endParaRPr>
          </a:p>
          <a:p>
            <a:pPr>
              <a:spcBef>
                <a:spcPts val="600"/>
              </a:spcBef>
            </a:pPr>
            <a:r>
              <a:rPr lang="en-US" b="1" i="1" dirty="0">
                <a:solidFill>
                  <a:schemeClr val="tx2"/>
                </a:solidFill>
              </a:rPr>
              <a:t>elegant</a:t>
            </a:r>
          </a:p>
          <a:p>
            <a:pPr>
              <a:spcBef>
                <a:spcPts val="600"/>
              </a:spcBef>
            </a:pPr>
            <a:r>
              <a:rPr lang="en-US" b="1" i="1" dirty="0">
                <a:solidFill>
                  <a:schemeClr val="tx2"/>
                </a:solidFill>
              </a:rPr>
              <a:t>IMPACT-Z</a:t>
            </a:r>
          </a:p>
          <a:p>
            <a:pPr>
              <a:spcBef>
                <a:spcPts val="600"/>
              </a:spcBef>
            </a:pPr>
            <a:r>
              <a:rPr lang="en-US" b="1" i="1" dirty="0">
                <a:solidFill>
                  <a:schemeClr val="tx2"/>
                </a:solidFill>
              </a:rPr>
              <a:t>OPAL</a:t>
            </a:r>
          </a:p>
        </p:txBody>
      </p:sp>
      <p:sp>
        <p:nvSpPr>
          <p:cNvPr id="14" name="TextBox 13">
            <a:extLst>
              <a:ext uri="{FF2B5EF4-FFF2-40B4-BE49-F238E27FC236}">
                <a16:creationId xmlns:a16="http://schemas.microsoft.com/office/drawing/2014/main" id="{A44854E6-3939-4247-979E-70303368A7B3}"/>
              </a:ext>
            </a:extLst>
          </p:cNvPr>
          <p:cNvSpPr txBox="1"/>
          <p:nvPr/>
        </p:nvSpPr>
        <p:spPr>
          <a:xfrm>
            <a:off x="3050088" y="3523729"/>
            <a:ext cx="1253121" cy="974991"/>
          </a:xfrm>
          <a:prstGeom prst="rect">
            <a:avLst/>
          </a:prstGeom>
          <a:noFill/>
        </p:spPr>
        <p:txBody>
          <a:bodyPr wrap="none" rtlCol="0">
            <a:noAutofit/>
          </a:bodyPr>
          <a:lstStyle/>
          <a:p>
            <a:pPr>
              <a:spcBef>
                <a:spcPts val="600"/>
              </a:spcBef>
            </a:pPr>
            <a:r>
              <a:rPr lang="en-US" b="1" i="1" dirty="0">
                <a:solidFill>
                  <a:schemeClr val="tx2"/>
                </a:solidFill>
              </a:rPr>
              <a:t>Genesis 1.3</a:t>
            </a:r>
          </a:p>
          <a:p>
            <a:pPr>
              <a:spcBef>
                <a:spcPts val="600"/>
              </a:spcBef>
            </a:pPr>
            <a:r>
              <a:rPr lang="en-US" b="1" i="1" dirty="0">
                <a:solidFill>
                  <a:schemeClr val="tx2"/>
                </a:solidFill>
              </a:rPr>
              <a:t>GINGER</a:t>
            </a:r>
          </a:p>
          <a:p>
            <a:pPr>
              <a:spcBef>
                <a:spcPts val="600"/>
              </a:spcBef>
            </a:pPr>
            <a:endParaRPr lang="en-US" b="1" i="1" dirty="0">
              <a:solidFill>
                <a:schemeClr val="tx2"/>
              </a:solidFill>
            </a:endParaRPr>
          </a:p>
        </p:txBody>
      </p:sp>
      <p:sp>
        <p:nvSpPr>
          <p:cNvPr id="16" name="TextBox 15">
            <a:extLst>
              <a:ext uri="{FF2B5EF4-FFF2-40B4-BE49-F238E27FC236}">
                <a16:creationId xmlns:a16="http://schemas.microsoft.com/office/drawing/2014/main" id="{9B9AE2FF-9BD1-0140-8F43-BC81855832FC}"/>
              </a:ext>
            </a:extLst>
          </p:cNvPr>
          <p:cNvSpPr txBox="1"/>
          <p:nvPr/>
        </p:nvSpPr>
        <p:spPr>
          <a:xfrm>
            <a:off x="5031288" y="3523729"/>
            <a:ext cx="1253121" cy="974991"/>
          </a:xfrm>
          <a:prstGeom prst="rect">
            <a:avLst/>
          </a:prstGeom>
          <a:noFill/>
        </p:spPr>
        <p:txBody>
          <a:bodyPr wrap="none" rtlCol="0">
            <a:noAutofit/>
          </a:bodyPr>
          <a:lstStyle/>
          <a:p>
            <a:pPr>
              <a:spcBef>
                <a:spcPts val="600"/>
              </a:spcBef>
            </a:pPr>
            <a:r>
              <a:rPr lang="en-US" b="1" i="1" dirty="0">
                <a:solidFill>
                  <a:schemeClr val="tx2"/>
                </a:solidFill>
              </a:rPr>
              <a:t>SRW</a:t>
            </a:r>
          </a:p>
          <a:p>
            <a:pPr>
              <a:spcBef>
                <a:spcPts val="600"/>
              </a:spcBef>
            </a:pPr>
            <a:r>
              <a:rPr lang="en-US" b="1" i="1" dirty="0">
                <a:solidFill>
                  <a:schemeClr val="tx2"/>
                </a:solidFill>
              </a:rPr>
              <a:t>Shadow</a:t>
            </a:r>
          </a:p>
        </p:txBody>
      </p:sp>
      <p:sp>
        <p:nvSpPr>
          <p:cNvPr id="17" name="TextBox 16">
            <a:extLst>
              <a:ext uri="{FF2B5EF4-FFF2-40B4-BE49-F238E27FC236}">
                <a16:creationId xmlns:a16="http://schemas.microsoft.com/office/drawing/2014/main" id="{E1EE4DA8-CD22-0740-A2AC-E6CB58BCE49B}"/>
              </a:ext>
            </a:extLst>
          </p:cNvPr>
          <p:cNvSpPr txBox="1"/>
          <p:nvPr/>
        </p:nvSpPr>
        <p:spPr>
          <a:xfrm>
            <a:off x="6783888" y="3142729"/>
            <a:ext cx="1600200" cy="366376"/>
          </a:xfrm>
          <a:prstGeom prst="rect">
            <a:avLst/>
          </a:prstGeom>
          <a:noFill/>
        </p:spPr>
        <p:txBody>
          <a:bodyPr wrap="none" rtlCol="0">
            <a:noAutofit/>
          </a:bodyPr>
          <a:lstStyle/>
          <a:p>
            <a:pPr>
              <a:spcBef>
                <a:spcPts val="600"/>
              </a:spcBef>
            </a:pPr>
            <a:r>
              <a:rPr lang="en-US" u="sng" dirty="0"/>
              <a:t>Photon-Sample</a:t>
            </a:r>
          </a:p>
          <a:p>
            <a:pPr>
              <a:spcBef>
                <a:spcPts val="600"/>
              </a:spcBef>
            </a:pPr>
            <a:r>
              <a:rPr lang="en-US" u="sng" dirty="0"/>
              <a:t>Signal Transport</a:t>
            </a:r>
          </a:p>
          <a:p>
            <a:pPr>
              <a:spcBef>
                <a:spcPts val="600"/>
              </a:spcBef>
            </a:pPr>
            <a:r>
              <a:rPr lang="en-US" u="sng" dirty="0"/>
              <a:t>Detector Response</a:t>
            </a:r>
          </a:p>
          <a:p>
            <a:pPr>
              <a:spcBef>
                <a:spcPts val="600"/>
              </a:spcBef>
            </a:pPr>
            <a:r>
              <a:rPr lang="en-US" u="sng" dirty="0"/>
              <a:t>Analysis</a:t>
            </a:r>
          </a:p>
          <a:p>
            <a:pPr>
              <a:spcBef>
                <a:spcPts val="600"/>
              </a:spcBef>
            </a:pPr>
            <a:r>
              <a:rPr lang="en-US" b="1" i="1" dirty="0">
                <a:solidFill>
                  <a:srgbClr val="E17000"/>
                </a:solidFill>
              </a:rPr>
              <a:t>(wide variety)</a:t>
            </a:r>
          </a:p>
          <a:p>
            <a:pPr>
              <a:spcBef>
                <a:spcPts val="600"/>
              </a:spcBef>
            </a:pPr>
            <a:endParaRPr lang="en-US" u="sng" dirty="0"/>
          </a:p>
        </p:txBody>
      </p:sp>
      <p:cxnSp>
        <p:nvCxnSpPr>
          <p:cNvPr id="20" name="Straight Arrow Connector 19">
            <a:extLst>
              <a:ext uri="{FF2B5EF4-FFF2-40B4-BE49-F238E27FC236}">
                <a16:creationId xmlns:a16="http://schemas.microsoft.com/office/drawing/2014/main" id="{CABFE761-2C90-934D-ACD3-86A9BCF1AEFE}"/>
              </a:ext>
            </a:extLst>
          </p:cNvPr>
          <p:cNvCxnSpPr>
            <a:cxnSpLocks/>
          </p:cNvCxnSpPr>
          <p:nvPr/>
        </p:nvCxnSpPr>
        <p:spPr>
          <a:xfrm>
            <a:off x="6096000" y="971550"/>
            <a:ext cx="0" cy="1818362"/>
          </a:xfrm>
          <a:prstGeom prst="straightConnector1">
            <a:avLst/>
          </a:prstGeom>
          <a:noFill/>
          <a:ln w="19050" cap="flat" cmpd="sng" algn="ctr">
            <a:solidFill>
              <a:schemeClr val="accent1"/>
            </a:solidFill>
            <a:prstDash val="sysDot"/>
            <a:headEnd type="none" w="med" len="med"/>
            <a:tailEnd type="none" w="med" len="med"/>
          </a:ln>
          <a:effectLst/>
        </p:spPr>
      </p:cxnSp>
      <p:sp>
        <p:nvSpPr>
          <p:cNvPr id="25" name="TextBox 24">
            <a:extLst>
              <a:ext uri="{FF2B5EF4-FFF2-40B4-BE49-F238E27FC236}">
                <a16:creationId xmlns:a16="http://schemas.microsoft.com/office/drawing/2014/main" id="{6D26654D-A003-5B48-8AE6-FA7074C320EE}"/>
              </a:ext>
            </a:extLst>
          </p:cNvPr>
          <p:cNvSpPr txBox="1"/>
          <p:nvPr/>
        </p:nvSpPr>
        <p:spPr>
          <a:xfrm>
            <a:off x="1295400" y="2800350"/>
            <a:ext cx="5334000" cy="366376"/>
          </a:xfrm>
          <a:prstGeom prst="rect">
            <a:avLst/>
          </a:prstGeom>
          <a:noFill/>
        </p:spPr>
        <p:txBody>
          <a:bodyPr wrap="none" rtlCol="0">
            <a:noAutofit/>
          </a:bodyPr>
          <a:lstStyle/>
          <a:p>
            <a:pPr>
              <a:spcBef>
                <a:spcPts val="600"/>
              </a:spcBef>
            </a:pPr>
            <a:r>
              <a:rPr lang="en-US" i="1" dirty="0"/>
              <a:t>We will create common interfaces for module types:</a:t>
            </a:r>
          </a:p>
        </p:txBody>
      </p:sp>
      <p:sp>
        <p:nvSpPr>
          <p:cNvPr id="26" name="TextBox 25">
            <a:extLst>
              <a:ext uri="{FF2B5EF4-FFF2-40B4-BE49-F238E27FC236}">
                <a16:creationId xmlns:a16="http://schemas.microsoft.com/office/drawing/2014/main" id="{FAB49B92-5ABD-CA47-B853-7C655385980B}"/>
              </a:ext>
            </a:extLst>
          </p:cNvPr>
          <p:cNvSpPr txBox="1"/>
          <p:nvPr/>
        </p:nvSpPr>
        <p:spPr>
          <a:xfrm>
            <a:off x="5105400" y="971550"/>
            <a:ext cx="918575" cy="258610"/>
          </a:xfrm>
          <a:prstGeom prst="rect">
            <a:avLst/>
          </a:prstGeom>
          <a:noFill/>
        </p:spPr>
        <p:txBody>
          <a:bodyPr wrap="none" rtlCol="0">
            <a:noAutofit/>
          </a:bodyPr>
          <a:lstStyle/>
          <a:p>
            <a:pPr>
              <a:spcBef>
                <a:spcPts val="600"/>
              </a:spcBef>
            </a:pPr>
            <a:r>
              <a:rPr lang="en-US" sz="1400" i="1" dirty="0"/>
              <a:t>electrons</a:t>
            </a:r>
          </a:p>
        </p:txBody>
      </p:sp>
      <p:sp>
        <p:nvSpPr>
          <p:cNvPr id="27" name="TextBox 26">
            <a:extLst>
              <a:ext uri="{FF2B5EF4-FFF2-40B4-BE49-F238E27FC236}">
                <a16:creationId xmlns:a16="http://schemas.microsoft.com/office/drawing/2014/main" id="{45623B4A-6783-6D47-B820-49FEAE34437F}"/>
              </a:ext>
            </a:extLst>
          </p:cNvPr>
          <p:cNvSpPr txBox="1"/>
          <p:nvPr/>
        </p:nvSpPr>
        <p:spPr>
          <a:xfrm>
            <a:off x="6400800" y="971550"/>
            <a:ext cx="918575" cy="258610"/>
          </a:xfrm>
          <a:prstGeom prst="rect">
            <a:avLst/>
          </a:prstGeom>
          <a:noFill/>
        </p:spPr>
        <p:txBody>
          <a:bodyPr wrap="none" rtlCol="0">
            <a:noAutofit/>
          </a:bodyPr>
          <a:lstStyle/>
          <a:p>
            <a:pPr>
              <a:spcBef>
                <a:spcPts val="600"/>
              </a:spcBef>
            </a:pPr>
            <a:r>
              <a:rPr lang="en-US" sz="1400" i="1" dirty="0"/>
              <a:t>photons</a:t>
            </a:r>
          </a:p>
        </p:txBody>
      </p:sp>
      <p:sp>
        <p:nvSpPr>
          <p:cNvPr id="28" name="TextBox 27">
            <a:extLst>
              <a:ext uri="{FF2B5EF4-FFF2-40B4-BE49-F238E27FC236}">
                <a16:creationId xmlns:a16="http://schemas.microsoft.com/office/drawing/2014/main" id="{E2E0B714-EC97-6C4F-9178-5729E67D1A61}"/>
              </a:ext>
            </a:extLst>
          </p:cNvPr>
          <p:cNvSpPr txBox="1"/>
          <p:nvPr/>
        </p:nvSpPr>
        <p:spPr>
          <a:xfrm>
            <a:off x="3810000" y="1962150"/>
            <a:ext cx="918575" cy="258610"/>
          </a:xfrm>
          <a:prstGeom prst="rect">
            <a:avLst/>
          </a:prstGeom>
          <a:noFill/>
        </p:spPr>
        <p:txBody>
          <a:bodyPr wrap="none" rtlCol="0">
            <a:noAutofit/>
          </a:bodyPr>
          <a:lstStyle/>
          <a:p>
            <a:pPr>
              <a:spcBef>
                <a:spcPts val="600"/>
              </a:spcBef>
            </a:pPr>
            <a:r>
              <a:rPr lang="en-US" sz="1400" dirty="0"/>
              <a:t>LCLS</a:t>
            </a:r>
          </a:p>
        </p:txBody>
      </p:sp>
      <p:sp>
        <p:nvSpPr>
          <p:cNvPr id="29" name="TextBox 28">
            <a:extLst>
              <a:ext uri="{FF2B5EF4-FFF2-40B4-BE49-F238E27FC236}">
                <a16:creationId xmlns:a16="http://schemas.microsoft.com/office/drawing/2014/main" id="{540A021A-02D4-684E-98EF-8BA11E020477}"/>
              </a:ext>
            </a:extLst>
          </p:cNvPr>
          <p:cNvSpPr txBox="1"/>
          <p:nvPr/>
        </p:nvSpPr>
        <p:spPr>
          <a:xfrm>
            <a:off x="304800" y="1962150"/>
            <a:ext cx="918575" cy="258610"/>
          </a:xfrm>
          <a:prstGeom prst="rect">
            <a:avLst/>
          </a:prstGeom>
          <a:noFill/>
        </p:spPr>
        <p:txBody>
          <a:bodyPr wrap="none" rtlCol="0">
            <a:noAutofit/>
          </a:bodyPr>
          <a:lstStyle/>
          <a:p>
            <a:pPr>
              <a:spcBef>
                <a:spcPts val="600"/>
              </a:spcBef>
            </a:pPr>
            <a:r>
              <a:rPr lang="en-US" sz="1400" dirty="0"/>
              <a:t>LCLS-II</a:t>
            </a:r>
          </a:p>
        </p:txBody>
      </p:sp>
      <p:sp>
        <p:nvSpPr>
          <p:cNvPr id="30" name="TextBox 29">
            <a:extLst>
              <a:ext uri="{FF2B5EF4-FFF2-40B4-BE49-F238E27FC236}">
                <a16:creationId xmlns:a16="http://schemas.microsoft.com/office/drawing/2014/main" id="{99AACBCE-8521-F44E-B4F4-EC85197304E5}"/>
              </a:ext>
            </a:extLst>
          </p:cNvPr>
          <p:cNvSpPr txBox="1"/>
          <p:nvPr/>
        </p:nvSpPr>
        <p:spPr>
          <a:xfrm>
            <a:off x="1219200" y="1962150"/>
            <a:ext cx="918575" cy="258610"/>
          </a:xfrm>
          <a:prstGeom prst="rect">
            <a:avLst/>
          </a:prstGeom>
          <a:noFill/>
        </p:spPr>
        <p:txBody>
          <a:bodyPr wrap="none" rtlCol="0">
            <a:noAutofit/>
          </a:bodyPr>
          <a:lstStyle/>
          <a:p>
            <a:pPr>
              <a:spcBef>
                <a:spcPts val="600"/>
              </a:spcBef>
            </a:pPr>
            <a:r>
              <a:rPr lang="en-US" sz="1400" dirty="0"/>
              <a:t>-HE</a:t>
            </a:r>
          </a:p>
        </p:txBody>
      </p:sp>
      <p:cxnSp>
        <p:nvCxnSpPr>
          <p:cNvPr id="35" name="Straight Arrow Connector 34">
            <a:extLst>
              <a:ext uri="{FF2B5EF4-FFF2-40B4-BE49-F238E27FC236}">
                <a16:creationId xmlns:a16="http://schemas.microsoft.com/office/drawing/2014/main" id="{D284C295-9273-484C-9113-4082F9FBBD7F}"/>
              </a:ext>
            </a:extLst>
          </p:cNvPr>
          <p:cNvCxnSpPr>
            <a:cxnSpLocks/>
          </p:cNvCxnSpPr>
          <p:nvPr/>
        </p:nvCxnSpPr>
        <p:spPr>
          <a:xfrm>
            <a:off x="6022932" y="2236679"/>
            <a:ext cx="2286000" cy="0"/>
          </a:xfrm>
          <a:prstGeom prst="straightConnector1">
            <a:avLst/>
          </a:prstGeom>
          <a:noFill/>
          <a:ln w="19050" cap="flat" cmpd="sng" algn="ctr">
            <a:solidFill>
              <a:srgbClr val="000000"/>
            </a:solidFill>
            <a:prstDash val="lgDash"/>
            <a:tailEnd type="stealth" w="lg" len="lg"/>
          </a:ln>
          <a:effectLst/>
        </p:spPr>
      </p:cxnSp>
      <p:cxnSp>
        <p:nvCxnSpPr>
          <p:cNvPr id="36" name="Straight Arrow Connector 35">
            <a:extLst>
              <a:ext uri="{FF2B5EF4-FFF2-40B4-BE49-F238E27FC236}">
                <a16:creationId xmlns:a16="http://schemas.microsoft.com/office/drawing/2014/main" id="{BBBFAF29-D78D-0B4E-9841-53E0D4DFFDF7}"/>
              </a:ext>
            </a:extLst>
          </p:cNvPr>
          <p:cNvCxnSpPr>
            <a:cxnSpLocks/>
          </p:cNvCxnSpPr>
          <p:nvPr/>
        </p:nvCxnSpPr>
        <p:spPr>
          <a:xfrm>
            <a:off x="6029194" y="2549830"/>
            <a:ext cx="2286000" cy="0"/>
          </a:xfrm>
          <a:prstGeom prst="straightConnector1">
            <a:avLst/>
          </a:prstGeom>
          <a:noFill/>
          <a:ln w="19050" cap="flat" cmpd="sng" algn="ctr">
            <a:solidFill>
              <a:srgbClr val="000000"/>
            </a:solidFill>
            <a:prstDash val="lgDash"/>
            <a:tailEnd type="stealth" w="lg" len="lg"/>
          </a:ln>
          <a:effectLst/>
        </p:spPr>
      </p:cxnSp>
    </p:spTree>
    <p:extLst>
      <p:ext uri="{BB962C8B-B14F-4D97-AF65-F5344CB8AC3E}">
        <p14:creationId xmlns:p14="http://schemas.microsoft.com/office/powerpoint/2010/main" val="237241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17</a:t>
            </a:fld>
            <a:endParaRPr lang="en-US" dirty="0"/>
          </a:p>
        </p:txBody>
      </p:sp>
      <p:sp>
        <p:nvSpPr>
          <p:cNvPr id="3" name="Title 2"/>
          <p:cNvSpPr>
            <a:spLocks noGrp="1"/>
          </p:cNvSpPr>
          <p:nvPr>
            <p:ph type="title"/>
          </p:nvPr>
        </p:nvSpPr>
        <p:spPr/>
        <p:txBody>
          <a:bodyPr anchor="ctr"/>
          <a:lstStyle/>
          <a:p>
            <a:r>
              <a:rPr lang="en-US" dirty="0"/>
              <a:t>LUME Scope</a:t>
            </a:r>
          </a:p>
        </p:txBody>
      </p:sp>
      <p:sp>
        <p:nvSpPr>
          <p:cNvPr id="4" name="Content Placeholder 3"/>
          <p:cNvSpPr>
            <a:spLocks noGrp="1"/>
          </p:cNvSpPr>
          <p:nvPr>
            <p:ph sz="quarter" idx="14"/>
          </p:nvPr>
        </p:nvSpPr>
        <p:spPr>
          <a:xfrm>
            <a:off x="446442" y="1047750"/>
            <a:ext cx="8108950" cy="3581400"/>
          </a:xfrm>
        </p:spPr>
        <p:txBody>
          <a:bodyPr>
            <a:noAutofit/>
          </a:bodyPr>
          <a:lstStyle/>
          <a:p>
            <a:pPr>
              <a:lnSpc>
                <a:spcPct val="110000"/>
              </a:lnSpc>
            </a:pPr>
            <a:r>
              <a:rPr lang="en-US" sz="1600" dirty="0"/>
              <a:t>LUME will be a </a:t>
            </a:r>
            <a:r>
              <a:rPr lang="en-US" sz="1600" b="1" i="1" dirty="0"/>
              <a:t>simulation platform</a:t>
            </a:r>
            <a:r>
              <a:rPr lang="en-US" sz="1600" b="1" dirty="0"/>
              <a:t> </a:t>
            </a:r>
            <a:r>
              <a:rPr lang="en-US" sz="1600" dirty="0"/>
              <a:t>that glues together </a:t>
            </a:r>
            <a:r>
              <a:rPr lang="en-US" sz="1600" b="1" i="1" dirty="0"/>
              <a:t>simulation modules </a:t>
            </a:r>
            <a:r>
              <a:rPr lang="en-US" sz="1600" dirty="0"/>
              <a:t>in an integrated pipeline. This platform will:</a:t>
            </a:r>
          </a:p>
          <a:p>
            <a:pPr marL="285750" indent="-285750">
              <a:lnSpc>
                <a:spcPct val="100000"/>
              </a:lnSpc>
              <a:spcAft>
                <a:spcPts val="900"/>
              </a:spcAft>
              <a:buFont typeface="Helvetica" charset="0"/>
              <a:buChar char="●"/>
            </a:pPr>
            <a:r>
              <a:rPr lang="en-US" sz="1400" dirty="0"/>
              <a:t>Track the creation of the electron bunch at the cathode and follow it through the accelerator.</a:t>
            </a:r>
          </a:p>
          <a:p>
            <a:pPr marL="285750" indent="-285750">
              <a:lnSpc>
                <a:spcPct val="100000"/>
              </a:lnSpc>
              <a:spcAft>
                <a:spcPts val="900"/>
              </a:spcAft>
              <a:buFont typeface="Helvetica" charset="0"/>
              <a:buChar char="●"/>
            </a:pPr>
            <a:r>
              <a:rPr lang="en-US" sz="1400" dirty="0"/>
              <a:t>Create an X-ray pulse from bunched electrons via the FEL interaction in the undulator (including seeding). </a:t>
            </a:r>
          </a:p>
          <a:p>
            <a:pPr marL="285750" indent="-285750">
              <a:lnSpc>
                <a:spcPct val="100000"/>
              </a:lnSpc>
              <a:spcAft>
                <a:spcPts val="900"/>
              </a:spcAft>
              <a:buFont typeface="Helvetica" charset="0"/>
              <a:buChar char="●"/>
            </a:pPr>
            <a:r>
              <a:rPr lang="en-US" sz="1400" dirty="0"/>
              <a:t>Propagate the X-ray </a:t>
            </a:r>
            <a:r>
              <a:rPr lang="en-US" sz="1400" dirty="0" err="1"/>
              <a:t>wavefront</a:t>
            </a:r>
            <a:r>
              <a:rPr lang="en-US" sz="1400" dirty="0"/>
              <a:t> through the X-ray beamline.</a:t>
            </a:r>
          </a:p>
          <a:p>
            <a:pPr marL="285750" indent="-285750">
              <a:lnSpc>
                <a:spcPct val="100000"/>
              </a:lnSpc>
              <a:spcAft>
                <a:spcPts val="900"/>
              </a:spcAft>
              <a:buFont typeface="Helvetica" charset="0"/>
              <a:buChar char="●"/>
            </a:pPr>
            <a:r>
              <a:rPr lang="en-US" sz="1400" dirty="0"/>
              <a:t>Perform atomistic modeling of the photon-material interaction.</a:t>
            </a:r>
          </a:p>
          <a:p>
            <a:pPr marL="285750" indent="-285750">
              <a:lnSpc>
                <a:spcPct val="100000"/>
              </a:lnSpc>
              <a:spcAft>
                <a:spcPts val="900"/>
              </a:spcAft>
              <a:buFont typeface="Helvetica" charset="0"/>
              <a:buChar char="●"/>
            </a:pPr>
            <a:r>
              <a:rPr lang="en-US" sz="1400" dirty="0"/>
              <a:t>Track the resultant diffracted and emitted particles (photons, electrons and ions) to appropriate detectors. </a:t>
            </a:r>
          </a:p>
          <a:p>
            <a:pPr marL="285750" indent="-285750">
              <a:lnSpc>
                <a:spcPct val="100000"/>
              </a:lnSpc>
              <a:spcAft>
                <a:spcPts val="900"/>
              </a:spcAft>
              <a:buFont typeface="Helvetica" charset="0"/>
              <a:buChar char="●"/>
            </a:pPr>
            <a:r>
              <a:rPr lang="en-US" sz="1400" dirty="0"/>
              <a:t>Assemble the simulation results into three dimensional datasets that can be used for algorithm development.</a:t>
            </a:r>
          </a:p>
          <a:p>
            <a:pPr>
              <a:lnSpc>
                <a:spcPct val="110000"/>
              </a:lnSpc>
            </a:pPr>
            <a:r>
              <a:rPr lang="en-US" sz="1600" b="1" i="1" dirty="0">
                <a:solidFill>
                  <a:srgbClr val="981E32"/>
                </a:solidFill>
              </a:rPr>
              <a:t>The simulation modules will be reused from existing efforts. New modules will only be developed to fill clear needs where solid benefit can be demonstrated.</a:t>
            </a:r>
          </a:p>
        </p:txBody>
      </p:sp>
    </p:spTree>
    <p:extLst>
      <p:ext uri="{BB962C8B-B14F-4D97-AF65-F5344CB8AC3E}">
        <p14:creationId xmlns:p14="http://schemas.microsoft.com/office/powerpoint/2010/main" val="1964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058608"/>
            <a:ext cx="8108950" cy="3799142"/>
          </a:xfrm>
        </p:spPr>
        <p:txBody>
          <a:bodyPr>
            <a:noAutofit/>
          </a:bodyPr>
          <a:lstStyle/>
          <a:p>
            <a:pPr marL="342900" lvl="0" indent="-342900">
              <a:lnSpc>
                <a:spcPct val="100000"/>
              </a:lnSpc>
              <a:spcAft>
                <a:spcPts val="0"/>
              </a:spcAft>
              <a:buFont typeface="+mj-lt"/>
              <a:buAutoNum type="alphaUcPeriod"/>
            </a:pPr>
            <a:r>
              <a:rPr lang="en-US" sz="1800" b="1" dirty="0">
                <a:latin typeface="Calibri" charset="0"/>
                <a:ea typeface="Calibri" charset="0"/>
                <a:cs typeface="Calibri" charset="0"/>
              </a:rPr>
              <a:t>Simulation framework</a:t>
            </a:r>
          </a:p>
          <a:p>
            <a:pPr marL="346075">
              <a:lnSpc>
                <a:spcPct val="100000"/>
              </a:lnSpc>
              <a:spcBef>
                <a:spcPts val="600"/>
              </a:spcBef>
              <a:spcAft>
                <a:spcPts val="600"/>
              </a:spcAft>
            </a:pPr>
            <a:r>
              <a:rPr lang="en-US" sz="1600" dirty="0">
                <a:latin typeface="Calibri" charset="0"/>
                <a:ea typeface="Calibri" charset="0"/>
                <a:cs typeface="Calibri" charset="0"/>
              </a:rPr>
              <a:t>The LUME backbone will be a framework that leverages already well established calculation codes interfaced to each other via standard data formats and APIs. To maximize efficient use of existing resources, we plan to use of existing software solutions (e.g. SimEx from the EUCALL consortium), proactively participating in their development, proposing features and supporting the parts of the code of main interest to SLAC. </a:t>
            </a:r>
          </a:p>
          <a:p>
            <a:pPr marL="346075" lvl="0" indent="-346075">
              <a:lnSpc>
                <a:spcPct val="100000"/>
              </a:lnSpc>
              <a:spcAft>
                <a:spcPts val="0"/>
              </a:spcAft>
              <a:buFont typeface="+mj-lt"/>
              <a:buAutoNum type="alphaUcPeriod" startAt="2"/>
            </a:pPr>
            <a:r>
              <a:rPr lang="en-US" sz="1600" dirty="0">
                <a:latin typeface="Calibri" charset="0"/>
                <a:ea typeface="Calibri" charset="0"/>
                <a:cs typeface="Calibri" charset="0"/>
              </a:rPr>
              <a:t>Machine Description Database</a:t>
            </a:r>
          </a:p>
          <a:p>
            <a:pPr marL="342900" lvl="0" indent="-342900">
              <a:lnSpc>
                <a:spcPct val="100000"/>
              </a:lnSpc>
              <a:spcAft>
                <a:spcPts val="0"/>
              </a:spcAft>
              <a:buFont typeface="+mj-lt"/>
              <a:buAutoNum type="alphaUcPeriod" startAt="2"/>
            </a:pPr>
            <a:r>
              <a:rPr lang="en-US" sz="1600" dirty="0">
                <a:latin typeface="Calibri" charset="0"/>
                <a:ea typeface="Calibri" charset="0"/>
                <a:cs typeface="Calibri" charset="0"/>
              </a:rPr>
              <a:t>Simulation Data Catalog</a:t>
            </a:r>
          </a:p>
          <a:p>
            <a:pPr marL="342900" lvl="0" indent="-342900">
              <a:lnSpc>
                <a:spcPct val="100000"/>
              </a:lnSpc>
              <a:spcAft>
                <a:spcPts val="0"/>
              </a:spcAft>
              <a:buFont typeface="+mj-lt"/>
              <a:buAutoNum type="alphaUcPeriod" startAt="2"/>
            </a:pPr>
            <a:r>
              <a:rPr lang="en-US" sz="1600" dirty="0">
                <a:latin typeface="Calibri" charset="0"/>
                <a:ea typeface="Calibri" charset="0"/>
                <a:cs typeface="Calibri" charset="0"/>
              </a:rPr>
              <a:t>Visualization and (G)UI</a:t>
            </a:r>
          </a:p>
          <a:p>
            <a:pPr marL="342900" lvl="0" indent="-342900">
              <a:lnSpc>
                <a:spcPct val="100000"/>
              </a:lnSpc>
              <a:spcAft>
                <a:spcPts val="0"/>
              </a:spcAft>
              <a:buFont typeface="+mj-lt"/>
              <a:buAutoNum type="alphaUcPeriod" startAt="2"/>
            </a:pPr>
            <a:r>
              <a:rPr lang="en-US" sz="1600" dirty="0">
                <a:latin typeface="Calibri" charset="0"/>
                <a:ea typeface="Calibri" charset="0"/>
                <a:cs typeface="Calibri" charset="0"/>
              </a:rPr>
              <a:t>Numerical Optimization</a:t>
            </a:r>
          </a:p>
          <a:p>
            <a:pPr marL="342900" lvl="0" indent="-342900">
              <a:lnSpc>
                <a:spcPct val="100000"/>
              </a:lnSpc>
              <a:spcAft>
                <a:spcPts val="0"/>
              </a:spcAft>
              <a:buFont typeface="+mj-lt"/>
              <a:buAutoNum type="alphaUcPeriod" startAt="2"/>
            </a:pPr>
            <a:r>
              <a:rPr lang="en-US" sz="1600" dirty="0">
                <a:latin typeface="Calibri" charset="0"/>
                <a:ea typeface="Calibri" charset="0"/>
                <a:cs typeface="Calibri" charset="0"/>
              </a:rPr>
              <a:t>Particle File Format</a:t>
            </a:r>
          </a:p>
          <a:p>
            <a:pPr marL="342900" lvl="0" indent="-342900">
              <a:lnSpc>
                <a:spcPct val="100000"/>
              </a:lnSpc>
              <a:spcAft>
                <a:spcPts val="0"/>
              </a:spcAft>
              <a:buFont typeface="+mj-lt"/>
              <a:buAutoNum type="alphaUcPeriod" startAt="2"/>
            </a:pPr>
            <a:r>
              <a:rPr lang="en-US" sz="1600" dirty="0">
                <a:latin typeface="Calibri" charset="0"/>
                <a:ea typeface="Calibri" charset="0"/>
                <a:cs typeface="Calibri" charset="0"/>
              </a:rPr>
              <a:t>Integration with PSANA</a:t>
            </a:r>
          </a:p>
          <a:p>
            <a:pPr marL="342900" lvl="0" indent="-342900">
              <a:lnSpc>
                <a:spcPct val="100000"/>
              </a:lnSpc>
              <a:spcAft>
                <a:spcPts val="0"/>
              </a:spcAft>
              <a:buFont typeface="+mj-lt"/>
              <a:buAutoNum type="alphaUcPeriod" startAt="2"/>
            </a:pPr>
            <a:r>
              <a:rPr lang="en-US" sz="1600" dirty="0">
                <a:latin typeface="Calibri" charset="0"/>
                <a:ea typeface="Calibri" charset="0"/>
                <a:cs typeface="Calibri" charset="0"/>
              </a:rPr>
              <a:t>Immediate Use Cases</a:t>
            </a:r>
          </a:p>
          <a:p>
            <a:pPr marL="342900" lvl="0" indent="-342900">
              <a:lnSpc>
                <a:spcPct val="100000"/>
              </a:lnSpc>
              <a:spcAft>
                <a:spcPts val="0"/>
              </a:spcAft>
              <a:buFont typeface="+mj-lt"/>
              <a:buAutoNum type="alphaUcPeriod" startAt="2"/>
            </a:pPr>
            <a:r>
              <a:rPr lang="en-US" sz="1600" dirty="0">
                <a:latin typeface="Calibri" charset="0"/>
                <a:ea typeface="Calibri" charset="0"/>
                <a:cs typeface="Calibri" charset="0"/>
              </a:rPr>
              <a:t>Documentation</a:t>
            </a:r>
          </a:p>
          <a:p>
            <a:pPr marL="287338" lvl="0" indent="-287338">
              <a:buFont typeface="+mj-lt"/>
              <a:buAutoNum type="alphaUcPeriod" startAt="2"/>
            </a:pPr>
            <a:endParaRPr lang="en-US" sz="1800" dirty="0"/>
          </a:p>
        </p:txBody>
      </p:sp>
      <p:sp>
        <p:nvSpPr>
          <p:cNvPr id="9" name="Rectangle 8"/>
          <p:cNvSpPr/>
          <p:nvPr/>
        </p:nvSpPr>
        <p:spPr>
          <a:xfrm>
            <a:off x="198593" y="2676273"/>
            <a:ext cx="5486400" cy="1981200"/>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1"/>
          </p:nvPr>
        </p:nvSpPr>
        <p:spPr/>
        <p:txBody>
          <a:bodyPr/>
          <a:lstStyle/>
          <a:p>
            <a:fld id="{5BD36294-2849-48A8-8531-5354CF3095D2}" type="slidenum">
              <a:rPr lang="en-US" smtClean="0"/>
              <a:pPr/>
              <a:t>18</a:t>
            </a:fld>
            <a:endParaRPr lang="en-US"/>
          </a:p>
        </p:txBody>
      </p:sp>
      <p:sp>
        <p:nvSpPr>
          <p:cNvPr id="3" name="Title 2"/>
          <p:cNvSpPr>
            <a:spLocks noGrp="1"/>
          </p:cNvSpPr>
          <p:nvPr>
            <p:ph type="title"/>
          </p:nvPr>
        </p:nvSpPr>
        <p:spPr/>
        <p:txBody>
          <a:bodyPr anchor="ctr"/>
          <a:lstStyle/>
          <a:p>
            <a:r>
              <a:rPr lang="en-US" sz="2800">
                <a:latin typeface="Trebuchet MS" charset="0"/>
                <a:ea typeface="Trebuchet MS" charset="0"/>
                <a:cs typeface="Trebuchet MS" charset="0"/>
              </a:rPr>
              <a:t>LUME Tasks</a:t>
            </a:r>
          </a:p>
        </p:txBody>
      </p:sp>
      <p:sp>
        <p:nvSpPr>
          <p:cNvPr id="6" name="Rectangle 5"/>
          <p:cNvSpPr/>
          <p:nvPr/>
        </p:nvSpPr>
        <p:spPr>
          <a:xfrm>
            <a:off x="4764577" y="2676273"/>
            <a:ext cx="3608995" cy="2210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577" y="2676273"/>
            <a:ext cx="3608995" cy="2210054"/>
          </a:xfrm>
          <a:prstGeom prst="rect">
            <a:avLst/>
          </a:prstGeom>
        </p:spPr>
      </p:pic>
    </p:spTree>
    <p:extLst>
      <p:ext uri="{BB962C8B-B14F-4D97-AF65-F5344CB8AC3E}">
        <p14:creationId xmlns:p14="http://schemas.microsoft.com/office/powerpoint/2010/main" val="534260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058608"/>
            <a:ext cx="8108950" cy="3799142"/>
          </a:xfrm>
        </p:spPr>
        <p:txBody>
          <a:bodyPr>
            <a:noAutofit/>
          </a:bodyPr>
          <a:lstStyle/>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Simulation framework</a:t>
            </a:r>
          </a:p>
          <a:p>
            <a:pPr marL="342900" lvl="0" indent="-342900">
              <a:lnSpc>
                <a:spcPct val="100000"/>
              </a:lnSpc>
              <a:spcBef>
                <a:spcPts val="600"/>
              </a:spcBef>
              <a:spcAft>
                <a:spcPts val="0"/>
              </a:spcAft>
              <a:buFont typeface="+mj-lt"/>
              <a:buAutoNum type="alphaUcPeriod"/>
            </a:pPr>
            <a:r>
              <a:rPr lang="en-US" sz="1800" b="1" dirty="0">
                <a:latin typeface="Calibri" charset="0"/>
                <a:ea typeface="Calibri" charset="0"/>
                <a:cs typeface="Calibri" charset="0"/>
              </a:rPr>
              <a:t>Machine Description Database</a:t>
            </a:r>
          </a:p>
          <a:p>
            <a:pPr marL="346075">
              <a:lnSpc>
                <a:spcPct val="100000"/>
              </a:lnSpc>
              <a:spcBef>
                <a:spcPts val="600"/>
              </a:spcBef>
              <a:spcAft>
                <a:spcPts val="600"/>
              </a:spcAft>
            </a:pPr>
            <a:r>
              <a:rPr lang="en-US" sz="1600" dirty="0">
                <a:latin typeface="Calibri" charset="0"/>
                <a:ea typeface="Calibri" charset="0"/>
                <a:cs typeface="Calibri" charset="0"/>
              </a:rPr>
              <a:t>In order to efficiently simulate the performance of a given beamline, a database of electron and x-ray optics and associated hardware will be created. In addition to supplying information for simulations, this database should find general applicability for design, installation and maintenance work. </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Simulation Data Catalog</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Visualization and (G)UI</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Numerical Optimization</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Particle File Format</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Integration with PSANA</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Immediate Use Cases</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Documentation</a:t>
            </a:r>
          </a:p>
          <a:p>
            <a:pPr marL="287338" lvl="0" indent="-287338">
              <a:buFont typeface="+mj-lt"/>
              <a:buAutoNum type="alphaUcPeriod" startAt="3"/>
            </a:pPr>
            <a:endParaRPr lang="en-US" sz="1800" dirty="0"/>
          </a:p>
        </p:txBody>
      </p:sp>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p:txBody>
          <a:bodyPr anchor="ctr"/>
          <a:lstStyle/>
          <a:p>
            <a:r>
              <a:rPr lang="en-US" sz="2800" dirty="0">
                <a:latin typeface="Trebuchet MS" charset="0"/>
                <a:ea typeface="Trebuchet MS" charset="0"/>
                <a:cs typeface="Trebuchet MS" charset="0"/>
              </a:rPr>
              <a:t>LUME Tasks</a:t>
            </a:r>
          </a:p>
        </p:txBody>
      </p:sp>
      <p:sp>
        <p:nvSpPr>
          <p:cNvPr id="5" name="Rectangle 4"/>
          <p:cNvSpPr/>
          <p:nvPr/>
        </p:nvSpPr>
        <p:spPr>
          <a:xfrm>
            <a:off x="152400" y="2773870"/>
            <a:ext cx="5486400" cy="1981200"/>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29655" y="1097936"/>
            <a:ext cx="5486400" cy="281096"/>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842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86557F-1CBC-3640-AC81-DF0543FFA5F4}"/>
              </a:ext>
            </a:extLst>
          </p:cNvPr>
          <p:cNvSpPr>
            <a:spLocks noGrp="1"/>
          </p:cNvSpPr>
          <p:nvPr>
            <p:ph type="sldNum" sz="quarter" idx="11"/>
          </p:nvPr>
        </p:nvSpPr>
        <p:spPr/>
        <p:txBody>
          <a:bodyPr/>
          <a:lstStyle/>
          <a:p>
            <a:fld id="{5BD36294-2849-48A8-8531-5354CF3095D2}" type="slidenum">
              <a:rPr lang="en-US" smtClean="0"/>
              <a:pPr/>
              <a:t>2</a:t>
            </a:fld>
            <a:endParaRPr lang="en-US"/>
          </a:p>
        </p:txBody>
      </p:sp>
      <p:sp>
        <p:nvSpPr>
          <p:cNvPr id="3" name="Title 2">
            <a:extLst>
              <a:ext uri="{FF2B5EF4-FFF2-40B4-BE49-F238E27FC236}">
                <a16:creationId xmlns:a16="http://schemas.microsoft.com/office/drawing/2014/main" id="{D3E10581-99A6-9E45-9C7D-8BA61C4ED374}"/>
              </a:ext>
            </a:extLst>
          </p:cNvPr>
          <p:cNvSpPr>
            <a:spLocks noGrp="1"/>
          </p:cNvSpPr>
          <p:nvPr>
            <p:ph type="title"/>
          </p:nvPr>
        </p:nvSpPr>
        <p:spPr>
          <a:xfrm>
            <a:off x="533400" y="57150"/>
            <a:ext cx="8103570" cy="564775"/>
          </a:xfrm>
        </p:spPr>
        <p:txBody>
          <a:bodyPr anchor="ctr"/>
          <a:lstStyle/>
          <a:p>
            <a:r>
              <a:rPr lang="en-US" dirty="0"/>
              <a:t>Abstract</a:t>
            </a:r>
          </a:p>
        </p:txBody>
      </p:sp>
      <p:sp>
        <p:nvSpPr>
          <p:cNvPr id="4" name="Rectangle 3">
            <a:extLst>
              <a:ext uri="{FF2B5EF4-FFF2-40B4-BE49-F238E27FC236}">
                <a16:creationId xmlns:a16="http://schemas.microsoft.com/office/drawing/2014/main" id="{0E097BBF-DA70-AE4C-91E2-C8DE68738EA3}"/>
              </a:ext>
            </a:extLst>
          </p:cNvPr>
          <p:cNvSpPr/>
          <p:nvPr/>
        </p:nvSpPr>
        <p:spPr>
          <a:xfrm>
            <a:off x="228600" y="1352550"/>
            <a:ext cx="8610600" cy="3631763"/>
          </a:xfrm>
          <a:prstGeom prst="rect">
            <a:avLst/>
          </a:prstGeom>
        </p:spPr>
        <p:txBody>
          <a:bodyPr wrap="square">
            <a:spAutoFit/>
          </a:bodyPr>
          <a:lstStyle/>
          <a:p>
            <a:r>
              <a:rPr lang="en-US" sz="1000" dirty="0">
                <a:solidFill>
                  <a:srgbClr val="000000"/>
                </a:solidFill>
                <a:latin typeface="Arial" panose="020B0604020202020204" pitchFamily="34" charset="0"/>
                <a:cs typeface="Arial" panose="020B0604020202020204" pitchFamily="34" charset="0"/>
              </a:rPr>
              <a:t>Since first light at LCLS, there has been continuous invention of new operating modes, introduction of new optical elements, and rapid improvement in detectors. While these improvements have led to new experiments with much greater scientific impacts, their transfer to user operations has often taken several experimental runs (many months to years). The integration of these technical advances into scientific programs would be greatly accelerated by a modeling tool that allowed for quantitative assessment of the impact on scientific programs of facility improvements.</a:t>
            </a:r>
          </a:p>
          <a:p>
            <a:endParaRPr lang="en-US" sz="1000" dirty="0">
              <a:solidFill>
                <a:srgbClr val="000000"/>
              </a:solidFill>
              <a:latin typeface="Arial" panose="020B0604020202020204" pitchFamily="34" charset="0"/>
              <a:cs typeface="Arial" panose="020B0604020202020204" pitchFamily="34" charset="0"/>
            </a:endParaRPr>
          </a:p>
          <a:p>
            <a:r>
              <a:rPr lang="en-US" sz="1000" dirty="0">
                <a:solidFill>
                  <a:srgbClr val="000000"/>
                </a:solidFill>
                <a:latin typeface="Arial" panose="020B0604020202020204" pitchFamily="34" charset="0"/>
                <a:cs typeface="Arial" panose="020B0604020202020204" pitchFamily="34" charset="0"/>
              </a:rPr>
              <a:t>We propose develop the </a:t>
            </a:r>
            <a:r>
              <a:rPr lang="en-US" sz="1000" dirty="0" err="1">
                <a:solidFill>
                  <a:srgbClr val="000000"/>
                </a:solidFill>
                <a:latin typeface="Arial" panose="020B0604020202020204" pitchFamily="34" charset="0"/>
                <a:cs typeface="Arial" panose="020B0604020202020204" pitchFamily="34" charset="0"/>
              </a:rPr>
              <a:t>Lightsource</a:t>
            </a:r>
            <a:r>
              <a:rPr lang="en-US" sz="1000" dirty="0">
                <a:solidFill>
                  <a:srgbClr val="000000"/>
                </a:solidFill>
                <a:latin typeface="Arial" panose="020B0604020202020204" pitchFamily="34" charset="0"/>
                <a:cs typeface="Arial" panose="020B0604020202020204" pitchFamily="34" charset="0"/>
              </a:rPr>
              <a:t> Unified Modeling Environment (LUME) for unified modeling of X-ray free electron laser (XFEL) performance. This modeling tool will be built in several stages with an initial focus on quantitative prediction of critical parameters of the X-ray pulses delivered to experimental stations. This initial development will be followed by incorporation of X-ray−sample interaction and detector performance. This project will take a holistic approach starting with the simulation of the electron beams, to the production of the photon pulses and their transport through the optical components of the beamline, their interaction with the samples and the simulation of the detectors, followed by the analysis of simulated data.</a:t>
            </a:r>
          </a:p>
          <a:p>
            <a:endParaRPr lang="en-US" sz="1000" dirty="0">
              <a:solidFill>
                <a:srgbClr val="000000"/>
              </a:solidFill>
              <a:latin typeface="Arial" panose="020B0604020202020204" pitchFamily="34" charset="0"/>
              <a:cs typeface="Arial" panose="020B0604020202020204" pitchFamily="34" charset="0"/>
            </a:endParaRPr>
          </a:p>
          <a:p>
            <a:r>
              <a:rPr lang="en-US" sz="1000" dirty="0">
                <a:solidFill>
                  <a:srgbClr val="000000"/>
                </a:solidFill>
                <a:latin typeface="Arial" panose="020B0604020202020204" pitchFamily="34" charset="0"/>
                <a:cs typeface="Arial" panose="020B0604020202020204" pitchFamily="34" charset="0"/>
              </a:rPr>
              <a:t>LUME will leverage existing, well-established codes [Astra, </a:t>
            </a:r>
            <a:r>
              <a:rPr lang="en-US" sz="1000" dirty="0" err="1">
                <a:solidFill>
                  <a:srgbClr val="000000"/>
                </a:solidFill>
                <a:latin typeface="Arial" panose="020B0604020202020204" pitchFamily="34" charset="0"/>
                <a:cs typeface="Arial" panose="020B0604020202020204" pitchFamily="34" charset="0"/>
              </a:rPr>
              <a:t>Bmad</a:t>
            </a:r>
            <a:r>
              <a:rPr lang="en-US" sz="1000" dirty="0">
                <a:solidFill>
                  <a:srgbClr val="000000"/>
                </a:solidFill>
                <a:latin typeface="Arial" panose="020B0604020202020204" pitchFamily="34" charset="0"/>
                <a:cs typeface="Arial" panose="020B0604020202020204" pitchFamily="34" charset="0"/>
              </a:rPr>
              <a:t>, Elegant, Genesis, Impact for electrons, Genesis 1.3 for FEL simulation, and the “Synchrotron Radiation Workshop” (SRW) for X-ray optics] that will be driven and configured by a coherent high-level framework. The high-level framework will build on the </a:t>
            </a:r>
            <a:r>
              <a:rPr lang="en-US" sz="1000" dirty="0" err="1">
                <a:solidFill>
                  <a:srgbClr val="000000"/>
                </a:solidFill>
                <a:latin typeface="Arial" panose="020B0604020202020204" pitchFamily="34" charset="0"/>
                <a:cs typeface="Arial" panose="020B0604020202020204" pitchFamily="34" charset="0"/>
              </a:rPr>
              <a:t>Simex</a:t>
            </a:r>
            <a:r>
              <a:rPr lang="en-US" sz="1000" dirty="0">
                <a:solidFill>
                  <a:srgbClr val="000000"/>
                </a:solidFill>
                <a:latin typeface="Arial" panose="020B0604020202020204" pitchFamily="34" charset="0"/>
                <a:cs typeface="Arial" panose="020B0604020202020204" pitchFamily="34" charset="0"/>
              </a:rPr>
              <a:t> platform being developed by the European Cluster of Advanced Laser Light Sources (EUCALL). The platform will be built with an open, well-documented architecture so that science groups around the world can contribute specific experimental designs and software modules, advancing both their scientific interests and a broader knowledge of the opportunities provided by the exceptional capabilities of X-ray FELs</a:t>
            </a:r>
            <a:br>
              <a:rPr lang="en-US" sz="1000" dirty="0">
                <a:solidFill>
                  <a:srgbClr val="000000"/>
                </a:solidFill>
                <a:latin typeface="Arial" panose="020B0604020202020204" pitchFamily="34" charset="0"/>
                <a:cs typeface="Arial" panose="020B0604020202020204" pitchFamily="34" charset="0"/>
              </a:rPr>
            </a:br>
            <a:endParaRPr lang="en-US" sz="1000" dirty="0">
              <a:solidFill>
                <a:srgbClr val="000000"/>
              </a:solidFill>
              <a:latin typeface="Arial" panose="020B0604020202020204" pitchFamily="34" charset="0"/>
              <a:cs typeface="Arial" panose="020B0604020202020204" pitchFamily="34" charset="0"/>
            </a:endParaRPr>
          </a:p>
          <a:p>
            <a:r>
              <a:rPr lang="en-US" sz="1000" dirty="0">
                <a:solidFill>
                  <a:srgbClr val="000000"/>
                </a:solidFill>
                <a:latin typeface="Arial" panose="020B0604020202020204" pitchFamily="34" charset="0"/>
                <a:cs typeface="Arial" panose="020B0604020202020204" pitchFamily="34" charset="0"/>
              </a:rPr>
              <a:t>LUME will be the first platform in the world for unified modeling of XFEL performance. LUME’s optimization capabilities will guide SLAC accelerator physicists in developing world leading XFEL performance. LUME will identify performance bottlenecks, both in the accelerator and photon transport, and enhance operational efficiency and reliability. The complete integration of electron and X-ray processes will allow LCLS scientists to invent instruments that optimally use those unique X-ray beams. Finally and most importantly, the ability to simulate experiments will stimulate the development of new approaches to the scientific and technological challenges facing the country, maximizing the impact of DoE’s investment in cutting-edge X-ray sources.</a:t>
            </a:r>
          </a:p>
        </p:txBody>
      </p:sp>
    </p:spTree>
    <p:extLst>
      <p:ext uri="{BB962C8B-B14F-4D97-AF65-F5344CB8AC3E}">
        <p14:creationId xmlns:p14="http://schemas.microsoft.com/office/powerpoint/2010/main" val="1666579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058608"/>
            <a:ext cx="8108950" cy="3799142"/>
          </a:xfrm>
        </p:spPr>
        <p:txBody>
          <a:bodyPr>
            <a:noAutofit/>
          </a:bodyPr>
          <a:lstStyle/>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Simulation framework</a:t>
            </a:r>
          </a:p>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Machine Description Database</a:t>
            </a:r>
          </a:p>
          <a:p>
            <a:pPr marL="342900" lvl="0" indent="-342900">
              <a:lnSpc>
                <a:spcPct val="100000"/>
              </a:lnSpc>
              <a:spcBef>
                <a:spcPts val="600"/>
              </a:spcBef>
              <a:spcAft>
                <a:spcPts val="0"/>
              </a:spcAft>
              <a:buFont typeface="+mj-lt"/>
              <a:buAutoNum type="alphaUcPeriod" startAt="3"/>
            </a:pPr>
            <a:r>
              <a:rPr lang="en-US" sz="1800" b="1" dirty="0">
                <a:latin typeface="Calibri" charset="0"/>
                <a:ea typeface="Calibri" charset="0"/>
                <a:cs typeface="Calibri" charset="0"/>
              </a:rPr>
              <a:t>Simulation Data Catalog</a:t>
            </a:r>
          </a:p>
          <a:p>
            <a:pPr marL="346075" lvl="0">
              <a:lnSpc>
                <a:spcPct val="100000"/>
              </a:lnSpc>
              <a:spcBef>
                <a:spcPts val="600"/>
              </a:spcBef>
              <a:spcAft>
                <a:spcPts val="600"/>
              </a:spcAft>
            </a:pPr>
            <a:r>
              <a:rPr lang="en-US" sz="1600" dirty="0">
                <a:latin typeface="Calibri" charset="0"/>
                <a:ea typeface="Calibri" charset="0"/>
                <a:cs typeface="Calibri" charset="0"/>
              </a:rPr>
              <a:t>The data catalog provides a repository and for metadata cataloguing of simulation results. The goal is to increase simulation efficiency by capability to reuse, in part or fully, simulation data. The data catalog is independent of the simulation framework but its main client will be simulation workload, and as such it needs to be designed closely with Task A.</a:t>
            </a:r>
          </a:p>
          <a:p>
            <a:pPr marL="342900" lvl="0" indent="-342900">
              <a:lnSpc>
                <a:spcPct val="100000"/>
              </a:lnSpc>
              <a:spcAft>
                <a:spcPts val="0"/>
              </a:spcAft>
              <a:buFont typeface="+mj-lt"/>
              <a:buAutoNum type="alphaUcPeriod" startAt="4"/>
            </a:pPr>
            <a:r>
              <a:rPr lang="en-US" sz="1600" dirty="0">
                <a:latin typeface="Calibri" charset="0"/>
                <a:ea typeface="Calibri" charset="0"/>
                <a:cs typeface="Calibri" charset="0"/>
              </a:rPr>
              <a:t>Visualization and (G)UI</a:t>
            </a:r>
          </a:p>
          <a:p>
            <a:pPr marL="342900" lvl="0" indent="-342900">
              <a:lnSpc>
                <a:spcPct val="100000"/>
              </a:lnSpc>
              <a:spcAft>
                <a:spcPts val="0"/>
              </a:spcAft>
              <a:buFont typeface="+mj-lt"/>
              <a:buAutoNum type="alphaUcPeriod" startAt="4"/>
            </a:pPr>
            <a:r>
              <a:rPr lang="en-US" sz="1600" dirty="0">
                <a:latin typeface="Calibri" charset="0"/>
                <a:ea typeface="Calibri" charset="0"/>
                <a:cs typeface="Calibri" charset="0"/>
              </a:rPr>
              <a:t>Numerical Optimization</a:t>
            </a:r>
          </a:p>
          <a:p>
            <a:pPr marL="342900" lvl="0" indent="-342900">
              <a:lnSpc>
                <a:spcPct val="100000"/>
              </a:lnSpc>
              <a:spcAft>
                <a:spcPts val="0"/>
              </a:spcAft>
              <a:buFont typeface="+mj-lt"/>
              <a:buAutoNum type="alphaUcPeriod" startAt="4"/>
            </a:pPr>
            <a:r>
              <a:rPr lang="en-US" sz="1600" dirty="0">
                <a:latin typeface="Calibri" charset="0"/>
                <a:ea typeface="Calibri" charset="0"/>
                <a:cs typeface="Calibri" charset="0"/>
              </a:rPr>
              <a:t>Particle File Format</a:t>
            </a:r>
          </a:p>
          <a:p>
            <a:pPr marL="342900" lvl="0" indent="-342900">
              <a:lnSpc>
                <a:spcPct val="100000"/>
              </a:lnSpc>
              <a:spcAft>
                <a:spcPts val="0"/>
              </a:spcAft>
              <a:buFont typeface="+mj-lt"/>
              <a:buAutoNum type="alphaUcPeriod" startAt="4"/>
            </a:pPr>
            <a:r>
              <a:rPr lang="en-US" sz="1600" dirty="0">
                <a:latin typeface="Calibri" charset="0"/>
                <a:ea typeface="Calibri" charset="0"/>
                <a:cs typeface="Calibri" charset="0"/>
              </a:rPr>
              <a:t>Integration with PSANA</a:t>
            </a:r>
          </a:p>
          <a:p>
            <a:pPr marL="342900" lvl="0" indent="-342900">
              <a:lnSpc>
                <a:spcPct val="100000"/>
              </a:lnSpc>
              <a:spcAft>
                <a:spcPts val="0"/>
              </a:spcAft>
              <a:buFont typeface="+mj-lt"/>
              <a:buAutoNum type="alphaUcPeriod" startAt="4"/>
            </a:pPr>
            <a:r>
              <a:rPr lang="en-US" sz="1600" dirty="0">
                <a:latin typeface="Calibri" charset="0"/>
                <a:ea typeface="Calibri" charset="0"/>
                <a:cs typeface="Calibri" charset="0"/>
              </a:rPr>
              <a:t>Immediate Use Cases</a:t>
            </a:r>
          </a:p>
          <a:p>
            <a:pPr marL="342900" lvl="0" indent="-342900">
              <a:lnSpc>
                <a:spcPct val="100000"/>
              </a:lnSpc>
              <a:spcAft>
                <a:spcPts val="0"/>
              </a:spcAft>
              <a:buFont typeface="+mj-lt"/>
              <a:buAutoNum type="alphaUcPeriod" startAt="4"/>
            </a:pPr>
            <a:r>
              <a:rPr lang="en-US" sz="1600" dirty="0">
                <a:latin typeface="Calibri" charset="0"/>
                <a:ea typeface="Calibri" charset="0"/>
                <a:cs typeface="Calibri" charset="0"/>
              </a:rPr>
              <a:t>Documentation</a:t>
            </a:r>
          </a:p>
          <a:p>
            <a:pPr marL="287338" lvl="0" indent="-287338">
              <a:buFont typeface="+mj-lt"/>
              <a:buAutoNum type="alphaUcPeriod" startAt="4"/>
            </a:pPr>
            <a:endParaRPr lang="en-US" sz="1800" dirty="0"/>
          </a:p>
        </p:txBody>
      </p:sp>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3" name="Title 2"/>
          <p:cNvSpPr>
            <a:spLocks noGrp="1"/>
          </p:cNvSpPr>
          <p:nvPr>
            <p:ph type="title"/>
          </p:nvPr>
        </p:nvSpPr>
        <p:spPr/>
        <p:txBody>
          <a:bodyPr anchor="ctr"/>
          <a:lstStyle/>
          <a:p>
            <a:r>
              <a:rPr lang="en-US" sz="2800" dirty="0">
                <a:latin typeface="Trebuchet MS" charset="0"/>
                <a:ea typeface="Trebuchet MS" charset="0"/>
                <a:cs typeface="Trebuchet MS" charset="0"/>
              </a:rPr>
              <a:t>LUME Tasks</a:t>
            </a:r>
          </a:p>
        </p:txBody>
      </p:sp>
      <p:sp>
        <p:nvSpPr>
          <p:cNvPr id="5" name="Rectangle 4"/>
          <p:cNvSpPr/>
          <p:nvPr/>
        </p:nvSpPr>
        <p:spPr>
          <a:xfrm>
            <a:off x="228600" y="2984644"/>
            <a:ext cx="5486400" cy="1828800"/>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1822" y="1086663"/>
            <a:ext cx="5486400" cy="509696"/>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135" y="3084587"/>
            <a:ext cx="4572000" cy="1628913"/>
          </a:xfrm>
          <a:prstGeom prst="rect">
            <a:avLst/>
          </a:prstGeom>
        </p:spPr>
      </p:pic>
    </p:spTree>
    <p:extLst>
      <p:ext uri="{BB962C8B-B14F-4D97-AF65-F5344CB8AC3E}">
        <p14:creationId xmlns:p14="http://schemas.microsoft.com/office/powerpoint/2010/main" val="1664963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1822" y="1058608"/>
            <a:ext cx="4043978" cy="4144368"/>
          </a:xfrm>
        </p:spPr>
        <p:txBody>
          <a:bodyPr>
            <a:noAutofit/>
          </a:bodyPr>
          <a:lstStyle/>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Simulation framework</a:t>
            </a:r>
          </a:p>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Machine Description Database</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Simulation Data Catalog</a:t>
            </a:r>
          </a:p>
          <a:p>
            <a:pPr marL="342900" lvl="0" indent="-342900">
              <a:lnSpc>
                <a:spcPct val="100000"/>
              </a:lnSpc>
              <a:spcBef>
                <a:spcPts val="600"/>
              </a:spcBef>
              <a:spcAft>
                <a:spcPts val="0"/>
              </a:spcAft>
              <a:buFont typeface="+mj-lt"/>
              <a:buAutoNum type="alphaUcPeriod" startAt="3"/>
            </a:pPr>
            <a:r>
              <a:rPr lang="en-US" sz="1800" b="1" dirty="0">
                <a:latin typeface="Calibri" charset="0"/>
                <a:ea typeface="Calibri" charset="0"/>
                <a:cs typeface="Calibri" charset="0"/>
              </a:rPr>
              <a:t>Visualization and (G)UI</a:t>
            </a:r>
          </a:p>
          <a:p>
            <a:pPr marL="346075">
              <a:lnSpc>
                <a:spcPct val="100000"/>
              </a:lnSpc>
              <a:spcBef>
                <a:spcPts val="600"/>
              </a:spcBef>
              <a:spcAft>
                <a:spcPts val="600"/>
              </a:spcAft>
            </a:pPr>
            <a:r>
              <a:rPr lang="en-US" sz="1600" dirty="0">
                <a:latin typeface="Calibri" charset="0"/>
                <a:ea typeface="Calibri" charset="0"/>
                <a:cs typeface="Calibri" charset="0"/>
              </a:rPr>
              <a:t>The framework provides a visualization sub-system defining what can be visualized. Visualization is implemented in separate modules via visualization drivers. We prefer web-based approaches that do not require additional software and graphic libraries.</a:t>
            </a:r>
          </a:p>
          <a:p>
            <a:pPr marL="342900" lvl="0" indent="-342900">
              <a:lnSpc>
                <a:spcPct val="100000"/>
              </a:lnSpc>
              <a:spcAft>
                <a:spcPts val="0"/>
              </a:spcAft>
              <a:buFont typeface="+mj-lt"/>
              <a:buAutoNum type="alphaUcPeriod" startAt="5"/>
            </a:pPr>
            <a:r>
              <a:rPr lang="en-US" sz="1600" dirty="0">
                <a:latin typeface="Calibri" charset="0"/>
                <a:ea typeface="Calibri" charset="0"/>
                <a:cs typeface="Calibri" charset="0"/>
              </a:rPr>
              <a:t>Numerical Optimization</a:t>
            </a:r>
          </a:p>
          <a:p>
            <a:pPr marL="342900" lvl="0" indent="-342900">
              <a:lnSpc>
                <a:spcPct val="100000"/>
              </a:lnSpc>
              <a:spcAft>
                <a:spcPts val="0"/>
              </a:spcAft>
              <a:buFont typeface="+mj-lt"/>
              <a:buAutoNum type="alphaUcPeriod" startAt="5"/>
            </a:pPr>
            <a:r>
              <a:rPr lang="en-US" sz="1600" dirty="0">
                <a:latin typeface="Calibri" charset="0"/>
                <a:ea typeface="Calibri" charset="0"/>
                <a:cs typeface="Calibri" charset="0"/>
              </a:rPr>
              <a:t>Particle File Format</a:t>
            </a:r>
          </a:p>
          <a:p>
            <a:pPr marL="342900" lvl="0" indent="-342900">
              <a:lnSpc>
                <a:spcPct val="100000"/>
              </a:lnSpc>
              <a:spcAft>
                <a:spcPts val="0"/>
              </a:spcAft>
              <a:buFont typeface="+mj-lt"/>
              <a:buAutoNum type="alphaUcPeriod" startAt="5"/>
            </a:pPr>
            <a:r>
              <a:rPr lang="en-US" sz="1600" dirty="0">
                <a:latin typeface="Calibri" charset="0"/>
                <a:ea typeface="Calibri" charset="0"/>
                <a:cs typeface="Calibri" charset="0"/>
              </a:rPr>
              <a:t>Integration with PSANA</a:t>
            </a:r>
          </a:p>
          <a:p>
            <a:pPr marL="342900" lvl="0" indent="-342900">
              <a:lnSpc>
                <a:spcPct val="100000"/>
              </a:lnSpc>
              <a:spcAft>
                <a:spcPts val="0"/>
              </a:spcAft>
              <a:buFont typeface="+mj-lt"/>
              <a:buAutoNum type="alphaUcPeriod" startAt="5"/>
            </a:pPr>
            <a:r>
              <a:rPr lang="en-US" sz="1600" dirty="0">
                <a:latin typeface="Calibri" charset="0"/>
                <a:ea typeface="Calibri" charset="0"/>
                <a:cs typeface="Calibri" charset="0"/>
              </a:rPr>
              <a:t>Immediate Use Cases</a:t>
            </a:r>
          </a:p>
          <a:p>
            <a:pPr marL="342900" lvl="0" indent="-342900">
              <a:lnSpc>
                <a:spcPct val="100000"/>
              </a:lnSpc>
              <a:spcAft>
                <a:spcPts val="0"/>
              </a:spcAft>
              <a:buFont typeface="+mj-lt"/>
              <a:buAutoNum type="alphaUcPeriod" startAt="5"/>
            </a:pPr>
            <a:r>
              <a:rPr lang="en-US" sz="1600" dirty="0">
                <a:latin typeface="Calibri" charset="0"/>
                <a:ea typeface="Calibri" charset="0"/>
                <a:cs typeface="Calibri" charset="0"/>
              </a:rPr>
              <a:t>Documentation</a:t>
            </a:r>
          </a:p>
        </p:txBody>
      </p:sp>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nchor="ctr"/>
          <a:lstStyle/>
          <a:p>
            <a:r>
              <a:rPr lang="en-US" sz="2800" dirty="0">
                <a:latin typeface="Trebuchet MS" charset="0"/>
                <a:ea typeface="Trebuchet MS" charset="0"/>
                <a:cs typeface="Trebuchet MS" charset="0"/>
              </a:rPr>
              <a:t>LUME Tasks</a:t>
            </a:r>
          </a:p>
        </p:txBody>
      </p:sp>
      <p:sp>
        <p:nvSpPr>
          <p:cNvPr id="5" name="Rectangle 4"/>
          <p:cNvSpPr/>
          <p:nvPr/>
        </p:nvSpPr>
        <p:spPr>
          <a:xfrm>
            <a:off x="152400" y="3721895"/>
            <a:ext cx="5486400" cy="1219199"/>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36713" y="1058608"/>
            <a:ext cx="5486400" cy="814496"/>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Screen Shot 2018-03-19 at 5.06.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352550"/>
            <a:ext cx="4480560" cy="2985908"/>
          </a:xfrm>
          <a:prstGeom prst="rect">
            <a:avLst/>
          </a:prstGeom>
        </p:spPr>
      </p:pic>
      <p:sp>
        <p:nvSpPr>
          <p:cNvPr id="7" name="TextBox 6">
            <a:extLst>
              <a:ext uri="{FF2B5EF4-FFF2-40B4-BE49-F238E27FC236}">
                <a16:creationId xmlns:a16="http://schemas.microsoft.com/office/drawing/2014/main" id="{83072413-338D-F04C-899F-BEC783420CFE}"/>
              </a:ext>
            </a:extLst>
          </p:cNvPr>
          <p:cNvSpPr txBox="1"/>
          <p:nvPr/>
        </p:nvSpPr>
        <p:spPr>
          <a:xfrm>
            <a:off x="5257800" y="4324350"/>
            <a:ext cx="3985260" cy="285750"/>
          </a:xfrm>
          <a:prstGeom prst="rect">
            <a:avLst/>
          </a:prstGeom>
          <a:noFill/>
        </p:spPr>
        <p:txBody>
          <a:bodyPr wrap="none" rtlCol="0">
            <a:noAutofit/>
          </a:bodyPr>
          <a:lstStyle/>
          <a:p>
            <a:pPr>
              <a:spcBef>
                <a:spcPts val="600"/>
              </a:spcBef>
            </a:pPr>
            <a:r>
              <a:rPr lang="en-US" sz="1400" dirty="0">
                <a:solidFill>
                  <a:srgbClr val="E17000"/>
                </a:solidFill>
              </a:rPr>
              <a:t>OASYS - </a:t>
            </a:r>
            <a:r>
              <a:rPr lang="en-US" sz="1400" dirty="0" err="1">
                <a:solidFill>
                  <a:srgbClr val="E17000"/>
                </a:solidFill>
              </a:rPr>
              <a:t>OrAnge</a:t>
            </a:r>
            <a:r>
              <a:rPr lang="en-US" sz="1400" dirty="0">
                <a:solidFill>
                  <a:srgbClr val="E17000"/>
                </a:solidFill>
              </a:rPr>
              <a:t> </a:t>
            </a:r>
            <a:r>
              <a:rPr lang="en-US" sz="1400" dirty="0" err="1">
                <a:solidFill>
                  <a:srgbClr val="E17000"/>
                </a:solidFill>
              </a:rPr>
              <a:t>SYnchrotron</a:t>
            </a:r>
            <a:r>
              <a:rPr lang="en-US" sz="1400" dirty="0">
                <a:solidFill>
                  <a:srgbClr val="E17000"/>
                </a:solidFill>
              </a:rPr>
              <a:t> Suite</a:t>
            </a:r>
          </a:p>
          <a:p>
            <a:pPr>
              <a:spcBef>
                <a:spcPts val="600"/>
              </a:spcBef>
            </a:pPr>
            <a:endParaRPr lang="en-US" sz="1400" b="1" i="1" dirty="0">
              <a:solidFill>
                <a:srgbClr val="E17000"/>
              </a:solidFill>
            </a:endParaRPr>
          </a:p>
        </p:txBody>
      </p:sp>
    </p:spTree>
    <p:extLst>
      <p:ext uri="{BB962C8B-B14F-4D97-AF65-F5344CB8AC3E}">
        <p14:creationId xmlns:p14="http://schemas.microsoft.com/office/powerpoint/2010/main" val="1782994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058608"/>
            <a:ext cx="8108950" cy="3799142"/>
          </a:xfrm>
        </p:spPr>
        <p:txBody>
          <a:bodyPr>
            <a:noAutofit/>
          </a:bodyPr>
          <a:lstStyle/>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Simulation framework</a:t>
            </a:r>
          </a:p>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Machine Description Database</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Simulation Data Catalog</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Visualization and (G)UI</a:t>
            </a:r>
          </a:p>
          <a:p>
            <a:pPr marL="342900" lvl="0" indent="-342900">
              <a:lnSpc>
                <a:spcPct val="100000"/>
              </a:lnSpc>
              <a:spcBef>
                <a:spcPts val="3000"/>
              </a:spcBef>
              <a:spcAft>
                <a:spcPts val="0"/>
              </a:spcAft>
              <a:buFont typeface="+mj-lt"/>
              <a:buAutoNum type="alphaUcPeriod" startAt="5"/>
            </a:pPr>
            <a:r>
              <a:rPr lang="en-US" sz="1800" b="1" dirty="0">
                <a:latin typeface="Calibri" charset="0"/>
                <a:ea typeface="Calibri" charset="0"/>
                <a:cs typeface="Calibri" charset="0"/>
              </a:rPr>
              <a:t>Numerical Optimization</a:t>
            </a:r>
          </a:p>
          <a:p>
            <a:pPr marL="346075" lvl="0">
              <a:lnSpc>
                <a:spcPct val="100000"/>
              </a:lnSpc>
              <a:spcBef>
                <a:spcPts val="600"/>
              </a:spcBef>
              <a:spcAft>
                <a:spcPts val="600"/>
              </a:spcAft>
            </a:pPr>
            <a:r>
              <a:rPr lang="en-US" sz="1600" dirty="0">
                <a:latin typeface="Calibri" charset="0"/>
                <a:ea typeface="Calibri" charset="0"/>
                <a:cs typeface="Calibri" charset="0"/>
              </a:rPr>
              <a:t>The goal is to maximize experimental performance, not to deliver beam with intermediate qualities at artificial code transition points. Experiments can subtly depend on properties developed far upstream that are difficult to quantify. With LUME, these artificial interfaces can be removed and the composite system can be optimized as a whole.</a:t>
            </a:r>
          </a:p>
          <a:p>
            <a:pPr marL="342900" lvl="0" indent="-342900">
              <a:lnSpc>
                <a:spcPct val="100000"/>
              </a:lnSpc>
              <a:spcAft>
                <a:spcPts val="0"/>
              </a:spcAft>
              <a:buFont typeface="+mj-lt"/>
              <a:buAutoNum type="alphaUcPeriod" startAt="6"/>
            </a:pPr>
            <a:r>
              <a:rPr lang="en-US" sz="1600" dirty="0">
                <a:latin typeface="Calibri" charset="0"/>
                <a:ea typeface="Calibri" charset="0"/>
                <a:cs typeface="Calibri" charset="0"/>
              </a:rPr>
              <a:t>Particle File Format</a:t>
            </a:r>
          </a:p>
          <a:p>
            <a:pPr marL="342900" lvl="0" indent="-342900">
              <a:lnSpc>
                <a:spcPct val="100000"/>
              </a:lnSpc>
              <a:spcAft>
                <a:spcPts val="0"/>
              </a:spcAft>
              <a:buFont typeface="+mj-lt"/>
              <a:buAutoNum type="alphaUcPeriod" startAt="6"/>
            </a:pPr>
            <a:r>
              <a:rPr lang="en-US" sz="1600" dirty="0">
                <a:latin typeface="Calibri" charset="0"/>
                <a:ea typeface="Calibri" charset="0"/>
                <a:cs typeface="Calibri" charset="0"/>
              </a:rPr>
              <a:t>Integration with PSANA</a:t>
            </a:r>
          </a:p>
          <a:p>
            <a:pPr marL="342900" lvl="0" indent="-342900">
              <a:lnSpc>
                <a:spcPct val="100000"/>
              </a:lnSpc>
              <a:spcAft>
                <a:spcPts val="0"/>
              </a:spcAft>
              <a:buFont typeface="+mj-lt"/>
              <a:buAutoNum type="alphaUcPeriod" startAt="6"/>
            </a:pPr>
            <a:r>
              <a:rPr lang="en-US" sz="1600" dirty="0">
                <a:latin typeface="Calibri" charset="0"/>
                <a:ea typeface="Calibri" charset="0"/>
                <a:cs typeface="Calibri" charset="0"/>
              </a:rPr>
              <a:t>Immediate Use Cases</a:t>
            </a:r>
          </a:p>
          <a:p>
            <a:pPr marL="342900" lvl="0" indent="-342900">
              <a:lnSpc>
                <a:spcPct val="100000"/>
              </a:lnSpc>
              <a:spcAft>
                <a:spcPts val="0"/>
              </a:spcAft>
              <a:buFont typeface="+mj-lt"/>
              <a:buAutoNum type="alphaUcPeriod" startAt="6"/>
            </a:pPr>
            <a:r>
              <a:rPr lang="en-US" sz="1600" dirty="0">
                <a:latin typeface="Calibri" charset="0"/>
                <a:ea typeface="Calibri" charset="0"/>
                <a:cs typeface="Calibri" charset="0"/>
              </a:rPr>
              <a:t>Documentation</a:t>
            </a:r>
          </a:p>
          <a:p>
            <a:pPr marL="287338" lvl="0" indent="-287338">
              <a:buFont typeface="+mj-lt"/>
              <a:buAutoNum type="alphaUcPeriod" startAt="6"/>
            </a:pPr>
            <a:endParaRPr lang="en-US" sz="1800" dirty="0"/>
          </a:p>
        </p:txBody>
      </p:sp>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p:cNvSpPr>
            <a:spLocks noGrp="1"/>
          </p:cNvSpPr>
          <p:nvPr>
            <p:ph type="title"/>
          </p:nvPr>
        </p:nvSpPr>
        <p:spPr/>
        <p:txBody>
          <a:bodyPr anchor="ctr"/>
          <a:lstStyle/>
          <a:p>
            <a:r>
              <a:rPr lang="en-US" sz="2800" dirty="0">
                <a:latin typeface="Trebuchet MS" charset="0"/>
                <a:ea typeface="Trebuchet MS" charset="0"/>
                <a:cs typeface="Trebuchet MS" charset="0"/>
              </a:rPr>
              <a:t>LUME Tasks</a:t>
            </a:r>
          </a:p>
        </p:txBody>
      </p:sp>
      <p:sp>
        <p:nvSpPr>
          <p:cNvPr id="5" name="Rectangle 4"/>
          <p:cNvSpPr/>
          <p:nvPr/>
        </p:nvSpPr>
        <p:spPr>
          <a:xfrm>
            <a:off x="415512" y="3771901"/>
            <a:ext cx="5486400" cy="1085849"/>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97501" y="1122442"/>
            <a:ext cx="5486400" cy="990600"/>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944167"/>
            <a:ext cx="5486400" cy="1752818"/>
          </a:xfrm>
          <a:prstGeom prst="rect">
            <a:avLst/>
          </a:prstGeom>
        </p:spPr>
      </p:pic>
    </p:spTree>
    <p:extLst>
      <p:ext uri="{BB962C8B-B14F-4D97-AF65-F5344CB8AC3E}">
        <p14:creationId xmlns:p14="http://schemas.microsoft.com/office/powerpoint/2010/main" val="203957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058608"/>
            <a:ext cx="8108950" cy="3799142"/>
          </a:xfrm>
        </p:spPr>
        <p:txBody>
          <a:bodyPr>
            <a:noAutofit/>
          </a:bodyPr>
          <a:lstStyle/>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Simulation framework</a:t>
            </a:r>
          </a:p>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Machine Description Database</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Simulation Data Catalog</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Visualization and (G)UI</a:t>
            </a:r>
          </a:p>
          <a:p>
            <a:pPr marL="342900" lvl="0" indent="-342900">
              <a:lnSpc>
                <a:spcPct val="100000"/>
              </a:lnSpc>
              <a:spcAft>
                <a:spcPts val="0"/>
              </a:spcAft>
              <a:buFont typeface="+mj-lt"/>
              <a:buAutoNum type="alphaUcPeriod" startAt="5"/>
            </a:pPr>
            <a:r>
              <a:rPr lang="en-US" sz="1600" dirty="0">
                <a:latin typeface="Calibri" charset="0"/>
                <a:ea typeface="Calibri" charset="0"/>
                <a:cs typeface="Calibri" charset="0"/>
              </a:rPr>
              <a:t>Numerical Optimization</a:t>
            </a:r>
          </a:p>
          <a:p>
            <a:pPr marL="342900" lvl="0" indent="-342900">
              <a:lnSpc>
                <a:spcPct val="100000"/>
              </a:lnSpc>
              <a:spcBef>
                <a:spcPts val="600"/>
              </a:spcBef>
              <a:spcAft>
                <a:spcPts val="0"/>
              </a:spcAft>
              <a:buFont typeface="+mj-lt"/>
              <a:buAutoNum type="alphaUcPeriod" startAt="6"/>
            </a:pPr>
            <a:r>
              <a:rPr lang="en-US" sz="1800" b="1" dirty="0">
                <a:latin typeface="Calibri" charset="0"/>
                <a:ea typeface="Calibri" charset="0"/>
                <a:cs typeface="Calibri" charset="0"/>
              </a:rPr>
              <a:t>Particle File Format</a:t>
            </a:r>
          </a:p>
          <a:p>
            <a:pPr marL="346075">
              <a:lnSpc>
                <a:spcPct val="100000"/>
              </a:lnSpc>
              <a:spcBef>
                <a:spcPts val="600"/>
              </a:spcBef>
              <a:spcAft>
                <a:spcPts val="600"/>
              </a:spcAft>
            </a:pPr>
            <a:r>
              <a:rPr lang="en-US" sz="1600" dirty="0">
                <a:latin typeface="Calibri" charset="0"/>
                <a:ea typeface="Calibri" charset="0"/>
                <a:cs typeface="Calibri" charset="0"/>
              </a:rPr>
              <a:t>Use openPMD to describe Particle and Mesh data. Researchers from LBNL, DESY, Cornell University, HZDR, and SLAC are defining an Accelerator and X-ray extension. The LUME task is to develop interface code for simulation tools (e.g. the Astra space charge code), so that the framework can use the format to glue together different codes.</a:t>
            </a:r>
          </a:p>
          <a:p>
            <a:pPr marL="342900" lvl="0" indent="-342900">
              <a:lnSpc>
                <a:spcPct val="100000"/>
              </a:lnSpc>
              <a:spcAft>
                <a:spcPts val="0"/>
              </a:spcAft>
              <a:buFont typeface="+mj-lt"/>
              <a:buAutoNum type="alphaUcPeriod" startAt="7"/>
            </a:pPr>
            <a:r>
              <a:rPr lang="en-US" sz="1600" dirty="0">
                <a:latin typeface="Calibri" charset="0"/>
                <a:ea typeface="Calibri" charset="0"/>
                <a:cs typeface="Calibri" charset="0"/>
              </a:rPr>
              <a:t>Integration with PSANA</a:t>
            </a:r>
          </a:p>
          <a:p>
            <a:pPr marL="342900" lvl="0" indent="-342900">
              <a:lnSpc>
                <a:spcPct val="100000"/>
              </a:lnSpc>
              <a:spcAft>
                <a:spcPts val="0"/>
              </a:spcAft>
              <a:buFont typeface="+mj-lt"/>
              <a:buAutoNum type="alphaUcPeriod" startAt="7"/>
            </a:pPr>
            <a:r>
              <a:rPr lang="en-US" sz="1600" dirty="0">
                <a:latin typeface="Calibri" charset="0"/>
                <a:ea typeface="Calibri" charset="0"/>
                <a:cs typeface="Calibri" charset="0"/>
              </a:rPr>
              <a:t>Immediate Use Cases</a:t>
            </a:r>
          </a:p>
          <a:p>
            <a:pPr marL="342900" lvl="0" indent="-342900">
              <a:lnSpc>
                <a:spcPct val="100000"/>
              </a:lnSpc>
              <a:spcAft>
                <a:spcPts val="0"/>
              </a:spcAft>
              <a:buFont typeface="+mj-lt"/>
              <a:buAutoNum type="alphaUcPeriod" startAt="7"/>
            </a:pPr>
            <a:r>
              <a:rPr lang="en-US" sz="1600" dirty="0">
                <a:latin typeface="Calibri" charset="0"/>
                <a:ea typeface="Calibri" charset="0"/>
                <a:cs typeface="Calibri" charset="0"/>
              </a:rPr>
              <a:t>Documentation</a:t>
            </a:r>
          </a:p>
        </p:txBody>
      </p:sp>
      <p:sp>
        <p:nvSpPr>
          <p:cNvPr id="2" name="Slide Number Placeholder 1"/>
          <p:cNvSpPr>
            <a:spLocks noGrp="1"/>
          </p:cNvSpPr>
          <p:nvPr>
            <p:ph type="sldNum" sz="quarter" idx="11"/>
          </p:nvPr>
        </p:nvSpPr>
        <p:spPr/>
        <p:txBody>
          <a:bodyPr/>
          <a:lstStyle/>
          <a:p>
            <a:fld id="{5BD36294-2849-48A8-8531-5354CF3095D2}" type="slidenum">
              <a:rPr lang="en-US" smtClean="0"/>
              <a:pPr/>
              <a:t>23</a:t>
            </a:fld>
            <a:endParaRPr lang="en-US" dirty="0"/>
          </a:p>
        </p:txBody>
      </p:sp>
      <p:sp>
        <p:nvSpPr>
          <p:cNvPr id="3" name="Title 2"/>
          <p:cNvSpPr>
            <a:spLocks noGrp="1"/>
          </p:cNvSpPr>
          <p:nvPr>
            <p:ph type="title"/>
          </p:nvPr>
        </p:nvSpPr>
        <p:spPr/>
        <p:txBody>
          <a:bodyPr anchor="ctr"/>
          <a:lstStyle/>
          <a:p>
            <a:r>
              <a:rPr lang="en-US" sz="2800" dirty="0">
                <a:latin typeface="Trebuchet MS" charset="0"/>
                <a:ea typeface="Trebuchet MS" charset="0"/>
                <a:cs typeface="Trebuchet MS" charset="0"/>
              </a:rPr>
              <a:t>LUME Tasks</a:t>
            </a:r>
          </a:p>
        </p:txBody>
      </p:sp>
      <p:sp>
        <p:nvSpPr>
          <p:cNvPr id="5" name="Rectangle 4"/>
          <p:cNvSpPr/>
          <p:nvPr/>
        </p:nvSpPr>
        <p:spPr>
          <a:xfrm>
            <a:off x="451822" y="3790950"/>
            <a:ext cx="5486400" cy="647698"/>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1822" y="1064863"/>
            <a:ext cx="5486400" cy="1258062"/>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09600" y="4676388"/>
            <a:ext cx="2138978" cy="219076"/>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Calibri" charset="0"/>
                <a:ea typeface="Calibri" charset="0"/>
                <a:cs typeface="Calibri" charset="0"/>
              </a:rPr>
              <a:t>http://www.openpmd.org</a:t>
            </a:r>
            <a:endParaRPr lang="en-US" sz="1400" dirty="0">
              <a:solidFill>
                <a:schemeClr val="bg1"/>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80152"/>
          <a:stretch/>
        </p:blipFill>
        <p:spPr>
          <a:xfrm>
            <a:off x="3811449" y="1175374"/>
            <a:ext cx="4572000" cy="1284172"/>
          </a:xfrm>
          <a:prstGeom prst="rect">
            <a:avLst/>
          </a:prstGeom>
        </p:spPr>
      </p:pic>
    </p:spTree>
    <p:extLst>
      <p:ext uri="{BB962C8B-B14F-4D97-AF65-F5344CB8AC3E}">
        <p14:creationId xmlns:p14="http://schemas.microsoft.com/office/powerpoint/2010/main" val="126916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030319"/>
            <a:ext cx="8108950" cy="3391662"/>
          </a:xfrm>
        </p:spPr>
        <p:txBody>
          <a:bodyPr>
            <a:noAutofit/>
          </a:bodyPr>
          <a:lstStyle/>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Simulation framework</a:t>
            </a:r>
          </a:p>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Machine Description Database</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Simulation Data Catalog</a:t>
            </a:r>
          </a:p>
          <a:p>
            <a:pPr marL="342900" lvl="0" indent="-342900">
              <a:lnSpc>
                <a:spcPct val="100000"/>
              </a:lnSpc>
              <a:spcAft>
                <a:spcPts val="0"/>
              </a:spcAft>
              <a:buFont typeface="+mj-lt"/>
              <a:buAutoNum type="alphaUcPeriod" startAt="3"/>
            </a:pPr>
            <a:r>
              <a:rPr lang="en-US" sz="1600" dirty="0">
                <a:latin typeface="Calibri" charset="0"/>
                <a:ea typeface="Calibri" charset="0"/>
                <a:cs typeface="Calibri" charset="0"/>
              </a:rPr>
              <a:t>Visualization and (G)UI</a:t>
            </a:r>
          </a:p>
          <a:p>
            <a:pPr marL="342900" lvl="0" indent="-342900">
              <a:lnSpc>
                <a:spcPct val="100000"/>
              </a:lnSpc>
              <a:spcAft>
                <a:spcPts val="0"/>
              </a:spcAft>
              <a:buFont typeface="+mj-lt"/>
              <a:buAutoNum type="alphaUcPeriod" startAt="5"/>
            </a:pPr>
            <a:r>
              <a:rPr lang="en-US" sz="1600" dirty="0">
                <a:latin typeface="Calibri" charset="0"/>
                <a:ea typeface="Calibri" charset="0"/>
                <a:cs typeface="Calibri" charset="0"/>
              </a:rPr>
              <a:t>Numerical Optimization</a:t>
            </a:r>
          </a:p>
          <a:p>
            <a:pPr marL="342900" lvl="0" indent="-342900">
              <a:lnSpc>
                <a:spcPct val="100000"/>
              </a:lnSpc>
              <a:spcAft>
                <a:spcPts val="0"/>
              </a:spcAft>
              <a:buFont typeface="+mj-lt"/>
              <a:buAutoNum type="alphaUcPeriod" startAt="6"/>
            </a:pPr>
            <a:r>
              <a:rPr lang="en-US" sz="1600" dirty="0">
                <a:latin typeface="Calibri" charset="0"/>
                <a:ea typeface="Calibri" charset="0"/>
                <a:cs typeface="Calibri" charset="0"/>
              </a:rPr>
              <a:t>Particle File Format</a:t>
            </a:r>
          </a:p>
          <a:p>
            <a:pPr marL="342900" lvl="0" indent="-342900">
              <a:lnSpc>
                <a:spcPct val="100000"/>
              </a:lnSpc>
              <a:spcBef>
                <a:spcPts val="600"/>
              </a:spcBef>
              <a:spcAft>
                <a:spcPts val="0"/>
              </a:spcAft>
              <a:buFont typeface="+mj-lt"/>
              <a:buAutoNum type="alphaUcPeriod" startAt="7"/>
            </a:pPr>
            <a:r>
              <a:rPr lang="en-US" sz="1800" b="1" dirty="0">
                <a:latin typeface="Calibri" charset="0"/>
                <a:ea typeface="Calibri" charset="0"/>
                <a:cs typeface="Calibri" charset="0"/>
              </a:rPr>
              <a:t>Integration with PSANA</a:t>
            </a:r>
          </a:p>
          <a:p>
            <a:pPr marL="346075" lvl="0">
              <a:lnSpc>
                <a:spcPct val="100000"/>
              </a:lnSpc>
              <a:spcBef>
                <a:spcPts val="600"/>
              </a:spcBef>
              <a:spcAft>
                <a:spcPts val="600"/>
              </a:spcAft>
            </a:pPr>
            <a:r>
              <a:rPr lang="en-US" sz="1600" dirty="0">
                <a:latin typeface="Calibri" charset="0"/>
                <a:ea typeface="Calibri" charset="0"/>
                <a:cs typeface="Calibri" charset="0"/>
              </a:rPr>
              <a:t>We want to be able to produce data-formats in LUME that are the same as those produced by the LCLS experiments. The challenge is that we cannot put these functionalities inside the “Core” of the simulation platform if we want other facilities to share the same “Core” software. </a:t>
            </a:r>
          </a:p>
          <a:p>
            <a:pPr marL="342900" lvl="0" indent="-342900">
              <a:lnSpc>
                <a:spcPct val="100000"/>
              </a:lnSpc>
              <a:spcAft>
                <a:spcPts val="0"/>
              </a:spcAft>
              <a:buFont typeface="+mj-lt"/>
              <a:buAutoNum type="alphaUcPeriod" startAt="8"/>
            </a:pPr>
            <a:r>
              <a:rPr lang="en-US" sz="1600" dirty="0">
                <a:latin typeface="Calibri" charset="0"/>
                <a:ea typeface="Calibri" charset="0"/>
                <a:cs typeface="Calibri" charset="0"/>
              </a:rPr>
              <a:t>Immediate Use Cases</a:t>
            </a:r>
          </a:p>
          <a:p>
            <a:pPr marL="342900" lvl="0" indent="-342900">
              <a:lnSpc>
                <a:spcPct val="100000"/>
              </a:lnSpc>
              <a:spcAft>
                <a:spcPts val="0"/>
              </a:spcAft>
              <a:buFont typeface="+mj-lt"/>
              <a:buAutoNum type="alphaUcPeriod" startAt="8"/>
            </a:pPr>
            <a:r>
              <a:rPr lang="en-US" sz="1600" dirty="0">
                <a:latin typeface="Calibri" charset="0"/>
                <a:ea typeface="Calibri" charset="0"/>
                <a:cs typeface="Calibri" charset="0"/>
              </a:rPr>
              <a:t>Documentation</a:t>
            </a:r>
          </a:p>
          <a:p>
            <a:pPr marL="287338" lvl="0" indent="-287338">
              <a:buFont typeface="+mj-lt"/>
              <a:buAutoNum type="alphaUcPeriod" startAt="8"/>
            </a:pPr>
            <a:endParaRPr lang="en-US" sz="1800" dirty="0"/>
          </a:p>
        </p:txBody>
      </p:sp>
      <p:sp>
        <p:nvSpPr>
          <p:cNvPr id="2" name="Slide Number Placeholder 1"/>
          <p:cNvSpPr>
            <a:spLocks noGrp="1"/>
          </p:cNvSpPr>
          <p:nvPr>
            <p:ph type="sldNum" sz="quarter" idx="11"/>
          </p:nvPr>
        </p:nvSpPr>
        <p:spPr/>
        <p:txBody>
          <a:bodyPr/>
          <a:lstStyle/>
          <a:p>
            <a:fld id="{5BD36294-2849-48A8-8531-5354CF3095D2}" type="slidenum">
              <a:rPr lang="en-US" smtClean="0"/>
              <a:pPr/>
              <a:t>24</a:t>
            </a:fld>
            <a:endParaRPr lang="en-US" dirty="0"/>
          </a:p>
        </p:txBody>
      </p:sp>
      <p:sp>
        <p:nvSpPr>
          <p:cNvPr id="3" name="Title 2"/>
          <p:cNvSpPr>
            <a:spLocks noGrp="1"/>
          </p:cNvSpPr>
          <p:nvPr>
            <p:ph type="title"/>
          </p:nvPr>
        </p:nvSpPr>
        <p:spPr/>
        <p:txBody>
          <a:bodyPr anchor="ctr"/>
          <a:lstStyle/>
          <a:p>
            <a:r>
              <a:rPr lang="en-US" sz="2800" dirty="0">
                <a:latin typeface="Trebuchet MS" charset="0"/>
                <a:ea typeface="Trebuchet MS" charset="0"/>
                <a:cs typeface="Trebuchet MS" charset="0"/>
              </a:rPr>
              <a:t>LUME Tasks</a:t>
            </a:r>
          </a:p>
        </p:txBody>
      </p:sp>
      <p:sp>
        <p:nvSpPr>
          <p:cNvPr id="5" name="Rectangle 4"/>
          <p:cNvSpPr/>
          <p:nvPr/>
        </p:nvSpPr>
        <p:spPr>
          <a:xfrm>
            <a:off x="444790" y="3905252"/>
            <a:ext cx="5486400" cy="723898"/>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81000" y="1030319"/>
            <a:ext cx="5486400" cy="1500296"/>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190" y="1252819"/>
            <a:ext cx="5029200" cy="1405576"/>
          </a:xfrm>
          <a:prstGeom prst="rect">
            <a:avLst/>
          </a:prstGeom>
        </p:spPr>
      </p:pic>
    </p:spTree>
    <p:extLst>
      <p:ext uri="{BB962C8B-B14F-4D97-AF65-F5344CB8AC3E}">
        <p14:creationId xmlns:p14="http://schemas.microsoft.com/office/powerpoint/2010/main" val="602848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123950"/>
            <a:ext cx="4038600" cy="3733800"/>
          </a:xfrm>
        </p:spPr>
        <p:txBody>
          <a:bodyPr>
            <a:noAutofit/>
          </a:bodyPr>
          <a:lstStyle/>
          <a:p>
            <a:pPr marL="342900" indent="-342900">
              <a:lnSpc>
                <a:spcPct val="100000"/>
              </a:lnSpc>
              <a:spcAft>
                <a:spcPts val="0"/>
              </a:spcAft>
              <a:buFont typeface="+mj-lt"/>
              <a:buAutoNum type="alphaUcPeriod"/>
            </a:pPr>
            <a:r>
              <a:rPr lang="en-US" sz="1600" dirty="0">
                <a:latin typeface="Calibri" charset="0"/>
                <a:ea typeface="Calibri" charset="0"/>
                <a:cs typeface="Calibri" charset="0"/>
              </a:rPr>
              <a:t>Simulation framework</a:t>
            </a:r>
          </a:p>
          <a:p>
            <a:pPr marL="342900" indent="-342900">
              <a:lnSpc>
                <a:spcPct val="100000"/>
              </a:lnSpc>
              <a:spcAft>
                <a:spcPts val="0"/>
              </a:spcAft>
              <a:buFont typeface="+mj-lt"/>
              <a:buAutoNum type="alphaUcPeriod"/>
            </a:pPr>
            <a:r>
              <a:rPr lang="en-US" sz="1400" dirty="0">
                <a:latin typeface="Calibri" charset="0"/>
                <a:ea typeface="Calibri" charset="0"/>
                <a:cs typeface="Calibri" charset="0"/>
              </a:rPr>
              <a:t>Machine Description Database</a:t>
            </a:r>
          </a:p>
          <a:p>
            <a:pPr marL="342900" indent="-342900">
              <a:lnSpc>
                <a:spcPct val="100000"/>
              </a:lnSpc>
              <a:spcAft>
                <a:spcPts val="0"/>
              </a:spcAft>
              <a:buFont typeface="+mj-lt"/>
              <a:buAutoNum type="alphaUcPeriod"/>
            </a:pPr>
            <a:r>
              <a:rPr lang="en-US" sz="1600" dirty="0">
                <a:latin typeface="Calibri" charset="0"/>
                <a:ea typeface="Calibri" charset="0"/>
                <a:cs typeface="Calibri" charset="0"/>
              </a:rPr>
              <a:t>Simulation Data Catalog</a:t>
            </a:r>
          </a:p>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Visualization and (G)UI</a:t>
            </a:r>
          </a:p>
          <a:p>
            <a:pPr marL="342900" lvl="0" indent="-342900">
              <a:lnSpc>
                <a:spcPct val="100000"/>
              </a:lnSpc>
              <a:spcAft>
                <a:spcPts val="0"/>
              </a:spcAft>
              <a:buFont typeface="+mj-lt"/>
              <a:buAutoNum type="alphaUcPeriod" startAt="5"/>
            </a:pPr>
            <a:r>
              <a:rPr lang="en-US" sz="1600" dirty="0">
                <a:latin typeface="Calibri" charset="0"/>
                <a:ea typeface="Calibri" charset="0"/>
                <a:cs typeface="Calibri" charset="0"/>
              </a:rPr>
              <a:t>Numerical Optimization</a:t>
            </a:r>
          </a:p>
          <a:p>
            <a:pPr marL="342900" lvl="0" indent="-342900">
              <a:lnSpc>
                <a:spcPct val="100000"/>
              </a:lnSpc>
              <a:spcAft>
                <a:spcPts val="0"/>
              </a:spcAft>
              <a:buFont typeface="+mj-lt"/>
              <a:buAutoNum type="alphaUcPeriod" startAt="6"/>
            </a:pPr>
            <a:r>
              <a:rPr lang="en-US" sz="1600" dirty="0">
                <a:latin typeface="Calibri" charset="0"/>
                <a:ea typeface="Calibri" charset="0"/>
                <a:cs typeface="Calibri" charset="0"/>
              </a:rPr>
              <a:t>Particle File Format</a:t>
            </a:r>
          </a:p>
          <a:p>
            <a:pPr marL="342900" lvl="0" indent="-342900">
              <a:lnSpc>
                <a:spcPct val="100000"/>
              </a:lnSpc>
              <a:spcAft>
                <a:spcPts val="0"/>
              </a:spcAft>
              <a:buFont typeface="+mj-lt"/>
              <a:buAutoNum type="alphaUcPeriod" startAt="7"/>
            </a:pPr>
            <a:r>
              <a:rPr lang="en-US" sz="1600" dirty="0">
                <a:latin typeface="Calibri" charset="0"/>
                <a:ea typeface="Calibri" charset="0"/>
                <a:cs typeface="Calibri" charset="0"/>
              </a:rPr>
              <a:t>Integration with PSANA</a:t>
            </a:r>
          </a:p>
          <a:p>
            <a:pPr marL="342900" lvl="0" indent="-342900">
              <a:lnSpc>
                <a:spcPct val="100000"/>
              </a:lnSpc>
              <a:spcBef>
                <a:spcPts val="600"/>
              </a:spcBef>
              <a:spcAft>
                <a:spcPts val="0"/>
              </a:spcAft>
              <a:buFont typeface="+mj-lt"/>
              <a:buAutoNum type="alphaUcPeriod" startAt="8"/>
            </a:pPr>
            <a:r>
              <a:rPr lang="en-US" sz="1800" b="1" dirty="0">
                <a:latin typeface="Calibri" charset="0"/>
                <a:ea typeface="Calibri" charset="0"/>
                <a:cs typeface="Calibri" charset="0"/>
              </a:rPr>
              <a:t>Immediate Use Cases</a:t>
            </a:r>
          </a:p>
          <a:p>
            <a:pPr marL="346075">
              <a:lnSpc>
                <a:spcPct val="100000"/>
              </a:lnSpc>
              <a:spcBef>
                <a:spcPts val="600"/>
              </a:spcBef>
              <a:spcAft>
                <a:spcPts val="600"/>
              </a:spcAft>
            </a:pPr>
            <a:r>
              <a:rPr lang="en-US" sz="1600" dirty="0">
                <a:latin typeface="Calibri" charset="0"/>
                <a:ea typeface="Calibri" charset="0"/>
                <a:cs typeface="Calibri" charset="0"/>
              </a:rPr>
              <a:t>LUME will use examine high-impact problems currently facing development projects at LCLS-II, in particular, LCLS and SLAC to drive the development of the modeling capabilities.</a:t>
            </a:r>
          </a:p>
          <a:p>
            <a:pPr marL="342900" indent="-342900">
              <a:lnSpc>
                <a:spcPct val="100000"/>
              </a:lnSpc>
              <a:spcAft>
                <a:spcPts val="0"/>
              </a:spcAft>
              <a:buFont typeface="+mj-lt"/>
              <a:buAutoNum type="alphaUcPeriod" startAt="9"/>
            </a:pPr>
            <a:r>
              <a:rPr lang="en-US" sz="1400" dirty="0">
                <a:latin typeface="Calibri" charset="0"/>
                <a:cs typeface="Calibri" charset="0"/>
              </a:rPr>
              <a:t>Documentation</a:t>
            </a:r>
          </a:p>
          <a:p>
            <a:pPr marL="287338" lvl="0" indent="-287338">
              <a:buFont typeface="+mj-lt"/>
              <a:buAutoNum type="alphaUcPeriod" startAt="8"/>
            </a:pPr>
            <a:endParaRPr lang="en-US" sz="1800" dirty="0"/>
          </a:p>
        </p:txBody>
      </p:sp>
      <p:sp>
        <p:nvSpPr>
          <p:cNvPr id="6" name="Rectangle 5"/>
          <p:cNvSpPr/>
          <p:nvPr/>
        </p:nvSpPr>
        <p:spPr>
          <a:xfrm>
            <a:off x="421342" y="1085088"/>
            <a:ext cx="5486400" cy="1753362"/>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1"/>
          </p:nvPr>
        </p:nvSpPr>
        <p:spPr/>
        <p:txBody>
          <a:bodyPr/>
          <a:lstStyle/>
          <a:p>
            <a:fld id="{5BD36294-2849-48A8-8531-5354CF3095D2}" type="slidenum">
              <a:rPr lang="en-US" smtClean="0"/>
              <a:pPr/>
              <a:t>25</a:t>
            </a:fld>
            <a:endParaRPr lang="en-US" dirty="0"/>
          </a:p>
        </p:txBody>
      </p:sp>
      <p:sp>
        <p:nvSpPr>
          <p:cNvPr id="3" name="Title 2"/>
          <p:cNvSpPr>
            <a:spLocks noGrp="1"/>
          </p:cNvSpPr>
          <p:nvPr>
            <p:ph type="title"/>
          </p:nvPr>
        </p:nvSpPr>
        <p:spPr/>
        <p:txBody>
          <a:bodyPr anchor="ctr"/>
          <a:lstStyle/>
          <a:p>
            <a:r>
              <a:rPr lang="en-US" sz="2800" dirty="0">
                <a:latin typeface="Trebuchet MS" charset="0"/>
                <a:ea typeface="Trebuchet MS" charset="0"/>
                <a:cs typeface="Trebuchet MS" charset="0"/>
              </a:rPr>
              <a:t>LUME Tasks</a:t>
            </a:r>
          </a:p>
        </p:txBody>
      </p:sp>
      <p:pic>
        <p:nvPicPr>
          <p:cNvPr id="7" name="Picture 6" descr="Screen Shot 2018-03-19 at 5.09.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217437"/>
            <a:ext cx="4297680" cy="2745963"/>
          </a:xfrm>
          <a:prstGeom prst="rect">
            <a:avLst/>
          </a:prstGeom>
        </p:spPr>
      </p:pic>
      <p:sp>
        <p:nvSpPr>
          <p:cNvPr id="8" name="Rectangle 7">
            <a:extLst>
              <a:ext uri="{FF2B5EF4-FFF2-40B4-BE49-F238E27FC236}">
                <a16:creationId xmlns:a16="http://schemas.microsoft.com/office/drawing/2014/main" id="{89C08457-BF84-A24A-B215-2BBC712E0A9B}"/>
              </a:ext>
            </a:extLst>
          </p:cNvPr>
          <p:cNvSpPr/>
          <p:nvPr/>
        </p:nvSpPr>
        <p:spPr>
          <a:xfrm>
            <a:off x="241815" y="4519244"/>
            <a:ext cx="5486400" cy="377368"/>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718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4"/>
          </p:nvPr>
        </p:nvSpPr>
        <p:spPr>
          <a:xfrm>
            <a:off x="457200" y="1123950"/>
            <a:ext cx="7772400" cy="3395294"/>
          </a:xfrm>
        </p:spPr>
        <p:txBody>
          <a:bodyPr>
            <a:noAutofit/>
          </a:bodyPr>
          <a:lstStyle/>
          <a:p>
            <a:pPr marL="342900" indent="-342900">
              <a:lnSpc>
                <a:spcPct val="100000"/>
              </a:lnSpc>
              <a:spcAft>
                <a:spcPts val="0"/>
              </a:spcAft>
              <a:buFont typeface="+mj-lt"/>
              <a:buAutoNum type="alphaUcPeriod"/>
            </a:pPr>
            <a:r>
              <a:rPr lang="en-US" sz="1600" dirty="0">
                <a:latin typeface="Calibri" charset="0"/>
                <a:ea typeface="Calibri" charset="0"/>
                <a:cs typeface="Calibri" charset="0"/>
              </a:rPr>
              <a:t>Simulation framework</a:t>
            </a:r>
          </a:p>
          <a:p>
            <a:pPr marL="342900" indent="-342900">
              <a:lnSpc>
                <a:spcPct val="100000"/>
              </a:lnSpc>
              <a:spcAft>
                <a:spcPts val="0"/>
              </a:spcAft>
              <a:buFont typeface="+mj-lt"/>
              <a:buAutoNum type="alphaUcPeriod"/>
            </a:pPr>
            <a:r>
              <a:rPr lang="en-US" sz="1400" dirty="0">
                <a:latin typeface="Calibri" charset="0"/>
                <a:ea typeface="Calibri" charset="0"/>
                <a:cs typeface="Calibri" charset="0"/>
              </a:rPr>
              <a:t>Machine Description Database</a:t>
            </a:r>
          </a:p>
          <a:p>
            <a:pPr marL="342900" indent="-342900">
              <a:lnSpc>
                <a:spcPct val="100000"/>
              </a:lnSpc>
              <a:spcAft>
                <a:spcPts val="0"/>
              </a:spcAft>
              <a:buFont typeface="+mj-lt"/>
              <a:buAutoNum type="alphaUcPeriod"/>
            </a:pPr>
            <a:r>
              <a:rPr lang="en-US" sz="1600" dirty="0">
                <a:latin typeface="Calibri" charset="0"/>
                <a:ea typeface="Calibri" charset="0"/>
                <a:cs typeface="Calibri" charset="0"/>
              </a:rPr>
              <a:t>Simulation Data Catalog</a:t>
            </a:r>
          </a:p>
          <a:p>
            <a:pPr marL="342900" lvl="0" indent="-342900">
              <a:lnSpc>
                <a:spcPct val="100000"/>
              </a:lnSpc>
              <a:spcAft>
                <a:spcPts val="0"/>
              </a:spcAft>
              <a:buFont typeface="+mj-lt"/>
              <a:buAutoNum type="alphaUcPeriod"/>
            </a:pPr>
            <a:r>
              <a:rPr lang="en-US" sz="1600" dirty="0">
                <a:latin typeface="Calibri" charset="0"/>
                <a:ea typeface="Calibri" charset="0"/>
                <a:cs typeface="Calibri" charset="0"/>
              </a:rPr>
              <a:t>Visualization and (G)UI</a:t>
            </a:r>
          </a:p>
          <a:p>
            <a:pPr marL="342900" lvl="0" indent="-342900">
              <a:lnSpc>
                <a:spcPct val="100000"/>
              </a:lnSpc>
              <a:spcAft>
                <a:spcPts val="0"/>
              </a:spcAft>
              <a:buFont typeface="+mj-lt"/>
              <a:buAutoNum type="alphaUcPeriod" startAt="5"/>
            </a:pPr>
            <a:r>
              <a:rPr lang="en-US" sz="1600" dirty="0">
                <a:latin typeface="Calibri" charset="0"/>
                <a:ea typeface="Calibri" charset="0"/>
                <a:cs typeface="Calibri" charset="0"/>
              </a:rPr>
              <a:t>Numerical Optimization</a:t>
            </a:r>
          </a:p>
          <a:p>
            <a:pPr marL="342900" lvl="0" indent="-342900">
              <a:lnSpc>
                <a:spcPct val="100000"/>
              </a:lnSpc>
              <a:spcAft>
                <a:spcPts val="0"/>
              </a:spcAft>
              <a:buFont typeface="+mj-lt"/>
              <a:buAutoNum type="alphaUcPeriod" startAt="6"/>
            </a:pPr>
            <a:r>
              <a:rPr lang="en-US" sz="1600" dirty="0">
                <a:latin typeface="Calibri" charset="0"/>
                <a:ea typeface="Calibri" charset="0"/>
                <a:cs typeface="Calibri" charset="0"/>
              </a:rPr>
              <a:t>Particle File Format</a:t>
            </a:r>
          </a:p>
          <a:p>
            <a:pPr marL="342900" lvl="0" indent="-342900">
              <a:lnSpc>
                <a:spcPct val="100000"/>
              </a:lnSpc>
              <a:spcAft>
                <a:spcPts val="0"/>
              </a:spcAft>
              <a:buFont typeface="+mj-lt"/>
              <a:buAutoNum type="alphaUcPeriod" startAt="7"/>
            </a:pPr>
            <a:r>
              <a:rPr lang="en-US" sz="1600" dirty="0">
                <a:latin typeface="Calibri" charset="0"/>
                <a:ea typeface="Calibri" charset="0"/>
                <a:cs typeface="Calibri" charset="0"/>
              </a:rPr>
              <a:t>Integration with PSANA</a:t>
            </a:r>
          </a:p>
          <a:p>
            <a:pPr marL="342900" lvl="0" indent="-342900">
              <a:lnSpc>
                <a:spcPct val="100000"/>
              </a:lnSpc>
              <a:spcAft>
                <a:spcPts val="0"/>
              </a:spcAft>
              <a:buFont typeface="+mj-lt"/>
              <a:buAutoNum type="alphaUcPeriod" startAt="7"/>
            </a:pPr>
            <a:r>
              <a:rPr lang="en-US" sz="1600" dirty="0">
                <a:latin typeface="Calibri" charset="0"/>
                <a:ea typeface="Calibri" charset="0"/>
                <a:cs typeface="Calibri" charset="0"/>
              </a:rPr>
              <a:t>Immediate Use Cases</a:t>
            </a:r>
          </a:p>
          <a:p>
            <a:pPr marL="342900" lvl="0" indent="-342900">
              <a:lnSpc>
                <a:spcPct val="100000"/>
              </a:lnSpc>
              <a:spcBef>
                <a:spcPts val="600"/>
              </a:spcBef>
              <a:spcAft>
                <a:spcPts val="0"/>
              </a:spcAft>
              <a:buFont typeface="+mj-lt"/>
              <a:buAutoNum type="alphaUcPeriod" startAt="9"/>
            </a:pPr>
            <a:r>
              <a:rPr lang="en-US" sz="1800" b="1" dirty="0">
                <a:latin typeface="Calibri" charset="0"/>
                <a:ea typeface="Calibri" charset="0"/>
                <a:cs typeface="Calibri" charset="0"/>
              </a:rPr>
              <a:t>Documentation</a:t>
            </a:r>
          </a:p>
          <a:p>
            <a:pPr marL="346075">
              <a:lnSpc>
                <a:spcPct val="100000"/>
              </a:lnSpc>
              <a:spcBef>
                <a:spcPts val="600"/>
              </a:spcBef>
              <a:spcAft>
                <a:spcPts val="600"/>
              </a:spcAft>
            </a:pPr>
            <a:r>
              <a:rPr lang="en-US" b="1" dirty="0">
                <a:solidFill>
                  <a:schemeClr val="bg2"/>
                </a:solidFill>
                <a:latin typeface="Calibri" charset="0"/>
                <a:ea typeface="Calibri" charset="0"/>
                <a:cs typeface="Calibri" charset="0"/>
              </a:rPr>
              <a:t>LUME must have high quality, complete documentation to be generally usable by our target audience.</a:t>
            </a:r>
          </a:p>
        </p:txBody>
      </p:sp>
      <p:sp>
        <p:nvSpPr>
          <p:cNvPr id="6" name="Rectangle 5"/>
          <p:cNvSpPr/>
          <p:nvPr/>
        </p:nvSpPr>
        <p:spPr>
          <a:xfrm>
            <a:off x="421342" y="1085088"/>
            <a:ext cx="5486400" cy="1753362"/>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1"/>
          </p:nvPr>
        </p:nvSpPr>
        <p:spPr/>
        <p:txBody>
          <a:bodyPr/>
          <a:lstStyle/>
          <a:p>
            <a:fld id="{5BD36294-2849-48A8-8531-5354CF3095D2}" type="slidenum">
              <a:rPr lang="en-US" smtClean="0"/>
              <a:pPr/>
              <a:t>26</a:t>
            </a:fld>
            <a:endParaRPr lang="en-US" dirty="0"/>
          </a:p>
        </p:txBody>
      </p:sp>
      <p:sp>
        <p:nvSpPr>
          <p:cNvPr id="3" name="Title 2"/>
          <p:cNvSpPr>
            <a:spLocks noGrp="1"/>
          </p:cNvSpPr>
          <p:nvPr>
            <p:ph type="title"/>
          </p:nvPr>
        </p:nvSpPr>
        <p:spPr/>
        <p:txBody>
          <a:bodyPr anchor="ctr"/>
          <a:lstStyle/>
          <a:p>
            <a:r>
              <a:rPr lang="en-US" sz="2800" dirty="0">
                <a:latin typeface="Trebuchet MS" charset="0"/>
                <a:ea typeface="Trebuchet MS" charset="0"/>
                <a:cs typeface="Trebuchet MS" charset="0"/>
              </a:rPr>
              <a:t>LUME Tasks</a:t>
            </a:r>
          </a:p>
        </p:txBody>
      </p:sp>
    </p:spTree>
    <p:extLst>
      <p:ext uri="{BB962C8B-B14F-4D97-AF65-F5344CB8AC3E}">
        <p14:creationId xmlns:p14="http://schemas.microsoft.com/office/powerpoint/2010/main" val="3218736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p:txBody>
          <a:bodyPr/>
          <a:lstStyle/>
          <a:p>
            <a:r>
              <a:rPr lang="en-CA" dirty="0">
                <a:latin typeface="Trebuchet MS" charset="0"/>
                <a:ea typeface="Trebuchet MS" charset="0"/>
                <a:cs typeface="Trebuchet MS" charset="0"/>
              </a:rPr>
              <a:t>Validation: LCLS Accelerator</a:t>
            </a:r>
          </a:p>
        </p:txBody>
      </p:sp>
      <p:sp>
        <p:nvSpPr>
          <p:cNvPr id="11" name="Content Placeholder 29">
            <a:extLst>
              <a:ext uri="{FF2B5EF4-FFF2-40B4-BE49-F238E27FC236}">
                <a16:creationId xmlns:a16="http://schemas.microsoft.com/office/drawing/2014/main" id="{A678F420-D46F-024C-BFBB-EFE78D729928}"/>
              </a:ext>
            </a:extLst>
          </p:cNvPr>
          <p:cNvSpPr>
            <a:spLocks noGrp="1"/>
          </p:cNvSpPr>
          <p:nvPr>
            <p:ph sz="quarter" idx="14"/>
          </p:nvPr>
        </p:nvSpPr>
        <p:spPr>
          <a:xfrm>
            <a:off x="152401" y="1197698"/>
            <a:ext cx="3403164" cy="3660051"/>
          </a:xfrm>
        </p:spPr>
        <p:txBody>
          <a:bodyPr>
            <a:noAutofit/>
          </a:bodyPr>
          <a:lstStyle/>
          <a:p>
            <a:pPr marL="217885" lvl="1" indent="-171450">
              <a:lnSpc>
                <a:spcPct val="100000"/>
              </a:lnSpc>
              <a:spcAft>
                <a:spcPts val="1200"/>
              </a:spcAft>
              <a:buSzPct val="80000"/>
              <a:buFont typeface="Helvetica" charset="0"/>
              <a:buChar char="●"/>
            </a:pPr>
            <a:r>
              <a:rPr lang="en-US" sz="1600" dirty="0">
                <a:latin typeface="Calibri" panose="020F0502020204030204" pitchFamily="34" charset="0"/>
                <a:ea typeface="Calibri" charset="0"/>
                <a:cs typeface="Calibri" panose="020F0502020204030204" pitchFamily="34" charset="0"/>
              </a:rPr>
              <a:t>Setting quadrupole focusing (k1) according to design does not give good actual FEL performance.</a:t>
            </a:r>
          </a:p>
          <a:p>
            <a:pPr marL="217885" lvl="1" indent="-171450">
              <a:lnSpc>
                <a:spcPct val="100000"/>
              </a:lnSpc>
              <a:spcAft>
                <a:spcPts val="1200"/>
              </a:spcAft>
              <a:buSzPct val="80000"/>
              <a:buFont typeface="Helvetica" charset="0"/>
              <a:buChar char="●"/>
            </a:pPr>
            <a:r>
              <a:rPr lang="en-US" sz="1600" dirty="0">
                <a:latin typeface="Calibri" panose="020F0502020204030204" pitchFamily="34" charset="0"/>
                <a:ea typeface="Calibri" charset="0"/>
                <a:cs typeface="Calibri" panose="020F0502020204030204" pitchFamily="34" charset="0"/>
              </a:rPr>
              <a:t>Quads are tuned empirically to get good performance.</a:t>
            </a:r>
          </a:p>
          <a:p>
            <a:pPr marL="217885" lvl="1" indent="-171450">
              <a:lnSpc>
                <a:spcPct val="100000"/>
              </a:lnSpc>
              <a:spcAft>
                <a:spcPts val="1200"/>
              </a:spcAft>
              <a:buSzPct val="80000"/>
              <a:buFont typeface="Helvetica" charset="0"/>
              <a:buChar char="●"/>
            </a:pPr>
            <a:r>
              <a:rPr lang="en-US" sz="1600" dirty="0">
                <a:latin typeface="Calibri" panose="020F0502020204030204" pitchFamily="34" charset="0"/>
                <a:ea typeface="Calibri" charset="0"/>
                <a:cs typeface="Calibri" panose="020F0502020204030204" pitchFamily="34" charset="0"/>
              </a:rPr>
              <a:t>The accelerator model then predicts that the beam would be wildly defocused.</a:t>
            </a:r>
          </a:p>
          <a:p>
            <a:pPr marL="217885" lvl="1" indent="-171450">
              <a:lnSpc>
                <a:spcPct val="100000"/>
              </a:lnSpc>
              <a:spcAft>
                <a:spcPts val="1200"/>
              </a:spcAft>
              <a:buSzPct val="80000"/>
              <a:buFont typeface="Helvetica" charset="0"/>
              <a:buChar char="●"/>
            </a:pPr>
            <a:r>
              <a:rPr lang="en-US" sz="1600" dirty="0">
                <a:latin typeface="Calibri" panose="020F0502020204030204" pitchFamily="34" charset="0"/>
                <a:ea typeface="Calibri" charset="0"/>
                <a:cs typeface="Calibri" panose="020F0502020204030204" pitchFamily="34" charset="0"/>
              </a:rPr>
              <a:t>It is not understood why these settings work.</a:t>
            </a:r>
          </a:p>
          <a:p>
            <a:pPr marL="217885" lvl="1" indent="-171450">
              <a:lnSpc>
                <a:spcPct val="100000"/>
              </a:lnSpc>
              <a:spcAft>
                <a:spcPts val="1200"/>
              </a:spcAft>
              <a:buSzPct val="80000"/>
              <a:buFont typeface="Helvetica" charset="0"/>
              <a:buChar char="●"/>
            </a:pPr>
            <a:r>
              <a:rPr lang="en-US" sz="1600" dirty="0">
                <a:latin typeface="Calibri" panose="020F0502020204030204" pitchFamily="34" charset="0"/>
                <a:ea typeface="Calibri" charset="0"/>
                <a:cs typeface="Calibri" panose="020F0502020204030204" pitchFamily="34" charset="0"/>
              </a:rPr>
              <a:t>The model needs to be calibrated against measurements. </a:t>
            </a:r>
            <a:endParaRPr lang="en-US" sz="1200" dirty="0">
              <a:latin typeface="Calibri" panose="020F0502020204030204" pitchFamily="34" charset="0"/>
              <a:cs typeface="Calibri" panose="020F0502020204030204" pitchFamily="34" charset="0"/>
            </a:endParaRPr>
          </a:p>
          <a:p>
            <a:endParaRPr lang="en-US" sz="1200" dirty="0"/>
          </a:p>
          <a:p>
            <a:endParaRPr lang="en-CA" sz="1200" dirty="0"/>
          </a:p>
          <a:p>
            <a:pPr lvl="1"/>
            <a:endParaRPr lang="en-US" sz="1200" dirty="0"/>
          </a:p>
        </p:txBody>
      </p:sp>
      <p:grpSp>
        <p:nvGrpSpPr>
          <p:cNvPr id="4" name="Group 3"/>
          <p:cNvGrpSpPr/>
          <p:nvPr/>
        </p:nvGrpSpPr>
        <p:grpSpPr>
          <a:xfrm>
            <a:off x="3733800" y="1076822"/>
            <a:ext cx="5181600" cy="3907972"/>
            <a:chOff x="3886200" y="1025978"/>
            <a:chExt cx="5181600" cy="3907972"/>
          </a:xfrm>
        </p:grpSpPr>
        <p:sp>
          <p:nvSpPr>
            <p:cNvPr id="3" name="Rounded Rectangle 2"/>
            <p:cNvSpPr/>
            <p:nvPr/>
          </p:nvSpPr>
          <p:spPr>
            <a:xfrm>
              <a:off x="3886200" y="1025978"/>
              <a:ext cx="5181600" cy="3907972"/>
            </a:xfrm>
            <a:prstGeom prst="roundRect">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15" name="Group 14"/>
            <p:cNvGrpSpPr>
              <a:grpSpLocks noChangeAspect="1"/>
            </p:cNvGrpSpPr>
            <p:nvPr/>
          </p:nvGrpSpPr>
          <p:grpSpPr>
            <a:xfrm>
              <a:off x="3962400" y="1025979"/>
              <a:ext cx="5029200" cy="3837939"/>
              <a:chOff x="3287775" y="1171187"/>
              <a:chExt cx="5658516" cy="4318190"/>
            </a:xfrm>
          </p:grpSpPr>
          <p:pic>
            <p:nvPicPr>
              <p:cNvPr id="16" name="Picture 15">
                <a:extLst>
                  <a:ext uri="{FF2B5EF4-FFF2-40B4-BE49-F238E27FC236}">
                    <a16:creationId xmlns:a16="http://schemas.microsoft.com/office/drawing/2014/main" id="{098847AB-EBBA-BD46-A7A8-0C2BB1DEF0D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87775" y="1499286"/>
                <a:ext cx="5658516" cy="3614512"/>
              </a:xfrm>
              <a:prstGeom prst="rect">
                <a:avLst/>
              </a:prstGeom>
            </p:spPr>
          </p:pic>
          <p:sp>
            <p:nvSpPr>
              <p:cNvPr id="17" name="TextBox 16">
                <a:extLst>
                  <a:ext uri="{FF2B5EF4-FFF2-40B4-BE49-F238E27FC236}">
                    <a16:creationId xmlns:a16="http://schemas.microsoft.com/office/drawing/2014/main" id="{A1226230-F9CF-F541-A687-6DE66F69C9E0}"/>
                  </a:ext>
                </a:extLst>
              </p:cNvPr>
              <p:cNvSpPr txBox="1"/>
              <p:nvPr/>
            </p:nvSpPr>
            <p:spPr>
              <a:xfrm>
                <a:off x="3822357" y="3459893"/>
                <a:ext cx="1260281" cy="307777"/>
              </a:xfrm>
              <a:prstGeom prst="rect">
                <a:avLst/>
              </a:prstGeom>
              <a:noFill/>
            </p:spPr>
            <p:txBody>
              <a:bodyPr wrap="none" rtlCol="0">
                <a:spAutoFit/>
              </a:bodyPr>
              <a:lstStyle/>
              <a:p>
                <a:r>
                  <a:rPr lang="en-US" sz="1400" dirty="0"/>
                  <a:t>Design optics</a:t>
                </a:r>
              </a:p>
            </p:txBody>
          </p:sp>
          <p:sp>
            <p:nvSpPr>
              <p:cNvPr id="19" name="TextBox 18">
                <a:extLst>
                  <a:ext uri="{FF2B5EF4-FFF2-40B4-BE49-F238E27FC236}">
                    <a16:creationId xmlns:a16="http://schemas.microsoft.com/office/drawing/2014/main" id="{6ED03871-342C-8640-928C-DBACE21AA271}"/>
                  </a:ext>
                </a:extLst>
              </p:cNvPr>
              <p:cNvSpPr txBox="1"/>
              <p:nvPr/>
            </p:nvSpPr>
            <p:spPr>
              <a:xfrm>
                <a:off x="3851190" y="1791730"/>
                <a:ext cx="3536546" cy="307777"/>
              </a:xfrm>
              <a:prstGeom prst="rect">
                <a:avLst/>
              </a:prstGeom>
              <a:noFill/>
            </p:spPr>
            <p:txBody>
              <a:bodyPr wrap="none" rtlCol="0">
                <a:spAutoFit/>
              </a:bodyPr>
              <a:lstStyle/>
              <a:p>
                <a:r>
                  <a:rPr lang="en-US" sz="1400" dirty="0"/>
                  <a:t>Actual quad settings (change from design)</a:t>
                </a:r>
              </a:p>
            </p:txBody>
          </p:sp>
          <p:sp>
            <p:nvSpPr>
              <p:cNvPr id="20" name="TextBox 19">
                <a:extLst>
                  <a:ext uri="{FF2B5EF4-FFF2-40B4-BE49-F238E27FC236}">
                    <a16:creationId xmlns:a16="http://schemas.microsoft.com/office/drawing/2014/main" id="{50181FD6-D918-EC47-8DCC-A84BD4B17ED0}"/>
                  </a:ext>
                </a:extLst>
              </p:cNvPr>
              <p:cNvSpPr txBox="1"/>
              <p:nvPr/>
            </p:nvSpPr>
            <p:spPr>
              <a:xfrm>
                <a:off x="3777049" y="4221893"/>
                <a:ext cx="1986441" cy="307777"/>
              </a:xfrm>
              <a:prstGeom prst="rect">
                <a:avLst/>
              </a:prstGeom>
              <a:noFill/>
            </p:spPr>
            <p:txBody>
              <a:bodyPr wrap="none" rtlCol="0">
                <a:spAutoFit/>
              </a:bodyPr>
              <a:lstStyle/>
              <a:p>
                <a:r>
                  <a:rPr lang="en-US" sz="1400" dirty="0"/>
                  <a:t>Predicted actual optics</a:t>
                </a:r>
              </a:p>
            </p:txBody>
          </p:sp>
          <p:sp>
            <p:nvSpPr>
              <p:cNvPr id="21" name="TextBox 20">
                <a:extLst>
                  <a:ext uri="{FF2B5EF4-FFF2-40B4-BE49-F238E27FC236}">
                    <a16:creationId xmlns:a16="http://schemas.microsoft.com/office/drawing/2014/main" id="{4FD84BCB-FC9E-FB4C-8B1F-AC925AC8B4B6}"/>
                  </a:ext>
                </a:extLst>
              </p:cNvPr>
              <p:cNvSpPr txBox="1"/>
              <p:nvPr/>
            </p:nvSpPr>
            <p:spPr>
              <a:xfrm>
                <a:off x="4770269" y="1171187"/>
                <a:ext cx="2492990" cy="369332"/>
              </a:xfrm>
              <a:prstGeom prst="rect">
                <a:avLst/>
              </a:prstGeom>
              <a:noFill/>
            </p:spPr>
            <p:txBody>
              <a:bodyPr wrap="none" rtlCol="0">
                <a:spAutoFit/>
              </a:bodyPr>
              <a:lstStyle/>
              <a:p>
                <a:r>
                  <a:rPr lang="en-US" b="1" dirty="0"/>
                  <a:t>LCLS electron optics</a:t>
                </a:r>
              </a:p>
            </p:txBody>
          </p:sp>
          <p:sp>
            <p:nvSpPr>
              <p:cNvPr id="22" name="TextBox 21">
                <a:extLst>
                  <a:ext uri="{FF2B5EF4-FFF2-40B4-BE49-F238E27FC236}">
                    <a16:creationId xmlns:a16="http://schemas.microsoft.com/office/drawing/2014/main" id="{115E8069-C47A-194F-8B6B-723E4647E99A}"/>
                  </a:ext>
                </a:extLst>
              </p:cNvPr>
              <p:cNvSpPr txBox="1"/>
              <p:nvPr/>
            </p:nvSpPr>
            <p:spPr>
              <a:xfrm>
                <a:off x="7397579" y="5181600"/>
                <a:ext cx="960519" cy="307777"/>
              </a:xfrm>
              <a:prstGeom prst="rect">
                <a:avLst/>
              </a:prstGeom>
              <a:noFill/>
            </p:spPr>
            <p:txBody>
              <a:bodyPr wrap="none" rtlCol="0">
                <a:spAutoFit/>
              </a:bodyPr>
              <a:lstStyle/>
              <a:p>
                <a:r>
                  <a:rPr lang="en-US" sz="1400" dirty="0" err="1"/>
                  <a:t>Undulator</a:t>
                </a:r>
                <a:endParaRPr lang="en-US" sz="1400" dirty="0"/>
              </a:p>
            </p:txBody>
          </p:sp>
          <p:sp>
            <p:nvSpPr>
              <p:cNvPr id="23" name="TextBox 22">
                <a:extLst>
                  <a:ext uri="{FF2B5EF4-FFF2-40B4-BE49-F238E27FC236}">
                    <a16:creationId xmlns:a16="http://schemas.microsoft.com/office/drawing/2014/main" id="{D666785A-AB05-4646-AED2-4E3AFE12EA19}"/>
                  </a:ext>
                </a:extLst>
              </p:cNvPr>
              <p:cNvSpPr txBox="1"/>
              <p:nvPr/>
            </p:nvSpPr>
            <p:spPr>
              <a:xfrm>
                <a:off x="4576121" y="5152768"/>
                <a:ext cx="612668" cy="307777"/>
              </a:xfrm>
              <a:prstGeom prst="rect">
                <a:avLst/>
              </a:prstGeom>
              <a:noFill/>
            </p:spPr>
            <p:txBody>
              <a:bodyPr wrap="none" rtlCol="0">
                <a:spAutoFit/>
              </a:bodyPr>
              <a:lstStyle/>
              <a:p>
                <a:r>
                  <a:rPr lang="en-US" sz="1400" dirty="0" err="1"/>
                  <a:t>Linac</a:t>
                </a:r>
                <a:endParaRPr lang="en-US" sz="1400" dirty="0"/>
              </a:p>
            </p:txBody>
          </p:sp>
        </p:grpSp>
      </p:grpSp>
    </p:spTree>
    <p:extLst>
      <p:ext uri="{BB962C8B-B14F-4D97-AF65-F5344CB8AC3E}">
        <p14:creationId xmlns:p14="http://schemas.microsoft.com/office/powerpoint/2010/main" val="85918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6477000" y="3028950"/>
            <a:ext cx="1981200" cy="201968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imulatedRDV.png"/>
          <p:cNvPicPr>
            <a:picLocks noChangeAspect="1"/>
          </p:cNvPicPr>
          <p:nvPr/>
        </p:nvPicPr>
        <p:blipFill rotWithShape="1">
          <a:blip r:embed="rId3">
            <a:extLst>
              <a:ext uri="{28A0092B-C50C-407E-A947-70E740481C1C}">
                <a14:useLocalDpi xmlns:a14="http://schemas.microsoft.com/office/drawing/2010/main" val="0"/>
              </a:ext>
            </a:extLst>
          </a:blip>
          <a:srcRect l="12578" t="12515" r="25600" b="15001"/>
          <a:stretch/>
        </p:blipFill>
        <p:spPr>
          <a:xfrm>
            <a:off x="6705600" y="3133440"/>
            <a:ext cx="1567543" cy="1591606"/>
          </a:xfrm>
          <a:prstGeom prst="rect">
            <a:avLst/>
          </a:prstGeom>
        </p:spPr>
      </p:pic>
      <p:sp>
        <p:nvSpPr>
          <p:cNvPr id="2" name="Slide Number Placeholder 1"/>
          <p:cNvSpPr>
            <a:spLocks noGrp="1"/>
          </p:cNvSpPr>
          <p:nvPr>
            <p:ph type="sldNum" sz="quarter" idx="11"/>
          </p:nvPr>
        </p:nvSpPr>
        <p:spPr/>
        <p:txBody>
          <a:bodyPr/>
          <a:lstStyle/>
          <a:p>
            <a:fld id="{5BD36294-2849-48A8-8531-5354CF3095D2}" type="slidenum">
              <a:rPr lang="en-US" smtClean="0"/>
              <a:pPr/>
              <a:t>28</a:t>
            </a:fld>
            <a:endParaRPr lang="en-US" dirty="0"/>
          </a:p>
        </p:txBody>
      </p:sp>
      <p:sp>
        <p:nvSpPr>
          <p:cNvPr id="3" name="Title 2"/>
          <p:cNvSpPr>
            <a:spLocks noGrp="1"/>
          </p:cNvSpPr>
          <p:nvPr>
            <p:ph type="title"/>
          </p:nvPr>
        </p:nvSpPr>
        <p:spPr/>
        <p:txBody>
          <a:bodyPr/>
          <a:lstStyle/>
          <a:p>
            <a:r>
              <a:rPr lang="en-US" dirty="0">
                <a:latin typeface="Trebuchet MS" charset="0"/>
                <a:ea typeface="Trebuchet MS" charset="0"/>
                <a:cs typeface="Trebuchet MS" charset="0"/>
              </a:rPr>
              <a:t>Validation: Development of Single Particle Imaging</a:t>
            </a:r>
          </a:p>
        </p:txBody>
      </p:sp>
      <p:sp>
        <p:nvSpPr>
          <p:cNvPr id="11" name="Content Placeholder 3"/>
          <p:cNvSpPr>
            <a:spLocks noGrp="1"/>
          </p:cNvSpPr>
          <p:nvPr>
            <p:ph sz="quarter" idx="14"/>
          </p:nvPr>
        </p:nvSpPr>
        <p:spPr>
          <a:xfrm>
            <a:off x="457200" y="932688"/>
            <a:ext cx="8108950" cy="1996352"/>
          </a:xfrm>
        </p:spPr>
        <p:txBody>
          <a:bodyPr>
            <a:normAutofit fontScale="47500" lnSpcReduction="20000"/>
          </a:bodyPr>
          <a:lstStyle/>
          <a:p>
            <a:pPr>
              <a:spcAft>
                <a:spcPts val="1200"/>
              </a:spcAft>
            </a:pPr>
            <a:r>
              <a:rPr lang="en-US" sz="2900" dirty="0"/>
              <a:t>A key step in establishing a trusted simulation platform is validating the simulated data with real experimental data from a beamline and understanding how large the errors can be.</a:t>
            </a:r>
          </a:p>
          <a:p>
            <a:pPr>
              <a:spcAft>
                <a:spcPts val="900"/>
              </a:spcAft>
            </a:pPr>
            <a:r>
              <a:rPr lang="en-US" sz="2900" dirty="0"/>
              <a:t>Example of simulating a Single Particle Imaging (SPI) experiment at LCLS. Preliminary results from Haoyuan Li, Philip Hart, and Chuck Yoon:</a:t>
            </a:r>
          </a:p>
          <a:p>
            <a:pPr marL="349250" indent="-227013" fontAlgn="base">
              <a:spcAft>
                <a:spcPts val="900"/>
              </a:spcAft>
              <a:buFont typeface="Helvetica" charset="0"/>
              <a:buChar char="●"/>
            </a:pPr>
            <a:r>
              <a:rPr lang="en-US" sz="2500" dirty="0"/>
              <a:t>RDV data was collected as part of the SPI initiative in Aug 2015 at AMO beamline on </a:t>
            </a:r>
            <a:r>
              <a:rPr lang="en-US" sz="2500" dirty="0" err="1"/>
              <a:t>pnCCD</a:t>
            </a:r>
            <a:r>
              <a:rPr lang="en-US" sz="2500" dirty="0"/>
              <a:t> cameras.</a:t>
            </a:r>
          </a:p>
          <a:p>
            <a:pPr marL="349250" indent="-227013" fontAlgn="base">
              <a:spcAft>
                <a:spcPts val="900"/>
              </a:spcAft>
              <a:buFont typeface="Helvetica" charset="0"/>
              <a:buChar char="●"/>
            </a:pPr>
            <a:r>
              <a:rPr lang="en-US" sz="2500" dirty="0"/>
              <a:t>Simulated diffraction pattern of an RDV from the AMO beamline setup using </a:t>
            </a:r>
            <a:r>
              <a:rPr lang="en-US" sz="2500" dirty="0" err="1"/>
              <a:t>pysingfel</a:t>
            </a:r>
            <a:r>
              <a:rPr lang="en-US" sz="2500" dirty="0"/>
              <a:t> package. The simulation assumes 10</a:t>
            </a:r>
            <a:r>
              <a:rPr lang="en-US" sz="2500" baseline="30000" dirty="0"/>
              <a:t>12</a:t>
            </a:r>
            <a:r>
              <a:rPr lang="en-US" sz="2500" dirty="0"/>
              <a:t> photons per pulse in a 1.5 micron focus. Detector noise was added using dark measurements from the experiment. The total number of photons is in the correct ball park (~400K photons per image).</a:t>
            </a:r>
          </a:p>
        </p:txBody>
      </p:sp>
      <p:sp>
        <p:nvSpPr>
          <p:cNvPr id="5" name="Rounded Rectangle 4"/>
          <p:cNvSpPr/>
          <p:nvPr/>
        </p:nvSpPr>
        <p:spPr>
          <a:xfrm>
            <a:off x="381000" y="3028950"/>
            <a:ext cx="5638800" cy="201968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ea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140197"/>
            <a:ext cx="1524000" cy="1541340"/>
          </a:xfrm>
          <a:prstGeom prst="rect">
            <a:avLst/>
          </a:prstGeom>
        </p:spPr>
      </p:pic>
      <p:pic>
        <p:nvPicPr>
          <p:cNvPr id="9" name="Picture 8" descr="real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546" y="3134995"/>
            <a:ext cx="1531096" cy="1546542"/>
          </a:xfrm>
          <a:prstGeom prst="rect">
            <a:avLst/>
          </a:prstGeom>
        </p:spPr>
      </p:pic>
      <p:pic>
        <p:nvPicPr>
          <p:cNvPr id="10" name="Picture 9" descr="real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24054" y="3133440"/>
            <a:ext cx="1532636" cy="1548097"/>
          </a:xfrm>
          <a:prstGeom prst="rect">
            <a:avLst/>
          </a:prstGeom>
        </p:spPr>
      </p:pic>
      <p:sp>
        <p:nvSpPr>
          <p:cNvPr id="4" name="TextBox 3"/>
          <p:cNvSpPr txBox="1"/>
          <p:nvPr/>
        </p:nvSpPr>
        <p:spPr>
          <a:xfrm>
            <a:off x="1893604" y="4687887"/>
            <a:ext cx="2362200" cy="267088"/>
          </a:xfrm>
          <a:prstGeom prst="rect">
            <a:avLst/>
          </a:prstGeom>
          <a:noFill/>
        </p:spPr>
        <p:txBody>
          <a:bodyPr wrap="square" rtlCol="0">
            <a:noAutofit/>
          </a:bodyPr>
          <a:lstStyle/>
          <a:p>
            <a:pPr>
              <a:spcBef>
                <a:spcPts val="600"/>
              </a:spcBef>
            </a:pPr>
            <a:r>
              <a:rPr lang="en-US" b="1" i="1" dirty="0">
                <a:solidFill>
                  <a:schemeClr val="bg2"/>
                </a:solidFill>
              </a:rPr>
              <a:t>Measured RDV Data</a:t>
            </a:r>
          </a:p>
        </p:txBody>
      </p:sp>
      <p:sp>
        <p:nvSpPr>
          <p:cNvPr id="19" name="TextBox 18"/>
          <p:cNvSpPr txBox="1"/>
          <p:nvPr/>
        </p:nvSpPr>
        <p:spPr>
          <a:xfrm>
            <a:off x="6538709" y="4687887"/>
            <a:ext cx="1857781" cy="267088"/>
          </a:xfrm>
          <a:prstGeom prst="rect">
            <a:avLst/>
          </a:prstGeom>
          <a:noFill/>
        </p:spPr>
        <p:txBody>
          <a:bodyPr wrap="square" rtlCol="0">
            <a:noAutofit/>
          </a:bodyPr>
          <a:lstStyle/>
          <a:p>
            <a:pPr>
              <a:spcBef>
                <a:spcPts val="600"/>
              </a:spcBef>
            </a:pPr>
            <a:r>
              <a:rPr lang="en-US" b="1" i="1">
                <a:solidFill>
                  <a:schemeClr val="bg2"/>
                </a:solidFill>
              </a:rPr>
              <a:t>Simulated Data</a:t>
            </a:r>
            <a:endParaRPr lang="en-US" b="1" i="1" dirty="0">
              <a:solidFill>
                <a:schemeClr val="bg2"/>
              </a:solidFill>
            </a:endParaRPr>
          </a:p>
        </p:txBody>
      </p:sp>
      <p:grpSp>
        <p:nvGrpSpPr>
          <p:cNvPr id="23" name="Group 22"/>
          <p:cNvGrpSpPr/>
          <p:nvPr/>
        </p:nvGrpSpPr>
        <p:grpSpPr>
          <a:xfrm>
            <a:off x="6155708" y="2980572"/>
            <a:ext cx="321292" cy="2102872"/>
            <a:chOff x="6203950" y="2980572"/>
            <a:chExt cx="321292" cy="2102872"/>
          </a:xfrm>
        </p:grpSpPr>
        <p:pic>
          <p:nvPicPr>
            <p:cNvPr id="18" name="Picture 17" descr="simulatedRDV.png"/>
            <p:cNvPicPr>
              <a:picLocks noChangeAspect="1"/>
            </p:cNvPicPr>
            <p:nvPr/>
          </p:nvPicPr>
          <p:blipFill rotWithShape="1">
            <a:blip r:embed="rId3">
              <a:extLst>
                <a:ext uri="{28A0092B-C50C-407E-A947-70E740481C1C}">
                  <a14:useLocalDpi xmlns:a14="http://schemas.microsoft.com/office/drawing/2010/main" val="0"/>
                </a:ext>
              </a:extLst>
            </a:blip>
            <a:srcRect l="78618" t="10023" r="18459" b="12388"/>
            <a:stretch/>
          </p:blipFill>
          <p:spPr>
            <a:xfrm>
              <a:off x="6203950" y="3009900"/>
              <a:ext cx="87993" cy="2022475"/>
            </a:xfrm>
            <a:prstGeom prst="rect">
              <a:avLst/>
            </a:prstGeom>
          </p:spPr>
        </p:pic>
        <p:sp>
          <p:nvSpPr>
            <p:cNvPr id="20" name="TextBox 19"/>
            <p:cNvSpPr txBox="1"/>
            <p:nvPr/>
          </p:nvSpPr>
          <p:spPr>
            <a:xfrm>
              <a:off x="6311133" y="4958866"/>
              <a:ext cx="45719" cy="124578"/>
            </a:xfrm>
            <a:prstGeom prst="rect">
              <a:avLst/>
            </a:prstGeom>
            <a:noFill/>
          </p:spPr>
          <p:txBody>
            <a:bodyPr wrap="none" lIns="0" tIns="0" rIns="0" bIns="0" rtlCol="0" anchor="t">
              <a:noAutofit/>
            </a:bodyPr>
            <a:lstStyle/>
            <a:p>
              <a:pPr>
                <a:spcBef>
                  <a:spcPts val="600"/>
                </a:spcBef>
              </a:pPr>
              <a:r>
                <a:rPr lang="en-US" sz="800" dirty="0"/>
                <a:t>0</a:t>
              </a:r>
            </a:p>
          </p:txBody>
        </p:sp>
        <p:sp>
          <p:nvSpPr>
            <p:cNvPr id="21" name="TextBox 20"/>
            <p:cNvSpPr txBox="1"/>
            <p:nvPr/>
          </p:nvSpPr>
          <p:spPr>
            <a:xfrm>
              <a:off x="6311133" y="4041969"/>
              <a:ext cx="137158" cy="124578"/>
            </a:xfrm>
            <a:prstGeom prst="rect">
              <a:avLst/>
            </a:prstGeom>
            <a:noFill/>
          </p:spPr>
          <p:txBody>
            <a:bodyPr wrap="none" lIns="0" tIns="0" rIns="0" bIns="0" rtlCol="0" anchor="t">
              <a:noAutofit/>
            </a:bodyPr>
            <a:lstStyle/>
            <a:p>
              <a:pPr>
                <a:spcBef>
                  <a:spcPts val="600"/>
                </a:spcBef>
              </a:pPr>
              <a:r>
                <a:rPr lang="en-US" sz="800" dirty="0"/>
                <a:t>60</a:t>
              </a:r>
            </a:p>
          </p:txBody>
        </p:sp>
        <p:sp>
          <p:nvSpPr>
            <p:cNvPr id="22" name="TextBox 21"/>
            <p:cNvSpPr txBox="1"/>
            <p:nvPr/>
          </p:nvSpPr>
          <p:spPr>
            <a:xfrm>
              <a:off x="6311133" y="2980572"/>
              <a:ext cx="214109" cy="124578"/>
            </a:xfrm>
            <a:prstGeom prst="rect">
              <a:avLst/>
            </a:prstGeom>
            <a:noFill/>
          </p:spPr>
          <p:txBody>
            <a:bodyPr wrap="none" lIns="0" tIns="0" rIns="0" bIns="0" rtlCol="0" anchor="t">
              <a:noAutofit/>
            </a:bodyPr>
            <a:lstStyle/>
            <a:p>
              <a:pPr>
                <a:spcBef>
                  <a:spcPts val="600"/>
                </a:spcBef>
              </a:pPr>
              <a:r>
                <a:rPr lang="en-US" sz="800" dirty="0"/>
                <a:t>120</a:t>
              </a:r>
            </a:p>
          </p:txBody>
        </p:sp>
      </p:grpSp>
    </p:spTree>
    <p:extLst>
      <p:ext uri="{BB962C8B-B14F-4D97-AF65-F5344CB8AC3E}">
        <p14:creationId xmlns:p14="http://schemas.microsoft.com/office/powerpoint/2010/main" val="2546951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5AAA22-EEC3-3C4E-94BD-C99084CE6CD1}"/>
              </a:ext>
            </a:extLst>
          </p:cNvPr>
          <p:cNvSpPr>
            <a:spLocks noGrp="1"/>
          </p:cNvSpPr>
          <p:nvPr>
            <p:ph type="sldNum" sz="quarter" idx="11"/>
          </p:nvPr>
        </p:nvSpPr>
        <p:spPr/>
        <p:txBody>
          <a:bodyPr/>
          <a:lstStyle/>
          <a:p>
            <a:fld id="{5BD36294-2849-48A8-8531-5354CF3095D2}" type="slidenum">
              <a:rPr lang="en-US" smtClean="0"/>
              <a:pPr/>
              <a:t>29</a:t>
            </a:fld>
            <a:endParaRPr lang="en-US"/>
          </a:p>
        </p:txBody>
      </p:sp>
      <p:sp>
        <p:nvSpPr>
          <p:cNvPr id="3" name="Title 2">
            <a:extLst>
              <a:ext uri="{FF2B5EF4-FFF2-40B4-BE49-F238E27FC236}">
                <a16:creationId xmlns:a16="http://schemas.microsoft.com/office/drawing/2014/main" id="{D53CD5E7-91A2-0C4F-B4AE-9F7DA087C7F5}"/>
              </a:ext>
            </a:extLst>
          </p:cNvPr>
          <p:cNvSpPr>
            <a:spLocks noGrp="1"/>
          </p:cNvSpPr>
          <p:nvPr>
            <p:ph type="title"/>
          </p:nvPr>
        </p:nvSpPr>
        <p:spPr/>
        <p:txBody>
          <a:bodyPr/>
          <a:lstStyle/>
          <a:p>
            <a:r>
              <a:rPr lang="en-US" dirty="0"/>
              <a:t>Design Philosophy: Overall</a:t>
            </a:r>
          </a:p>
        </p:txBody>
      </p:sp>
      <p:pic>
        <p:nvPicPr>
          <p:cNvPr id="6" name="Picture 5">
            <a:extLst>
              <a:ext uri="{FF2B5EF4-FFF2-40B4-BE49-F238E27FC236}">
                <a16:creationId xmlns:a16="http://schemas.microsoft.com/office/drawing/2014/main" id="{7B7C68FE-70E1-D048-9B8D-1E5BBC1B6E34}"/>
              </a:ext>
            </a:extLst>
          </p:cNvPr>
          <p:cNvPicPr>
            <a:picLocks noChangeAspect="1"/>
          </p:cNvPicPr>
          <p:nvPr/>
        </p:nvPicPr>
        <p:blipFill>
          <a:blip r:embed="rId3"/>
          <a:stretch>
            <a:fillRect/>
          </a:stretch>
        </p:blipFill>
        <p:spPr>
          <a:xfrm>
            <a:off x="-30956" y="1200150"/>
            <a:ext cx="5958684" cy="3200400"/>
          </a:xfrm>
          <a:prstGeom prst="rect">
            <a:avLst/>
          </a:prstGeom>
        </p:spPr>
      </p:pic>
      <p:sp>
        <p:nvSpPr>
          <p:cNvPr id="7" name="TextBox 6">
            <a:extLst>
              <a:ext uri="{FF2B5EF4-FFF2-40B4-BE49-F238E27FC236}">
                <a16:creationId xmlns:a16="http://schemas.microsoft.com/office/drawing/2014/main" id="{8C68B1D0-9A04-7A45-85ED-2BF95D0C46DE}"/>
              </a:ext>
            </a:extLst>
          </p:cNvPr>
          <p:cNvSpPr txBox="1"/>
          <p:nvPr/>
        </p:nvSpPr>
        <p:spPr>
          <a:xfrm>
            <a:off x="5943600" y="1885950"/>
            <a:ext cx="3048000" cy="1600200"/>
          </a:xfrm>
          <a:prstGeom prst="rect">
            <a:avLst/>
          </a:prstGeom>
          <a:noFill/>
        </p:spPr>
        <p:txBody>
          <a:bodyPr wrap="square" rtlCol="0">
            <a:noAutofit/>
          </a:bodyPr>
          <a:lstStyle/>
          <a:p>
            <a:pPr>
              <a:spcBef>
                <a:spcPts val="600"/>
              </a:spcBef>
            </a:pPr>
            <a:r>
              <a:rPr lang="en-US" b="1" i="1" dirty="0"/>
              <a:t>Who are the USERS?</a:t>
            </a:r>
          </a:p>
          <a:p>
            <a:pPr marL="342900" indent="-342900">
              <a:spcBef>
                <a:spcPts val="600"/>
              </a:spcBef>
              <a:buAutoNum type="arabicParenR"/>
            </a:pPr>
            <a:r>
              <a:rPr lang="en-US" sz="1600" b="1" i="1" dirty="0"/>
              <a:t>FEL Developer</a:t>
            </a:r>
          </a:p>
          <a:p>
            <a:pPr marL="342900" indent="-342900">
              <a:spcBef>
                <a:spcPts val="600"/>
              </a:spcBef>
              <a:buAutoNum type="arabicParenR"/>
            </a:pPr>
            <a:r>
              <a:rPr lang="en-US" sz="1600" b="1" i="1" dirty="0">
                <a:solidFill>
                  <a:schemeClr val="bg2"/>
                </a:solidFill>
              </a:rPr>
              <a:t>PhD Graduate Student</a:t>
            </a:r>
          </a:p>
          <a:p>
            <a:pPr marL="342900" indent="-342900">
              <a:spcBef>
                <a:spcPts val="600"/>
              </a:spcBef>
              <a:buAutoNum type="arabicParenR"/>
            </a:pPr>
            <a:r>
              <a:rPr lang="en-US" sz="1600" b="1" i="1" dirty="0"/>
              <a:t>FEL User (Simulation as a service)</a:t>
            </a:r>
          </a:p>
        </p:txBody>
      </p:sp>
    </p:spTree>
    <p:extLst>
      <p:ext uri="{BB962C8B-B14F-4D97-AF65-F5344CB8AC3E}">
        <p14:creationId xmlns:p14="http://schemas.microsoft.com/office/powerpoint/2010/main" val="155787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3" name="Title 2"/>
          <p:cNvSpPr>
            <a:spLocks noGrp="1"/>
          </p:cNvSpPr>
          <p:nvPr>
            <p:ph type="title"/>
          </p:nvPr>
        </p:nvSpPr>
        <p:spPr/>
        <p:txBody>
          <a:bodyPr/>
          <a:lstStyle/>
          <a:p>
            <a:r>
              <a:rPr lang="en-US" dirty="0"/>
              <a:t>Goal for Start-to-End Simulations</a:t>
            </a:r>
          </a:p>
        </p:txBody>
      </p:sp>
      <p:grpSp>
        <p:nvGrpSpPr>
          <p:cNvPr id="16" name="Group 15"/>
          <p:cNvGrpSpPr/>
          <p:nvPr/>
        </p:nvGrpSpPr>
        <p:grpSpPr>
          <a:xfrm>
            <a:off x="5638800" y="1165151"/>
            <a:ext cx="3352800" cy="3569714"/>
            <a:chOff x="5532282" y="1165151"/>
            <a:chExt cx="3352800" cy="3569714"/>
          </a:xfrm>
        </p:grpSpPr>
        <p:grpSp>
          <p:nvGrpSpPr>
            <p:cNvPr id="15" name="Group 14"/>
            <p:cNvGrpSpPr/>
            <p:nvPr/>
          </p:nvGrpSpPr>
          <p:grpSpPr>
            <a:xfrm>
              <a:off x="6141882" y="1165151"/>
              <a:ext cx="2133600" cy="1712129"/>
              <a:chOff x="5683102" y="1115533"/>
              <a:chExt cx="2133600" cy="1712129"/>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3934" t="8825" r="5469" b="16035"/>
              <a:stretch/>
            </p:blipFill>
            <p:spPr>
              <a:xfrm>
                <a:off x="5943601" y="1115533"/>
                <a:ext cx="1642855" cy="1371600"/>
              </a:xfrm>
              <a:prstGeom prst="rect">
                <a:avLst/>
              </a:prstGeom>
            </p:spPr>
          </p:pic>
          <p:sp>
            <p:nvSpPr>
              <p:cNvPr id="8" name="TextBox 7"/>
              <p:cNvSpPr txBox="1"/>
              <p:nvPr/>
            </p:nvSpPr>
            <p:spPr>
              <a:xfrm>
                <a:off x="5683102" y="2519885"/>
                <a:ext cx="2133600" cy="307777"/>
              </a:xfrm>
              <a:prstGeom prst="rect">
                <a:avLst/>
              </a:prstGeom>
              <a:noFill/>
            </p:spPr>
            <p:txBody>
              <a:bodyPr wrap="square" rtlCol="0">
                <a:spAutoFit/>
              </a:bodyPr>
              <a:lstStyle/>
              <a:p>
                <a:pPr algn="ctr"/>
                <a:r>
                  <a:rPr lang="en-US" sz="1400" dirty="0"/>
                  <a:t>Average over 200 shots</a:t>
                </a:r>
              </a:p>
            </p:txBody>
          </p:sp>
        </p:grpSp>
        <p:grpSp>
          <p:nvGrpSpPr>
            <p:cNvPr id="14" name="Group 13"/>
            <p:cNvGrpSpPr/>
            <p:nvPr/>
          </p:nvGrpSpPr>
          <p:grpSpPr>
            <a:xfrm>
              <a:off x="5532282" y="3040309"/>
              <a:ext cx="3352800" cy="1694556"/>
              <a:chOff x="5334000" y="3028950"/>
              <a:chExt cx="3352800" cy="1694556"/>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433" t="8526" r="16045" b="16475"/>
              <a:stretch/>
            </p:blipFill>
            <p:spPr>
              <a:xfrm>
                <a:off x="5334000" y="3028950"/>
                <a:ext cx="1600200" cy="137159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8833" t="10811" r="9235" b="14113"/>
              <a:stretch/>
            </p:blipFill>
            <p:spPr>
              <a:xfrm>
                <a:off x="7056282" y="3028950"/>
                <a:ext cx="1630518" cy="1371600"/>
              </a:xfrm>
              <a:prstGeom prst="rect">
                <a:avLst/>
              </a:prstGeom>
            </p:spPr>
          </p:pic>
          <p:sp>
            <p:nvSpPr>
              <p:cNvPr id="9" name="TextBox 8"/>
              <p:cNvSpPr txBox="1"/>
              <p:nvPr/>
            </p:nvSpPr>
            <p:spPr>
              <a:xfrm>
                <a:off x="5683102" y="4415729"/>
                <a:ext cx="2819400" cy="307777"/>
              </a:xfrm>
              <a:prstGeom prst="rect">
                <a:avLst/>
              </a:prstGeom>
              <a:noFill/>
            </p:spPr>
            <p:txBody>
              <a:bodyPr wrap="square" rtlCol="0">
                <a:spAutoFit/>
              </a:bodyPr>
              <a:lstStyle/>
              <a:p>
                <a:r>
                  <a:rPr lang="en-US" sz="1400" dirty="0"/>
                  <a:t>Single shot monochromatic beam</a:t>
                </a:r>
              </a:p>
            </p:txBody>
          </p:sp>
        </p:grpSp>
      </p:grpSp>
      <p:sp>
        <p:nvSpPr>
          <p:cNvPr id="12" name="Content Placeholder 3"/>
          <p:cNvSpPr txBox="1">
            <a:spLocks/>
          </p:cNvSpPr>
          <p:nvPr/>
        </p:nvSpPr>
        <p:spPr>
          <a:xfrm>
            <a:off x="228601" y="1160278"/>
            <a:ext cx="5943599" cy="1487672"/>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rgbClr val="981E3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lnSpc>
                <a:spcPct val="100000"/>
              </a:lnSpc>
              <a:spcBef>
                <a:spcPts val="900"/>
              </a:spcBef>
              <a:spcAft>
                <a:spcPts val="0"/>
              </a:spcAft>
              <a:buClr>
                <a:schemeClr val="tx1"/>
              </a:buClr>
              <a:buSzPct val="80000"/>
              <a:buFont typeface="Helvetica" charset="0"/>
              <a:buChar char="●"/>
            </a:pPr>
            <a:r>
              <a:rPr lang="en-US" sz="1800" i="1" dirty="0"/>
              <a:t>How should the accelerator be configured to produce the “best” pulses?</a:t>
            </a:r>
          </a:p>
          <a:p>
            <a:pPr marL="231775" indent="-231775">
              <a:lnSpc>
                <a:spcPct val="100000"/>
              </a:lnSpc>
              <a:spcBef>
                <a:spcPts val="900"/>
              </a:spcBef>
              <a:spcAft>
                <a:spcPts val="0"/>
              </a:spcAft>
              <a:buClr>
                <a:schemeClr val="tx1"/>
              </a:buClr>
              <a:buSzPct val="80000"/>
              <a:buFont typeface="Helvetica" charset="0"/>
              <a:buChar char="●"/>
            </a:pPr>
            <a:r>
              <a:rPr lang="en-US" sz="1800" i="1" dirty="0"/>
              <a:t>How do real pulses, instead of idealized pulses, propagating through the instrument interact with the optics and the sample? </a:t>
            </a:r>
          </a:p>
          <a:p>
            <a:pPr marL="231775" indent="-231775">
              <a:lnSpc>
                <a:spcPct val="100000"/>
              </a:lnSpc>
              <a:spcBef>
                <a:spcPts val="900"/>
              </a:spcBef>
              <a:spcAft>
                <a:spcPts val="0"/>
              </a:spcAft>
              <a:buClr>
                <a:schemeClr val="tx1"/>
              </a:buClr>
              <a:buSzPct val="80000"/>
              <a:buFont typeface="Helvetica" charset="0"/>
              <a:buChar char="●"/>
            </a:pPr>
            <a:endParaRPr lang="en-US" sz="1800" i="1" dirty="0"/>
          </a:p>
        </p:txBody>
      </p:sp>
      <p:sp>
        <p:nvSpPr>
          <p:cNvPr id="17" name="Content Placeholder 3"/>
          <p:cNvSpPr txBox="1">
            <a:spLocks/>
          </p:cNvSpPr>
          <p:nvPr/>
        </p:nvSpPr>
        <p:spPr>
          <a:xfrm>
            <a:off x="228600" y="2759592"/>
            <a:ext cx="5029200" cy="878958"/>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rgbClr val="981E3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indent="-231775">
              <a:lnSpc>
                <a:spcPct val="100000"/>
              </a:lnSpc>
              <a:spcBef>
                <a:spcPts val="900"/>
              </a:spcBef>
              <a:spcAft>
                <a:spcPts val="0"/>
              </a:spcAft>
              <a:buClr>
                <a:schemeClr val="tx1"/>
              </a:buClr>
              <a:buSzPct val="80000"/>
              <a:buFont typeface="Helvetica" charset="0"/>
              <a:buChar char="●"/>
            </a:pPr>
            <a:r>
              <a:rPr lang="en-US" sz="1800" i="1" dirty="0"/>
              <a:t>What FEL components and configurations degrade, or enhance, the experimental results?</a:t>
            </a:r>
          </a:p>
        </p:txBody>
      </p:sp>
      <p:sp>
        <p:nvSpPr>
          <p:cNvPr id="19" name="Rounded Rectangle 18"/>
          <p:cNvSpPr/>
          <p:nvPr/>
        </p:nvSpPr>
        <p:spPr>
          <a:xfrm>
            <a:off x="457200" y="3562350"/>
            <a:ext cx="4805978" cy="1103332"/>
          </a:xfrm>
          <a:prstGeom prst="roundRect">
            <a:avLst/>
          </a:prstGeom>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US" b="1" dirty="0">
                <a:solidFill>
                  <a:schemeClr val="bg1"/>
                </a:solidFill>
                <a:latin typeface="Calibri" charset="0"/>
                <a:ea typeface="Calibri" charset="0"/>
                <a:cs typeface="Calibri" charset="0"/>
              </a:rPr>
              <a:t>The </a:t>
            </a:r>
            <a:r>
              <a:rPr lang="en-US" b="1" dirty="0" err="1">
                <a:solidFill>
                  <a:schemeClr val="bg1"/>
                </a:solidFill>
                <a:latin typeface="Calibri" charset="0"/>
                <a:ea typeface="Calibri" charset="0"/>
                <a:cs typeface="Calibri" charset="0"/>
              </a:rPr>
              <a:t>Lightsource</a:t>
            </a:r>
            <a:r>
              <a:rPr lang="en-US" b="1" dirty="0">
                <a:solidFill>
                  <a:schemeClr val="bg1"/>
                </a:solidFill>
                <a:latin typeface="Calibri" charset="0"/>
                <a:ea typeface="Calibri" charset="0"/>
                <a:cs typeface="Calibri" charset="0"/>
              </a:rPr>
              <a:t> Unified Modeling Environment (LUME) will provide answers to important questions and solutions to design problems.</a:t>
            </a:r>
          </a:p>
        </p:txBody>
      </p:sp>
    </p:spTree>
    <p:extLst>
      <p:ext uri="{BB962C8B-B14F-4D97-AF65-F5344CB8AC3E}">
        <p14:creationId xmlns:p14="http://schemas.microsoft.com/office/powerpoint/2010/main" val="794508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5AAA22-EEC3-3C4E-94BD-C99084CE6CD1}"/>
              </a:ext>
            </a:extLst>
          </p:cNvPr>
          <p:cNvSpPr>
            <a:spLocks noGrp="1"/>
          </p:cNvSpPr>
          <p:nvPr>
            <p:ph type="sldNum" sz="quarter" idx="11"/>
          </p:nvPr>
        </p:nvSpPr>
        <p:spPr/>
        <p:txBody>
          <a:bodyPr/>
          <a:lstStyle/>
          <a:p>
            <a:fld id="{5BD36294-2849-48A8-8531-5354CF3095D2}" type="slidenum">
              <a:rPr lang="en-US" smtClean="0"/>
              <a:pPr/>
              <a:t>30</a:t>
            </a:fld>
            <a:endParaRPr lang="en-US"/>
          </a:p>
        </p:txBody>
      </p:sp>
      <p:sp>
        <p:nvSpPr>
          <p:cNvPr id="3" name="Title 2">
            <a:extLst>
              <a:ext uri="{FF2B5EF4-FFF2-40B4-BE49-F238E27FC236}">
                <a16:creationId xmlns:a16="http://schemas.microsoft.com/office/drawing/2014/main" id="{D53CD5E7-91A2-0C4F-B4AE-9F7DA087C7F5}"/>
              </a:ext>
            </a:extLst>
          </p:cNvPr>
          <p:cNvSpPr>
            <a:spLocks noGrp="1"/>
          </p:cNvSpPr>
          <p:nvPr>
            <p:ph type="title"/>
          </p:nvPr>
        </p:nvSpPr>
        <p:spPr/>
        <p:txBody>
          <a:bodyPr/>
          <a:lstStyle/>
          <a:p>
            <a:r>
              <a:rPr lang="en-US" dirty="0"/>
              <a:t>Design Philosophy: Code Base</a:t>
            </a:r>
          </a:p>
        </p:txBody>
      </p:sp>
      <p:sp>
        <p:nvSpPr>
          <p:cNvPr id="4" name="Content Placeholder 3">
            <a:extLst>
              <a:ext uri="{FF2B5EF4-FFF2-40B4-BE49-F238E27FC236}">
                <a16:creationId xmlns:a16="http://schemas.microsoft.com/office/drawing/2014/main" id="{8BC50DA4-26B6-D341-BF9B-3517558FB2DD}"/>
              </a:ext>
            </a:extLst>
          </p:cNvPr>
          <p:cNvSpPr>
            <a:spLocks noGrp="1"/>
          </p:cNvSpPr>
          <p:nvPr>
            <p:ph sz="quarter" idx="14"/>
          </p:nvPr>
        </p:nvSpPr>
        <p:spPr/>
        <p:txBody>
          <a:bodyPr/>
          <a:lstStyle/>
          <a:p>
            <a:pPr marL="285750" indent="-285750">
              <a:spcBef>
                <a:spcPts val="600"/>
              </a:spcBef>
              <a:buSzPct val="80000"/>
              <a:buFont typeface="AppleMyungjo Regular" pitchFamily="2" charset="-127"/>
              <a:buChar char="◼"/>
            </a:pPr>
            <a:r>
              <a:rPr lang="en-US" sz="1800" dirty="0"/>
              <a:t>Pure Python wrappers</a:t>
            </a:r>
          </a:p>
          <a:p>
            <a:pPr marL="514350" indent="-228600">
              <a:buFont typeface="System Font Regular"/>
              <a:buChar char="●"/>
            </a:pPr>
            <a:r>
              <a:rPr lang="en-US" sz="1600" dirty="0"/>
              <a:t>Platform independence</a:t>
            </a:r>
          </a:p>
          <a:p>
            <a:pPr marL="285750" indent="-285750">
              <a:spcBef>
                <a:spcPts val="600"/>
              </a:spcBef>
              <a:buSzPct val="80000"/>
              <a:buFont typeface="AppleMyungjo Regular" pitchFamily="2" charset="-127"/>
              <a:buChar char="◼"/>
            </a:pPr>
            <a:r>
              <a:rPr lang="en-US" sz="1800" dirty="0"/>
              <a:t>Dependencies are scoped</a:t>
            </a:r>
          </a:p>
          <a:p>
            <a:pPr marL="514350" indent="-228600">
              <a:buFont typeface="System Font Regular"/>
              <a:buChar char="●"/>
            </a:pPr>
            <a:r>
              <a:rPr lang="en-US" sz="1600" dirty="0"/>
              <a:t>Can simulate FEL without X-ray optics</a:t>
            </a:r>
          </a:p>
          <a:p>
            <a:pPr marL="514350" indent="-228600">
              <a:buFont typeface="System Font Regular"/>
              <a:buChar char="●"/>
            </a:pPr>
            <a:r>
              <a:rPr lang="en-US" sz="1600" dirty="0"/>
              <a:t>Can simulate X-ray optics from canned FEL output</a:t>
            </a:r>
          </a:p>
          <a:p>
            <a:pPr marL="514350" indent="-228600">
              <a:buFont typeface="System Font Regular"/>
              <a:buChar char="●"/>
            </a:pPr>
            <a:r>
              <a:rPr lang="en-US" sz="1600" dirty="0"/>
              <a:t>Interactive configuration manager (e.g. </a:t>
            </a:r>
            <a:r>
              <a:rPr lang="en-US" sz="1600" dirty="0" err="1"/>
              <a:t>Conda</a:t>
            </a:r>
            <a:r>
              <a:rPr lang="en-US" sz="1600" dirty="0"/>
              <a:t>)</a:t>
            </a:r>
          </a:p>
          <a:p>
            <a:pPr marL="285750" indent="-285750">
              <a:spcBef>
                <a:spcPts val="600"/>
              </a:spcBef>
              <a:buSzPct val="80000"/>
              <a:buFont typeface="AppleMyungjo Regular" pitchFamily="2" charset="-127"/>
              <a:buChar char="◼"/>
            </a:pPr>
            <a:r>
              <a:rPr lang="en-US" sz="1800" dirty="0"/>
              <a:t>Work with underlying code developers to achieve better portability</a:t>
            </a:r>
          </a:p>
          <a:p>
            <a:pPr marL="285750" indent="-285750">
              <a:spcBef>
                <a:spcPts val="600"/>
              </a:spcBef>
              <a:buSzPct val="80000"/>
              <a:buFont typeface="AppleMyungjo Regular" pitchFamily="2" charset="-127"/>
              <a:buChar char="◼"/>
            </a:pPr>
            <a:r>
              <a:rPr lang="en-US" sz="1800" dirty="0"/>
              <a:t>Container distribution (e.g. Docker or Singularity) to facilitate cloud and high-performance computing</a:t>
            </a:r>
          </a:p>
        </p:txBody>
      </p:sp>
    </p:spTree>
    <p:extLst>
      <p:ext uri="{BB962C8B-B14F-4D97-AF65-F5344CB8AC3E}">
        <p14:creationId xmlns:p14="http://schemas.microsoft.com/office/powerpoint/2010/main" val="1874302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31</a:t>
            </a:fld>
            <a:endParaRPr lang="en-US" dirty="0"/>
          </a:p>
        </p:txBody>
      </p:sp>
      <p:sp>
        <p:nvSpPr>
          <p:cNvPr id="3" name="Title 2"/>
          <p:cNvSpPr>
            <a:spLocks noGrp="1"/>
          </p:cNvSpPr>
          <p:nvPr>
            <p:ph type="title"/>
          </p:nvPr>
        </p:nvSpPr>
        <p:spPr/>
        <p:txBody>
          <a:bodyPr anchor="ctr"/>
          <a:lstStyle/>
          <a:p>
            <a:r>
              <a:rPr lang="en-US" dirty="0"/>
              <a:t>Development Strategy</a:t>
            </a:r>
          </a:p>
        </p:txBody>
      </p:sp>
      <p:sp>
        <p:nvSpPr>
          <p:cNvPr id="4" name="Content Placeholder 3"/>
          <p:cNvSpPr>
            <a:spLocks noGrp="1"/>
          </p:cNvSpPr>
          <p:nvPr>
            <p:ph sz="quarter" idx="14"/>
          </p:nvPr>
        </p:nvSpPr>
        <p:spPr>
          <a:xfrm>
            <a:off x="446442" y="1047750"/>
            <a:ext cx="8108950" cy="3581400"/>
          </a:xfrm>
        </p:spPr>
        <p:txBody>
          <a:bodyPr>
            <a:noAutofit/>
          </a:bodyPr>
          <a:lstStyle/>
          <a:p>
            <a:pPr marL="285750" indent="-285750">
              <a:lnSpc>
                <a:spcPct val="100000"/>
              </a:lnSpc>
              <a:buFont typeface="Helvetica" charset="0"/>
              <a:buChar char="●"/>
            </a:pPr>
            <a:r>
              <a:rPr lang="en-US" sz="1600" b="1" dirty="0"/>
              <a:t>LUME needs to be developed in collaboration with other XFEL and related laboratories in order to: </a:t>
            </a:r>
          </a:p>
          <a:p>
            <a:pPr marL="577850" indent="-288925">
              <a:lnSpc>
                <a:spcPct val="100000"/>
              </a:lnSpc>
              <a:spcAft>
                <a:spcPts val="0"/>
              </a:spcAft>
              <a:buFont typeface="Helvetica" charset="0"/>
              <a:buChar char="—"/>
            </a:pPr>
            <a:r>
              <a:rPr lang="en-US" sz="1400" dirty="0"/>
              <a:t>Reduce the total effort required to produce comprehensive simulation capabilities.</a:t>
            </a:r>
          </a:p>
          <a:p>
            <a:pPr marL="577850" indent="-288925">
              <a:lnSpc>
                <a:spcPct val="100000"/>
              </a:lnSpc>
              <a:spcAft>
                <a:spcPts val="0"/>
              </a:spcAft>
              <a:buFont typeface="Helvetica" charset="0"/>
              <a:buChar char="—"/>
            </a:pPr>
            <a:r>
              <a:rPr lang="en-US" sz="1400" dirty="0"/>
              <a:t>Deliver the needed software packages in a timely manner.</a:t>
            </a:r>
          </a:p>
          <a:p>
            <a:pPr marL="577850" indent="-288925">
              <a:lnSpc>
                <a:spcPct val="100000"/>
              </a:lnSpc>
              <a:spcAft>
                <a:spcPts val="0"/>
              </a:spcAft>
              <a:buFont typeface="Helvetica" charset="0"/>
              <a:buChar char="—"/>
            </a:pPr>
            <a:r>
              <a:rPr lang="en-US" sz="1400" dirty="0"/>
              <a:t>Maximize the user base and impact.</a:t>
            </a:r>
          </a:p>
          <a:p>
            <a:pPr marL="577850" indent="-288925">
              <a:lnSpc>
                <a:spcPct val="100000"/>
              </a:lnSpc>
              <a:spcAft>
                <a:spcPts val="900"/>
              </a:spcAft>
              <a:buFont typeface="Helvetica" charset="0"/>
              <a:buChar char="—"/>
            </a:pPr>
            <a:r>
              <a:rPr lang="en-US" sz="1400" dirty="0"/>
              <a:t>Facilitate rapid collaboration and comparisons of machine performance.</a:t>
            </a:r>
          </a:p>
          <a:p>
            <a:pPr marL="285750" indent="-285750">
              <a:lnSpc>
                <a:spcPct val="100000"/>
              </a:lnSpc>
              <a:spcBef>
                <a:spcPts val="900"/>
              </a:spcBef>
              <a:buFont typeface="Helvetica" charset="0"/>
              <a:buChar char="●"/>
            </a:pPr>
            <a:r>
              <a:rPr lang="en-US" sz="1600" b="1" dirty="0"/>
              <a:t>LUME must provide interfaces that are convenient and easy to use. </a:t>
            </a:r>
          </a:p>
          <a:p>
            <a:pPr marL="577850" indent="-288925">
              <a:lnSpc>
                <a:spcPct val="100000"/>
              </a:lnSpc>
              <a:spcAft>
                <a:spcPts val="0"/>
              </a:spcAft>
              <a:buFont typeface="Helvetica" charset="0"/>
              <a:buChar char="—"/>
            </a:pPr>
            <a:r>
              <a:rPr lang="en-US" sz="1400" dirty="0"/>
              <a:t>We are surveying current systems (e.g. Oasys) to understand their strengths and weaknesses.</a:t>
            </a:r>
          </a:p>
          <a:p>
            <a:pPr marL="577850" indent="-288925">
              <a:lnSpc>
                <a:spcPct val="100000"/>
              </a:lnSpc>
              <a:spcAft>
                <a:spcPts val="900"/>
              </a:spcAft>
              <a:buFont typeface="Helvetica" charset="0"/>
              <a:buChar char="—"/>
            </a:pPr>
            <a:r>
              <a:rPr lang="en-US" sz="1400" dirty="0"/>
              <a:t>Incorporate principles from other efforts (e.g. Geant4)</a:t>
            </a:r>
          </a:p>
          <a:p>
            <a:pPr marL="285750" indent="-285750">
              <a:lnSpc>
                <a:spcPct val="100000"/>
              </a:lnSpc>
              <a:spcBef>
                <a:spcPts val="900"/>
              </a:spcBef>
              <a:buFont typeface="Helvetica" charset="0"/>
              <a:buChar char="●"/>
            </a:pPr>
            <a:r>
              <a:rPr lang="en-US" sz="1600" b="1" dirty="0"/>
              <a:t>The SimEx platform is a promising existing system to build on because:</a:t>
            </a:r>
          </a:p>
          <a:p>
            <a:pPr marL="577850" indent="-288925">
              <a:lnSpc>
                <a:spcPct val="100000"/>
              </a:lnSpc>
              <a:spcAft>
                <a:spcPts val="0"/>
              </a:spcAft>
              <a:buFont typeface="Helvetica" charset="0"/>
              <a:buChar char="—"/>
            </a:pPr>
            <a:r>
              <a:rPr lang="en-US" sz="1400" dirty="0"/>
              <a:t>SimEx incorporates many of the principles identified by our project development team.</a:t>
            </a:r>
          </a:p>
          <a:p>
            <a:pPr marL="577850" indent="-288925">
              <a:lnSpc>
                <a:spcPct val="100000"/>
              </a:lnSpc>
              <a:spcAft>
                <a:spcPts val="0"/>
              </a:spcAft>
              <a:buFont typeface="Helvetica" charset="0"/>
              <a:buChar char="—"/>
            </a:pPr>
            <a:r>
              <a:rPr lang="en-US" sz="1400" dirty="0"/>
              <a:t>There is an active SimEx development effort funded by EUCALL.</a:t>
            </a:r>
          </a:p>
          <a:p>
            <a:pPr marL="577850" indent="-288925">
              <a:lnSpc>
                <a:spcPct val="100000"/>
              </a:lnSpc>
              <a:spcAft>
                <a:spcPts val="900"/>
              </a:spcAft>
              <a:buFont typeface="Helvetica" charset="0"/>
              <a:buChar char="—"/>
            </a:pPr>
            <a:r>
              <a:rPr lang="en-US" sz="1400" dirty="0"/>
              <a:t>SimEx builds on BNL’s Synchrotron Radiation Workshop (SRW) (funded by DOE-BES).</a:t>
            </a:r>
          </a:p>
          <a:p>
            <a:pPr>
              <a:lnSpc>
                <a:spcPct val="110000"/>
              </a:lnSpc>
            </a:pPr>
            <a:endParaRPr lang="en-US" sz="1600" dirty="0"/>
          </a:p>
        </p:txBody>
      </p:sp>
    </p:spTree>
    <p:extLst>
      <p:ext uri="{BB962C8B-B14F-4D97-AF65-F5344CB8AC3E}">
        <p14:creationId xmlns:p14="http://schemas.microsoft.com/office/powerpoint/2010/main" val="1776498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32</a:t>
            </a:fld>
            <a:endParaRPr lang="en-US" dirty="0"/>
          </a:p>
        </p:txBody>
      </p:sp>
      <p:sp>
        <p:nvSpPr>
          <p:cNvPr id="3" name="Title 2"/>
          <p:cNvSpPr>
            <a:spLocks noGrp="1"/>
          </p:cNvSpPr>
          <p:nvPr>
            <p:ph type="title"/>
          </p:nvPr>
        </p:nvSpPr>
        <p:spPr/>
        <p:txBody>
          <a:bodyPr anchor="ctr"/>
          <a:lstStyle/>
          <a:p>
            <a:r>
              <a:rPr lang="en-US" dirty="0"/>
              <a:t>Development Strategy</a:t>
            </a:r>
          </a:p>
        </p:txBody>
      </p:sp>
      <p:sp>
        <p:nvSpPr>
          <p:cNvPr id="4" name="Content Placeholder 3"/>
          <p:cNvSpPr>
            <a:spLocks noGrp="1"/>
          </p:cNvSpPr>
          <p:nvPr>
            <p:ph sz="quarter" idx="14"/>
          </p:nvPr>
        </p:nvSpPr>
        <p:spPr>
          <a:xfrm>
            <a:off x="446442" y="1047750"/>
            <a:ext cx="8108950" cy="3581400"/>
          </a:xfrm>
        </p:spPr>
        <p:txBody>
          <a:bodyPr>
            <a:noAutofit/>
          </a:bodyPr>
          <a:lstStyle/>
          <a:p>
            <a:pPr marL="285750" indent="-285750">
              <a:lnSpc>
                <a:spcPct val="100000"/>
              </a:lnSpc>
              <a:buFont typeface="Helvetica" charset="0"/>
              <a:buChar char="●"/>
            </a:pPr>
            <a:r>
              <a:rPr lang="en-US" sz="1600" b="1" dirty="0"/>
              <a:t>LUME needs to be developed in collaboration with other XFEL and related laboratories in order to: </a:t>
            </a:r>
          </a:p>
          <a:p>
            <a:pPr marL="577850" indent="-288925">
              <a:lnSpc>
                <a:spcPct val="100000"/>
              </a:lnSpc>
              <a:spcAft>
                <a:spcPts val="0"/>
              </a:spcAft>
              <a:buFont typeface="Helvetica" charset="0"/>
              <a:buChar char="—"/>
            </a:pPr>
            <a:r>
              <a:rPr lang="en-US" sz="1400" dirty="0"/>
              <a:t>Reduce the total effort required to produce comprehensive simulation capabilities.</a:t>
            </a:r>
          </a:p>
          <a:p>
            <a:pPr marL="577850" indent="-288925">
              <a:lnSpc>
                <a:spcPct val="100000"/>
              </a:lnSpc>
              <a:spcAft>
                <a:spcPts val="0"/>
              </a:spcAft>
              <a:buFont typeface="Helvetica" charset="0"/>
              <a:buChar char="—"/>
            </a:pPr>
            <a:r>
              <a:rPr lang="en-US" sz="1400" dirty="0"/>
              <a:t>Deliver the needed software packages in a timely manner.</a:t>
            </a:r>
          </a:p>
          <a:p>
            <a:pPr marL="577850" indent="-288925">
              <a:lnSpc>
                <a:spcPct val="100000"/>
              </a:lnSpc>
              <a:spcAft>
                <a:spcPts val="0"/>
              </a:spcAft>
              <a:buFont typeface="Helvetica" charset="0"/>
              <a:buChar char="—"/>
            </a:pPr>
            <a:r>
              <a:rPr lang="en-US" sz="1400" dirty="0"/>
              <a:t>Maximize the user base and impact.</a:t>
            </a:r>
          </a:p>
          <a:p>
            <a:pPr marL="577850" indent="-288925">
              <a:lnSpc>
                <a:spcPct val="100000"/>
              </a:lnSpc>
              <a:spcAft>
                <a:spcPts val="900"/>
              </a:spcAft>
              <a:buFont typeface="Helvetica" charset="0"/>
              <a:buChar char="—"/>
            </a:pPr>
            <a:r>
              <a:rPr lang="en-US" sz="1400" dirty="0"/>
              <a:t>Facilitate rapid collaboration and comparisons of machine performance.</a:t>
            </a:r>
          </a:p>
          <a:p>
            <a:pPr marL="285750" indent="-285750">
              <a:lnSpc>
                <a:spcPct val="100000"/>
              </a:lnSpc>
              <a:spcBef>
                <a:spcPts val="900"/>
              </a:spcBef>
              <a:buFont typeface="Helvetica" charset="0"/>
              <a:buChar char="●"/>
            </a:pPr>
            <a:r>
              <a:rPr lang="en-US" sz="1600" b="1" dirty="0"/>
              <a:t>LUME must provide interfaces that are convenient and easy to use. </a:t>
            </a:r>
          </a:p>
          <a:p>
            <a:pPr marL="577850" indent="-288925">
              <a:lnSpc>
                <a:spcPct val="100000"/>
              </a:lnSpc>
              <a:spcAft>
                <a:spcPts val="0"/>
              </a:spcAft>
              <a:buFont typeface="Helvetica" charset="0"/>
              <a:buChar char="—"/>
            </a:pPr>
            <a:r>
              <a:rPr lang="en-US" sz="1400" dirty="0"/>
              <a:t>We are surveying current systems (e.g. Oasys) to understand their strengths and weaknesses.</a:t>
            </a:r>
          </a:p>
          <a:p>
            <a:pPr marL="577850" indent="-288925">
              <a:lnSpc>
                <a:spcPct val="100000"/>
              </a:lnSpc>
              <a:spcAft>
                <a:spcPts val="900"/>
              </a:spcAft>
              <a:buFont typeface="Helvetica" charset="0"/>
              <a:buChar char="—"/>
            </a:pPr>
            <a:r>
              <a:rPr lang="en-US" sz="1400" dirty="0"/>
              <a:t>Incorporate principles from other efforts (e.g. Geant4)</a:t>
            </a:r>
          </a:p>
          <a:p>
            <a:pPr marL="285750" indent="-285750">
              <a:lnSpc>
                <a:spcPct val="100000"/>
              </a:lnSpc>
              <a:spcBef>
                <a:spcPts val="900"/>
              </a:spcBef>
              <a:buFont typeface="Helvetica" charset="0"/>
              <a:buChar char="●"/>
            </a:pPr>
            <a:r>
              <a:rPr lang="en-US" sz="1600" b="1" dirty="0"/>
              <a:t>The SimEx platform is a promising existing system to build on because:</a:t>
            </a:r>
          </a:p>
          <a:p>
            <a:pPr marL="577850" indent="-288925">
              <a:lnSpc>
                <a:spcPct val="100000"/>
              </a:lnSpc>
              <a:spcAft>
                <a:spcPts val="0"/>
              </a:spcAft>
              <a:buFont typeface="Helvetica" charset="0"/>
              <a:buChar char="—"/>
            </a:pPr>
            <a:r>
              <a:rPr lang="en-US" sz="1400" dirty="0"/>
              <a:t>SimEx incorporates many of the principles identified by our project development team.</a:t>
            </a:r>
          </a:p>
          <a:p>
            <a:pPr marL="577850" indent="-288925">
              <a:lnSpc>
                <a:spcPct val="100000"/>
              </a:lnSpc>
              <a:spcAft>
                <a:spcPts val="0"/>
              </a:spcAft>
              <a:buFont typeface="Helvetica" charset="0"/>
              <a:buChar char="—"/>
            </a:pPr>
            <a:r>
              <a:rPr lang="en-US" sz="1400" dirty="0"/>
              <a:t>There is an active SimEx development effort </a:t>
            </a:r>
            <a:r>
              <a:rPr lang="en-US" sz="1400" strike="dblStrike" dirty="0"/>
              <a:t>funded by EUCALL</a:t>
            </a:r>
            <a:r>
              <a:rPr lang="en-US" sz="1400" dirty="0"/>
              <a:t>.</a:t>
            </a:r>
          </a:p>
          <a:p>
            <a:pPr marL="577850" indent="-288925">
              <a:lnSpc>
                <a:spcPct val="100000"/>
              </a:lnSpc>
              <a:spcAft>
                <a:spcPts val="900"/>
              </a:spcAft>
              <a:buFont typeface="Helvetica" charset="0"/>
              <a:buChar char="—"/>
            </a:pPr>
            <a:r>
              <a:rPr lang="en-US" sz="1400" dirty="0"/>
              <a:t>SimEx builds on BNL’s Synchrotron Radiation Workshop (SRW) (funded by DOE-BES).</a:t>
            </a:r>
          </a:p>
          <a:p>
            <a:pPr>
              <a:lnSpc>
                <a:spcPct val="110000"/>
              </a:lnSpc>
            </a:pPr>
            <a:endParaRPr lang="en-US" sz="1600" dirty="0"/>
          </a:p>
        </p:txBody>
      </p:sp>
    </p:spTree>
    <p:extLst>
      <p:ext uri="{BB962C8B-B14F-4D97-AF65-F5344CB8AC3E}">
        <p14:creationId xmlns:p14="http://schemas.microsoft.com/office/powerpoint/2010/main" val="287349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33</a:t>
            </a:fld>
            <a:endParaRPr lang="en-US" dirty="0"/>
          </a:p>
        </p:txBody>
      </p:sp>
      <p:sp>
        <p:nvSpPr>
          <p:cNvPr id="3" name="Title 2"/>
          <p:cNvSpPr>
            <a:spLocks noGrp="1"/>
          </p:cNvSpPr>
          <p:nvPr>
            <p:ph type="title"/>
          </p:nvPr>
        </p:nvSpPr>
        <p:spPr/>
        <p:txBody>
          <a:bodyPr/>
          <a:lstStyle/>
          <a:p>
            <a:r>
              <a:rPr lang="en-US" dirty="0"/>
              <a:t>Long-term Development and Support</a:t>
            </a:r>
          </a:p>
        </p:txBody>
      </p:sp>
      <p:sp>
        <p:nvSpPr>
          <p:cNvPr id="4" name="Content Placeholder 3"/>
          <p:cNvSpPr>
            <a:spLocks noGrp="1"/>
          </p:cNvSpPr>
          <p:nvPr>
            <p:ph sz="quarter" idx="14"/>
          </p:nvPr>
        </p:nvSpPr>
        <p:spPr>
          <a:xfrm>
            <a:off x="457200" y="1047750"/>
            <a:ext cx="8108950" cy="3799142"/>
          </a:xfrm>
        </p:spPr>
        <p:txBody>
          <a:bodyPr>
            <a:normAutofit fontScale="55000" lnSpcReduction="20000"/>
          </a:bodyPr>
          <a:lstStyle/>
          <a:p>
            <a:pPr>
              <a:spcAft>
                <a:spcPts val="1200"/>
              </a:spcAft>
            </a:pPr>
            <a:r>
              <a:rPr lang="en-US" sz="2900" dirty="0"/>
              <a:t>A practical start-to-end simulation program will be useful to the community for years, possibly decades (as demonstrated by other successful scientific simulation and data analysis software solutions). We plan an extensible platform that evolves and can respond to new simulation needs. </a:t>
            </a:r>
          </a:p>
          <a:p>
            <a:pPr>
              <a:spcAft>
                <a:spcPts val="900"/>
              </a:spcAft>
            </a:pPr>
            <a:r>
              <a:rPr lang="en-US" sz="2900" dirty="0"/>
              <a:t>After initial development, possible extensions of the project include:</a:t>
            </a:r>
          </a:p>
          <a:p>
            <a:pPr marL="349250" indent="-227013" fontAlgn="base">
              <a:spcAft>
                <a:spcPts val="900"/>
              </a:spcAft>
              <a:buFont typeface="Helvetica" charset="0"/>
              <a:buChar char="●"/>
            </a:pPr>
            <a:r>
              <a:rPr lang="en-US" sz="2500" dirty="0"/>
              <a:t>Providing new modules that simulate rapidly evolving X-ray FELS and new scientific missions.</a:t>
            </a:r>
          </a:p>
          <a:p>
            <a:pPr marL="349250" indent="-227013" fontAlgn="base">
              <a:spcAft>
                <a:spcPts val="900"/>
              </a:spcAft>
              <a:buFont typeface="Helvetica" charset="0"/>
              <a:buChar char="●"/>
            </a:pPr>
            <a:r>
              <a:rPr lang="en-US" sz="2500" dirty="0"/>
              <a:t>Exploiting new hardware and software technologies (e.g. expanding the use of GPUs or using advanced Machine Learning techniques).</a:t>
            </a:r>
          </a:p>
          <a:p>
            <a:pPr marL="349250" indent="-227013" fontAlgn="base">
              <a:spcAft>
                <a:spcPts val="900"/>
              </a:spcAft>
              <a:buFont typeface="Helvetica" charset="0"/>
              <a:buChar char="●"/>
            </a:pPr>
            <a:r>
              <a:rPr lang="en-US" sz="2500" dirty="0"/>
              <a:t>Developing software modules (e.g. increased parallelism) that efficiently incorporate HPC (e.g. NERSC) to accelerate compute intensive simulations (e.g. beam-sample interactions). </a:t>
            </a:r>
          </a:p>
          <a:p>
            <a:pPr marL="349250" indent="-227013" fontAlgn="base">
              <a:spcAft>
                <a:spcPts val="900"/>
              </a:spcAft>
              <a:buFont typeface="Helvetica" charset="0"/>
              <a:buChar char="●"/>
            </a:pPr>
            <a:r>
              <a:rPr lang="en-US" sz="2500" dirty="0"/>
              <a:t>Incorporate new software tools and techniques that improve portability (e.g. containers and VM techniques) and broaden usability (e.g. micro-services, distributed applications, and enhanced visualization techniques).</a:t>
            </a:r>
          </a:p>
        </p:txBody>
      </p:sp>
    </p:spTree>
    <p:extLst>
      <p:ext uri="{BB962C8B-B14F-4D97-AF65-F5344CB8AC3E}">
        <p14:creationId xmlns:p14="http://schemas.microsoft.com/office/powerpoint/2010/main" val="2078355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34</a:t>
            </a:fld>
            <a:endParaRPr lang="en-US" dirty="0"/>
          </a:p>
        </p:txBody>
      </p:sp>
      <p:sp>
        <p:nvSpPr>
          <p:cNvPr id="3" name="Title 2"/>
          <p:cNvSpPr>
            <a:spLocks noGrp="1"/>
          </p:cNvSpPr>
          <p:nvPr>
            <p:ph type="title"/>
          </p:nvPr>
        </p:nvSpPr>
        <p:spPr>
          <a:xfrm>
            <a:off x="304800" y="96818"/>
            <a:ext cx="8458200" cy="564775"/>
          </a:xfrm>
        </p:spPr>
        <p:txBody>
          <a:bodyPr anchor="ctr"/>
          <a:lstStyle/>
          <a:p>
            <a:r>
              <a:rPr lang="en-US" sz="2800" dirty="0">
                <a:latin typeface="Trebuchet MS" charset="0"/>
                <a:ea typeface="Trebuchet MS" charset="0"/>
                <a:cs typeface="Trebuchet MS" charset="0"/>
              </a:rPr>
              <a:t>LUME </a:t>
            </a:r>
            <a:r>
              <a:rPr lang="mr-IN" sz="2800" dirty="0">
                <a:latin typeface="Trebuchet MS" charset="0"/>
                <a:ea typeface="Trebuchet MS" charset="0"/>
                <a:cs typeface="Trebuchet MS" charset="0"/>
              </a:rPr>
              <a:t>–</a:t>
            </a:r>
            <a:r>
              <a:rPr lang="en-US" sz="2800" dirty="0">
                <a:latin typeface="Trebuchet MS" charset="0"/>
                <a:ea typeface="Trebuchet MS" charset="0"/>
                <a:cs typeface="Trebuchet MS" charset="0"/>
              </a:rPr>
              <a:t> </a:t>
            </a:r>
            <a:r>
              <a:rPr lang="en-US" sz="2800" dirty="0" err="1">
                <a:latin typeface="Trebuchet MS" charset="0"/>
                <a:ea typeface="Trebuchet MS" charset="0"/>
                <a:cs typeface="Trebuchet MS" charset="0"/>
              </a:rPr>
              <a:t>Lightsource</a:t>
            </a:r>
            <a:r>
              <a:rPr lang="en-US" sz="2800" dirty="0">
                <a:latin typeface="Trebuchet MS" charset="0"/>
                <a:ea typeface="Trebuchet MS" charset="0"/>
                <a:cs typeface="Trebuchet MS" charset="0"/>
              </a:rPr>
              <a:t> Unified Modeling Environment</a:t>
            </a:r>
          </a:p>
        </p:txBody>
      </p:sp>
      <p:pic>
        <p:nvPicPr>
          <p:cNvPr id="5" name="Picture 4"/>
          <p:cNvPicPr>
            <a:picLocks noChangeAspect="1"/>
          </p:cNvPicPr>
          <p:nvPr/>
        </p:nvPicPr>
        <p:blipFill>
          <a:blip r:embed="rId3"/>
          <a:stretch>
            <a:fillRect/>
          </a:stretch>
        </p:blipFill>
        <p:spPr>
          <a:xfrm>
            <a:off x="609600" y="971550"/>
            <a:ext cx="7589520" cy="1308329"/>
          </a:xfrm>
          <a:prstGeom prst="rect">
            <a:avLst/>
          </a:prstGeom>
        </p:spPr>
      </p:pic>
      <p:sp>
        <p:nvSpPr>
          <p:cNvPr id="7" name="TextBox 6"/>
          <p:cNvSpPr txBox="1"/>
          <p:nvPr/>
        </p:nvSpPr>
        <p:spPr>
          <a:xfrm>
            <a:off x="235922" y="2365806"/>
            <a:ext cx="4297978" cy="2851834"/>
          </a:xfrm>
          <a:prstGeom prst="rect">
            <a:avLst/>
          </a:prstGeom>
          <a:noFill/>
        </p:spPr>
        <p:txBody>
          <a:bodyPr wrap="square" rtlCol="0">
            <a:noAutofit/>
          </a:bodyPr>
          <a:lstStyle/>
          <a:p>
            <a:pPr>
              <a:spcBef>
                <a:spcPts val="600"/>
              </a:spcBef>
            </a:pPr>
            <a:r>
              <a:rPr lang="en-US" sz="1400" dirty="0">
                <a:latin typeface="Calibri" charset="0"/>
                <a:ea typeface="Calibri" charset="0"/>
                <a:cs typeface="Calibri" charset="0"/>
              </a:rPr>
              <a:t>Since 1</a:t>
            </a:r>
            <a:r>
              <a:rPr lang="en-US" sz="1400" baseline="30000" dirty="0">
                <a:latin typeface="Calibri" charset="0"/>
                <a:ea typeface="Calibri" charset="0"/>
                <a:cs typeface="Calibri" charset="0"/>
              </a:rPr>
              <a:t>st</a:t>
            </a:r>
            <a:r>
              <a:rPr lang="en-US" sz="1400" dirty="0">
                <a:latin typeface="Calibri" charset="0"/>
                <a:ea typeface="Calibri" charset="0"/>
                <a:cs typeface="Calibri" charset="0"/>
              </a:rPr>
              <a:t> light at LCLS, there has been continuous:</a:t>
            </a:r>
          </a:p>
          <a:p>
            <a:pPr marL="292100" indent="-171450">
              <a:buFont typeface="Arial" charset="0"/>
              <a:buChar char="•"/>
            </a:pPr>
            <a:r>
              <a:rPr lang="en-US" sz="1200" i="1" dirty="0">
                <a:latin typeface="Calibri" charset="0"/>
                <a:ea typeface="Calibri" charset="0"/>
                <a:cs typeface="Calibri" charset="0"/>
              </a:rPr>
              <a:t>Invention of new operating modes</a:t>
            </a:r>
          </a:p>
          <a:p>
            <a:pPr marL="292100" indent="-171450">
              <a:buFont typeface="Arial" charset="0"/>
              <a:buChar char="•"/>
            </a:pPr>
            <a:r>
              <a:rPr lang="en-US" sz="1200" i="1" dirty="0">
                <a:latin typeface="Calibri" charset="0"/>
                <a:ea typeface="Calibri" charset="0"/>
                <a:cs typeface="Calibri" charset="0"/>
              </a:rPr>
              <a:t>Introduction of new optical elements</a:t>
            </a:r>
          </a:p>
          <a:p>
            <a:pPr marL="292100" indent="-171450">
              <a:buFont typeface="Arial" charset="0"/>
              <a:buChar char="•"/>
            </a:pPr>
            <a:r>
              <a:rPr lang="en-US" sz="1200" i="1" dirty="0">
                <a:latin typeface="Calibri" charset="0"/>
                <a:ea typeface="Calibri" charset="0"/>
                <a:cs typeface="Calibri" charset="0"/>
              </a:rPr>
              <a:t>Rapid improvement in detectors</a:t>
            </a:r>
          </a:p>
          <a:p>
            <a:pPr marL="7938">
              <a:spcBef>
                <a:spcPts val="900"/>
              </a:spcBef>
            </a:pPr>
            <a:r>
              <a:rPr lang="en-US" sz="1400" dirty="0">
                <a:latin typeface="Calibri" charset="0"/>
                <a:ea typeface="Calibri" charset="0"/>
                <a:cs typeface="Calibri" charset="0"/>
              </a:rPr>
              <a:t>A start-to-end model will increase LCLS impact by:</a:t>
            </a:r>
          </a:p>
          <a:p>
            <a:pPr marL="292100" indent="-171450">
              <a:buFont typeface="Arial" charset="0"/>
              <a:buChar char="•"/>
            </a:pPr>
            <a:r>
              <a:rPr lang="en-US" sz="1200" i="1" dirty="0">
                <a:latin typeface="Calibri" charset="0"/>
                <a:ea typeface="Calibri" charset="0"/>
                <a:cs typeface="Calibri" charset="0"/>
              </a:rPr>
              <a:t>Guiding physicists in developing world leading XFELs</a:t>
            </a:r>
          </a:p>
          <a:p>
            <a:pPr marL="292100" indent="-171450">
              <a:buFont typeface="Arial" charset="0"/>
              <a:buChar char="•"/>
            </a:pPr>
            <a:r>
              <a:rPr lang="en-US" sz="1200" i="1" dirty="0">
                <a:latin typeface="Calibri" charset="0"/>
                <a:ea typeface="Calibri" charset="0"/>
                <a:cs typeface="Calibri" charset="0"/>
              </a:rPr>
              <a:t>Identifying performance bottlenecks</a:t>
            </a:r>
          </a:p>
          <a:p>
            <a:pPr marL="292100" indent="-171450">
              <a:buFont typeface="Arial" charset="0"/>
              <a:buChar char="•"/>
            </a:pPr>
            <a:r>
              <a:rPr lang="en-US" sz="1200" i="1" dirty="0">
                <a:latin typeface="Calibri" charset="0"/>
                <a:ea typeface="Calibri" charset="0"/>
                <a:cs typeface="Calibri" charset="0"/>
              </a:rPr>
              <a:t>Enhancing operational efficiency and reliability</a:t>
            </a:r>
          </a:p>
          <a:p>
            <a:pPr marL="7938">
              <a:spcBef>
                <a:spcPts val="900"/>
              </a:spcBef>
            </a:pPr>
            <a:r>
              <a:rPr lang="en-US" sz="1400" dirty="0">
                <a:latin typeface="Calibri" charset="0"/>
                <a:ea typeface="Calibri" charset="0"/>
                <a:cs typeface="Calibri" charset="0"/>
              </a:rPr>
              <a:t>Unified modeling of electron and x-ray processes will: </a:t>
            </a:r>
          </a:p>
          <a:p>
            <a:pPr marL="292100" indent="-171450">
              <a:buFont typeface="Arial" charset="0"/>
              <a:buChar char="•"/>
            </a:pPr>
            <a:r>
              <a:rPr lang="en-US" sz="1200" i="1" dirty="0">
                <a:latin typeface="Calibri" charset="0"/>
                <a:ea typeface="Calibri" charset="0"/>
                <a:cs typeface="Calibri" charset="0"/>
              </a:rPr>
              <a:t>Enable the invention of instruments to fully exploit XFELs</a:t>
            </a:r>
          </a:p>
          <a:p>
            <a:pPr marL="292100" indent="-171450">
              <a:buFont typeface="Arial" charset="0"/>
              <a:buChar char="•"/>
            </a:pPr>
            <a:r>
              <a:rPr lang="en-US" sz="1200" i="1" dirty="0">
                <a:latin typeface="Calibri" charset="0"/>
                <a:ea typeface="Calibri" charset="0"/>
                <a:cs typeface="Calibri" charset="0"/>
              </a:rPr>
              <a:t>Stimulate new experimental approaches and maximize the impact of DoE investment.</a:t>
            </a:r>
          </a:p>
        </p:txBody>
      </p:sp>
      <p:sp>
        <p:nvSpPr>
          <p:cNvPr id="9" name="TextBox 8"/>
          <p:cNvSpPr txBox="1"/>
          <p:nvPr/>
        </p:nvSpPr>
        <p:spPr>
          <a:xfrm>
            <a:off x="4495800" y="2371335"/>
            <a:ext cx="4545420" cy="2547938"/>
          </a:xfrm>
          <a:prstGeom prst="rect">
            <a:avLst/>
          </a:prstGeom>
          <a:noFill/>
        </p:spPr>
        <p:txBody>
          <a:bodyPr wrap="square" rtlCol="0">
            <a:noAutofit/>
          </a:bodyPr>
          <a:lstStyle/>
          <a:p>
            <a:pPr>
              <a:spcBef>
                <a:spcPts val="600"/>
              </a:spcBef>
            </a:pPr>
            <a:r>
              <a:rPr lang="en-US" sz="1600" b="1" dirty="0">
                <a:solidFill>
                  <a:srgbClr val="C00000"/>
                </a:solidFill>
                <a:latin typeface="Calibri" charset="0"/>
                <a:ea typeface="Calibri" charset="0"/>
                <a:cs typeface="Calibri" charset="0"/>
              </a:rPr>
              <a:t>LUME Features</a:t>
            </a:r>
          </a:p>
          <a:p>
            <a:pPr>
              <a:spcBef>
                <a:spcPts val="600"/>
              </a:spcBef>
            </a:pPr>
            <a:r>
              <a:rPr lang="en-US" sz="1400" dirty="0">
                <a:latin typeface="Calibri" charset="0"/>
                <a:ea typeface="Calibri" charset="0"/>
                <a:cs typeface="Calibri" charset="0"/>
              </a:rPr>
              <a:t>Leverages on existing capabilities, for example:</a:t>
            </a:r>
          </a:p>
          <a:p>
            <a:pPr marL="292100" indent="-171450">
              <a:buFont typeface="Arial" charset="0"/>
              <a:buChar char="•"/>
            </a:pPr>
            <a:r>
              <a:rPr lang="en-US" sz="1200" i="1" dirty="0">
                <a:latin typeface="Calibri" charset="0"/>
                <a:ea typeface="Calibri" charset="0"/>
                <a:cs typeface="Calibri" charset="0"/>
              </a:rPr>
              <a:t>ASTRA, Bmad, Elegant, and Impact codes for charged particles.</a:t>
            </a:r>
          </a:p>
          <a:p>
            <a:pPr marL="292100" indent="-171450">
              <a:buFont typeface="Arial" charset="0"/>
              <a:buChar char="•"/>
            </a:pPr>
            <a:r>
              <a:rPr lang="en-US" sz="1200" i="1" dirty="0">
                <a:latin typeface="Calibri" charset="0"/>
                <a:ea typeface="Calibri" charset="0"/>
                <a:cs typeface="Calibri" charset="0"/>
              </a:rPr>
              <a:t>Genesis 1.3 code for the FEL interaction</a:t>
            </a:r>
          </a:p>
          <a:p>
            <a:pPr marL="292100" indent="-171450">
              <a:buFont typeface="Arial" charset="0"/>
              <a:buChar char="•"/>
            </a:pPr>
            <a:r>
              <a:rPr lang="en-US" sz="1200" i="1" dirty="0">
                <a:latin typeface="Calibri" charset="0"/>
                <a:ea typeface="Calibri" charset="0"/>
                <a:cs typeface="Calibri" charset="0"/>
              </a:rPr>
              <a:t>Synchrotron Radiation Workshop (SRW) (Brookhaven)</a:t>
            </a:r>
          </a:p>
          <a:p>
            <a:pPr marL="292100" indent="-171450">
              <a:buFont typeface="Arial" charset="0"/>
              <a:buChar char="•"/>
            </a:pPr>
            <a:r>
              <a:rPr lang="en-US" sz="1200" i="1" dirty="0">
                <a:latin typeface="Calibri" charset="0"/>
                <a:ea typeface="Calibri" charset="0"/>
                <a:cs typeface="Calibri" charset="0"/>
              </a:rPr>
              <a:t>SimEx (simulation platform started by EuCALL)</a:t>
            </a:r>
          </a:p>
          <a:p>
            <a:pPr marL="292100" indent="-171450">
              <a:buFont typeface="Arial" charset="0"/>
              <a:buChar char="•"/>
            </a:pPr>
            <a:r>
              <a:rPr lang="en-US" sz="1200" i="1" dirty="0">
                <a:latin typeface="Calibri" charset="0"/>
                <a:ea typeface="Calibri" charset="0"/>
                <a:cs typeface="Calibri" charset="0"/>
              </a:rPr>
              <a:t>openPMD particle mesh data files (LBNL et al.)</a:t>
            </a:r>
          </a:p>
          <a:p>
            <a:pPr>
              <a:spcBef>
                <a:spcPts val="600"/>
              </a:spcBef>
            </a:pPr>
            <a:r>
              <a:rPr lang="en-US" sz="1400" dirty="0">
                <a:latin typeface="Calibri" charset="0"/>
                <a:ea typeface="Calibri" charset="0"/>
                <a:cs typeface="Calibri" charset="0"/>
              </a:rPr>
              <a:t>Open source, modular, well documented design</a:t>
            </a:r>
          </a:p>
          <a:p>
            <a:pPr marL="292100" indent="-171450">
              <a:buFont typeface="Arial" charset="0"/>
              <a:buChar char="•"/>
            </a:pPr>
            <a:r>
              <a:rPr lang="en-US" sz="1200" i="1" dirty="0">
                <a:latin typeface="Calibri" charset="0"/>
                <a:ea typeface="Calibri" charset="0"/>
                <a:cs typeface="Calibri" charset="0"/>
              </a:rPr>
              <a:t>Efficient development with emphasis on code reuse</a:t>
            </a:r>
          </a:p>
          <a:p>
            <a:pPr marL="292100" indent="-171450">
              <a:buFont typeface="Arial" charset="0"/>
              <a:buChar char="•"/>
            </a:pPr>
            <a:r>
              <a:rPr lang="en-US" sz="1200" i="1" dirty="0">
                <a:latin typeface="Calibri" charset="0"/>
                <a:ea typeface="Calibri" charset="0"/>
                <a:cs typeface="Calibri" charset="0"/>
              </a:rPr>
              <a:t>External science groups can contribute</a:t>
            </a:r>
          </a:p>
          <a:p>
            <a:pPr marL="292100" indent="-171450">
              <a:buFont typeface="Arial" charset="0"/>
              <a:buChar char="•"/>
            </a:pPr>
            <a:r>
              <a:rPr lang="en-US" sz="1200" i="1" dirty="0">
                <a:latin typeface="Calibri" charset="0"/>
                <a:ea typeface="Calibri" charset="0"/>
                <a:cs typeface="Calibri" charset="0"/>
              </a:rPr>
              <a:t>Capabilities evolve with XFEL capabilities and science</a:t>
            </a:r>
          </a:p>
        </p:txBody>
      </p:sp>
    </p:spTree>
    <p:extLst>
      <p:ext uri="{BB962C8B-B14F-4D97-AF65-F5344CB8AC3E}">
        <p14:creationId xmlns:p14="http://schemas.microsoft.com/office/powerpoint/2010/main" val="542999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2CDC1C-DA1E-E14D-A98C-E5249B3419FC}"/>
              </a:ext>
            </a:extLst>
          </p:cNvPr>
          <p:cNvSpPr>
            <a:spLocks noGrp="1"/>
          </p:cNvSpPr>
          <p:nvPr>
            <p:ph type="sldNum" sz="quarter" idx="11"/>
          </p:nvPr>
        </p:nvSpPr>
        <p:spPr/>
        <p:txBody>
          <a:bodyPr/>
          <a:lstStyle/>
          <a:p>
            <a:fld id="{5BD36294-2849-48A8-8531-5354CF3095D2}" type="slidenum">
              <a:rPr lang="en-US" smtClean="0"/>
              <a:pPr/>
              <a:t>35</a:t>
            </a:fld>
            <a:endParaRPr lang="en-US"/>
          </a:p>
        </p:txBody>
      </p:sp>
      <p:sp>
        <p:nvSpPr>
          <p:cNvPr id="3" name="Title 2">
            <a:extLst>
              <a:ext uri="{FF2B5EF4-FFF2-40B4-BE49-F238E27FC236}">
                <a16:creationId xmlns:a16="http://schemas.microsoft.com/office/drawing/2014/main" id="{01CB4080-A067-FB42-821C-DA79C3747BAF}"/>
              </a:ext>
            </a:extLst>
          </p:cNvPr>
          <p:cNvSpPr>
            <a:spLocks noGrp="1"/>
          </p:cNvSpPr>
          <p:nvPr>
            <p:ph type="title"/>
          </p:nvPr>
        </p:nvSpPr>
        <p:spPr/>
        <p:txBody>
          <a:bodyPr anchor="ctr"/>
          <a:lstStyle/>
          <a:p>
            <a:r>
              <a:rPr lang="en-US" dirty="0"/>
              <a:t>End</a:t>
            </a:r>
          </a:p>
        </p:txBody>
      </p:sp>
      <p:sp>
        <p:nvSpPr>
          <p:cNvPr id="4" name="TextBox 3">
            <a:extLst>
              <a:ext uri="{FF2B5EF4-FFF2-40B4-BE49-F238E27FC236}">
                <a16:creationId xmlns:a16="http://schemas.microsoft.com/office/drawing/2014/main" id="{F1E3A6B0-8A7B-8E41-92CD-305AB96627E2}"/>
              </a:ext>
            </a:extLst>
          </p:cNvPr>
          <p:cNvSpPr txBox="1"/>
          <p:nvPr/>
        </p:nvSpPr>
        <p:spPr>
          <a:xfrm>
            <a:off x="4114800" y="2571750"/>
            <a:ext cx="845344" cy="576262"/>
          </a:xfrm>
          <a:prstGeom prst="rect">
            <a:avLst/>
          </a:prstGeom>
          <a:noFill/>
        </p:spPr>
        <p:txBody>
          <a:bodyPr wrap="none" rtlCol="0">
            <a:noAutofit/>
          </a:bodyPr>
          <a:lstStyle/>
          <a:p>
            <a:pPr>
              <a:spcBef>
                <a:spcPts val="600"/>
              </a:spcBef>
            </a:pPr>
            <a:r>
              <a:rPr lang="en-US" b="1" i="1" dirty="0">
                <a:solidFill>
                  <a:schemeClr val="tx2"/>
                </a:solidFill>
              </a:rPr>
              <a:t>END</a:t>
            </a:r>
          </a:p>
        </p:txBody>
      </p:sp>
    </p:spTree>
    <p:extLst>
      <p:ext uri="{BB962C8B-B14F-4D97-AF65-F5344CB8AC3E}">
        <p14:creationId xmlns:p14="http://schemas.microsoft.com/office/powerpoint/2010/main" val="3483028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86557F-1CBC-3640-AC81-DF0543FFA5F4}"/>
              </a:ext>
            </a:extLst>
          </p:cNvPr>
          <p:cNvSpPr>
            <a:spLocks noGrp="1"/>
          </p:cNvSpPr>
          <p:nvPr>
            <p:ph type="sldNum" sz="quarter" idx="11"/>
          </p:nvPr>
        </p:nvSpPr>
        <p:spPr/>
        <p:txBody>
          <a:bodyPr/>
          <a:lstStyle/>
          <a:p>
            <a:fld id="{5BD36294-2849-48A8-8531-5354CF3095D2}" type="slidenum">
              <a:rPr lang="en-US" smtClean="0"/>
              <a:pPr/>
              <a:t>4</a:t>
            </a:fld>
            <a:endParaRPr lang="en-US"/>
          </a:p>
        </p:txBody>
      </p:sp>
      <p:sp>
        <p:nvSpPr>
          <p:cNvPr id="3" name="Title 2">
            <a:extLst>
              <a:ext uri="{FF2B5EF4-FFF2-40B4-BE49-F238E27FC236}">
                <a16:creationId xmlns:a16="http://schemas.microsoft.com/office/drawing/2014/main" id="{D3E10581-99A6-9E45-9C7D-8BA61C4ED374}"/>
              </a:ext>
            </a:extLst>
          </p:cNvPr>
          <p:cNvSpPr>
            <a:spLocks noGrp="1"/>
          </p:cNvSpPr>
          <p:nvPr>
            <p:ph type="title"/>
          </p:nvPr>
        </p:nvSpPr>
        <p:spPr>
          <a:xfrm>
            <a:off x="533400" y="57150"/>
            <a:ext cx="8103570" cy="564775"/>
          </a:xfrm>
        </p:spPr>
        <p:txBody>
          <a:bodyPr anchor="ctr"/>
          <a:lstStyle/>
          <a:p>
            <a:r>
              <a:rPr lang="en-US" dirty="0"/>
              <a:t>Value Proposition for LUME</a:t>
            </a:r>
          </a:p>
        </p:txBody>
      </p:sp>
      <p:sp>
        <p:nvSpPr>
          <p:cNvPr id="5" name="Rectangle 4">
            <a:extLst>
              <a:ext uri="{FF2B5EF4-FFF2-40B4-BE49-F238E27FC236}">
                <a16:creationId xmlns:a16="http://schemas.microsoft.com/office/drawing/2014/main" id="{7FC0085C-C241-F748-9562-218B00B01BCF}"/>
              </a:ext>
            </a:extLst>
          </p:cNvPr>
          <p:cNvSpPr/>
          <p:nvPr/>
        </p:nvSpPr>
        <p:spPr>
          <a:xfrm>
            <a:off x="609600" y="1276350"/>
            <a:ext cx="5562600" cy="3323987"/>
          </a:xfrm>
          <a:prstGeom prst="rect">
            <a:avLst/>
          </a:prstGeom>
        </p:spPr>
        <p:txBody>
          <a:bodyPr wrap="square">
            <a:spAutoFit/>
          </a:bodyPr>
          <a:lstStyle/>
          <a:p>
            <a:pPr marL="342900" indent="-342900">
              <a:spcAft>
                <a:spcPts val="2000"/>
              </a:spcAft>
              <a:buClr>
                <a:schemeClr val="bg2"/>
              </a:buClr>
              <a:buSzPct val="80000"/>
              <a:buFont typeface="AppleMyungjo Regular" pitchFamily="2" charset="-127"/>
              <a:buChar char="◼"/>
            </a:pPr>
            <a:r>
              <a:rPr lang="en-US" sz="4000" dirty="0">
                <a:latin typeface="Arial" panose="020B0604020202020204" pitchFamily="34" charset="0"/>
                <a:cs typeface="Arial" panose="020B0604020202020204" pitchFamily="34" charset="0"/>
              </a:rPr>
              <a:t>N</a:t>
            </a:r>
            <a:r>
              <a:rPr lang="en-US" sz="2400" dirty="0">
                <a:latin typeface="Arial" panose="020B0604020202020204" pitchFamily="34" charset="0"/>
                <a:cs typeface="Arial" panose="020B0604020202020204" pitchFamily="34" charset="0"/>
              </a:rPr>
              <a:t>eed</a:t>
            </a:r>
          </a:p>
          <a:p>
            <a:pPr marL="342900" indent="-342900">
              <a:lnSpc>
                <a:spcPct val="100000"/>
              </a:lnSpc>
              <a:spcAft>
                <a:spcPts val="2000"/>
              </a:spcAft>
              <a:buClr>
                <a:schemeClr val="bg2"/>
              </a:buClr>
              <a:buSzPct val="80000"/>
              <a:buFont typeface="AppleMyungjo Regular" pitchFamily="2" charset="-127"/>
              <a:buChar char="◼"/>
            </a:pPr>
            <a:r>
              <a:rPr lang="en-US" sz="40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pproach</a:t>
            </a:r>
          </a:p>
          <a:p>
            <a:pPr marL="342900" indent="-342900">
              <a:spcAft>
                <a:spcPts val="2000"/>
              </a:spcAft>
              <a:buClr>
                <a:schemeClr val="bg2"/>
              </a:buClr>
              <a:buSzPct val="80000"/>
              <a:buFont typeface="AppleMyungjo Regular" pitchFamily="2" charset="-127"/>
              <a:buChar char="◼"/>
            </a:pPr>
            <a:r>
              <a:rPr lang="en-US" sz="4000" dirty="0">
                <a:latin typeface="Arial" panose="020B0604020202020204" pitchFamily="34" charset="0"/>
                <a:cs typeface="Arial" panose="020B0604020202020204" pitchFamily="34" charset="0"/>
              </a:rPr>
              <a:t>B</a:t>
            </a:r>
            <a:r>
              <a:rPr lang="en-US" sz="2400" dirty="0">
                <a:latin typeface="Arial" panose="020B0604020202020204" pitchFamily="34" charset="0"/>
                <a:cs typeface="Arial" panose="020B0604020202020204" pitchFamily="34" charset="0"/>
              </a:rPr>
              <a:t>enefits</a:t>
            </a:r>
          </a:p>
          <a:p>
            <a:pPr marL="342900" indent="-342900">
              <a:spcAft>
                <a:spcPts val="2000"/>
              </a:spcAft>
              <a:buClr>
                <a:schemeClr val="bg2"/>
              </a:buClr>
              <a:buSzPct val="80000"/>
              <a:buFont typeface="AppleMyungjo Regular" pitchFamily="2" charset="-127"/>
              <a:buChar char="◼"/>
            </a:pPr>
            <a:r>
              <a:rPr lang="en-US" sz="4000" dirty="0">
                <a:latin typeface="Arial" panose="020B0604020202020204" pitchFamily="34" charset="0"/>
                <a:cs typeface="Arial" panose="020B0604020202020204" pitchFamily="34" charset="0"/>
              </a:rPr>
              <a:t>C</a:t>
            </a:r>
            <a:r>
              <a:rPr lang="en-US" sz="2400" dirty="0">
                <a:latin typeface="Arial" panose="020B0604020202020204" pitchFamily="34" charset="0"/>
                <a:cs typeface="Arial" panose="020B0604020202020204" pitchFamily="34" charset="0"/>
              </a:rPr>
              <a:t>ompetition/Alternatives</a:t>
            </a:r>
          </a:p>
        </p:txBody>
      </p:sp>
      <p:pic>
        <p:nvPicPr>
          <p:cNvPr id="6" name="Picture 5">
            <a:extLst>
              <a:ext uri="{FF2B5EF4-FFF2-40B4-BE49-F238E27FC236}">
                <a16:creationId xmlns:a16="http://schemas.microsoft.com/office/drawing/2014/main" id="{542B0B51-3043-5945-B75B-EDDDBE9AA5C1}"/>
              </a:ext>
            </a:extLst>
          </p:cNvPr>
          <p:cNvPicPr>
            <a:picLocks noChangeAspect="1"/>
          </p:cNvPicPr>
          <p:nvPr/>
        </p:nvPicPr>
        <p:blipFill>
          <a:blip r:embed="rId2"/>
          <a:stretch>
            <a:fillRect/>
          </a:stretch>
        </p:blipFill>
        <p:spPr>
          <a:xfrm>
            <a:off x="5791200" y="971550"/>
            <a:ext cx="2811607" cy="3638550"/>
          </a:xfrm>
          <a:prstGeom prst="rect">
            <a:avLst/>
          </a:prstGeom>
        </p:spPr>
      </p:pic>
      <p:sp>
        <p:nvSpPr>
          <p:cNvPr id="7" name="TextBox 6">
            <a:extLst>
              <a:ext uri="{FF2B5EF4-FFF2-40B4-BE49-F238E27FC236}">
                <a16:creationId xmlns:a16="http://schemas.microsoft.com/office/drawing/2014/main" id="{32DC54B9-7DDB-5043-B1BC-FE728AFE0027}"/>
              </a:ext>
            </a:extLst>
          </p:cNvPr>
          <p:cNvSpPr txBox="1"/>
          <p:nvPr/>
        </p:nvSpPr>
        <p:spPr>
          <a:xfrm>
            <a:off x="6019800" y="4629150"/>
            <a:ext cx="2424112" cy="292894"/>
          </a:xfrm>
          <a:prstGeom prst="rect">
            <a:avLst/>
          </a:prstGeom>
          <a:noFill/>
        </p:spPr>
        <p:txBody>
          <a:bodyPr wrap="none" rtlCol="0">
            <a:noAutofit/>
          </a:bodyPr>
          <a:lstStyle/>
          <a:p>
            <a:pPr>
              <a:spcBef>
                <a:spcPts val="600"/>
              </a:spcBef>
            </a:pPr>
            <a:r>
              <a:rPr lang="en-US" b="1" i="1" dirty="0">
                <a:solidFill>
                  <a:schemeClr val="tx2"/>
                </a:solidFill>
              </a:rPr>
              <a:t>May 2018 Workshop</a:t>
            </a:r>
          </a:p>
        </p:txBody>
      </p:sp>
    </p:spTree>
    <p:extLst>
      <p:ext uri="{BB962C8B-B14F-4D97-AF65-F5344CB8AC3E}">
        <p14:creationId xmlns:p14="http://schemas.microsoft.com/office/powerpoint/2010/main" val="46386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nchor="ctr"/>
          <a:lstStyle/>
          <a:p>
            <a:r>
              <a:rPr lang="en-US" dirty="0"/>
              <a:t>Need for Modeling</a:t>
            </a:r>
          </a:p>
        </p:txBody>
      </p:sp>
      <p:sp>
        <p:nvSpPr>
          <p:cNvPr id="6" name="TextBox 5">
            <a:extLst>
              <a:ext uri="{FF2B5EF4-FFF2-40B4-BE49-F238E27FC236}">
                <a16:creationId xmlns:a16="http://schemas.microsoft.com/office/drawing/2014/main" id="{29187A1F-9983-6746-AB16-D358AA353D17}"/>
              </a:ext>
            </a:extLst>
          </p:cNvPr>
          <p:cNvSpPr txBox="1"/>
          <p:nvPr/>
        </p:nvSpPr>
        <p:spPr>
          <a:xfrm>
            <a:off x="914400" y="3028950"/>
            <a:ext cx="914400" cy="914400"/>
          </a:xfrm>
          <a:prstGeom prst="rect">
            <a:avLst/>
          </a:prstGeom>
          <a:noFill/>
        </p:spPr>
        <p:txBody>
          <a:bodyPr wrap="none" rtlCol="0">
            <a:noAutofit/>
          </a:bodyPr>
          <a:lstStyle/>
          <a:p>
            <a:pPr>
              <a:spcBef>
                <a:spcPts val="600"/>
              </a:spcBef>
            </a:pPr>
            <a:endParaRPr lang="en-US" b="1" i="1" dirty="0">
              <a:solidFill>
                <a:schemeClr val="tx2"/>
              </a:solidFill>
            </a:endParaRPr>
          </a:p>
        </p:txBody>
      </p:sp>
      <p:sp>
        <p:nvSpPr>
          <p:cNvPr id="12" name="TextBox 11">
            <a:extLst>
              <a:ext uri="{FF2B5EF4-FFF2-40B4-BE49-F238E27FC236}">
                <a16:creationId xmlns:a16="http://schemas.microsoft.com/office/drawing/2014/main" id="{72B3C195-416E-DA47-B68F-B21CCC92CB4A}"/>
              </a:ext>
            </a:extLst>
          </p:cNvPr>
          <p:cNvSpPr txBox="1"/>
          <p:nvPr/>
        </p:nvSpPr>
        <p:spPr>
          <a:xfrm>
            <a:off x="228600" y="1028700"/>
            <a:ext cx="8534400" cy="4114800"/>
          </a:xfrm>
          <a:prstGeom prst="rect">
            <a:avLst/>
          </a:prstGeom>
          <a:noFill/>
        </p:spPr>
        <p:txBody>
          <a:bodyPr wrap="square" rtlCol="0">
            <a:noAutofit/>
          </a:bodyPr>
          <a:lstStyle/>
          <a:p>
            <a:pPr marL="285750" indent="-285750">
              <a:spcBef>
                <a:spcPts val="600"/>
              </a:spcBef>
              <a:buClr>
                <a:schemeClr val="bg2"/>
              </a:buClr>
              <a:buFont typeface="Arial" panose="020B0604020202020204" pitchFamily="34" charset="0"/>
              <a:buChar char="•"/>
            </a:pPr>
            <a:r>
              <a:rPr lang="en-US" dirty="0"/>
              <a:t>Since first light at LCLS, there has been continuous invention of new operating modes, introduction of new optical elements, and rapid improvement in detectors. </a:t>
            </a:r>
          </a:p>
          <a:p>
            <a:pPr marL="285750" indent="-285750">
              <a:spcBef>
                <a:spcPts val="600"/>
              </a:spcBef>
              <a:buClr>
                <a:schemeClr val="bg2"/>
              </a:buClr>
              <a:buFont typeface="Arial" panose="020B0604020202020204" pitchFamily="34" charset="0"/>
              <a:buChar char="•"/>
            </a:pPr>
            <a:r>
              <a:rPr lang="en-US" dirty="0"/>
              <a:t>While these improvements have led to new experiments with much greater scientific impacts, their transfer to user operations has often taken several experimental runs (many months to years).</a:t>
            </a:r>
          </a:p>
          <a:p>
            <a:pPr marL="285750" indent="-285750">
              <a:spcBef>
                <a:spcPts val="600"/>
              </a:spcBef>
              <a:buClr>
                <a:schemeClr val="bg2"/>
              </a:buClr>
              <a:buFont typeface="Arial" panose="020B0604020202020204" pitchFamily="34" charset="0"/>
              <a:buChar char="•"/>
            </a:pPr>
            <a:r>
              <a:rPr lang="en-US" dirty="0"/>
              <a:t>Within a single experimental shift (12 h), the majority of time can be spent on setup and tuning (even for an established operating mode). </a:t>
            </a:r>
          </a:p>
          <a:p>
            <a:pPr marL="285750" indent="-285750">
              <a:spcBef>
                <a:spcPts val="600"/>
              </a:spcBef>
              <a:buClr>
                <a:schemeClr val="bg2"/>
              </a:buClr>
              <a:buFont typeface="Arial" panose="020B0604020202020204" pitchFamily="34" charset="0"/>
              <a:buChar char="•"/>
            </a:pPr>
            <a:r>
              <a:rPr lang="en-US" dirty="0"/>
              <a:t>The integration of these technical advances into scientific programs would be greatly accelerated by a modeling tool that allowed for quantitative assessment of the impact on scientific programs of facility improvements.</a:t>
            </a:r>
            <a:endParaRPr lang="en-US" b="1" i="1" dirty="0">
              <a:solidFill>
                <a:schemeClr val="tx2"/>
              </a:solidFill>
            </a:endParaRPr>
          </a:p>
        </p:txBody>
      </p:sp>
    </p:spTree>
    <p:extLst>
      <p:ext uri="{BB962C8B-B14F-4D97-AF65-F5344CB8AC3E}">
        <p14:creationId xmlns:p14="http://schemas.microsoft.com/office/powerpoint/2010/main" val="231976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a:xfrm>
            <a:off x="76200" y="285750"/>
            <a:ext cx="8991600" cy="564775"/>
          </a:xfrm>
        </p:spPr>
        <p:txBody>
          <a:bodyPr anchor="ctr"/>
          <a:lstStyle/>
          <a:p>
            <a:r>
              <a:rPr lang="en-US" dirty="0"/>
              <a:t>Approach: </a:t>
            </a:r>
            <a:r>
              <a:rPr lang="en-CA" dirty="0" err="1"/>
              <a:t>Lightsource</a:t>
            </a:r>
            <a:r>
              <a:rPr lang="en-CA" dirty="0"/>
              <a:t> Unified Modeling Environment (LUME)</a:t>
            </a:r>
            <a:br>
              <a:rPr lang="en-CA" dirty="0"/>
            </a:br>
            <a:endParaRPr lang="en-US" dirty="0"/>
          </a:p>
        </p:txBody>
      </p:sp>
      <p:sp>
        <p:nvSpPr>
          <p:cNvPr id="6" name="TextBox 5">
            <a:extLst>
              <a:ext uri="{FF2B5EF4-FFF2-40B4-BE49-F238E27FC236}">
                <a16:creationId xmlns:a16="http://schemas.microsoft.com/office/drawing/2014/main" id="{29187A1F-9983-6746-AB16-D358AA353D17}"/>
              </a:ext>
            </a:extLst>
          </p:cNvPr>
          <p:cNvSpPr txBox="1"/>
          <p:nvPr/>
        </p:nvSpPr>
        <p:spPr>
          <a:xfrm>
            <a:off x="914400" y="3028950"/>
            <a:ext cx="914400" cy="914400"/>
          </a:xfrm>
          <a:prstGeom prst="rect">
            <a:avLst/>
          </a:prstGeom>
          <a:noFill/>
        </p:spPr>
        <p:txBody>
          <a:bodyPr wrap="none" rtlCol="0">
            <a:noAutofit/>
          </a:bodyPr>
          <a:lstStyle/>
          <a:p>
            <a:pPr>
              <a:spcBef>
                <a:spcPts val="600"/>
              </a:spcBef>
            </a:pPr>
            <a:endParaRPr lang="en-US" b="1" i="1" dirty="0">
              <a:solidFill>
                <a:schemeClr val="tx2"/>
              </a:solidFill>
            </a:endParaRPr>
          </a:p>
        </p:txBody>
      </p:sp>
      <p:sp>
        <p:nvSpPr>
          <p:cNvPr id="12" name="TextBox 11">
            <a:extLst>
              <a:ext uri="{FF2B5EF4-FFF2-40B4-BE49-F238E27FC236}">
                <a16:creationId xmlns:a16="http://schemas.microsoft.com/office/drawing/2014/main" id="{72B3C195-416E-DA47-B68F-B21CCC92CB4A}"/>
              </a:ext>
            </a:extLst>
          </p:cNvPr>
          <p:cNvSpPr txBox="1"/>
          <p:nvPr/>
        </p:nvSpPr>
        <p:spPr>
          <a:xfrm>
            <a:off x="76200" y="1885950"/>
            <a:ext cx="8686800" cy="3124200"/>
          </a:xfrm>
          <a:prstGeom prst="rect">
            <a:avLst/>
          </a:prstGeom>
          <a:noFill/>
        </p:spPr>
        <p:txBody>
          <a:bodyPr wrap="square" rtlCol="0">
            <a:noAutofit/>
          </a:bodyPr>
          <a:lstStyle/>
          <a:p>
            <a:pPr marL="285750" indent="-285750">
              <a:lnSpc>
                <a:spcPts val="2500"/>
              </a:lnSpc>
              <a:buClr>
                <a:schemeClr val="bg2"/>
              </a:buClr>
              <a:buSzPct val="100000"/>
              <a:buFont typeface="Arial" panose="020B0604020202020204" pitchFamily="34" charset="0"/>
              <a:buChar char="•"/>
            </a:pPr>
            <a:r>
              <a:rPr lang="en-US" sz="1600" dirty="0"/>
              <a:t>LUME will be a simulation platform that glues together simulation modules in an integrated pipeline.</a:t>
            </a:r>
          </a:p>
          <a:p>
            <a:pPr marL="285750" indent="-285750">
              <a:lnSpc>
                <a:spcPts val="2500"/>
              </a:lnSpc>
              <a:buClr>
                <a:schemeClr val="bg2"/>
              </a:buClr>
              <a:buSzPct val="100000"/>
              <a:buFont typeface="Arial" panose="020B0604020202020204" pitchFamily="34" charset="0"/>
              <a:buChar char="•"/>
            </a:pPr>
            <a:r>
              <a:rPr lang="en-US" sz="1600" dirty="0"/>
              <a:t>Wrap standard, developed electron/photon simulation codes with a common interface (Python)</a:t>
            </a:r>
          </a:p>
          <a:p>
            <a:pPr marL="285750" indent="-285750">
              <a:lnSpc>
                <a:spcPts val="2500"/>
              </a:lnSpc>
              <a:buClr>
                <a:schemeClr val="bg2"/>
              </a:buClr>
              <a:buSzPct val="100000"/>
              <a:buFont typeface="Arial" panose="020B0604020202020204" pitchFamily="34" charset="0"/>
              <a:buChar char="•"/>
            </a:pPr>
            <a:r>
              <a:rPr lang="en-US" sz="1600" dirty="0"/>
              <a:t>Use the newly developed </a:t>
            </a:r>
            <a:r>
              <a:rPr lang="en-US" sz="1600" dirty="0" err="1"/>
              <a:t>openPMD</a:t>
            </a:r>
            <a:r>
              <a:rPr lang="en-US" sz="1600" dirty="0"/>
              <a:t> standard for data exchange (HDF5 files)</a:t>
            </a:r>
          </a:p>
          <a:p>
            <a:pPr marL="285750" indent="-285750">
              <a:lnSpc>
                <a:spcPts val="2500"/>
              </a:lnSpc>
              <a:buClr>
                <a:schemeClr val="bg2"/>
              </a:buClr>
              <a:buSzPct val="100000"/>
              <a:buFont typeface="Arial" panose="020B0604020202020204" pitchFamily="34" charset="0"/>
              <a:buChar char="•"/>
            </a:pPr>
            <a:r>
              <a:rPr lang="en-US" sz="1600" dirty="0"/>
              <a:t>Well documented for use by developers, </a:t>
            </a:r>
            <a:r>
              <a:rPr lang="en-US" sz="1600" u="sng" dirty="0"/>
              <a:t>Ph.D. students</a:t>
            </a:r>
            <a:r>
              <a:rPr lang="en-US" sz="1600" dirty="0"/>
              <a:t>, users (simulation as a service)</a:t>
            </a:r>
          </a:p>
          <a:p>
            <a:pPr marL="285750" indent="-285750">
              <a:lnSpc>
                <a:spcPts val="2500"/>
              </a:lnSpc>
              <a:buClr>
                <a:schemeClr val="bg2"/>
              </a:buClr>
              <a:buSzPct val="100000"/>
              <a:buFont typeface="Arial" panose="020B0604020202020204" pitchFamily="34" charset="0"/>
              <a:buChar char="•"/>
            </a:pPr>
            <a:r>
              <a:rPr lang="en-US" sz="1600" dirty="0"/>
              <a:t>Supporting technologies: Machine database, Simulation Catalogue, Visualization and (G)</a:t>
            </a:r>
            <a:r>
              <a:rPr lang="en-US" sz="1600" dirty="0" err="1"/>
              <a:t>UI,Optimization</a:t>
            </a:r>
            <a:r>
              <a:rPr lang="en-US" sz="1600" dirty="0"/>
              <a:t> hooks, PSANA integration</a:t>
            </a:r>
          </a:p>
          <a:p>
            <a:pPr marL="285750" indent="-285750">
              <a:lnSpc>
                <a:spcPts val="2500"/>
              </a:lnSpc>
              <a:buClr>
                <a:schemeClr val="bg2"/>
              </a:buClr>
              <a:buSzPct val="100000"/>
              <a:buFont typeface="Arial" panose="020B0604020202020204" pitchFamily="34" charset="0"/>
              <a:buChar char="•"/>
            </a:pPr>
            <a:r>
              <a:rPr lang="en-US" sz="1600" dirty="0"/>
              <a:t>Expands on the developed </a:t>
            </a:r>
            <a:r>
              <a:rPr lang="en-US" sz="1600" dirty="0" err="1"/>
              <a:t>SimEx</a:t>
            </a:r>
            <a:r>
              <a:rPr lang="en-US" sz="1600" dirty="0"/>
              <a:t> platform (Chuck Yoon)</a:t>
            </a:r>
          </a:p>
          <a:p>
            <a:pPr marL="285750" indent="-285750">
              <a:lnSpc>
                <a:spcPts val="2500"/>
              </a:lnSpc>
              <a:buClr>
                <a:schemeClr val="bg2"/>
              </a:buClr>
              <a:buSzPct val="100000"/>
              <a:buFont typeface="Arial" panose="020B0604020202020204" pitchFamily="34" charset="0"/>
              <a:buChar char="•"/>
            </a:pPr>
            <a:r>
              <a:rPr lang="en-US" sz="1600" dirty="0"/>
              <a:t>Will prototype with immediate use cases</a:t>
            </a:r>
          </a:p>
        </p:txBody>
      </p:sp>
      <p:pic>
        <p:nvPicPr>
          <p:cNvPr id="5" name="Picture 4">
            <a:extLst>
              <a:ext uri="{FF2B5EF4-FFF2-40B4-BE49-F238E27FC236}">
                <a16:creationId xmlns:a16="http://schemas.microsoft.com/office/drawing/2014/main" id="{CEDC6A96-47BB-E44C-8CC5-B1248DF253FD}"/>
              </a:ext>
            </a:extLst>
          </p:cNvPr>
          <p:cNvPicPr>
            <a:picLocks noChangeAspect="1"/>
          </p:cNvPicPr>
          <p:nvPr/>
        </p:nvPicPr>
        <p:blipFill>
          <a:blip r:embed="rId3"/>
          <a:stretch>
            <a:fillRect/>
          </a:stretch>
        </p:blipFill>
        <p:spPr>
          <a:xfrm>
            <a:off x="228600" y="1200150"/>
            <a:ext cx="8805333" cy="609600"/>
          </a:xfrm>
          <a:prstGeom prst="rect">
            <a:avLst/>
          </a:prstGeom>
        </p:spPr>
      </p:pic>
    </p:spTree>
    <p:extLst>
      <p:ext uri="{BB962C8B-B14F-4D97-AF65-F5344CB8AC3E}">
        <p14:creationId xmlns:p14="http://schemas.microsoft.com/office/powerpoint/2010/main" val="894764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nchor="ctr"/>
          <a:lstStyle/>
          <a:p>
            <a:r>
              <a:rPr lang="en-US" dirty="0"/>
              <a:t>Benefits of LUME</a:t>
            </a:r>
          </a:p>
        </p:txBody>
      </p:sp>
      <p:sp>
        <p:nvSpPr>
          <p:cNvPr id="4" name="Content Placeholder 3"/>
          <p:cNvSpPr>
            <a:spLocks noGrp="1"/>
          </p:cNvSpPr>
          <p:nvPr>
            <p:ph sz="quarter" idx="14"/>
          </p:nvPr>
        </p:nvSpPr>
        <p:spPr>
          <a:xfrm>
            <a:off x="446442" y="971550"/>
            <a:ext cx="8108950" cy="1600200"/>
          </a:xfrm>
        </p:spPr>
        <p:txBody>
          <a:bodyPr>
            <a:noAutofit/>
          </a:bodyPr>
          <a:lstStyle/>
          <a:p>
            <a:r>
              <a:rPr lang="en-US" sz="1600" dirty="0"/>
              <a:t>An efficient, high-fidelity and simple-to-use simulation platform will allow:</a:t>
            </a:r>
          </a:p>
          <a:p>
            <a:pPr marL="285750" indent="-285750">
              <a:lnSpc>
                <a:spcPct val="100000"/>
              </a:lnSpc>
              <a:spcAft>
                <a:spcPts val="800"/>
              </a:spcAft>
              <a:buFont typeface="Helvetica" charset="0"/>
              <a:buChar char="●"/>
            </a:pPr>
            <a:r>
              <a:rPr lang="en-US" sz="1600" dirty="0"/>
              <a:t>Prototyping of novel accelerator operation modes without using valuable machine time.</a:t>
            </a:r>
          </a:p>
          <a:p>
            <a:pPr marL="285750" indent="-285750">
              <a:lnSpc>
                <a:spcPct val="100000"/>
              </a:lnSpc>
              <a:spcAft>
                <a:spcPts val="800"/>
              </a:spcAft>
              <a:buFont typeface="Helvetica" charset="0"/>
              <a:buChar char="●"/>
            </a:pPr>
            <a:r>
              <a:rPr lang="en-US" sz="1600" dirty="0"/>
              <a:t>Accelerator and FEL parameters to be optimized with the guidance of simulations, consequently improving the efficiency of data-collection</a:t>
            </a:r>
          </a:p>
        </p:txBody>
      </p:sp>
      <p:sp>
        <p:nvSpPr>
          <p:cNvPr id="5" name="Content Placeholder 3"/>
          <p:cNvSpPr txBox="1">
            <a:spLocks/>
          </p:cNvSpPr>
          <p:nvPr/>
        </p:nvSpPr>
        <p:spPr>
          <a:xfrm>
            <a:off x="444500" y="2235200"/>
            <a:ext cx="4889500" cy="2698750"/>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rgbClr val="981E3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00000"/>
              </a:lnSpc>
              <a:spcAft>
                <a:spcPts val="800"/>
              </a:spcAft>
              <a:buFont typeface="Helvetica" charset="0"/>
              <a:buChar char="●"/>
            </a:pPr>
            <a:r>
              <a:rPr lang="en-US" sz="1600" dirty="0"/>
              <a:t>Determination of corrections and calibrations needed to accurately interpret experimental data. </a:t>
            </a:r>
          </a:p>
          <a:p>
            <a:pPr marL="285750" indent="-285750">
              <a:lnSpc>
                <a:spcPct val="100000"/>
              </a:lnSpc>
              <a:spcAft>
                <a:spcPts val="0"/>
              </a:spcAft>
              <a:buFont typeface="Helvetica" charset="0"/>
              <a:buChar char="●"/>
            </a:pPr>
            <a:r>
              <a:rPr lang="en-US" sz="1600" dirty="0"/>
              <a:t>Early development of analysis algorithms to:</a:t>
            </a:r>
          </a:p>
          <a:p>
            <a:pPr marL="577850" indent="-288925">
              <a:lnSpc>
                <a:spcPct val="100000"/>
              </a:lnSpc>
              <a:spcAft>
                <a:spcPts val="0"/>
              </a:spcAft>
              <a:buFont typeface="Helvetica" charset="0"/>
              <a:buChar char="—"/>
            </a:pPr>
            <a:r>
              <a:rPr lang="en-US" sz="1400" dirty="0"/>
              <a:t>enhance quasi-real time data visualization.</a:t>
            </a:r>
          </a:p>
          <a:p>
            <a:pPr marL="577850" indent="-288925">
              <a:lnSpc>
                <a:spcPct val="100000"/>
              </a:lnSpc>
              <a:spcAft>
                <a:spcPts val="0"/>
              </a:spcAft>
              <a:buFont typeface="Helvetica" charset="0"/>
              <a:buChar char="—"/>
            </a:pPr>
            <a:r>
              <a:rPr lang="en-US" sz="1400" dirty="0"/>
              <a:t>improve the quality of the data collected.</a:t>
            </a:r>
          </a:p>
          <a:p>
            <a:pPr marL="577850" indent="-288925">
              <a:lnSpc>
                <a:spcPct val="100000"/>
              </a:lnSpc>
              <a:spcAft>
                <a:spcPts val="800"/>
              </a:spcAft>
              <a:buFont typeface="Helvetica" charset="0"/>
              <a:buChar char="—"/>
            </a:pPr>
            <a:r>
              <a:rPr lang="en-US" sz="1400" dirty="0"/>
              <a:t>reduce the time needed to obtain scientific results.</a:t>
            </a:r>
          </a:p>
          <a:p>
            <a:pPr marL="285750" indent="-285750">
              <a:lnSpc>
                <a:spcPct val="100000"/>
              </a:lnSpc>
              <a:spcAft>
                <a:spcPts val="800"/>
              </a:spcAft>
              <a:buFont typeface="Helvetica" charset="0"/>
              <a:buChar char="●"/>
            </a:pPr>
            <a:r>
              <a:rPr lang="en-US" sz="1600" dirty="0"/>
              <a:t>Prioritization of facility development by identifying parameters that critically affect scientific success. </a:t>
            </a:r>
          </a:p>
          <a:p>
            <a:pPr marL="285750" indent="-285750">
              <a:lnSpc>
                <a:spcPct val="100000"/>
              </a:lnSpc>
              <a:spcAft>
                <a:spcPts val="800"/>
              </a:spcAft>
              <a:buFont typeface="Helvetica" charset="0"/>
              <a:buChar char="●"/>
            </a:pPr>
            <a:r>
              <a:rPr lang="en-US" sz="1600" dirty="0"/>
              <a:t>Development of stronger science case by testing experimental assumptions. </a:t>
            </a:r>
          </a:p>
        </p:txBody>
      </p:sp>
      <p:sp>
        <p:nvSpPr>
          <p:cNvPr id="6" name="Rounded Rectangle 5"/>
          <p:cNvSpPr/>
          <p:nvPr/>
        </p:nvSpPr>
        <p:spPr>
          <a:xfrm>
            <a:off x="5486400" y="2800350"/>
            <a:ext cx="3505200" cy="1100138"/>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228600" indent="-228600">
              <a:spcBef>
                <a:spcPts val="900"/>
              </a:spcBef>
            </a:pPr>
            <a:r>
              <a:rPr lang="en-US" sz="1600" dirty="0">
                <a:solidFill>
                  <a:schemeClr val="bg2"/>
                </a:solidFill>
              </a:rPr>
              <a:t>Goal is to guide experiment design and interpretation of results, not to predict the results of specific experiments. </a:t>
            </a:r>
          </a:p>
        </p:txBody>
      </p:sp>
    </p:spTree>
    <p:extLst>
      <p:ext uri="{BB962C8B-B14F-4D97-AF65-F5344CB8AC3E}">
        <p14:creationId xmlns:p14="http://schemas.microsoft.com/office/powerpoint/2010/main" val="247142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nchor="ctr"/>
          <a:lstStyle/>
          <a:p>
            <a:r>
              <a:rPr lang="en-US" dirty="0"/>
              <a:t>Competition/Alternatives</a:t>
            </a:r>
          </a:p>
        </p:txBody>
      </p:sp>
      <p:sp>
        <p:nvSpPr>
          <p:cNvPr id="4" name="Content Placeholder 3"/>
          <p:cNvSpPr>
            <a:spLocks noGrp="1"/>
          </p:cNvSpPr>
          <p:nvPr>
            <p:ph sz="quarter" idx="14"/>
          </p:nvPr>
        </p:nvSpPr>
        <p:spPr>
          <a:xfrm>
            <a:off x="446442" y="971550"/>
            <a:ext cx="8108950" cy="3886200"/>
          </a:xfrm>
        </p:spPr>
        <p:txBody>
          <a:bodyPr>
            <a:noAutofit/>
          </a:bodyPr>
          <a:lstStyle/>
          <a:p>
            <a:r>
              <a:rPr lang="en-US" sz="1400" dirty="0"/>
              <a:t>LUME is a medium-scale project (4-8 FTEs, 3-5 years). Nothing of its kind currently exists. Alternatives are:</a:t>
            </a:r>
          </a:p>
          <a:p>
            <a:pPr marL="285750" indent="-285750">
              <a:lnSpc>
                <a:spcPct val="100000"/>
              </a:lnSpc>
              <a:spcAft>
                <a:spcPts val="800"/>
              </a:spcAft>
              <a:buFont typeface="Helvetica" charset="0"/>
              <a:buChar char="●"/>
            </a:pPr>
            <a:r>
              <a:rPr lang="en-US" sz="1400" dirty="0"/>
              <a:t>Hand-stitch (script) start-to-end simulations as needed</a:t>
            </a:r>
          </a:p>
          <a:p>
            <a:pPr>
              <a:lnSpc>
                <a:spcPct val="100000"/>
              </a:lnSpc>
              <a:spcAft>
                <a:spcPts val="800"/>
              </a:spcAft>
            </a:pPr>
            <a:r>
              <a:rPr lang="en-US" sz="1400" dirty="0"/>
              <a:t>	- Requires expert(s) for each step</a:t>
            </a:r>
          </a:p>
          <a:p>
            <a:pPr marL="285750" indent="-285750">
              <a:lnSpc>
                <a:spcPct val="100000"/>
              </a:lnSpc>
              <a:spcAft>
                <a:spcPts val="800"/>
              </a:spcAft>
              <a:buFont typeface="Helvetica" charset="0"/>
              <a:buChar char="●"/>
            </a:pPr>
            <a:r>
              <a:rPr lang="en-US" sz="1400" dirty="0"/>
              <a:t>Model-free tuning (direct optimization) of the live machine</a:t>
            </a:r>
          </a:p>
          <a:p>
            <a:pPr lvl="1" indent="0">
              <a:lnSpc>
                <a:spcPct val="100000"/>
              </a:lnSpc>
              <a:spcAft>
                <a:spcPts val="800"/>
              </a:spcAft>
              <a:buNone/>
            </a:pPr>
            <a:r>
              <a:rPr lang="en-US" sz="1400" dirty="0"/>
              <a:t>	+ Time saved on modeling</a:t>
            </a:r>
          </a:p>
          <a:p>
            <a:pPr>
              <a:lnSpc>
                <a:spcPct val="100000"/>
              </a:lnSpc>
              <a:spcAft>
                <a:spcPts val="800"/>
              </a:spcAft>
            </a:pPr>
            <a:r>
              <a:rPr lang="en-US" sz="1400" dirty="0"/>
              <a:t>	- Limited to local optimization</a:t>
            </a:r>
          </a:p>
          <a:p>
            <a:pPr>
              <a:lnSpc>
                <a:spcPct val="100000"/>
              </a:lnSpc>
              <a:spcAft>
                <a:spcPts val="800"/>
              </a:spcAft>
            </a:pPr>
            <a:r>
              <a:rPr lang="en-US" sz="1400" dirty="0"/>
              <a:t>	- Not necessarily fast</a:t>
            </a:r>
          </a:p>
          <a:p>
            <a:pPr marL="285750" indent="-285750">
              <a:lnSpc>
                <a:spcPct val="100000"/>
              </a:lnSpc>
              <a:spcAft>
                <a:spcPts val="800"/>
              </a:spcAft>
              <a:buFont typeface="Helvetica" charset="0"/>
              <a:buChar char="●"/>
            </a:pPr>
            <a:r>
              <a:rPr lang="en-US" sz="1400" dirty="0"/>
              <a:t>Surrogate modeling (neural network) of the as-built machine</a:t>
            </a:r>
          </a:p>
          <a:p>
            <a:pPr lvl="1" indent="0">
              <a:lnSpc>
                <a:spcPct val="100000"/>
              </a:lnSpc>
              <a:spcAft>
                <a:spcPts val="800"/>
              </a:spcAft>
              <a:buNone/>
            </a:pPr>
            <a:r>
              <a:rPr lang="en-US" sz="1400" dirty="0"/>
              <a:t>	+ Fast switching between established operating modes</a:t>
            </a:r>
          </a:p>
          <a:p>
            <a:pPr lvl="1" indent="0">
              <a:lnSpc>
                <a:spcPct val="100000"/>
              </a:lnSpc>
              <a:spcAft>
                <a:spcPts val="800"/>
              </a:spcAft>
              <a:buNone/>
            </a:pPr>
            <a:r>
              <a:rPr lang="en-US" sz="1400" dirty="0"/>
              <a:t>	+ Time saved on modeling</a:t>
            </a:r>
          </a:p>
          <a:p>
            <a:pPr>
              <a:lnSpc>
                <a:spcPct val="100000"/>
              </a:lnSpc>
              <a:spcAft>
                <a:spcPts val="800"/>
              </a:spcAft>
            </a:pPr>
            <a:r>
              <a:rPr lang="en-US" sz="1400" dirty="0"/>
              <a:t>	- Limited by data acquired from a limited set of operating conditions</a:t>
            </a:r>
          </a:p>
          <a:p>
            <a:pPr>
              <a:lnSpc>
                <a:spcPct val="100000"/>
              </a:lnSpc>
              <a:spcAft>
                <a:spcPts val="800"/>
              </a:spcAft>
            </a:pPr>
            <a:r>
              <a:rPr lang="en-US" sz="1600" b="1" dirty="0"/>
              <a:t>Only LUME and the first approach could assess new experiments</a:t>
            </a:r>
          </a:p>
        </p:txBody>
      </p:sp>
      <p:sp>
        <p:nvSpPr>
          <p:cNvPr id="6" name="TextBox 5">
            <a:extLst>
              <a:ext uri="{FF2B5EF4-FFF2-40B4-BE49-F238E27FC236}">
                <a16:creationId xmlns:a16="http://schemas.microsoft.com/office/drawing/2014/main" id="{29187A1F-9983-6746-AB16-D358AA353D17}"/>
              </a:ext>
            </a:extLst>
          </p:cNvPr>
          <p:cNvSpPr txBox="1"/>
          <p:nvPr/>
        </p:nvSpPr>
        <p:spPr>
          <a:xfrm>
            <a:off x="914400" y="3028950"/>
            <a:ext cx="914400" cy="914400"/>
          </a:xfrm>
          <a:prstGeom prst="rect">
            <a:avLst/>
          </a:prstGeom>
          <a:noFill/>
        </p:spPr>
        <p:txBody>
          <a:bodyPr wrap="none" rtlCol="0">
            <a:noAutofit/>
          </a:bodyPr>
          <a:lstStyle/>
          <a:p>
            <a:pPr>
              <a:spcBef>
                <a:spcPts val="600"/>
              </a:spcBef>
            </a:pPr>
            <a:endParaRPr lang="en-US" b="1" i="1" dirty="0">
              <a:solidFill>
                <a:schemeClr val="tx2"/>
              </a:solidFill>
            </a:endParaRPr>
          </a:p>
        </p:txBody>
      </p:sp>
    </p:spTree>
    <p:extLst>
      <p:ext uri="{BB962C8B-B14F-4D97-AF65-F5344CB8AC3E}">
        <p14:creationId xmlns:p14="http://schemas.microsoft.com/office/powerpoint/2010/main" val="2884549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nchor="ctr"/>
          <a:lstStyle/>
          <a:p>
            <a:r>
              <a:rPr lang="en-US" dirty="0"/>
              <a:t>LUME Initial Projects</a:t>
            </a:r>
          </a:p>
        </p:txBody>
      </p:sp>
      <p:sp>
        <p:nvSpPr>
          <p:cNvPr id="4" name="Content Placeholder 3"/>
          <p:cNvSpPr>
            <a:spLocks noGrp="1"/>
          </p:cNvSpPr>
          <p:nvPr>
            <p:ph sz="quarter" idx="14"/>
          </p:nvPr>
        </p:nvSpPr>
        <p:spPr>
          <a:xfrm>
            <a:off x="451822" y="1123950"/>
            <a:ext cx="8164158" cy="3505200"/>
          </a:xfrm>
        </p:spPr>
        <p:txBody>
          <a:bodyPr>
            <a:noAutofit/>
          </a:bodyPr>
          <a:lstStyle/>
          <a:p>
            <a:pPr marL="285750" indent="-285750">
              <a:lnSpc>
                <a:spcPct val="100000"/>
              </a:lnSpc>
              <a:spcAft>
                <a:spcPts val="1800"/>
              </a:spcAft>
              <a:buFont typeface="Helvetica" charset="0"/>
              <a:buChar char="●"/>
            </a:pPr>
            <a:r>
              <a:rPr lang="en-US" sz="1600" dirty="0"/>
              <a:t>Defining requirements, development path, and deployment plan tradeoffs for Wavefront Sensing (WFS) based on a quantitative analysis of the needs of our principal experiments. </a:t>
            </a:r>
          </a:p>
          <a:p>
            <a:pPr marL="285750" indent="-285750">
              <a:lnSpc>
                <a:spcPct val="100000"/>
              </a:lnSpc>
              <a:spcAft>
                <a:spcPts val="1800"/>
              </a:spcAft>
              <a:buFont typeface="Helvetica" charset="0"/>
              <a:buChar char="●"/>
            </a:pPr>
            <a:r>
              <a:rPr lang="en-US" sz="1600" dirty="0"/>
              <a:t>Defining requirements, development path and deployment plans for beam conditioning and diagnosis including trade-offs between seeding and monochromator design options to provide moderate-resolution beams to NEH-2.2. </a:t>
            </a:r>
          </a:p>
          <a:p>
            <a:pPr marL="285750" indent="-285750">
              <a:lnSpc>
                <a:spcPct val="100000"/>
              </a:lnSpc>
              <a:spcAft>
                <a:spcPts val="1800"/>
              </a:spcAft>
              <a:buFont typeface="Helvetica" charset="0"/>
              <a:buChar char="●"/>
            </a:pPr>
            <a:r>
              <a:rPr lang="en-US" sz="1600" dirty="0"/>
              <a:t>Simulating impact of space charge induced micro-bunching, which develops early in the machine, on X-ray beam quality produced in the FEL process at the end of LCLS-II-HE.</a:t>
            </a:r>
          </a:p>
          <a:p>
            <a:pPr marL="285750" indent="-285750">
              <a:lnSpc>
                <a:spcPct val="100000"/>
              </a:lnSpc>
              <a:spcAft>
                <a:spcPts val="1800"/>
              </a:spcAft>
              <a:buFont typeface="Helvetica" charset="0"/>
              <a:buChar char="●"/>
            </a:pPr>
            <a:r>
              <a:rPr lang="en-US" sz="1600" dirty="0"/>
              <a:t>Modeling novel designs for a combined inelastic X-ray scattering and X-ray photon correlation spectroscopy instrument for LCLS-II and LCLS-II-HE. </a:t>
            </a:r>
          </a:p>
        </p:txBody>
      </p:sp>
    </p:spTree>
    <p:extLst>
      <p:ext uri="{BB962C8B-B14F-4D97-AF65-F5344CB8AC3E}">
        <p14:creationId xmlns:p14="http://schemas.microsoft.com/office/powerpoint/2010/main" val="1265738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spcBef>
            <a:spcPts val="600"/>
          </a:spcBef>
          <a:defRPr b="1" i="1" dirty="0"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_x0020_for xmlns="aae52a7f-9df6-4586-ba93-71fbec7baaa7">Talk</File_x0020_fo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0EC86DF8B4B1478E631376EBAE4F83" ma:contentTypeVersion="1" ma:contentTypeDescription="Create a new document." ma:contentTypeScope="" ma:versionID="58a03b5e43a4422e32e4adb82b966c47">
  <xsd:schema xmlns:xsd="http://www.w3.org/2001/XMLSchema" xmlns:xs="http://www.w3.org/2001/XMLSchema" xmlns:p="http://schemas.microsoft.com/office/2006/metadata/properties" xmlns:ns2="aae52a7f-9df6-4586-ba93-71fbec7baaa7" targetNamespace="http://schemas.microsoft.com/office/2006/metadata/properties" ma:root="true" ma:fieldsID="a689a4e9d8c8e025bd967d1d834cd004" ns2:_="">
    <xsd:import namespace="aae52a7f-9df6-4586-ba93-71fbec7baaa7"/>
    <xsd:element name="properties">
      <xsd:complexType>
        <xsd:sequence>
          <xsd:element name="documentManagement">
            <xsd:complexType>
              <xsd:all>
                <xsd:element ref="ns2:File_x0020_fo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e52a7f-9df6-4586-ba93-71fbec7baaa7" elementFormDefault="qualified">
    <xsd:import namespace="http://schemas.microsoft.com/office/2006/documentManagement/types"/>
    <xsd:import namespace="http://schemas.microsoft.com/office/infopath/2007/PartnerControls"/>
    <xsd:element name="File_x0020_for" ma:index="2" ma:displayName="File for" ma:format="RadioButtons" ma:internalName="File_x0020_for">
      <xsd:simpleType>
        <xsd:union memberTypes="dms:Text">
          <xsd:simpleType>
            <xsd:restriction base="dms:Choice">
              <xsd:enumeration value="Talk"/>
              <xsd:enumeration value="Post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Speak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CE43D7-9709-447D-8B7B-0ABCA945AB46}">
  <ds:schemaRefs>
    <ds:schemaRef ds:uri="http://schemas.microsoft.com/office/2006/metadata/properties"/>
    <ds:schemaRef ds:uri="http://schemas.microsoft.com/office/infopath/2007/PartnerControls"/>
    <ds:schemaRef ds:uri="aae52a7f-9df6-4586-ba93-71fbec7baaa7"/>
  </ds:schemaRefs>
</ds:datastoreItem>
</file>

<file path=customXml/itemProps2.xml><?xml version="1.0" encoding="utf-8"?>
<ds:datastoreItem xmlns:ds="http://schemas.openxmlformats.org/officeDocument/2006/customXml" ds:itemID="{C96ABB2C-003A-4FF0-A693-800E783B171F}">
  <ds:schemaRefs>
    <ds:schemaRef ds:uri="http://schemas.microsoft.com/sharepoint/v3/contenttype/forms"/>
  </ds:schemaRefs>
</ds:datastoreItem>
</file>

<file path=customXml/itemProps3.xml><?xml version="1.0" encoding="utf-8"?>
<ds:datastoreItem xmlns:ds="http://schemas.openxmlformats.org/officeDocument/2006/customXml" ds:itemID="{F57CFCBE-4251-4424-A865-71F527ADB9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e52a7f-9df6-4586-ba93-71fbec7baa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SLAC_PPT_052412</Template>
  <TotalTime>0</TotalTime>
  <Words>3506</Words>
  <Application>Microsoft Macintosh PowerPoint</Application>
  <PresentationFormat>On-screen Show (16:9)</PresentationFormat>
  <Paragraphs>440</Paragraphs>
  <Slides>35</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AppleMyungjo Regular</vt:lpstr>
      <vt:lpstr>Arial</vt:lpstr>
      <vt:lpstr>Calibri</vt:lpstr>
      <vt:lpstr>Helvetica</vt:lpstr>
      <vt:lpstr>System Font Regular</vt:lpstr>
      <vt:lpstr>Trebuchet MS</vt:lpstr>
      <vt:lpstr>Blank</vt:lpstr>
      <vt:lpstr>LUME</vt:lpstr>
      <vt:lpstr>Abstract</vt:lpstr>
      <vt:lpstr>Goal for Start-to-End Simulations</vt:lpstr>
      <vt:lpstr>Value Proposition for LUME</vt:lpstr>
      <vt:lpstr>Need for Modeling</vt:lpstr>
      <vt:lpstr>Approach: Lightsource Unified Modeling Environment (LUME) </vt:lpstr>
      <vt:lpstr>Benefits of LUME</vt:lpstr>
      <vt:lpstr>Competition/Alternatives</vt:lpstr>
      <vt:lpstr>LUME Initial Projects</vt:lpstr>
      <vt:lpstr>Use Case: Testing Single Shot Wavefront Sensor</vt:lpstr>
      <vt:lpstr>Use Case: Testing Single Shot Wavefront Sensor</vt:lpstr>
      <vt:lpstr>Use Case: Testing Single Shot Wavefront Sensor</vt:lpstr>
      <vt:lpstr>PowerPoint Presentation</vt:lpstr>
      <vt:lpstr>Use Case: Testing Single Shot Wavefront Sensor</vt:lpstr>
      <vt:lpstr>LUME Pipeline</vt:lpstr>
      <vt:lpstr>Module Codes</vt:lpstr>
      <vt:lpstr>LUME Scope</vt:lpstr>
      <vt:lpstr>LUME Tasks</vt:lpstr>
      <vt:lpstr>LUME Tasks</vt:lpstr>
      <vt:lpstr>LUME Tasks</vt:lpstr>
      <vt:lpstr>LUME Tasks</vt:lpstr>
      <vt:lpstr>LUME Tasks</vt:lpstr>
      <vt:lpstr>LUME Tasks</vt:lpstr>
      <vt:lpstr>LUME Tasks</vt:lpstr>
      <vt:lpstr>LUME Tasks</vt:lpstr>
      <vt:lpstr>LUME Tasks</vt:lpstr>
      <vt:lpstr>Validation: LCLS Accelerator</vt:lpstr>
      <vt:lpstr>Validation: Development of Single Particle Imaging</vt:lpstr>
      <vt:lpstr>Design Philosophy: Overall</vt:lpstr>
      <vt:lpstr>Design Philosophy: Code Base</vt:lpstr>
      <vt:lpstr>Development Strategy</vt:lpstr>
      <vt:lpstr>Development Strategy</vt:lpstr>
      <vt:lpstr>Long-term Development and Support</vt:lpstr>
      <vt:lpstr>LUME – Lightsource Unified Modeling Environment</vt:lpstr>
      <vt:lpstr>End</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Fuoss</dc:title>
  <dc:creator/>
  <cp:lastModifiedBy/>
  <cp:revision>1</cp:revision>
  <cp:lastPrinted>2018-06-26T18:41:15Z</cp:lastPrinted>
  <dcterms:created xsi:type="dcterms:W3CDTF">2012-06-11T23:48:53Z</dcterms:created>
  <dcterms:modified xsi:type="dcterms:W3CDTF">2018-06-26T21:28:05Z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0x010100D20EC86DF8B4B1478E631376EBAE4F83</vt:lpwstr>
  </property>
</Properties>
</file>