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508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Shape 22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2" name="Shape 22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1pPr>
    <a:lvl2pPr indent="2286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2pPr>
    <a:lvl3pPr indent="4572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3pPr>
    <a:lvl4pPr indent="6858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4pPr>
    <a:lvl5pPr indent="9144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5pPr>
    <a:lvl6pPr indent="11430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6pPr>
    <a:lvl7pPr indent="13716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7pPr>
    <a:lvl8pPr indent="16002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8pPr>
    <a:lvl9pPr indent="1828800" defTabSz="1300480" latinLnBrk="0">
      <a:spcBef>
        <a:spcPts val="600"/>
      </a:spcBef>
      <a:defRPr sz="1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5" Type="http://schemas.openxmlformats.org/officeDocument/2006/relationships/image" Target="../media/image6.jpeg"/><Relationship Id="rId6" Type="http://schemas.openxmlformats.org/officeDocument/2006/relationships/image" Target="../media/image2.png"/><Relationship Id="rId7" Type="http://schemas.openxmlformats.org/officeDocument/2006/relationships/image" Target="../media/image1.jpeg"/><Relationship Id="rId8" Type="http://schemas.openxmlformats.org/officeDocument/2006/relationships/image" Target="../media/image1.png"/><Relationship Id="rId9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4.png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8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7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25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5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5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6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6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16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16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16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6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6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7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7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7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7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7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7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8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8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8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18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18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18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8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8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8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9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9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9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9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9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9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20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20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20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20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20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0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0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21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2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21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2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2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1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1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2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1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2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2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2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2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Body Level One…"/>
          <p:cNvSpPr txBox="1"/>
          <p:nvPr>
            <p:ph type="body" idx="1"/>
          </p:nvPr>
        </p:nvSpPr>
        <p:spPr>
          <a:xfrm>
            <a:off x="347548" y="866986"/>
            <a:ext cx="12309703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7590" indent="-467590">
              <a:defRPr sz="3000">
                <a:solidFill>
                  <a:srgbClr val="000000"/>
                </a:solidFill>
              </a:defRPr>
            </a:lvl1pPr>
            <a:lvl2pPr marL="914400" indent="-457200">
              <a:buClr>
                <a:srgbClr val="B31B1C"/>
              </a:buClr>
              <a:defRPr sz="2800">
                <a:solidFill>
                  <a:srgbClr val="B31B1C"/>
                </a:solidFill>
              </a:defRPr>
            </a:lvl2pPr>
            <a:lvl3pPr marL="1320800" indent="-406400">
              <a:buClr>
                <a:schemeClr val="accent2">
                  <a:lumOff val="-10000"/>
                </a:schemeClr>
              </a:buClr>
              <a:buSzPct val="68000"/>
              <a:buChar char="★"/>
              <a:defRPr sz="2400">
                <a:solidFill>
                  <a:schemeClr val="accent2">
                    <a:lumOff val="-10000"/>
                  </a:schemeClr>
                </a:solidFill>
              </a:defRPr>
            </a:lvl3pPr>
            <a:lvl4pPr marL="1887966" indent="-516366">
              <a:defRPr sz="2400"/>
            </a:lvl4pPr>
            <a:lvl5pPr marL="2345166" indent="-516366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527658" y="9440439"/>
            <a:ext cx="368769" cy="3520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" name="Recent Advances in Electron Cloud Buildup Measurements and Models at CESR – J. Crittenden &amp; S. Poprocki"/>
          <p:cNvSpPr txBox="1"/>
          <p:nvPr/>
        </p:nvSpPr>
        <p:spPr>
          <a:xfrm>
            <a:off x="80605" y="9413850"/>
            <a:ext cx="12194335" cy="375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defTabSz="1235455">
              <a:lnSpc>
                <a:spcPct val="90000"/>
              </a:lnSpc>
              <a:spcBef>
                <a:spcPts val="900"/>
              </a:spcBef>
              <a:defRPr i="1" sz="1710">
                <a:solidFill>
                  <a:srgbClr val="B31B1B"/>
                </a:solidFill>
              </a:defRPr>
            </a:pPr>
            <a:r>
              <a:t>Recent Advances in Electron Cloud Buildup Measurements and Models at CESR – J. Crittenden &amp; </a:t>
            </a:r>
            <a:r>
              <a:rPr u="sng"/>
              <a:t>S. Poprocki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3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3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3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4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4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4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4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4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5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5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5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5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6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6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6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6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6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6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7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7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7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7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8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8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8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8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8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8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8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3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1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9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9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9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9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9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9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9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0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10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10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10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0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0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1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1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5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7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18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1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8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1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02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2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1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2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4330" cy="1474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0" name="Group"/>
          <p:cNvGrpSpPr/>
          <p:nvPr/>
        </p:nvGrpSpPr>
        <p:grpSpPr>
          <a:xfrm>
            <a:off x="-1" y="-1"/>
            <a:ext cx="5310295" cy="1176304"/>
            <a:chOff x="0" y="0"/>
            <a:chExt cx="5310293" cy="1176302"/>
          </a:xfrm>
        </p:grpSpPr>
        <p:pic>
          <p:nvPicPr>
            <p:cNvPr id="1218" name="New 36in Header" descr="New 36in Header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81059" t="0" r="2312" b="22220"/>
            <a:stretch>
              <a:fillRect/>
            </a:stretch>
          </p:blipFill>
          <p:spPr>
            <a:xfrm>
              <a:off x="0" y="0"/>
              <a:ext cx="5310294" cy="1176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9" name="CUCLASSE 3line White.png" descr="CUCLASSE 3line Whit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8017" y="18246"/>
              <a:ext cx="5044776" cy="1139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21" name="CLIC-Logo-Color-72.png" descr="CLIC-Logo-Color-72.png"/>
          <p:cNvPicPr>
            <a:picLocks noChangeAspect="1"/>
          </p:cNvPicPr>
          <p:nvPr/>
        </p:nvPicPr>
        <p:blipFill>
          <a:blip r:embed="rId9">
            <a:extLst/>
          </a:blip>
          <a:srcRect l="12250" t="14240" r="14240" b="12251"/>
          <a:stretch>
            <a:fillRect/>
          </a:stretch>
        </p:blipFill>
        <p:spPr>
          <a:xfrm>
            <a:off x="-1" y="7001369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2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3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2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36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2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5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7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51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2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0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12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2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66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2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5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7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81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2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0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1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297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2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6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7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11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0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0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24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3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3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6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40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9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3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2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5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56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5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5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58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7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6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71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6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0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2" name="Title Text"/>
          <p:cNvSpPr txBox="1"/>
          <p:nvPr>
            <p:ph type="title"/>
          </p:nvPr>
        </p:nvSpPr>
        <p:spPr>
          <a:xfrm>
            <a:off x="9753600" y="758613"/>
            <a:ext cx="3251200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73" name="Body Level One…"/>
          <p:cNvSpPr txBox="1"/>
          <p:nvPr>
            <p:ph type="body" idx="1"/>
          </p:nvPr>
        </p:nvSpPr>
        <p:spPr>
          <a:xfrm>
            <a:off x="-1" y="758613"/>
            <a:ext cx="9536855" cy="86698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0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38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Title Text"/>
          <p:cNvSpPr txBox="1"/>
          <p:nvPr>
            <p:ph type="title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42" name="Image"/>
          <p:cNvSpPr/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3" name="Body Level One…"/>
          <p:cNvSpPr txBox="1"/>
          <p:nvPr>
            <p:ph type="body" sz="quarter" idx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57200">
              <a:spcBef>
                <a:spcPts val="400"/>
              </a:spcBef>
              <a:buSzTx/>
              <a:buNone/>
              <a:defRPr sz="1800"/>
            </a:lvl2pPr>
            <a:lvl3pPr marL="0" indent="914400">
              <a:spcBef>
                <a:spcPts val="400"/>
              </a:spcBef>
              <a:buSzTx/>
              <a:buNone/>
              <a:defRPr sz="1800"/>
            </a:lvl3pPr>
            <a:lvl4pPr marL="0" indent="1371600">
              <a:spcBef>
                <a:spcPts val="400"/>
              </a:spcBef>
              <a:buSzTx/>
              <a:buNone/>
              <a:defRPr sz="1800"/>
            </a:lvl4pPr>
            <a:lvl5pPr marL="0" indent="1828800">
              <a:spcBef>
                <a:spcPts val="400"/>
              </a:spcBef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2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8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386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38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5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7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88" name="Body Level One…"/>
          <p:cNvSpPr txBox="1"/>
          <p:nvPr>
            <p:ph type="body" idx="1"/>
          </p:nvPr>
        </p:nvSpPr>
        <p:spPr>
          <a:xfrm>
            <a:off x="-1" y="975359"/>
            <a:ext cx="13004801" cy="40098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9" name="Rectangle"/>
          <p:cNvSpPr/>
          <p:nvPr>
            <p:ph type="body" idx="13"/>
          </p:nvPr>
        </p:nvSpPr>
        <p:spPr>
          <a:xfrm>
            <a:off x="-1" y="5201920"/>
            <a:ext cx="13004801" cy="40098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1"/>
          <a:stretch>
            <a:fillRect/>
          </a:stretch>
        </p:blipFill>
        <p:spPr>
          <a:xfrm>
            <a:off x="9103360" y="-1"/>
            <a:ext cx="3901440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8" name="New 36in Header" descr="New 36in Header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221"/>
          <a:stretch>
            <a:fillRect/>
          </a:stretch>
        </p:blipFill>
        <p:spPr>
          <a:xfrm>
            <a:off x="-1" y="-1"/>
            <a:ext cx="922528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99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02" name="Group"/>
          <p:cNvGrpSpPr/>
          <p:nvPr/>
        </p:nvGrpSpPr>
        <p:grpSpPr>
          <a:xfrm>
            <a:off x="-1" y="-1"/>
            <a:ext cx="3901441" cy="758615"/>
            <a:chOff x="0" y="0"/>
            <a:chExt cx="3901439" cy="758613"/>
          </a:xfrm>
        </p:grpSpPr>
        <p:pic>
          <p:nvPicPr>
            <p:cNvPr id="1400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1"/>
            <a:stretch>
              <a:fillRect/>
            </a:stretch>
          </p:blipFill>
          <p:spPr>
            <a:xfrm>
              <a:off x="0" y="0"/>
              <a:ext cx="3901440" cy="75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1" name="CUCLASSE 3line White.png" descr="CUCLASSE 3line 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373" y="11767"/>
              <a:ext cx="3253947" cy="73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3" name="Title Text"/>
          <p:cNvSpPr txBox="1"/>
          <p:nvPr>
            <p:ph type="title"/>
          </p:nvPr>
        </p:nvSpPr>
        <p:spPr>
          <a:xfrm>
            <a:off x="5201920" y="-1"/>
            <a:ext cx="78028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04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1413" name="cesr_cornell" descr="cesr_cornell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567"/>
          <a:stretch>
            <a:fillRect/>
          </a:stretch>
        </p:blipFill>
        <p:spPr>
          <a:xfrm>
            <a:off x="4276231" y="5387057"/>
            <a:ext cx="4429761" cy="436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4" name="NSF_Logo" descr="NSF_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9200" y="7764498"/>
            <a:ext cx="1517227" cy="151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5" name="DOE_Seal" descr="DOE_Se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3600" y="7802880"/>
            <a:ext cx="1473878" cy="1473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6" name="New 36in Header" descr="New 36in Hea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13004801" cy="13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7" name="logo_transparent_bg" descr="logo_transparent_b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6986" y="7762240"/>
            <a:ext cx="2384214" cy="155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418" name="Title Text"/>
          <p:cNvSpPr txBox="1"/>
          <p:nvPr>
            <p:ph type="title"/>
          </p:nvPr>
        </p:nvSpPr>
        <p:spPr>
          <a:xfrm>
            <a:off x="975359" y="1300479"/>
            <a:ext cx="1105408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9" name="Body Level One…"/>
          <p:cNvSpPr txBox="1"/>
          <p:nvPr>
            <p:ph type="body" sz="quarter" idx="1"/>
          </p:nvPr>
        </p:nvSpPr>
        <p:spPr>
          <a:xfrm>
            <a:off x="1950719" y="3034453"/>
            <a:ext cx="9103361" cy="249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422" name="Group"/>
          <p:cNvGrpSpPr/>
          <p:nvPr/>
        </p:nvGrpSpPr>
        <p:grpSpPr>
          <a:xfrm>
            <a:off x="-63" y="-6"/>
            <a:ext cx="5310326" cy="1176153"/>
            <a:chOff x="-31" y="-2"/>
            <a:chExt cx="5310324" cy="1176152"/>
          </a:xfrm>
        </p:grpSpPr>
        <p:pic>
          <p:nvPicPr>
            <p:cNvPr id="1420" name="New 36in Header" descr="New 36in Header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1059" t="0" r="2312" b="22222"/>
            <a:stretch>
              <a:fillRect/>
            </a:stretch>
          </p:blipFill>
          <p:spPr>
            <a:xfrm>
              <a:off x="-32" y="-3"/>
              <a:ext cx="5310326" cy="117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1" name="CUCLASSE 3line White.png" descr="CUCLASSE 3line Whit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7987" y="18241"/>
              <a:ext cx="5044805" cy="1139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23" name="CLIC-Logo-Color-72.png" descr="CLIC-Logo-Color-72.png"/>
          <p:cNvPicPr>
            <a:picLocks noChangeAspect="1"/>
          </p:cNvPicPr>
          <p:nvPr/>
        </p:nvPicPr>
        <p:blipFill>
          <a:blip r:embed="rId8">
            <a:extLst/>
          </a:blip>
          <a:srcRect l="12251" t="14238" r="14239" b="12252"/>
          <a:stretch>
            <a:fillRect/>
          </a:stretch>
        </p:blipFill>
        <p:spPr>
          <a:xfrm>
            <a:off x="-1" y="7000917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3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3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43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7" name="Body Level One…"/>
          <p:cNvSpPr txBox="1"/>
          <p:nvPr>
            <p:ph type="body" idx="1"/>
          </p:nvPr>
        </p:nvSpPr>
        <p:spPr>
          <a:xfrm>
            <a:off x="-1" y="866986"/>
            <a:ext cx="13004801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4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5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44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2" name="Title Text"/>
          <p:cNvSpPr txBox="1"/>
          <p:nvPr>
            <p:ph type="title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5600"/>
            </a:lvl1pPr>
          </a:lstStyle>
          <a:p>
            <a:pPr/>
            <a:r>
              <a:t>Title Text</a:t>
            </a:r>
          </a:p>
        </p:txBody>
      </p:sp>
      <p:sp>
        <p:nvSpPr>
          <p:cNvPr id="1453" name="Body Level One…"/>
          <p:cNvSpPr txBox="1"/>
          <p:nvPr>
            <p:ph type="body" sz="quarter" idx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800"/>
            </a:lvl2pPr>
            <a:lvl3pPr marL="0" indent="914400">
              <a:spcBef>
                <a:spcPts val="600"/>
              </a:spcBef>
              <a:buSzTx/>
              <a:buNone/>
              <a:defRPr sz="2800"/>
            </a:lvl3pPr>
            <a:lvl4pPr marL="0" indent="1371600">
              <a:spcBef>
                <a:spcPts val="600"/>
              </a:spcBef>
              <a:buSzTx/>
              <a:buNone/>
              <a:defRPr sz="2800"/>
            </a:lvl4pPr>
            <a:lvl5pPr marL="0" indent="1828800">
              <a:spcBef>
                <a:spcPts val="60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3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66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464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5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7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68" name="Body Level One…"/>
          <p:cNvSpPr txBox="1"/>
          <p:nvPr>
            <p:ph type="body" idx="1"/>
          </p:nvPr>
        </p:nvSpPr>
        <p:spPr>
          <a:xfrm>
            <a:off x="-1" y="866986"/>
            <a:ext cx="6394028" cy="84531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65364" indent="-465364">
              <a:spcBef>
                <a:spcPts val="900"/>
              </a:spcBef>
              <a:defRPr sz="3800"/>
            </a:lvl1pPr>
            <a:lvl2pPr marL="909637" indent="-452437">
              <a:spcBef>
                <a:spcPts val="900"/>
              </a:spcBef>
              <a:defRPr sz="3800"/>
            </a:lvl2pPr>
            <a:lvl3pPr marL="1348739" indent="-434339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7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8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47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2" name="Title Text"/>
          <p:cNvSpPr txBox="1"/>
          <p:nvPr>
            <p:ph type="title"/>
          </p:nvPr>
        </p:nvSpPr>
        <p:spPr>
          <a:xfrm>
            <a:off x="650239" y="781191"/>
            <a:ext cx="11704322" cy="162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83" name="Body Level One…"/>
          <p:cNvSpPr txBox="1"/>
          <p:nvPr>
            <p:ph type="body" sz="quarter" idx="1"/>
          </p:nvPr>
        </p:nvSpPr>
        <p:spPr>
          <a:xfrm>
            <a:off x="650239" y="2573866"/>
            <a:ext cx="5746046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None/>
              <a:defRPr b="1" sz="3400"/>
            </a:lvl1pPr>
            <a:lvl2pPr marL="0" indent="457200">
              <a:spcBef>
                <a:spcPts val="800"/>
              </a:spcBef>
              <a:buSzTx/>
              <a:buNone/>
              <a:defRPr b="1" sz="3400"/>
            </a:lvl2pPr>
            <a:lvl3pPr marL="0" indent="914400">
              <a:spcBef>
                <a:spcPts val="800"/>
              </a:spcBef>
              <a:buSzTx/>
              <a:buNone/>
              <a:defRPr b="1" sz="3400"/>
            </a:lvl3pPr>
            <a:lvl4pPr marL="0" indent="1371600">
              <a:spcBef>
                <a:spcPts val="800"/>
              </a:spcBef>
              <a:buSzTx/>
              <a:buNone/>
              <a:defRPr b="1" sz="3400"/>
            </a:lvl4pPr>
            <a:lvl5pPr marL="0" indent="1828800">
              <a:spcBef>
                <a:spcPts val="800"/>
              </a:spcBef>
              <a:buSzTx/>
              <a:buNone/>
              <a:defRPr b="1"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4" name="Rectangle"/>
          <p:cNvSpPr/>
          <p:nvPr>
            <p:ph type="body" sz="quarter" idx="13"/>
          </p:nvPr>
        </p:nvSpPr>
        <p:spPr>
          <a:xfrm>
            <a:off x="6606258" y="2573866"/>
            <a:ext cx="5748303" cy="90988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/>
            </a:pPr>
          </a:p>
        </p:txBody>
      </p:sp>
      <p:sp>
        <p:nvSpPr>
          <p:cNvPr id="1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9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49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49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8" name="Title Text"/>
          <p:cNvSpPr txBox="1"/>
          <p:nvPr>
            <p:ph type="title"/>
          </p:nvPr>
        </p:nvSpPr>
        <p:spPr>
          <a:xfrm>
            <a:off x="3576320" y="-1"/>
            <a:ext cx="9428481" cy="758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7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08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11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09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0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0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1524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1522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3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5" name="Title Text"/>
          <p:cNvSpPr txBox="1"/>
          <p:nvPr>
            <p:ph type="title"/>
          </p:nvPr>
        </p:nvSpPr>
        <p:spPr>
          <a:xfrm>
            <a:off x="650239" y="866986"/>
            <a:ext cx="4278491" cy="165269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526" name="Body Level One…"/>
          <p:cNvSpPr txBox="1"/>
          <p:nvPr>
            <p:ph type="body" idx="1"/>
          </p:nvPr>
        </p:nvSpPr>
        <p:spPr>
          <a:xfrm>
            <a:off x="5084515" y="866986"/>
            <a:ext cx="7270046" cy="83244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7" name="Rectangle"/>
          <p:cNvSpPr/>
          <p:nvPr>
            <p:ph type="body" sz="half" idx="13"/>
          </p:nvPr>
        </p:nvSpPr>
        <p:spPr>
          <a:xfrm>
            <a:off x="650239" y="2519679"/>
            <a:ext cx="4278491" cy="6671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</a:p>
        </p:txBody>
      </p:sp>
      <p:sp>
        <p:nvSpPr>
          <p:cNvPr id="15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58.xml"/><Relationship Id="rId62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2.xml"/><Relationship Id="rId66" Type="http://schemas.openxmlformats.org/officeDocument/2006/relationships/slideLayout" Target="../slideLayouts/slideLayout63.xml"/><Relationship Id="rId67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5.xml"/><Relationship Id="rId69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67.xml"/><Relationship Id="rId7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69.xml"/><Relationship Id="rId73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71.xml"/><Relationship Id="rId75" Type="http://schemas.openxmlformats.org/officeDocument/2006/relationships/slideLayout" Target="../slideLayouts/slideLayout72.xml"/><Relationship Id="rId76" Type="http://schemas.openxmlformats.org/officeDocument/2006/relationships/slideLayout" Target="../slideLayouts/slideLayout73.xml"/><Relationship Id="rId77" Type="http://schemas.openxmlformats.org/officeDocument/2006/relationships/slideLayout" Target="../slideLayouts/slideLayout74.xml"/><Relationship Id="rId78" Type="http://schemas.openxmlformats.org/officeDocument/2006/relationships/slideLayout" Target="../slideLayouts/slideLayout75.xml"/><Relationship Id="rId79" Type="http://schemas.openxmlformats.org/officeDocument/2006/relationships/slideLayout" Target="../slideLayouts/slideLayout76.xml"/><Relationship Id="rId80" Type="http://schemas.openxmlformats.org/officeDocument/2006/relationships/slideLayout" Target="../slideLayouts/slideLayout77.xml"/><Relationship Id="rId81" Type="http://schemas.openxmlformats.org/officeDocument/2006/relationships/slideLayout" Target="../slideLayouts/slideLayout78.xml"/><Relationship Id="rId82" Type="http://schemas.openxmlformats.org/officeDocument/2006/relationships/slideLayout" Target="../slideLayouts/slideLayout79.xml"/><Relationship Id="rId83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81.xml"/><Relationship Id="rId85" Type="http://schemas.openxmlformats.org/officeDocument/2006/relationships/slideLayout" Target="../slideLayouts/slideLayout82.xml"/><Relationship Id="rId86" Type="http://schemas.openxmlformats.org/officeDocument/2006/relationships/slideLayout" Target="../slideLayouts/slideLayout83.xml"/><Relationship Id="rId87" Type="http://schemas.openxmlformats.org/officeDocument/2006/relationships/slideLayout" Target="../slideLayouts/slideLayout84.xml"/><Relationship Id="rId88" Type="http://schemas.openxmlformats.org/officeDocument/2006/relationships/slideLayout" Target="../slideLayouts/slideLayout85.xml"/><Relationship Id="rId89" Type="http://schemas.openxmlformats.org/officeDocument/2006/relationships/slideLayout" Target="../slideLayouts/slideLayout86.xml"/><Relationship Id="rId90" Type="http://schemas.openxmlformats.org/officeDocument/2006/relationships/slideLayout" Target="../slideLayouts/slideLayout87.xml"/><Relationship Id="rId91" Type="http://schemas.openxmlformats.org/officeDocument/2006/relationships/slideLayout" Target="../slideLayouts/slideLayout88.xml"/><Relationship Id="rId92" Type="http://schemas.openxmlformats.org/officeDocument/2006/relationships/slideLayout" Target="../slideLayouts/slideLayout89.xml"/><Relationship Id="rId93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91.xml"/><Relationship Id="rId95" Type="http://schemas.openxmlformats.org/officeDocument/2006/relationships/slideLayout" Target="../slideLayouts/slideLayout92.xml"/><Relationship Id="rId96" Type="http://schemas.openxmlformats.org/officeDocument/2006/relationships/slideLayout" Target="../slideLayouts/slideLayout93.xml"/><Relationship Id="rId97" Type="http://schemas.openxmlformats.org/officeDocument/2006/relationships/slideLayout" Target="../slideLayouts/slideLayout94.xml"/><Relationship Id="rId98" Type="http://schemas.openxmlformats.org/officeDocument/2006/relationships/slideLayout" Target="../slideLayouts/slideLayout95.xml"/><Relationship Id="rId99" Type="http://schemas.openxmlformats.org/officeDocument/2006/relationships/slideLayout" Target="../slideLayouts/slideLayout96.xml"/><Relationship Id="rId100" Type="http://schemas.openxmlformats.org/officeDocument/2006/relationships/slideLayout" Target="../slideLayouts/slideLayout97.xml"/><Relationship Id="rId101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99.xml"/><Relationship Id="rId103" Type="http://schemas.openxmlformats.org/officeDocument/2006/relationships/slideLayout" Target="../slideLayouts/slideLayout100.xml"/><Relationship Id="rId104" Type="http://schemas.openxmlformats.org/officeDocument/2006/relationships/slideLayout" Target="../slideLayouts/slideLayout101.xml"/><Relationship Id="rId105" Type="http://schemas.openxmlformats.org/officeDocument/2006/relationships/slideLayout" Target="../slideLayouts/slideLayout102.xml"/><Relationship Id="rId106" Type="http://schemas.openxmlformats.org/officeDocument/2006/relationships/slideLayout" Target="../slideLayouts/slideLayout103.xml"/><Relationship Id="rId107" Type="http://schemas.openxmlformats.org/officeDocument/2006/relationships/slideLayout" Target="../slideLayouts/slideLayout104.xml"/><Relationship Id="rId108" Type="http://schemas.openxmlformats.org/officeDocument/2006/relationships/slideLayout" Target="../slideLayouts/slideLayout105.xml"/><Relationship Id="rId109" Type="http://schemas.openxmlformats.org/officeDocument/2006/relationships/slideLayout" Target="../slideLayouts/slideLayout106.xml"/><Relationship Id="rId110" Type="http://schemas.openxmlformats.org/officeDocument/2006/relationships/slideLayout" Target="../slideLayouts/slideLayout107.xml"/><Relationship Id="rId111" Type="http://schemas.openxmlformats.org/officeDocument/2006/relationships/slideLayout" Target="../slideLayouts/slideLayout108.xml"/><Relationship Id="rId112" Type="http://schemas.openxmlformats.org/officeDocument/2006/relationships/slideLayout" Target="../slideLayouts/slideLayout109.xml"/><Relationship Id="rId113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1.xml"/><Relationship Id="rId115" Type="http://schemas.openxmlformats.org/officeDocument/2006/relationships/slideLayout" Target="../slideLayouts/slideLayout112.xml"/><Relationship Id="rId116" Type="http://schemas.openxmlformats.org/officeDocument/2006/relationships/slideLayout" Target="../slideLayouts/slideLayout113.xml"/><Relationship Id="rId117" Type="http://schemas.openxmlformats.org/officeDocument/2006/relationships/slideLayout" Target="../slideLayouts/slideLayout114.xml"/><Relationship Id="rId118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6.xml"/><Relationship Id="rId120" Type="http://schemas.openxmlformats.org/officeDocument/2006/relationships/slideLayout" Target="../slideLayouts/slideLayout117.xml"/><Relationship Id="rId121" Type="http://schemas.openxmlformats.org/officeDocument/2006/relationships/slideLayout" Target="../slideLayouts/slideLayout118.xml"/><Relationship Id="rId122" Type="http://schemas.openxmlformats.org/officeDocument/2006/relationships/slideLayout" Target="../slideLayouts/slideLayout119.xml"/><Relationship Id="rId123" Type="http://schemas.openxmlformats.org/officeDocument/2006/relationships/slideLayout" Target="../slideLayouts/slideLayout120.xml"/><Relationship Id="rId124" Type="http://schemas.openxmlformats.org/officeDocument/2006/relationships/slideLayout" Target="../slideLayouts/slideLayout121.xml"/><Relationship Id="rId125" Type="http://schemas.openxmlformats.org/officeDocument/2006/relationships/slideLayout" Target="../slideLayouts/slideLayout122.xml"/><Relationship Id="rId126" Type="http://schemas.openxmlformats.org/officeDocument/2006/relationships/slideLayout" Target="../slideLayouts/slideLayout123.xml"/><Relationship Id="rId127" Type="http://schemas.openxmlformats.org/officeDocument/2006/relationships/slideLayout" Target="../slideLayouts/slideLayout124.xml"/><Relationship Id="rId128" Type="http://schemas.openxmlformats.org/officeDocument/2006/relationships/slideLayout" Target="../slideLayouts/slideLayout125.xml"/><Relationship Id="rId129" Type="http://schemas.openxmlformats.org/officeDocument/2006/relationships/slideLayout" Target="../slideLayouts/slideLayout126.xml"/><Relationship Id="rId130" Type="http://schemas.openxmlformats.org/officeDocument/2006/relationships/slideLayout" Target="../slideLayouts/slideLayout127.xml"/><Relationship Id="rId131" Type="http://schemas.openxmlformats.org/officeDocument/2006/relationships/slideLayout" Target="../slideLayouts/slideLayout128.xml"/><Relationship Id="rId132" Type="http://schemas.openxmlformats.org/officeDocument/2006/relationships/slideLayout" Target="../slideLayouts/slideLayout129.xml"/><Relationship Id="rId133" Type="http://schemas.openxmlformats.org/officeDocument/2006/relationships/slideLayout" Target="../slideLayouts/slideLayout130.xml"/><Relationship Id="rId134" Type="http://schemas.openxmlformats.org/officeDocument/2006/relationships/slideLayout" Target="../slideLayouts/slideLayout131.xml"/><Relationship Id="rId135" Type="http://schemas.openxmlformats.org/officeDocument/2006/relationships/slideLayout" Target="../slideLayouts/slideLayout132.xml"/><Relationship Id="rId136" Type="http://schemas.openxmlformats.org/officeDocument/2006/relationships/slideLayout" Target="../slideLayouts/slideLayout133.xml"/><Relationship Id="rId137" Type="http://schemas.openxmlformats.org/officeDocument/2006/relationships/slideLayout" Target="../slideLayouts/slideLayout134.xml"/><Relationship Id="rId138" Type="http://schemas.openxmlformats.org/officeDocument/2006/relationships/slideLayout" Target="../slideLayouts/slideLayout135.xml"/><Relationship Id="rId139" Type="http://schemas.openxmlformats.org/officeDocument/2006/relationships/slideLayout" Target="../slideLayouts/slideLayout136.xml"/><Relationship Id="rId140" Type="http://schemas.openxmlformats.org/officeDocument/2006/relationships/slideLayout" Target="../slideLayouts/slideLayout137.xml"/><Relationship Id="rId141" Type="http://schemas.openxmlformats.org/officeDocument/2006/relationships/slideLayout" Target="../slideLayouts/slideLayout138.xml"/><Relationship Id="rId142" Type="http://schemas.openxmlformats.org/officeDocument/2006/relationships/slideLayout" Target="../slideLayouts/slideLayout139.xml"/><Relationship Id="rId143" Type="http://schemas.openxmlformats.org/officeDocument/2006/relationships/slideLayout" Target="../slideLayouts/slideLayout140.xml"/><Relationship Id="rId144" Type="http://schemas.openxmlformats.org/officeDocument/2006/relationships/slideLayout" Target="../slideLayouts/slideLayout141.xml"/><Relationship Id="rId145" Type="http://schemas.openxmlformats.org/officeDocument/2006/relationships/slideLayout" Target="../slideLayouts/slideLayout142.xml"/><Relationship Id="rId146" Type="http://schemas.openxmlformats.org/officeDocument/2006/relationships/slideLayout" Target="../slideLayouts/slideLayout14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81059" t="0" r="0" b="22222"/>
          <a:stretch>
            <a:fillRect/>
          </a:stretch>
        </p:blipFill>
        <p:spPr>
          <a:xfrm>
            <a:off x="9103360" y="1"/>
            <a:ext cx="3901440" cy="75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New 36in Header" descr="New 36in Header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222"/>
          <a:stretch>
            <a:fillRect/>
          </a:stretch>
        </p:blipFill>
        <p:spPr>
          <a:xfrm>
            <a:off x="-1" y="-1"/>
            <a:ext cx="9225072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"/>
          <p:cNvSpPr/>
          <p:nvPr/>
        </p:nvSpPr>
        <p:spPr>
          <a:xfrm>
            <a:off x="-1" y="9428480"/>
            <a:ext cx="13000286" cy="1"/>
          </a:xfrm>
          <a:prstGeom prst="line">
            <a:avLst/>
          </a:prstGeom>
          <a:ln w="50800">
            <a:solidFill>
              <a:srgbClr val="B31B1B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grpSp>
        <p:nvGrpSpPr>
          <p:cNvPr id="7" name="Group"/>
          <p:cNvGrpSpPr/>
          <p:nvPr/>
        </p:nvGrpSpPr>
        <p:grpSpPr>
          <a:xfrm>
            <a:off x="-1" y="-1"/>
            <a:ext cx="3901441" cy="758613"/>
            <a:chOff x="0" y="0"/>
            <a:chExt cx="3901439" cy="758611"/>
          </a:xfrm>
        </p:grpSpPr>
        <p:pic>
          <p:nvPicPr>
            <p:cNvPr id="5" name="New 36in Header" descr="New 36in Header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59" t="0" r="0" b="22222"/>
            <a:stretch>
              <a:fillRect/>
            </a:stretch>
          </p:blipFill>
          <p:spPr>
            <a:xfrm>
              <a:off x="0" y="-1"/>
              <a:ext cx="3901440" cy="758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CUCLASSE 3line White.png" descr="CUCLASSE 3line 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373" y="11767"/>
              <a:ext cx="3253947" cy="735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2527658" y="9415039"/>
            <a:ext cx="368769" cy="352002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>
              <a:defRPr i="1" sz="1600"/>
            </a:lvl1pPr>
          </a:lstStyle>
          <a:p>
            <a:pPr/>
            <a:fld id="{86CB4B4D-7CA3-9044-876B-883B54F8677D}" type="slidenum"/>
          </a:p>
        </p:txBody>
      </p:sp>
      <p:sp>
        <p:nvSpPr>
          <p:cNvPr id="9" name="Title Text"/>
          <p:cNvSpPr txBox="1"/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2" r:id="rId57"/>
    <p:sldLayoutId id="2147483703" r:id="rId58"/>
    <p:sldLayoutId id="2147483704" r:id="rId59"/>
    <p:sldLayoutId id="2147483705" r:id="rId60"/>
    <p:sldLayoutId id="2147483706" r:id="rId61"/>
    <p:sldLayoutId id="2147483707" r:id="rId62"/>
    <p:sldLayoutId id="2147483708" r:id="rId63"/>
    <p:sldLayoutId id="2147483709" r:id="rId64"/>
    <p:sldLayoutId id="2147483710" r:id="rId65"/>
    <p:sldLayoutId id="2147483711" r:id="rId66"/>
    <p:sldLayoutId id="2147483712" r:id="rId67"/>
    <p:sldLayoutId id="2147483713" r:id="rId68"/>
    <p:sldLayoutId id="2147483714" r:id="rId69"/>
    <p:sldLayoutId id="2147483715" r:id="rId70"/>
    <p:sldLayoutId id="2147483716" r:id="rId71"/>
    <p:sldLayoutId id="2147483717" r:id="rId72"/>
    <p:sldLayoutId id="2147483718" r:id="rId73"/>
    <p:sldLayoutId id="2147483719" r:id="rId74"/>
    <p:sldLayoutId id="2147483720" r:id="rId75"/>
    <p:sldLayoutId id="2147483721" r:id="rId76"/>
    <p:sldLayoutId id="2147483722" r:id="rId77"/>
    <p:sldLayoutId id="2147483723" r:id="rId78"/>
    <p:sldLayoutId id="2147483724" r:id="rId79"/>
    <p:sldLayoutId id="2147483725" r:id="rId80"/>
    <p:sldLayoutId id="2147483726" r:id="rId81"/>
    <p:sldLayoutId id="2147483727" r:id="rId82"/>
    <p:sldLayoutId id="2147483728" r:id="rId83"/>
    <p:sldLayoutId id="2147483729" r:id="rId84"/>
    <p:sldLayoutId id="2147483730" r:id="rId85"/>
    <p:sldLayoutId id="2147483731" r:id="rId86"/>
    <p:sldLayoutId id="2147483732" r:id="rId87"/>
    <p:sldLayoutId id="2147483733" r:id="rId88"/>
    <p:sldLayoutId id="2147483734" r:id="rId89"/>
    <p:sldLayoutId id="2147483735" r:id="rId90"/>
    <p:sldLayoutId id="2147483736" r:id="rId91"/>
    <p:sldLayoutId id="2147483737" r:id="rId92"/>
    <p:sldLayoutId id="2147483738" r:id="rId93"/>
    <p:sldLayoutId id="2147483739" r:id="rId94"/>
    <p:sldLayoutId id="2147483740" r:id="rId95"/>
    <p:sldLayoutId id="2147483741" r:id="rId96"/>
    <p:sldLayoutId id="2147483742" r:id="rId97"/>
    <p:sldLayoutId id="2147483743" r:id="rId98"/>
    <p:sldLayoutId id="2147483744" r:id="rId99"/>
    <p:sldLayoutId id="2147483745" r:id="rId100"/>
    <p:sldLayoutId id="2147483746" r:id="rId101"/>
    <p:sldLayoutId id="2147483747" r:id="rId102"/>
    <p:sldLayoutId id="2147483748" r:id="rId103"/>
    <p:sldLayoutId id="2147483749" r:id="rId104"/>
    <p:sldLayoutId id="2147483750" r:id="rId105"/>
    <p:sldLayoutId id="2147483751" r:id="rId106"/>
    <p:sldLayoutId id="2147483752" r:id="rId107"/>
    <p:sldLayoutId id="2147483753" r:id="rId108"/>
    <p:sldLayoutId id="2147483754" r:id="rId109"/>
    <p:sldLayoutId id="2147483755" r:id="rId110"/>
    <p:sldLayoutId id="2147483756" r:id="rId111"/>
    <p:sldLayoutId id="2147483757" r:id="rId112"/>
    <p:sldLayoutId id="2147483758" r:id="rId113"/>
    <p:sldLayoutId id="2147483759" r:id="rId114"/>
    <p:sldLayoutId id="2147483760" r:id="rId115"/>
    <p:sldLayoutId id="2147483761" r:id="rId116"/>
    <p:sldLayoutId id="2147483762" r:id="rId117"/>
    <p:sldLayoutId id="2147483763" r:id="rId118"/>
    <p:sldLayoutId id="2147483764" r:id="rId119"/>
    <p:sldLayoutId id="2147483765" r:id="rId120"/>
    <p:sldLayoutId id="2147483766" r:id="rId121"/>
    <p:sldLayoutId id="2147483767" r:id="rId122"/>
    <p:sldLayoutId id="2147483768" r:id="rId123"/>
    <p:sldLayoutId id="2147483769" r:id="rId124"/>
    <p:sldLayoutId id="2147483770" r:id="rId125"/>
    <p:sldLayoutId id="2147483771" r:id="rId126"/>
    <p:sldLayoutId id="2147483772" r:id="rId127"/>
    <p:sldLayoutId id="2147483773" r:id="rId128"/>
    <p:sldLayoutId id="2147483774" r:id="rId129"/>
    <p:sldLayoutId id="2147483775" r:id="rId130"/>
    <p:sldLayoutId id="2147483776" r:id="rId131"/>
    <p:sldLayoutId id="2147483777" r:id="rId132"/>
    <p:sldLayoutId id="2147483778" r:id="rId133"/>
    <p:sldLayoutId id="2147483779" r:id="rId134"/>
    <p:sldLayoutId id="2147483780" r:id="rId135"/>
    <p:sldLayoutId id="2147483781" r:id="rId136"/>
    <p:sldLayoutId id="2147483782" r:id="rId137"/>
    <p:sldLayoutId id="2147483783" r:id="rId138"/>
    <p:sldLayoutId id="2147483784" r:id="rId139"/>
    <p:sldLayoutId id="2147483785" r:id="rId140"/>
    <p:sldLayoutId id="2147483786" r:id="rId141"/>
    <p:sldLayoutId id="2147483787" r:id="rId142"/>
    <p:sldLayoutId id="2147483788" r:id="rId143"/>
    <p:sldLayoutId id="2147483789" r:id="rId144"/>
    <p:sldLayoutId id="2147483790" r:id="rId145"/>
    <p:sldLayoutId id="2147483791" r:id="rId146"/>
  </p:sldLayoutIdLst>
  <p:transition xmlns:p14="http://schemas.microsoft.com/office/powerpoint/2010/main" spd="med" advClick="1"/>
  <p:txStyles>
    <p:title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71487" marR="0" indent="-471487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1pPr>
      <a:lvl2pPr marL="906235" marR="0" indent="-449035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2pPr>
      <a:lvl3pPr marL="1333500" marR="0" indent="-41910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3pPr>
      <a:lvl4pPr marL="18745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4pPr>
      <a:lvl5pPr marL="23317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5pPr>
      <a:lvl6pPr marL="27889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6pPr>
      <a:lvl7pPr marL="32461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7pPr>
      <a:lvl8pPr marL="37033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8pPr>
      <a:lvl9pPr marL="4160520" marR="0" indent="-502920" algn="l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4400" u="none">
          <a:ln>
            <a:noFill/>
          </a:ln>
          <a:solidFill>
            <a:srgbClr val="B31B1B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ent Advances in Electron Cloud Buildup Measurements and Models at CESR (Part 2)  Stephen Poprocki &amp; Jim Crittenden…"/>
          <p:cNvSpPr txBox="1"/>
          <p:nvPr>
            <p:ph type="title"/>
          </p:nvPr>
        </p:nvSpPr>
        <p:spPr>
          <a:xfrm>
            <a:off x="216746" y="1015435"/>
            <a:ext cx="12571308" cy="3359574"/>
          </a:xfrm>
          <a:prstGeom prst="rect">
            <a:avLst/>
          </a:prstGeom>
        </p:spPr>
        <p:txBody>
          <a:bodyPr/>
          <a:lstStyle/>
          <a:p>
            <a:pPr/>
            <a:r>
              <a:rPr sz="4400"/>
              <a:t>Recent Advances in Electron Cloud Buildup Measurements and Models at CESR (Part 2)</a:t>
            </a:r>
            <a:br>
              <a:rPr sz="4400"/>
            </a:br>
            <a:br>
              <a:rPr sz="2000"/>
            </a:br>
            <a:r>
              <a:rPr sz="3400" u="sng">
                <a:solidFill>
                  <a:srgbClr val="000000"/>
                </a:solidFill>
              </a:rPr>
              <a:t>Stephen Poprocki</a:t>
            </a:r>
            <a:r>
              <a:rPr sz="3400">
                <a:solidFill>
                  <a:srgbClr val="000000"/>
                </a:solidFill>
              </a:rPr>
              <a:t> &amp; Jim Crittenden</a:t>
            </a:r>
            <a:endParaRPr sz="3400">
              <a:solidFill>
                <a:srgbClr val="000000"/>
              </a:solidFill>
            </a:endParaRPr>
          </a:p>
          <a:p>
            <a:pPr/>
            <a:r>
              <a:rPr sz="3400">
                <a:solidFill>
                  <a:srgbClr val="000000"/>
                </a:solidFill>
              </a:rPr>
              <a:t>Cornell University</a:t>
            </a:r>
          </a:p>
        </p:txBody>
      </p:sp>
      <p:sp>
        <p:nvSpPr>
          <p:cNvPr id="2215" name="Accelerator Physics Seminar"/>
          <p:cNvSpPr txBox="1"/>
          <p:nvPr>
            <p:ph type="body" sz="quarter" idx="1"/>
          </p:nvPr>
        </p:nvSpPr>
        <p:spPr>
          <a:xfrm>
            <a:off x="351918" y="4023924"/>
            <a:ext cx="12300964" cy="10837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defRPr i="1" sz="2800">
                <a:solidFill>
                  <a:srgbClr val="B31B1C"/>
                </a:solidFill>
              </a:defRPr>
            </a:lvl1pPr>
          </a:lstStyle>
          <a:p>
            <a:pPr/>
            <a:r>
              <a:t>Accelerator Physics Seminar</a:t>
            </a:r>
          </a:p>
        </p:txBody>
      </p:sp>
      <p:sp>
        <p:nvSpPr>
          <p:cNvPr id="2216" name="October 16, 2018…"/>
          <p:cNvSpPr txBox="1"/>
          <p:nvPr/>
        </p:nvSpPr>
        <p:spPr>
          <a:xfrm>
            <a:off x="4416119" y="4574804"/>
            <a:ext cx="4149984" cy="78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>
              <a:defRPr sz="2200"/>
            </a:pPr>
            <a:r>
              <a:t>October 16, 2018</a:t>
            </a:r>
          </a:p>
          <a:p>
            <a:pPr algn="ctr">
              <a:defRPr sz="2200"/>
            </a:pPr>
            <a:r>
              <a:t>Brookhaven National Laboratory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Simulations involve four codes which feed into each o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Simulations involve four codes which feed into each other</a:t>
            </a:r>
          </a:p>
          <a:p>
            <a:pPr lvl="1" marL="777239" indent="-320039">
              <a:buAutoNum type="arabicPeriod" startAt="1"/>
            </a:pPr>
            <a:r>
              <a:t> Tracking photons from synchrotron radiation (Synrad3D)</a:t>
            </a:r>
          </a:p>
          <a:p>
            <a:pPr lvl="2">
              <a:buChar char="➔"/>
            </a:pPr>
            <a:r>
              <a:t>Information on photons absorbed in vacuum chamber</a:t>
            </a:r>
          </a:p>
          <a:p>
            <a:pPr lvl="1" marL="777239" indent="-320039">
              <a:buAutoNum type="arabicPeriod" startAt="1"/>
            </a:pPr>
            <a:r>
              <a:t> Photo-electron production (Geant4)</a:t>
            </a:r>
          </a:p>
          <a:p>
            <a:pPr lvl="2">
              <a:buChar char="➔"/>
            </a:pPr>
            <a:r>
              <a:t>Quantum efficiencies</a:t>
            </a:r>
          </a:p>
          <a:p>
            <a:pPr lvl="2">
              <a:buChar char="➔"/>
            </a:pPr>
            <a:r>
              <a:t>Photo-electron energies</a:t>
            </a:r>
          </a:p>
          <a:p>
            <a:pPr lvl="1" marL="777239" indent="-320039">
              <a:buAutoNum type="arabicPeriod" startAt="1"/>
            </a:pPr>
            <a:r>
              <a:t> Electron cloud buildup (ECLOUD)</a:t>
            </a:r>
          </a:p>
          <a:p>
            <a:pPr lvl="2">
              <a:buChar char="➔"/>
            </a:pPr>
            <a:r>
              <a:t>Space-charge electric field maps</a:t>
            </a:r>
          </a:p>
          <a:p>
            <a:pPr lvl="2">
              <a:buChar char="➔"/>
            </a:pPr>
            <a:r>
              <a:t>Betatron tunes</a:t>
            </a:r>
          </a:p>
          <a:p>
            <a:pPr lvl="1" marL="777239" indent="-320039">
              <a:buAutoNum type="arabicPeriod" startAt="1"/>
            </a:pPr>
            <a:r>
              <a:t> Tracking of beam through the lattice with EC elements (Bmad)</a:t>
            </a:r>
          </a:p>
          <a:p>
            <a:pPr lvl="2">
              <a:buChar char="➔"/>
            </a:pPr>
            <a:r>
              <a:t>Equilibrium beam size</a:t>
            </a:r>
          </a:p>
        </p:txBody>
      </p:sp>
      <p:sp>
        <p:nvSpPr>
          <p:cNvPr id="2293" name="Sim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Simulations</a:t>
            </a:r>
          </a:p>
        </p:txBody>
      </p:sp>
      <p:sp>
        <p:nvSpPr>
          <p:cNvPr id="2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1) Photon trac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1) Photon tracking</a:t>
            </a:r>
          </a:p>
        </p:txBody>
      </p:sp>
      <p:sp>
        <p:nvSpPr>
          <p:cNvPr id="2297" name="Slide Number"/>
          <p:cNvSpPr txBox="1"/>
          <p:nvPr>
            <p:ph type="sldNum" sz="quarter" idx="2"/>
          </p:nvPr>
        </p:nvSpPr>
        <p:spPr>
          <a:xfrm>
            <a:off x="12542739" y="9440439"/>
            <a:ext cx="353688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7682" y="3617230"/>
            <a:ext cx="5322654" cy="55451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2" name="Group"/>
          <p:cNvGrpSpPr/>
          <p:nvPr/>
        </p:nvGrpSpPr>
        <p:grpSpPr>
          <a:xfrm>
            <a:off x="174242" y="5400085"/>
            <a:ext cx="6774543" cy="3767437"/>
            <a:chOff x="0" y="0"/>
            <a:chExt cx="6774541" cy="3767436"/>
          </a:xfrm>
        </p:grpSpPr>
        <p:pic>
          <p:nvPicPr>
            <p:cNvPr id="2299" name="298_phantom_tracks.png" descr="298_phantom_tracks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669" t="0" r="0" b="0"/>
            <a:stretch>
              <a:fillRect/>
            </a:stretch>
          </p:blipFill>
          <p:spPr>
            <a:xfrm>
              <a:off x="309570" y="0"/>
              <a:ext cx="6464972" cy="3529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0" name="S [m]"/>
            <p:cNvSpPr txBox="1"/>
            <p:nvPr/>
          </p:nvSpPr>
          <p:spPr>
            <a:xfrm>
              <a:off x="3321741" y="3385201"/>
              <a:ext cx="660246" cy="382236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>
                <a:defRPr sz="1200"/>
              </a:lvl1pPr>
            </a:lstStyle>
            <a:p>
              <a:pPr/>
              <a:r>
                <a:t>S [m]</a:t>
              </a:r>
            </a:p>
          </p:txBody>
        </p:sp>
        <p:sp>
          <p:nvSpPr>
            <p:cNvPr id="2301" name="x [cm]"/>
            <p:cNvSpPr txBox="1"/>
            <p:nvPr/>
          </p:nvSpPr>
          <p:spPr>
            <a:xfrm rot="16200000">
              <a:off x="-172887" y="1516863"/>
              <a:ext cx="728009" cy="382235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>
                <a:defRPr sz="1200"/>
              </a:lvl1pPr>
            </a:lstStyle>
            <a:p>
              <a:pPr/>
              <a:r>
                <a:t>x [cm]</a:t>
              </a:r>
            </a:p>
          </p:txBody>
        </p:sp>
      </p:grpSp>
      <p:sp>
        <p:nvSpPr>
          <p:cNvPr id="2303" name="Wigglers"/>
          <p:cNvSpPr txBox="1"/>
          <p:nvPr/>
        </p:nvSpPr>
        <p:spPr>
          <a:xfrm>
            <a:off x="5767935" y="7501444"/>
            <a:ext cx="1031923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1800"/>
            </a:lvl1pPr>
          </a:lstStyle>
          <a:p>
            <a:pPr/>
            <a:r>
              <a:t>Wigglers</a:t>
            </a:r>
          </a:p>
        </p:txBody>
      </p:sp>
      <p:sp>
        <p:nvSpPr>
          <p:cNvPr id="2304" name="Synrad3D…"/>
          <p:cNvSpPr txBox="1"/>
          <p:nvPr>
            <p:ph type="body" sz="half" idx="1"/>
          </p:nvPr>
        </p:nvSpPr>
        <p:spPr>
          <a:xfrm>
            <a:off x="347548" y="993986"/>
            <a:ext cx="12309703" cy="3767438"/>
          </a:xfrm>
          <a:prstGeom prst="rect">
            <a:avLst/>
          </a:prstGeom>
        </p:spPr>
        <p:txBody>
          <a:bodyPr/>
          <a:lstStyle/>
          <a:p>
            <a:pPr marL="411479" indent="-411479" defTabSz="1144422">
              <a:spcBef>
                <a:spcPts val="900"/>
              </a:spcBef>
              <a:defRPr sz="2640"/>
            </a:pPr>
            <a:r>
              <a:t>Synrad3D</a:t>
            </a:r>
          </a:p>
          <a:p>
            <a:pPr lvl="1" marL="804672" indent="-402336" defTabSz="1144422">
              <a:spcBef>
                <a:spcPts val="900"/>
              </a:spcBef>
              <a:defRPr sz="2464"/>
            </a:pPr>
            <a:r>
              <a:t>Simulates photons from synchrotron radiation</a:t>
            </a:r>
          </a:p>
          <a:p>
            <a:pPr lvl="1" marL="804672" indent="-402336" defTabSz="1144422">
              <a:spcBef>
                <a:spcPts val="900"/>
              </a:spcBef>
              <a:defRPr sz="2464"/>
            </a:pPr>
            <a:r>
              <a:t>Tracks photons through vacuum chamber including specular &amp; diffuse reflections</a:t>
            </a:r>
          </a:p>
          <a:p>
            <a:pPr lvl="1" marL="804672" indent="-402336" defTabSz="1144422">
              <a:spcBef>
                <a:spcPts val="900"/>
              </a:spcBef>
              <a:defRPr sz="2464"/>
            </a:pPr>
            <a:r>
              <a:t>Input: lattice, 3D vacuum chamber profile, material</a:t>
            </a:r>
          </a:p>
          <a:p>
            <a:pPr lvl="1" marL="804672" indent="-402336" defTabSz="1144422">
              <a:spcBef>
                <a:spcPts val="900"/>
              </a:spcBef>
              <a:defRPr sz="2464"/>
            </a:pPr>
            <a:r>
              <a:t>Output: information on absorbed photons:</a:t>
            </a:r>
          </a:p>
          <a:p>
            <a:pPr lvl="2" marL="1162303" indent="-357631" defTabSz="1144422">
              <a:spcBef>
                <a:spcPts val="900"/>
              </a:spcBef>
              <a:defRPr sz="2112"/>
            </a:pPr>
            <a:r>
              <a:t>Azimuthal angle</a:t>
            </a:r>
          </a:p>
          <a:p>
            <a:pPr lvl="2" marL="1162303" indent="-357631" defTabSz="1144422">
              <a:spcBef>
                <a:spcPts val="900"/>
              </a:spcBef>
              <a:defRPr sz="2112"/>
            </a:pPr>
            <a:r>
              <a:t>Energy</a:t>
            </a:r>
          </a:p>
          <a:p>
            <a:pPr lvl="2" marL="1162303" indent="-357631" defTabSz="1144422">
              <a:spcBef>
                <a:spcPts val="900"/>
              </a:spcBef>
              <a:defRPr sz="2112"/>
            </a:pPr>
            <a:r>
              <a:t>Grazing angle with vacuum chamber wall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2) Photo-electron p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2) Photo-electron production</a:t>
            </a:r>
          </a:p>
        </p:txBody>
      </p:sp>
      <p:sp>
        <p:nvSpPr>
          <p:cNvPr id="2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8" name="Geant4…"/>
          <p:cNvSpPr txBox="1"/>
          <p:nvPr>
            <p:ph type="body" sz="half" idx="1"/>
          </p:nvPr>
        </p:nvSpPr>
        <p:spPr>
          <a:xfrm>
            <a:off x="313681" y="1117877"/>
            <a:ext cx="7546576" cy="6191846"/>
          </a:xfrm>
          <a:prstGeom prst="rect">
            <a:avLst/>
          </a:prstGeom>
        </p:spPr>
        <p:txBody>
          <a:bodyPr/>
          <a:lstStyle/>
          <a:p>
            <a:pPr marL="327313" indent="-327313" defTabSz="910336">
              <a:spcBef>
                <a:spcPts val="700"/>
              </a:spcBef>
              <a:defRPr sz="2100"/>
            </a:pPr>
            <a:r>
              <a:t>Geant4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Input: Absorbed photons</a:t>
            </a:r>
          </a:p>
          <a:p>
            <a:pPr lvl="2" marL="924559" indent="-284479" defTabSz="910336">
              <a:spcBef>
                <a:spcPts val="700"/>
              </a:spcBef>
              <a:defRPr sz="1679"/>
            </a:pPr>
            <a:r>
              <a:t>Azimuthal angle</a:t>
            </a:r>
          </a:p>
          <a:p>
            <a:pPr lvl="2" marL="924559" indent="-284479" defTabSz="910336">
              <a:spcBef>
                <a:spcPts val="700"/>
              </a:spcBef>
              <a:defRPr sz="1679"/>
            </a:pPr>
            <a:r>
              <a:t>Energy</a:t>
            </a:r>
          </a:p>
          <a:p>
            <a:pPr lvl="2" marL="924559" indent="-284479" defTabSz="910336">
              <a:spcBef>
                <a:spcPts val="700"/>
              </a:spcBef>
              <a:defRPr sz="1679"/>
            </a:pPr>
            <a:r>
              <a:t>Grazing angle with vacuum chamber wall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Simulates electron production from photo-electric and Auger effects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Vacuum chamber material (Aluminum) and surface layer </a:t>
            </a:r>
            <a:br/>
            <a:r>
              <a:t>(5 nm carbon-monoxide)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Output:</a:t>
            </a:r>
          </a:p>
          <a:p>
            <a:pPr lvl="2" marL="924559" indent="-284479" defTabSz="910336">
              <a:spcBef>
                <a:spcPts val="700"/>
              </a:spcBef>
              <a:defRPr sz="1679"/>
            </a:pPr>
            <a:r>
              <a:t>Quantum efficiency vs azimuthal angle</a:t>
            </a:r>
          </a:p>
          <a:p>
            <a:pPr lvl="2" marL="924559" indent="-284479" defTabSz="910336">
              <a:spcBef>
                <a:spcPts val="700"/>
              </a:spcBef>
              <a:defRPr sz="1679"/>
            </a:pPr>
            <a:r>
              <a:t>Photo-electron energy distributions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QE depends on photon energy &amp; grazing angle which vary azimuthally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Improvement on ECLOUD model</a:t>
            </a:r>
          </a:p>
          <a:p>
            <a:pPr lvl="1" marL="640079" indent="-320039" defTabSz="910336">
              <a:spcBef>
                <a:spcPts val="700"/>
              </a:spcBef>
              <a:defRPr sz="1960"/>
            </a:pPr>
            <a:r>
              <a:t>Big improvement to predictive ability</a:t>
            </a:r>
          </a:p>
        </p:txBody>
      </p:sp>
      <p:pic>
        <p:nvPicPr>
          <p:cNvPr id="2309" name="300eV_phot_tracks.pdf" descr="300eV_phot_tracks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105989" y="1475155"/>
            <a:ext cx="4819859" cy="6803290"/>
          </a:xfrm>
          <a:prstGeom prst="rect">
            <a:avLst/>
          </a:prstGeom>
          <a:ln w="12700">
            <a:miter lim="400000"/>
          </a:ln>
        </p:spPr>
      </p:pic>
      <p:sp>
        <p:nvSpPr>
          <p:cNvPr id="2310" name="Refer to Part 1 for details"/>
          <p:cNvSpPr txBox="1"/>
          <p:nvPr/>
        </p:nvSpPr>
        <p:spPr>
          <a:xfrm>
            <a:off x="-142480" y="8570495"/>
            <a:ext cx="4851770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2" marL="1320800" indent="-406400">
              <a:spcBef>
                <a:spcPts val="1000"/>
              </a:spcBef>
              <a:buClr>
                <a:schemeClr val="accent2">
                  <a:lumOff val="-10000"/>
                </a:schemeClr>
              </a:buClr>
              <a:buSzPct val="68000"/>
              <a:buChar char="★"/>
              <a:defRPr sz="2400">
                <a:solidFill>
                  <a:schemeClr val="accent2">
                    <a:lumOff val="-10000"/>
                  </a:schemeClr>
                </a:solidFill>
              </a:defRPr>
            </a:pPr>
            <a:r>
              <a:t>Refer to Part 1 for details</a:t>
            </a:r>
          </a:p>
        </p:txBody>
      </p:sp>
      <p:sp>
        <p:nvSpPr>
          <p:cNvPr id="2311" name="300 eV…"/>
          <p:cNvSpPr txBox="1"/>
          <p:nvPr/>
        </p:nvSpPr>
        <p:spPr>
          <a:xfrm>
            <a:off x="9740005" y="8197940"/>
            <a:ext cx="1996217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t>300 eV</a:t>
            </a:r>
          </a:p>
          <a:p>
            <a:pPr algn="ctr"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t>5 deg. grazing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EC buildup simulations with ECLOUD in both dipole and field-free regions…"/>
          <p:cNvSpPr txBox="1"/>
          <p:nvPr>
            <p:ph type="body" sz="half" idx="1"/>
          </p:nvPr>
        </p:nvSpPr>
        <p:spPr>
          <a:xfrm>
            <a:off x="347548" y="866986"/>
            <a:ext cx="6182023" cy="7735828"/>
          </a:xfrm>
          <a:prstGeom prst="rect">
            <a:avLst/>
          </a:prstGeom>
        </p:spPr>
        <p:txBody>
          <a:bodyPr/>
          <a:lstStyle/>
          <a:p>
            <a:pPr marL="402751" indent="-402751" defTabSz="988364">
              <a:spcBef>
                <a:spcPts val="800"/>
              </a:spcBef>
              <a:defRPr sz="2584"/>
            </a:pPr>
            <a:r>
              <a:t>EC buildup simulations with ECLOUD in both dipole and field-free regions</a:t>
            </a:r>
          </a:p>
          <a:p>
            <a:pPr marL="402751" indent="-402751" defTabSz="988364">
              <a:spcBef>
                <a:spcPts val="800"/>
              </a:spcBef>
              <a:defRPr sz="2584"/>
            </a:pPr>
            <a:r>
              <a:t>Use element-type ring-averaged beam sizes</a:t>
            </a:r>
          </a:p>
          <a:p>
            <a:pPr lvl="1" marL="719763" indent="-372291" defTabSz="988364">
              <a:spcBef>
                <a:spcPts val="800"/>
              </a:spcBef>
              <a:defRPr sz="2280"/>
            </a:pPr>
            <a:r>
              <a:t>Dipole: 730 x 20 um</a:t>
            </a:r>
          </a:p>
          <a:p>
            <a:pPr lvl="1" marL="719763" indent="-372291" defTabSz="988364">
              <a:spcBef>
                <a:spcPts val="800"/>
              </a:spcBef>
              <a:defRPr sz="2280"/>
            </a:pPr>
            <a:r>
              <a:t>Drift: 830 x 20 um</a:t>
            </a:r>
          </a:p>
          <a:p>
            <a:pPr lvl="2" marL="1055285" indent="-360341" defTabSz="988364">
              <a:spcBef>
                <a:spcPts val="800"/>
              </a:spcBef>
              <a:defRPr sz="2128"/>
            </a:pPr>
            <a:r>
              <a:t>The large horizontal size is dominated by dispersion</a:t>
            </a:r>
          </a:p>
          <a:p>
            <a:pPr marL="402751" indent="-402751" defTabSz="988364">
              <a:spcBef>
                <a:spcPts val="800"/>
              </a:spcBef>
              <a:defRPr sz="2584"/>
            </a:pPr>
            <a:r>
              <a:t>Obtain space-charge electric field maps from the EC for 11 time slices during a single bunch passage, in ±5σ of the transverse beam size</a:t>
            </a:r>
          </a:p>
          <a:p>
            <a:pPr lvl="1" marL="719763" indent="-372291" defTabSz="988364">
              <a:spcBef>
                <a:spcPts val="800"/>
              </a:spcBef>
              <a:defRPr sz="2280"/>
            </a:pPr>
            <a:r>
              <a:t>∆t = 20 ps</a:t>
            </a:r>
          </a:p>
          <a:p>
            <a:pPr marL="402751" indent="-402751" defTabSz="988364">
              <a:spcBef>
                <a:spcPts val="800"/>
              </a:spcBef>
              <a:defRPr sz="2584"/>
            </a:pPr>
          </a:p>
          <a:p>
            <a:pPr marL="402751" indent="-402751" defTabSz="988364">
              <a:spcBef>
                <a:spcPts val="800"/>
              </a:spcBef>
              <a:defRPr sz="2584"/>
            </a:pPr>
            <a:r>
              <a:t>Only ~0.1% of electrons are within this beam region</a:t>
            </a:r>
          </a:p>
          <a:p>
            <a:pPr lvl="1" marL="719763" indent="-372291" defTabSz="988364">
              <a:spcBef>
                <a:spcPts val="800"/>
              </a:spcBef>
              <a:defRPr sz="2280"/>
            </a:pPr>
            <a:r>
              <a:t>Necessary to average over many ECLOUD simulations</a:t>
            </a:r>
          </a:p>
        </p:txBody>
      </p:sp>
      <p:sp>
        <p:nvSpPr>
          <p:cNvPr id="2314" name="3) EC buildup sim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3) EC buildup simulation</a:t>
            </a:r>
          </a:p>
        </p:txBody>
      </p:sp>
      <p:sp>
        <p:nvSpPr>
          <p:cNvPr id="23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16" name="plotCharge_50376_avg_30.pdf" descr="plotCharge_50376_avg_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9835" y="1267665"/>
            <a:ext cx="4728696" cy="551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7" name="efield_50376_avg_b30.pdf" descr="efield_50376_avg_b3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171" y="6426767"/>
            <a:ext cx="6182023" cy="309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318" name="Transverse EC charge distributions in an 800 G dipole for bunch 30 of a 0.7 mA/b positron train"/>
          <p:cNvSpPr txBox="1"/>
          <p:nvPr/>
        </p:nvSpPr>
        <p:spPr>
          <a:xfrm>
            <a:off x="6742827" y="760775"/>
            <a:ext cx="6162711" cy="65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>
              <a:defRPr sz="1800"/>
            </a:lvl1pPr>
          </a:lstStyle>
          <a:p>
            <a:pPr/>
            <a:r>
              <a:t>Transverse EC charge distributions in an 800 G dipole for bunch 30 of a 0.7 mA/b positron train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Tune shifts calculated from electric field gradients (dEx/dx, dEy/dy)…"/>
          <p:cNvSpPr txBox="1"/>
          <p:nvPr>
            <p:ph type="body" sz="quarter" idx="1"/>
          </p:nvPr>
        </p:nvSpPr>
        <p:spPr>
          <a:xfrm>
            <a:off x="218205" y="859861"/>
            <a:ext cx="8788553" cy="2569009"/>
          </a:xfrm>
          <a:prstGeom prst="rect">
            <a:avLst/>
          </a:prstGeom>
        </p:spPr>
        <p:txBody>
          <a:bodyPr/>
          <a:lstStyle/>
          <a:p>
            <a:pPr marL="433768" indent="-433768" defTabSz="1196441">
              <a:defRPr sz="2208"/>
            </a:pPr>
            <a:r>
              <a:t>Tune shifts calculated from electric field gradients (dE</a:t>
            </a:r>
            <a:r>
              <a:rPr baseline="-5999"/>
              <a:t>x</a:t>
            </a:r>
            <a:r>
              <a:t>/dx, dE</a:t>
            </a:r>
            <a:r>
              <a:rPr baseline="-5999"/>
              <a:t>y</a:t>
            </a:r>
            <a:r>
              <a:t>/dy)</a:t>
            </a:r>
          </a:p>
          <a:p>
            <a:pPr marL="433768" indent="-433768" defTabSz="1196441">
              <a:defRPr sz="2208"/>
            </a:pPr>
            <a:r>
              <a:t>Gradient just before a bunch passage ➔ coherent tune shift</a:t>
            </a:r>
          </a:p>
          <a:p>
            <a:pPr lvl="1" marL="871292" indent="-450668" defTabSz="1196441">
              <a:defRPr sz="2024"/>
            </a:pPr>
            <a:r>
              <a:t>Demonstrated in witness bunch tune measurements (left)</a:t>
            </a:r>
          </a:p>
          <a:p>
            <a:pPr marL="433768" indent="-433768" defTabSz="1196441">
              <a:defRPr sz="2208"/>
            </a:pPr>
            <a:r>
              <a:t>Gradient during pinch ➔ incoherent tune spread, emittance growth</a:t>
            </a:r>
          </a:p>
          <a:p>
            <a:pPr lvl="1" marL="871292" indent="-450668" defTabSz="1196441">
              <a:defRPr sz="2024"/>
            </a:pPr>
            <a:r>
              <a:t>Demonstrated in witness bunch size measurements (right)</a:t>
            </a:r>
          </a:p>
        </p:txBody>
      </p:sp>
      <p:sp>
        <p:nvSpPr>
          <p:cNvPr id="2321" name="Electric field gradients from cloud space-charge fiel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53388">
              <a:defRPr sz="3078"/>
            </a:lvl1pPr>
          </a:lstStyle>
          <a:p>
            <a:pPr/>
            <a:r>
              <a:t>Electric field gradients from cloud space-charge fields</a:t>
            </a:r>
          </a:p>
        </p:txBody>
      </p:sp>
      <p:sp>
        <p:nvSpPr>
          <p:cNvPr id="2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25" name="Group"/>
          <p:cNvGrpSpPr/>
          <p:nvPr/>
        </p:nvGrpSpPr>
        <p:grpSpPr>
          <a:xfrm>
            <a:off x="1219027" y="3372237"/>
            <a:ext cx="4567629" cy="5992109"/>
            <a:chOff x="0" y="0"/>
            <a:chExt cx="4567627" cy="5992107"/>
          </a:xfrm>
        </p:grpSpPr>
        <p:pic>
          <p:nvPicPr>
            <p:cNvPr id="2323" name="train_and_wits_qx_nosim.pdf" descr="train_and_wits_qx_nosim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8574" y="0"/>
              <a:ext cx="4381009" cy="2920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4" name="train_and_wits_qy_cor_nosim.pdf" descr="train_and_wits_qy_cor_nosim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47022"/>
              <a:ext cx="4567628" cy="3045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6" name="vs_witness_shift1.pdf" descr="vs_witness_shift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8260" y="4517956"/>
            <a:ext cx="5551003" cy="3700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62869" y="974143"/>
            <a:ext cx="3813534" cy="2814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ECLOUD simulations depend strongly on vacuum chamber secondary electron yield (SEY) parameters…"/>
          <p:cNvSpPr txBox="1"/>
          <p:nvPr>
            <p:ph type="body" idx="1"/>
          </p:nvPr>
        </p:nvSpPr>
        <p:spPr>
          <a:xfrm>
            <a:off x="347548" y="1089026"/>
            <a:ext cx="7531816" cy="7575547"/>
          </a:xfrm>
          <a:prstGeom prst="rect">
            <a:avLst/>
          </a:prstGeom>
        </p:spPr>
        <p:txBody>
          <a:bodyPr/>
          <a:lstStyle/>
          <a:p>
            <a:pPr marL="416155" indent="-416155" defTabSz="1157427">
              <a:spcBef>
                <a:spcPts val="900"/>
              </a:spcBef>
              <a:defRPr sz="2492"/>
            </a:pPr>
            <a:r>
              <a:t>ECLOUD simulations depend strongly on vacuum chamber secondary electron yield (SEY) parameters</a:t>
            </a:r>
          </a:p>
          <a:p>
            <a:pPr marL="416155" indent="-416155" defTabSz="1157427">
              <a:spcBef>
                <a:spcPts val="900"/>
              </a:spcBef>
              <a:defRPr sz="2492"/>
            </a:pPr>
            <a:r>
              <a:t>Direct SEY measurements provide a good starting point, but it’s hard to accurately determine all the parameters</a:t>
            </a:r>
          </a:p>
          <a:p>
            <a:pPr marL="416155" indent="-416155" defTabSz="1157427">
              <a:spcBef>
                <a:spcPts val="900"/>
              </a:spcBef>
              <a:defRPr sz="2492"/>
            </a:pPr>
            <a:r>
              <a:t>Still, the condition in the machine may be different</a:t>
            </a:r>
          </a:p>
          <a:p>
            <a:pPr marL="416155" indent="-416155" defTabSz="1157427">
              <a:spcBef>
                <a:spcPts val="900"/>
              </a:spcBef>
              <a:defRPr sz="2492"/>
            </a:pPr>
            <a:r>
              <a:t>Use results from copper for our aluminum vacuum chamber</a:t>
            </a:r>
          </a:p>
          <a:p>
            <a:pPr marL="416155" indent="-416155" defTabSz="1157427">
              <a:spcBef>
                <a:spcPts val="0"/>
              </a:spcBef>
              <a:defRPr sz="2492"/>
            </a:pPr>
          </a:p>
          <a:p>
            <a:pPr marL="416155" indent="-416155" defTabSz="1157427">
              <a:spcBef>
                <a:spcPts val="900"/>
              </a:spcBef>
              <a:defRPr sz="2492"/>
            </a:pPr>
            <a:r>
              <a:t>To improve agreement between the ECLOUD model and our various measurements:</a:t>
            </a:r>
          </a:p>
          <a:p>
            <a:pPr lvl="1" marL="842880" indent="-435972" defTabSz="1157427">
              <a:spcBef>
                <a:spcPts val="900"/>
              </a:spcBef>
              <a:defRPr sz="2314"/>
            </a:pPr>
            <a:r>
              <a:t>Use an optimizer to fit the SEY parameters to tune shift data</a:t>
            </a:r>
          </a:p>
          <a:p>
            <a:pPr lvl="1" marL="842880" indent="-435972" defTabSz="1157427">
              <a:spcBef>
                <a:spcPts val="900"/>
              </a:spcBef>
              <a:defRPr sz="2314"/>
            </a:pPr>
            <a:r>
              <a:t>At each iteration, run ECLOUD simulations in parallel varying each parameter by an adaptive increment</a:t>
            </a:r>
          </a:p>
          <a:p>
            <a:pPr lvl="2" marL="1235794" indent="-421978" defTabSz="1157427">
              <a:spcBef>
                <a:spcPts val="900"/>
              </a:spcBef>
              <a:defRPr sz="2136"/>
            </a:pPr>
            <a:r>
              <a:t>Calculate Jacobian &amp; provide to optimizer</a:t>
            </a:r>
          </a:p>
        </p:txBody>
      </p:sp>
      <p:sp>
        <p:nvSpPr>
          <p:cNvPr id="2330" name="Calibration of model to tune shift 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70431">
              <a:defRPr sz="3420"/>
            </a:lvl1pPr>
          </a:lstStyle>
          <a:p>
            <a:pPr/>
            <a:r>
              <a:t>Calibration of model to tune shift measurements</a:t>
            </a:r>
          </a:p>
        </p:txBody>
      </p:sp>
      <p:sp>
        <p:nvSpPr>
          <p:cNvPr id="23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094" y="3280478"/>
            <a:ext cx="3422760" cy="5925582"/>
          </a:xfrm>
          <a:prstGeom prst="rect">
            <a:avLst/>
          </a:prstGeom>
          <a:ln w="12700">
            <a:miter lim="400000"/>
          </a:ln>
        </p:spPr>
      </p:pic>
      <p:sp>
        <p:nvSpPr>
          <p:cNvPr id="2333" name="M. Furman &amp; M. Pivi, “Probabilistic Model for the Simulation of Secondary Electron Emission,” Phys. Rev. ST Accel. Beams 5, 124404 (Dec. 2002)"/>
          <p:cNvSpPr txBox="1"/>
          <p:nvPr/>
        </p:nvSpPr>
        <p:spPr>
          <a:xfrm>
            <a:off x="5254950" y="9147719"/>
            <a:ext cx="7771186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457200">
              <a:lnSpc>
                <a:spcPts val="2600"/>
              </a:lnSpc>
              <a:spcBef>
                <a:spcPts val="1200"/>
              </a:spcBef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t>M. Furman &amp; M. Pivi, “Probabilistic Model for the Simulation of Secondary Electron Emission,” </a:t>
            </a:r>
            <a:r>
              <a:rPr i="1"/>
              <a:t>Phys. Rev. ST Accel. Beams </a:t>
            </a:r>
            <a:r>
              <a:rPr b="1"/>
              <a:t>5</a:t>
            </a:r>
            <a:r>
              <a:t>, 124404 (Dec. 2002)</a:t>
            </a:r>
          </a:p>
        </p:txBody>
      </p:sp>
      <p:sp>
        <p:nvSpPr>
          <p:cNvPr id="2334" name="Oval"/>
          <p:cNvSpPr/>
          <p:nvPr/>
        </p:nvSpPr>
        <p:spPr>
          <a:xfrm>
            <a:off x="10036935" y="3469077"/>
            <a:ext cx="1051388" cy="282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65023" tIns="65023" rIns="65023" bIns="65023" anchor="ctr"/>
          <a:lstStyle/>
          <a:p>
            <a:pPr/>
          </a:p>
        </p:txBody>
      </p:sp>
      <p:pic>
        <p:nvPicPr>
          <p:cNvPr id="23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9523" y="805858"/>
            <a:ext cx="3224731" cy="2425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Various discrepancies between model &amp; measurements…"/>
          <p:cNvSpPr txBox="1"/>
          <p:nvPr>
            <p:ph type="body" sz="quarter" idx="1"/>
          </p:nvPr>
        </p:nvSpPr>
        <p:spPr>
          <a:xfrm>
            <a:off x="150575" y="7958728"/>
            <a:ext cx="6092826" cy="1339401"/>
          </a:xfrm>
          <a:prstGeom prst="rect">
            <a:avLst/>
          </a:prstGeom>
        </p:spPr>
        <p:txBody>
          <a:bodyPr/>
          <a:lstStyle/>
          <a:p>
            <a:pPr marL="315896" indent="-315896" defTabSz="871321">
              <a:spcBef>
                <a:spcPts val="700"/>
              </a:spcBef>
              <a:defRPr sz="1608"/>
            </a:pPr>
            <a:r>
              <a:t>Various discrepancies between model &amp; measurements</a:t>
            </a:r>
          </a:p>
          <a:p>
            <a:pPr marL="315896" indent="-315896" defTabSz="871321">
              <a:spcBef>
                <a:spcPts val="700"/>
              </a:spcBef>
              <a:defRPr sz="1608"/>
            </a:pPr>
            <a:r>
              <a:t>However, just getting this close required a sophisticated model</a:t>
            </a:r>
          </a:p>
          <a:p>
            <a:pPr marL="315896" indent="-315896" defTabSz="871321">
              <a:spcBef>
                <a:spcPts val="700"/>
              </a:spcBef>
              <a:defRPr sz="1608"/>
            </a:pPr>
            <a:r>
              <a:t>Adjusting SEY parameters to better match data is a final calibration</a:t>
            </a:r>
          </a:p>
        </p:txBody>
      </p:sp>
      <p:sp>
        <p:nvSpPr>
          <p:cNvPr id="2338" name="Simulated tune shifts with initial SEY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118412">
              <a:defRPr sz="3268"/>
            </a:pPr>
            <a:r>
              <a:t>Simulated tune shifts with </a:t>
            </a:r>
            <a:r>
              <a:rPr b="1" i="1" u="sng"/>
              <a:t>initial SEY parameters</a:t>
            </a:r>
          </a:p>
        </p:txBody>
      </p:sp>
      <p:sp>
        <p:nvSpPr>
          <p:cNvPr id="23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45" name="Group"/>
          <p:cNvGrpSpPr/>
          <p:nvPr/>
        </p:nvGrpSpPr>
        <p:grpSpPr>
          <a:xfrm>
            <a:off x="101153" y="1717243"/>
            <a:ext cx="6350001" cy="2807709"/>
            <a:chOff x="0" y="0"/>
            <a:chExt cx="6350000" cy="2807708"/>
          </a:xfrm>
        </p:grpSpPr>
        <p:pic>
          <p:nvPicPr>
            <p:cNvPr id="2340" name="gradtunes_233697_233698.pdf" descr="gradtunes_233697_233698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676" t="70237" r="13206" b="1364"/>
            <a:stretch>
              <a:fillRect/>
            </a:stretch>
          </p:blipFill>
          <p:spPr>
            <a:xfrm>
              <a:off x="0" y="0"/>
              <a:ext cx="6350000" cy="280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4" name="Group"/>
            <p:cNvGrpSpPr/>
            <p:nvPr/>
          </p:nvGrpSpPr>
          <p:grpSpPr>
            <a:xfrm>
              <a:off x="508399" y="529357"/>
              <a:ext cx="1278524" cy="542509"/>
              <a:chOff x="0" y="0"/>
              <a:chExt cx="1278522" cy="542508"/>
            </a:xfrm>
          </p:grpSpPr>
          <p:pic>
            <p:nvPicPr>
              <p:cNvPr id="2341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435" y="155092"/>
                <a:ext cx="772122" cy="204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2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337621"/>
                <a:ext cx="772120" cy="204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3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5972" y="0"/>
                <a:ext cx="1242551" cy="2048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346" name="0.4 mA/b"/>
          <p:cNvSpPr txBox="1"/>
          <p:nvPr/>
        </p:nvSpPr>
        <p:spPr>
          <a:xfrm>
            <a:off x="2707404" y="1334170"/>
            <a:ext cx="103181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0.4 mA/b</a:t>
            </a:r>
          </a:p>
        </p:txBody>
      </p:sp>
      <p:sp>
        <p:nvSpPr>
          <p:cNvPr id="2347" name="0.7 mA/b"/>
          <p:cNvSpPr txBox="1"/>
          <p:nvPr/>
        </p:nvSpPr>
        <p:spPr>
          <a:xfrm>
            <a:off x="2707404" y="4508082"/>
            <a:ext cx="103181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0.7 mA/b</a:t>
            </a:r>
          </a:p>
        </p:txBody>
      </p:sp>
      <p:sp>
        <p:nvSpPr>
          <p:cNvPr id="2348" name="(Revolution frequency: 390 kHz)"/>
          <p:cNvSpPr txBox="1"/>
          <p:nvPr/>
        </p:nvSpPr>
        <p:spPr>
          <a:xfrm>
            <a:off x="1850265" y="7589522"/>
            <a:ext cx="274609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1200"/>
            </a:lvl1pPr>
          </a:lstStyle>
          <a:p>
            <a:pPr/>
            <a:r>
              <a:t>(Revolution frequency: 390 kHz)</a:t>
            </a:r>
          </a:p>
        </p:txBody>
      </p:sp>
      <p:pic>
        <p:nvPicPr>
          <p:cNvPr id="2349" name="Group" descr="Group"/>
          <p:cNvPicPr>
            <a:picLocks noChangeAspect="1"/>
          </p:cNvPicPr>
          <p:nvPr/>
        </p:nvPicPr>
        <p:blipFill>
          <a:blip r:embed="rId6">
            <a:extLst/>
          </a:blip>
          <a:srcRect l="4252" t="70535" r="13089" b="1222"/>
          <a:stretch>
            <a:fillRect/>
          </a:stretch>
        </p:blipFill>
        <p:spPr>
          <a:xfrm>
            <a:off x="126553" y="4837986"/>
            <a:ext cx="6350001" cy="2807709"/>
          </a:xfrm>
          <a:prstGeom prst="rect">
            <a:avLst/>
          </a:prstGeom>
          <a:ln w="12700">
            <a:miter lim="400000"/>
          </a:ln>
        </p:spPr>
      </p:pic>
      <p:sp>
        <p:nvSpPr>
          <p:cNvPr id="2350" name="2.1 GeV (CESRTA)"/>
          <p:cNvSpPr txBox="1"/>
          <p:nvPr/>
        </p:nvSpPr>
        <p:spPr>
          <a:xfrm>
            <a:off x="2099224" y="840620"/>
            <a:ext cx="245871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2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2.1 GeV (CESRTA)</a:t>
            </a:r>
          </a:p>
        </p:txBody>
      </p:sp>
      <p:sp>
        <p:nvSpPr>
          <p:cNvPr id="2351" name="2 mA/b"/>
          <p:cNvSpPr txBox="1"/>
          <p:nvPr/>
        </p:nvSpPr>
        <p:spPr>
          <a:xfrm>
            <a:off x="10424948" y="1708107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 mA/b</a:t>
            </a:r>
          </a:p>
        </p:txBody>
      </p:sp>
      <p:sp>
        <p:nvSpPr>
          <p:cNvPr id="2352" name="5.3 GeV (CHESS)"/>
          <p:cNvSpPr txBox="1"/>
          <p:nvPr/>
        </p:nvSpPr>
        <p:spPr>
          <a:xfrm>
            <a:off x="8684938" y="840620"/>
            <a:ext cx="2368871" cy="44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3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5.3 GeV (CHESS)</a:t>
            </a:r>
          </a:p>
        </p:txBody>
      </p:sp>
      <p:grpSp>
        <p:nvGrpSpPr>
          <p:cNvPr id="2358" name="Group"/>
          <p:cNvGrpSpPr/>
          <p:nvPr/>
        </p:nvGrpSpPr>
        <p:grpSpPr>
          <a:xfrm>
            <a:off x="6671072" y="1298385"/>
            <a:ext cx="6146480" cy="2705625"/>
            <a:chOff x="0" y="0"/>
            <a:chExt cx="6146478" cy="2705623"/>
          </a:xfrm>
        </p:grpSpPr>
        <p:grpSp>
          <p:nvGrpSpPr>
            <p:cNvPr id="2356" name="Group"/>
            <p:cNvGrpSpPr/>
            <p:nvPr/>
          </p:nvGrpSpPr>
          <p:grpSpPr>
            <a:xfrm>
              <a:off x="637615" y="497587"/>
              <a:ext cx="1278523" cy="542509"/>
              <a:chOff x="0" y="0"/>
              <a:chExt cx="1278522" cy="542508"/>
            </a:xfrm>
          </p:grpSpPr>
          <p:pic>
            <p:nvPicPr>
              <p:cNvPr id="2353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435" y="155092"/>
                <a:ext cx="772122" cy="204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4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337621"/>
                <a:ext cx="772120" cy="204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5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5972" y="0"/>
                <a:ext cx="1242551" cy="2048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57" name="gradtunes_233701_233702.pdf" descr="gradtunes_233701_233702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423" t="70738" r="15024" b="1521"/>
            <a:stretch>
              <a:fillRect/>
            </a:stretch>
          </p:blipFill>
          <p:spPr>
            <a:xfrm>
              <a:off x="0" y="0"/>
              <a:ext cx="6146479" cy="27056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9" name="gradtunes_233705_233706.pdf" descr="gradtunes_233705_233706.pdf"/>
          <p:cNvPicPr>
            <a:picLocks noChangeAspect="1"/>
          </p:cNvPicPr>
          <p:nvPr/>
        </p:nvPicPr>
        <p:blipFill>
          <a:blip r:embed="rId8">
            <a:extLst/>
          </a:blip>
          <a:srcRect l="3485" t="70618" r="15177" b="2064"/>
          <a:stretch>
            <a:fillRect/>
          </a:stretch>
        </p:blipFill>
        <p:spPr>
          <a:xfrm>
            <a:off x="6679245" y="3928051"/>
            <a:ext cx="6130249" cy="2664411"/>
          </a:xfrm>
          <a:prstGeom prst="rect">
            <a:avLst/>
          </a:prstGeom>
          <a:ln w="12700">
            <a:miter lim="400000"/>
          </a:ln>
        </p:spPr>
      </p:pic>
      <p:sp>
        <p:nvSpPr>
          <p:cNvPr id="2360" name="4 mA/b"/>
          <p:cNvSpPr txBox="1"/>
          <p:nvPr/>
        </p:nvSpPr>
        <p:spPr>
          <a:xfrm>
            <a:off x="10424949" y="4377327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 mA/b</a:t>
            </a:r>
          </a:p>
        </p:txBody>
      </p:sp>
      <p:pic>
        <p:nvPicPr>
          <p:cNvPr id="2361" name="gradtunes_233709_233710.pdf" descr="gradtunes_233709_233710.pdf"/>
          <p:cNvPicPr>
            <a:picLocks noChangeAspect="1"/>
          </p:cNvPicPr>
          <p:nvPr/>
        </p:nvPicPr>
        <p:blipFill>
          <a:blip r:embed="rId9">
            <a:extLst/>
          </a:blip>
          <a:srcRect l="4057" t="70779" r="15102" b="1887"/>
          <a:stretch>
            <a:fillRect/>
          </a:stretch>
        </p:blipFill>
        <p:spPr>
          <a:xfrm>
            <a:off x="6710599" y="6549852"/>
            <a:ext cx="6092854" cy="26659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2" name="6 mA/b"/>
          <p:cNvSpPr txBox="1"/>
          <p:nvPr/>
        </p:nvSpPr>
        <p:spPr>
          <a:xfrm>
            <a:off x="10424948" y="6930305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 mA/b</a:t>
            </a:r>
          </a:p>
        </p:txBody>
      </p:sp>
      <p:sp>
        <p:nvSpPr>
          <p:cNvPr id="2363" name="Line"/>
          <p:cNvSpPr/>
          <p:nvPr/>
        </p:nvSpPr>
        <p:spPr>
          <a:xfrm flipH="1">
            <a:off x="6510291" y="771249"/>
            <a:ext cx="1" cy="861901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Excellent agreement for a range of currents and beam energies!…"/>
          <p:cNvSpPr txBox="1"/>
          <p:nvPr>
            <p:ph type="body" sz="quarter" idx="1"/>
          </p:nvPr>
        </p:nvSpPr>
        <p:spPr>
          <a:xfrm>
            <a:off x="150575" y="7835473"/>
            <a:ext cx="6092826" cy="1356383"/>
          </a:xfrm>
          <a:prstGeom prst="rect">
            <a:avLst/>
          </a:prstGeom>
        </p:spPr>
        <p:txBody>
          <a:bodyPr/>
          <a:lstStyle/>
          <a:p>
            <a:pPr marL="377189" indent="-377189" defTabSz="1040384">
              <a:spcBef>
                <a:spcPts val="800"/>
              </a:spcBef>
              <a:defRPr sz="1920"/>
            </a:pPr>
            <a:r>
              <a:t>Excellent agreement for a range of currents and beam energies!</a:t>
            </a:r>
          </a:p>
          <a:p>
            <a:pPr marL="377189" indent="-377189" defTabSz="1040384">
              <a:spcBef>
                <a:spcPts val="800"/>
              </a:spcBef>
              <a:defRPr sz="1920"/>
            </a:pPr>
            <a:r>
              <a:t>Seeing the different contributions from dipoles &amp; drifts has taught us about cloud dynamics</a:t>
            </a:r>
          </a:p>
        </p:txBody>
      </p:sp>
      <p:sp>
        <p:nvSpPr>
          <p:cNvPr id="2366" name="Simulated tune shifts with fit SEY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22451">
              <a:defRPr sz="3572"/>
            </a:pPr>
            <a:r>
              <a:t>Simulated tune shifts with </a:t>
            </a:r>
            <a:r>
              <a:rPr b="1" i="1" u="sng"/>
              <a:t>fit SEY parameters</a:t>
            </a:r>
          </a:p>
        </p:txBody>
      </p:sp>
      <p:sp>
        <p:nvSpPr>
          <p:cNvPr id="23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8" name="0.4 mA/b"/>
          <p:cNvSpPr txBox="1"/>
          <p:nvPr/>
        </p:nvSpPr>
        <p:spPr>
          <a:xfrm>
            <a:off x="2707404" y="1334170"/>
            <a:ext cx="103181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0.4 mA/b</a:t>
            </a:r>
          </a:p>
        </p:txBody>
      </p:sp>
      <p:sp>
        <p:nvSpPr>
          <p:cNvPr id="2369" name="0.7 mA/b"/>
          <p:cNvSpPr txBox="1"/>
          <p:nvPr/>
        </p:nvSpPr>
        <p:spPr>
          <a:xfrm>
            <a:off x="2707404" y="4508082"/>
            <a:ext cx="103181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0.7 mA/b</a:t>
            </a:r>
          </a:p>
        </p:txBody>
      </p:sp>
      <p:sp>
        <p:nvSpPr>
          <p:cNvPr id="2370" name="(Revolution frequency: 390 kHz)"/>
          <p:cNvSpPr txBox="1"/>
          <p:nvPr/>
        </p:nvSpPr>
        <p:spPr>
          <a:xfrm>
            <a:off x="1850265" y="7537114"/>
            <a:ext cx="27460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1200"/>
            </a:lvl1pPr>
          </a:lstStyle>
          <a:p>
            <a:pPr/>
            <a:r>
              <a:t>(Revolution frequency: 390 kHz)</a:t>
            </a:r>
          </a:p>
        </p:txBody>
      </p:sp>
      <p:sp>
        <p:nvSpPr>
          <p:cNvPr id="2371" name="2.1 GeV (CESRTA)"/>
          <p:cNvSpPr txBox="1"/>
          <p:nvPr/>
        </p:nvSpPr>
        <p:spPr>
          <a:xfrm>
            <a:off x="2099224" y="840620"/>
            <a:ext cx="245871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2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2.1 GeV (CESRTA)</a:t>
            </a:r>
          </a:p>
        </p:txBody>
      </p:sp>
      <p:sp>
        <p:nvSpPr>
          <p:cNvPr id="2372" name="2 mA/b"/>
          <p:cNvSpPr txBox="1"/>
          <p:nvPr/>
        </p:nvSpPr>
        <p:spPr>
          <a:xfrm>
            <a:off x="10374148" y="1670007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 mA/b</a:t>
            </a:r>
          </a:p>
        </p:txBody>
      </p:sp>
      <p:sp>
        <p:nvSpPr>
          <p:cNvPr id="2373" name="5.3 GeV (CHESS)"/>
          <p:cNvSpPr txBox="1"/>
          <p:nvPr/>
        </p:nvSpPr>
        <p:spPr>
          <a:xfrm>
            <a:off x="8684938" y="840620"/>
            <a:ext cx="2368871" cy="44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3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5.3 GeV (CHESS)</a:t>
            </a:r>
          </a:p>
        </p:txBody>
      </p:sp>
      <p:sp>
        <p:nvSpPr>
          <p:cNvPr id="2374" name="4 mA/b"/>
          <p:cNvSpPr txBox="1"/>
          <p:nvPr/>
        </p:nvSpPr>
        <p:spPr>
          <a:xfrm>
            <a:off x="10336049" y="4339227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 mA/b</a:t>
            </a:r>
          </a:p>
        </p:txBody>
      </p:sp>
      <p:sp>
        <p:nvSpPr>
          <p:cNvPr id="2375" name="6 mA/b"/>
          <p:cNvSpPr txBox="1"/>
          <p:nvPr/>
        </p:nvSpPr>
        <p:spPr>
          <a:xfrm>
            <a:off x="10348748" y="6930305"/>
            <a:ext cx="860361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 mA/b</a:t>
            </a:r>
          </a:p>
        </p:txBody>
      </p:sp>
      <p:sp>
        <p:nvSpPr>
          <p:cNvPr id="2376" name="Line"/>
          <p:cNvSpPr/>
          <p:nvPr/>
        </p:nvSpPr>
        <p:spPr>
          <a:xfrm flipH="1">
            <a:off x="6510291" y="771249"/>
            <a:ext cx="1" cy="861901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pic>
        <p:nvPicPr>
          <p:cNvPr id="2377" name="gradtunes_231120_231121.pdf" descr="gradtunes_231120_231121.pdf"/>
          <p:cNvPicPr>
            <a:picLocks noChangeAspect="1"/>
          </p:cNvPicPr>
          <p:nvPr/>
        </p:nvPicPr>
        <p:blipFill>
          <a:blip r:embed="rId2">
            <a:extLst/>
          </a:blip>
          <a:srcRect l="4045" t="70434" r="14706" b="1757"/>
          <a:stretch>
            <a:fillRect/>
          </a:stretch>
        </p:blipFill>
        <p:spPr>
          <a:xfrm>
            <a:off x="139888" y="1740979"/>
            <a:ext cx="6123513" cy="2712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1" name="Group"/>
          <p:cNvGrpSpPr/>
          <p:nvPr/>
        </p:nvGrpSpPr>
        <p:grpSpPr>
          <a:xfrm>
            <a:off x="609552" y="2246600"/>
            <a:ext cx="1278524" cy="542509"/>
            <a:chOff x="0" y="0"/>
            <a:chExt cx="1278522" cy="542508"/>
          </a:xfrm>
        </p:grpSpPr>
        <p:pic>
          <p:nvPicPr>
            <p:cNvPr id="237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35" y="155092"/>
              <a:ext cx="772122" cy="2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7621"/>
              <a:ext cx="772120" cy="2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972" y="0"/>
              <a:ext cx="1242551" cy="204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82" name="gradtunes_231122_231123.pdf" descr="gradtunes_231122_231123.pdf"/>
          <p:cNvPicPr>
            <a:picLocks noChangeAspect="1"/>
          </p:cNvPicPr>
          <p:nvPr/>
        </p:nvPicPr>
        <p:blipFill>
          <a:blip r:embed="rId6">
            <a:extLst/>
          </a:blip>
          <a:srcRect l="5754" t="70557" r="15687" b="1676"/>
          <a:stretch>
            <a:fillRect/>
          </a:stretch>
        </p:blipFill>
        <p:spPr>
          <a:xfrm>
            <a:off x="304591" y="4879803"/>
            <a:ext cx="5920839" cy="2708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3" name="gradtunes_231124_231125.pdf" descr="gradtunes_231124_231125.pdf"/>
          <p:cNvPicPr>
            <a:picLocks noChangeAspect="1"/>
          </p:cNvPicPr>
          <p:nvPr/>
        </p:nvPicPr>
        <p:blipFill>
          <a:blip r:embed="rId7">
            <a:extLst/>
          </a:blip>
          <a:srcRect l="4178" t="70846" r="14866" b="2014"/>
          <a:stretch>
            <a:fillRect/>
          </a:stretch>
        </p:blipFill>
        <p:spPr>
          <a:xfrm>
            <a:off x="6700865" y="1345252"/>
            <a:ext cx="6101448" cy="264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4" name="gradtunes_231128_231129.pdf" descr="gradtunes_231128_231129.pdf"/>
          <p:cNvPicPr>
            <a:picLocks noChangeAspect="1"/>
          </p:cNvPicPr>
          <p:nvPr/>
        </p:nvPicPr>
        <p:blipFill>
          <a:blip r:embed="rId8">
            <a:extLst/>
          </a:blip>
          <a:srcRect l="3109" t="70497" r="15253" b="1921"/>
          <a:stretch>
            <a:fillRect/>
          </a:stretch>
        </p:blipFill>
        <p:spPr>
          <a:xfrm>
            <a:off x="6637167" y="3962930"/>
            <a:ext cx="6152898" cy="269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5" name="gradtunes_231132_231133.pdf" descr="gradtunes_231132_231133.pdf"/>
          <p:cNvPicPr>
            <a:picLocks noChangeAspect="1"/>
          </p:cNvPicPr>
          <p:nvPr/>
        </p:nvPicPr>
        <p:blipFill>
          <a:blip r:embed="rId9">
            <a:extLst/>
          </a:blip>
          <a:srcRect l="3928" t="70698" r="14800" b="1939"/>
          <a:stretch>
            <a:fillRect/>
          </a:stretch>
        </p:blipFill>
        <p:spPr>
          <a:xfrm>
            <a:off x="6714359" y="6612167"/>
            <a:ext cx="6125315" cy="26687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9" name="Group"/>
          <p:cNvGrpSpPr/>
          <p:nvPr/>
        </p:nvGrpSpPr>
        <p:grpSpPr>
          <a:xfrm>
            <a:off x="7308687" y="1757872"/>
            <a:ext cx="1278524" cy="542510"/>
            <a:chOff x="0" y="0"/>
            <a:chExt cx="1278522" cy="542508"/>
          </a:xfrm>
        </p:grpSpPr>
        <p:pic>
          <p:nvPicPr>
            <p:cNvPr id="238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35" y="155092"/>
              <a:ext cx="772122" cy="2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7621"/>
              <a:ext cx="772120" cy="2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972" y="0"/>
              <a:ext cx="1242551" cy="204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Fit uncertainties come from covariance matrix, estimated from Jacobian…"/>
          <p:cNvSpPr txBox="1"/>
          <p:nvPr>
            <p:ph type="body" sz="quarter" idx="1"/>
          </p:nvPr>
        </p:nvSpPr>
        <p:spPr>
          <a:xfrm>
            <a:off x="347549" y="7948277"/>
            <a:ext cx="7569603" cy="1595938"/>
          </a:xfrm>
          <a:prstGeom prst="rect">
            <a:avLst/>
          </a:prstGeom>
        </p:spPr>
        <p:txBody>
          <a:bodyPr/>
          <a:lstStyle/>
          <a:p>
            <a:pPr marL="471487" indent="-471487">
              <a:spcBef>
                <a:spcPts val="700"/>
              </a:spcBef>
              <a:defRPr sz="2000"/>
            </a:pPr>
            <a:r>
              <a:t>Fit uncertainties come from covariance matrix, estimated from Jacobian</a:t>
            </a:r>
          </a:p>
          <a:p>
            <a:pPr marL="471487" indent="-471487">
              <a:spcBef>
                <a:spcPts val="700"/>
              </a:spcBef>
              <a:defRPr sz="2000"/>
            </a:pPr>
            <a:r>
              <a:t>Correlation matrix (right) shows large correlations between parameters (could be removed from the optimizer)</a:t>
            </a:r>
          </a:p>
        </p:txBody>
      </p:sp>
      <p:sp>
        <p:nvSpPr>
          <p:cNvPr id="2392" name="Fit SEY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 SEY parameters</a:t>
            </a:r>
          </a:p>
        </p:txBody>
      </p:sp>
      <p:sp>
        <p:nvSpPr>
          <p:cNvPr id="2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394" name="Table"/>
          <p:cNvGraphicFramePr/>
          <p:nvPr/>
        </p:nvGraphicFramePr>
        <p:xfrm>
          <a:off x="318440" y="989164"/>
          <a:ext cx="7640520" cy="686380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{C7B018BB-80A7-4F77-B60F-C8B233D01FF8}</a:tableStyleId>
              </a:tblPr>
              <a:tblGrid>
                <a:gridCol w="3635213"/>
                <a:gridCol w="1380655"/>
                <a:gridCol w="1105551"/>
                <a:gridCol w="1506398"/>
              </a:tblGrid>
              <a:tr h="399184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Initial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D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Fit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D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Uncertainty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D8564"/>
                    </a:solidFill>
                  </a:tcPr>
                </a:tc>
              </a:tr>
              <a:tr h="5206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epeak</a:t>
                      </a:r>
                    </a:p>
                    <a:p>
                      <a:pPr algn="ctr">
                        <a:defRPr b="0"/>
                      </a:pPr>
                      <a:r>
                        <a:t>Peak energy of 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277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260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seys</a:t>
                      </a:r>
                    </a:p>
                    <a:p>
                      <a:pPr algn="ctr">
                        <a:defRPr b="0"/>
                      </a:pPr>
                      <a:r>
                        <a:t>True secondary yield 's' parameter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1.54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1.58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0.05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rediffused</a:t>
                      </a:r>
                    </a:p>
                    <a:p>
                      <a:pPr algn="ctr">
                        <a:defRPr b="0"/>
                      </a:pPr>
                      <a:r>
                        <a:t>Rediffused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0.39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0.01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deltamax</a:t>
                      </a:r>
                    </a:p>
                    <a:p>
                      <a:pPr algn="ctr">
                        <a:defRPr b="0"/>
                      </a:pPr>
                      <a:r>
                        <a:t>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1.88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1.53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0.04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semax</a:t>
                      </a:r>
                    </a:p>
                    <a:p>
                      <a:pPr algn="ctr">
                        <a:defRPr b="0"/>
                      </a:pPr>
                      <a:r>
                        <a:t>Energy spread of secondaries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3.58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0.4</a:t>
                      </a:r>
                    </a:p>
                  </a:txBody>
                  <a:tcPr marL="0" marR="0" marT="0" marB="0" anchor="ctr" anchorCtr="0" horzOverflow="overflow"/>
                </a:tc>
              </a:tr>
              <a:tr h="7303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tpar1</a:t>
                      </a:r>
                    </a:p>
                    <a:p>
                      <a:pPr algn="ctr">
                        <a:defRPr b="0"/>
                      </a:pPr>
                      <a:r>
                        <a:t>Angular dependence of 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0.66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0.99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0.2</a:t>
                      </a:r>
                    </a:p>
                  </a:txBody>
                  <a:tcPr marL="0" marR="0" marT="0" marB="0" anchor="ctr" anchorCtr="0" horzOverflow="overflow"/>
                </a:tc>
              </a:tr>
              <a:tr h="7303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tpar2</a:t>
                      </a:r>
                    </a:p>
                    <a:p>
                      <a:pPr algn="ctr">
                        <a:defRPr b="0"/>
                      </a:pPr>
                      <a:r>
                        <a:t>Power of cosine in angular dependence of 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0.4</a:t>
                      </a:r>
                    </a:p>
                  </a:txBody>
                  <a:tcPr marL="0" marR="0" marT="0" marB="0" anchor="ctr" anchorCtr="0" horzOverflow="overflow"/>
                </a:tc>
              </a:tr>
              <a:tr h="7303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tpar3</a:t>
                      </a:r>
                    </a:p>
                    <a:p>
                      <a:pPr algn="ctr">
                        <a:defRPr b="0"/>
                      </a:pPr>
                      <a:r>
                        <a:t>Angular dependence of peak energy of 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0.7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0.77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0.5</a:t>
                      </a:r>
                    </a:p>
                  </a:txBody>
                  <a:tcPr marL="0" marR="0" marT="0" marB="0" anchor="ctr" anchorCtr="0" horzOverflow="overflow"/>
                </a:tc>
              </a:tr>
              <a:tr h="7303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tpar4</a:t>
                      </a:r>
                    </a:p>
                    <a:p>
                      <a:pPr algn="ctr">
                        <a:defRPr b="0"/>
                      </a:pPr>
                      <a:r>
                        <a:t>Power of cosine in angular dependence of peak energy of true secondary yield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1.16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sepow</a:t>
                      </a:r>
                    </a:p>
                    <a:p>
                      <a:pPr algn="ctr">
                        <a:defRPr b="0"/>
                      </a:pPr>
                      <a:r>
                        <a:t>Power of energy of secondaries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0.84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0.2</a:t>
                      </a:r>
                    </a:p>
                  </a:txBody>
                  <a:tcPr marL="0" marR="0" marT="0" marB="0" anchor="ctr" anchorCtr="0" horzOverflow="overflow"/>
                </a:tc>
              </a:tr>
              <a:tr h="5016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p1el</a:t>
                      </a:r>
                    </a:p>
                    <a:p>
                      <a:pPr algn="ctr">
                        <a:defRPr b="0"/>
                      </a:pPr>
                      <a:r>
                        <a:t>Elastic yield at ‘zero’ energy</a:t>
                      </a:r>
                    </a:p>
                  </a:txBody>
                  <a:tcPr marL="0" marR="0" marT="0" marB="0" anchor="t" anchorCtr="0" horzOverflow="overflow"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0.07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0.02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2395" name="parameter_errors.pdf" descr="parameter_error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3924" y="3997525"/>
            <a:ext cx="4705989" cy="4618190"/>
          </a:xfrm>
          <a:prstGeom prst="rect">
            <a:avLst/>
          </a:prstGeom>
          <a:ln w="12700">
            <a:miter lim="400000"/>
          </a:ln>
        </p:spPr>
      </p:pic>
      <p:sp>
        <p:nvSpPr>
          <p:cNvPr id="2396" name="Red is +1…"/>
          <p:cNvSpPr txBox="1"/>
          <p:nvPr/>
        </p:nvSpPr>
        <p:spPr>
          <a:xfrm>
            <a:off x="10291574" y="8618559"/>
            <a:ext cx="1178370" cy="65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>
              <a:defRPr sz="1800"/>
            </a:pPr>
            <a:r>
              <a:t>Red is +1</a:t>
            </a:r>
          </a:p>
          <a:p>
            <a:pPr>
              <a:defRPr sz="1800"/>
            </a:pPr>
            <a:r>
              <a:t>Blue is -1</a:t>
            </a:r>
          </a:p>
        </p:txBody>
      </p:sp>
      <p:pic>
        <p:nvPicPr>
          <p:cNvPr id="23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7194" y="885518"/>
            <a:ext cx="4128966" cy="310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To gain confidence in this model for predicting tune shifts for CHESS-U, compare with measurements of CHESS-U Transition lattice…"/>
          <p:cNvSpPr txBox="1"/>
          <p:nvPr>
            <p:ph type="body" sz="half" idx="1"/>
          </p:nvPr>
        </p:nvSpPr>
        <p:spPr>
          <a:xfrm>
            <a:off x="211760" y="1523559"/>
            <a:ext cx="5277905" cy="74045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To gain confidence in this model for </a:t>
            </a:r>
            <a:r>
              <a:rPr i="1"/>
              <a:t>predicting</a:t>
            </a:r>
            <a:r>
              <a:t> tune shifts for CHESS-U, compare with measurements of CHESS-U Transition lattice</a:t>
            </a:r>
          </a:p>
          <a:p>
            <a:pPr lvl="1" marL="947057" indent="-489857">
              <a:defRPr sz="2400"/>
            </a:pPr>
            <a:r>
              <a:t>Same optics as CHESS-U except in south arc</a:t>
            </a:r>
          </a:p>
          <a:p>
            <a:pPr>
              <a:defRPr sz="2400"/>
            </a:pPr>
            <a:r>
              <a:t>Tune shift measurements were taken for two bunch configurations (14 ns bunch spacing)</a:t>
            </a:r>
          </a:p>
          <a:p>
            <a:pPr lvl="1" marL="947057" indent="-489857">
              <a:defRPr sz="2400"/>
            </a:pPr>
            <a:r>
              <a:t>18x5 at 1.0 mA/b (90 mA total)</a:t>
            </a:r>
          </a:p>
          <a:p>
            <a:pPr lvl="1" marL="947057" indent="-489857">
              <a:defRPr sz="2400"/>
            </a:pPr>
            <a:r>
              <a:t>9x5 (every other train) at 4.4 mA/b (200 mA total)</a:t>
            </a:r>
          </a:p>
          <a:p>
            <a:pPr>
              <a:defRPr sz="2400"/>
            </a:pPr>
            <a:r>
              <a:t>The 18x5 train was seemingly limited by a horizontal instability, possibly caused by electron cloud</a:t>
            </a:r>
          </a:p>
          <a:p>
            <a:pPr lvl="1" marL="947057" indent="-489857">
              <a:defRPr sz="2400"/>
            </a:pPr>
            <a:r>
              <a:t>Investigation underway</a:t>
            </a:r>
          </a:p>
        </p:txBody>
      </p:sp>
      <p:sp>
        <p:nvSpPr>
          <p:cNvPr id="2400" name="CHESS-U Transition Lat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CHESS-U Transition Lattice</a:t>
            </a:r>
          </a:p>
        </p:txBody>
      </p:sp>
      <p:sp>
        <p:nvSpPr>
          <p:cNvPr id="24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02" name="9x5 at 4.4 mA/b"/>
          <p:cNvSpPr txBox="1"/>
          <p:nvPr/>
        </p:nvSpPr>
        <p:spPr>
          <a:xfrm>
            <a:off x="8618545" y="5275236"/>
            <a:ext cx="16794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9x5 at 4.4 mA/b</a:t>
            </a:r>
          </a:p>
        </p:txBody>
      </p:sp>
      <p:sp>
        <p:nvSpPr>
          <p:cNvPr id="2403" name="18x5 at 1.0 mA/b"/>
          <p:cNvSpPr txBox="1"/>
          <p:nvPr/>
        </p:nvSpPr>
        <p:spPr>
          <a:xfrm>
            <a:off x="8552428" y="1594482"/>
            <a:ext cx="17937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18x5 at 1.0 mA/b</a:t>
            </a:r>
          </a:p>
        </p:txBody>
      </p:sp>
      <p:sp>
        <p:nvSpPr>
          <p:cNvPr id="2404" name="CHESS-U transition and CHESS-U results by summer REU student Keefer Rowan"/>
          <p:cNvSpPr txBox="1"/>
          <p:nvPr/>
        </p:nvSpPr>
        <p:spPr>
          <a:xfrm>
            <a:off x="1786782" y="771487"/>
            <a:ext cx="9431236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i="1" sz="2000"/>
            </a:lvl1pPr>
          </a:lstStyle>
          <a:p>
            <a:pPr/>
            <a:r>
              <a:t>CHESS-U transition and CHESS-U results by summer REU student Keefer Rowan</a:t>
            </a:r>
          </a:p>
        </p:txBody>
      </p:sp>
      <p:pic>
        <p:nvPicPr>
          <p:cNvPr id="2405" name="18x5_cutrans_final.pdf" descr="18x5_cutrans_final.pdf"/>
          <p:cNvPicPr>
            <a:picLocks noChangeAspect="1"/>
          </p:cNvPicPr>
          <p:nvPr/>
        </p:nvPicPr>
        <p:blipFill>
          <a:blip r:embed="rId2">
            <a:extLst/>
          </a:blip>
          <a:srcRect l="4566" t="68373" r="12124" b="1703"/>
          <a:stretch>
            <a:fillRect/>
          </a:stretch>
        </p:blipFill>
        <p:spPr>
          <a:xfrm>
            <a:off x="5961850" y="5782816"/>
            <a:ext cx="6725179" cy="312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6" name="9x5_cutrans_final.pdf" descr="9x5_cutrans_final.pdf"/>
          <p:cNvPicPr>
            <a:picLocks noChangeAspect="1"/>
          </p:cNvPicPr>
          <p:nvPr/>
        </p:nvPicPr>
        <p:blipFill>
          <a:blip r:embed="rId3">
            <a:extLst/>
          </a:blip>
          <a:srcRect l="4880" t="68303" r="13359" b="2090"/>
          <a:stretch>
            <a:fillRect/>
          </a:stretch>
        </p:blipFill>
        <p:spPr>
          <a:xfrm>
            <a:off x="5956403" y="1976740"/>
            <a:ext cx="6646325" cy="3114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(Part 1: Simulations of synchrotron-radiation-induced electron production in the CESR vacuum chamber wall)…"/>
          <p:cNvSpPr txBox="1"/>
          <p:nvPr>
            <p:ph type="body" idx="1"/>
          </p:nvPr>
        </p:nvSpPr>
        <p:spPr>
          <a:xfrm>
            <a:off x="347548" y="866986"/>
            <a:ext cx="12309703" cy="8427537"/>
          </a:xfrm>
          <a:prstGeom prst="rect">
            <a:avLst/>
          </a:prstGeom>
        </p:spPr>
        <p:txBody>
          <a:bodyPr/>
          <a:lstStyle/>
          <a:p>
            <a:pPr/>
            <a:r>
              <a:t>(Part 1: Simulations of synchrotron-radiation-induced electron production in the CESR vacuum chamber wall)</a:t>
            </a:r>
          </a:p>
          <a:p>
            <a:pPr/>
            <a:r>
              <a:t>Part 2: Measurements and model validation of electron-cloud-induced betatron tune shifts in the C</a:t>
            </a:r>
            <a:r>
              <a:rPr sz="2600"/>
              <a:t>ESR</a:t>
            </a:r>
            <a:r>
              <a:t>TA, CHESS and CHESS-U transition lattices and predictions for CHESS-U operation </a:t>
            </a:r>
          </a:p>
          <a:p>
            <a:pPr lvl="1"/>
            <a:r>
              <a:t>Emittance growth measurements</a:t>
            </a:r>
          </a:p>
          <a:p>
            <a:pPr lvl="1"/>
            <a:r>
              <a:t>Improved betatron tune shift measurements</a:t>
            </a:r>
          </a:p>
          <a:p>
            <a:pPr lvl="1"/>
            <a:r>
              <a:t>Fitting e-cloud model parameters to tune shift measurements in C</a:t>
            </a:r>
            <a:r>
              <a:rPr sz="2400"/>
              <a:t>ESR</a:t>
            </a:r>
            <a:r>
              <a:t>TA and CHESS conditions</a:t>
            </a:r>
          </a:p>
          <a:p>
            <a:pPr lvl="1"/>
            <a:r>
              <a:t>Predictions for tune shifts in CHESS-U</a:t>
            </a:r>
          </a:p>
          <a:p>
            <a:pPr lvl="1"/>
            <a:r>
              <a:t>Emittance growth simulations</a:t>
            </a:r>
          </a:p>
        </p:txBody>
      </p:sp>
      <p:sp>
        <p:nvSpPr>
          <p:cNvPr id="2219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2220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CHESS-U at 5.3 G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CHESS-U at 5.3 GeV</a:t>
            </a:r>
          </a:p>
        </p:txBody>
      </p:sp>
      <p:sp>
        <p:nvSpPr>
          <p:cNvPr id="2409" name="Slide Number"/>
          <p:cNvSpPr txBox="1"/>
          <p:nvPr>
            <p:ph type="sldNum" sz="quarter" idx="2"/>
          </p:nvPr>
        </p:nvSpPr>
        <p:spPr>
          <a:xfrm>
            <a:off x="12618145" y="9440439"/>
            <a:ext cx="278282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10" name="1x9, 4ns, 22.2 mA/b"/>
          <p:cNvSpPr txBox="1"/>
          <p:nvPr/>
        </p:nvSpPr>
        <p:spPr>
          <a:xfrm>
            <a:off x="8666874" y="5978911"/>
            <a:ext cx="2048010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1x9, 4ns, 22.2 mA/b</a:t>
            </a:r>
          </a:p>
        </p:txBody>
      </p:sp>
      <p:sp>
        <p:nvSpPr>
          <p:cNvPr id="2411" name="CHESS-U transition and CHESS-U results by summer REU student Keefer Rowan"/>
          <p:cNvSpPr txBox="1"/>
          <p:nvPr/>
        </p:nvSpPr>
        <p:spPr>
          <a:xfrm>
            <a:off x="1786782" y="771487"/>
            <a:ext cx="9431236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i="1" sz="2000"/>
            </a:lvl1pPr>
          </a:lstStyle>
          <a:p>
            <a:pPr/>
            <a:r>
              <a:t>CHESS-U transition and CHESS-U results by summer REU student Keefer Rowan</a:t>
            </a:r>
          </a:p>
        </p:txBody>
      </p:sp>
      <p:pic>
        <p:nvPicPr>
          <p:cNvPr id="2412" name="1x9_4ns.pdf" descr="1x9_4ns.pdf"/>
          <p:cNvPicPr>
            <a:picLocks noChangeAspect="1"/>
          </p:cNvPicPr>
          <p:nvPr/>
        </p:nvPicPr>
        <p:blipFill>
          <a:blip r:embed="rId2">
            <a:extLst/>
          </a:blip>
          <a:srcRect l="2850" t="68363" r="14096" b="1632"/>
          <a:stretch>
            <a:fillRect/>
          </a:stretch>
        </p:blipFill>
        <p:spPr>
          <a:xfrm>
            <a:off x="6561123" y="6371442"/>
            <a:ext cx="6259619" cy="2926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3" name="1x9.pdf" descr="1x9.pdf"/>
          <p:cNvPicPr>
            <a:picLocks noChangeAspect="1"/>
          </p:cNvPicPr>
          <p:nvPr/>
        </p:nvPicPr>
        <p:blipFill>
          <a:blip r:embed="rId3">
            <a:extLst/>
          </a:blip>
          <a:srcRect l="3415" t="68304" r="13991" b="1812"/>
          <a:stretch>
            <a:fillRect/>
          </a:stretch>
        </p:blipFill>
        <p:spPr>
          <a:xfrm>
            <a:off x="6578387" y="3008738"/>
            <a:ext cx="6224928" cy="2914665"/>
          </a:xfrm>
          <a:prstGeom prst="rect">
            <a:avLst/>
          </a:prstGeom>
          <a:ln w="12700">
            <a:miter lim="400000"/>
          </a:ln>
        </p:spPr>
      </p:pic>
      <p:sp>
        <p:nvSpPr>
          <p:cNvPr id="2414" name="1x9, 14ns, 22.2 mA/b"/>
          <p:cNvSpPr txBox="1"/>
          <p:nvPr/>
        </p:nvSpPr>
        <p:spPr>
          <a:xfrm>
            <a:off x="8609724" y="2590272"/>
            <a:ext cx="2162310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1x9, 14ns, 22.2 mA/b</a:t>
            </a:r>
          </a:p>
        </p:txBody>
      </p:sp>
      <p:pic>
        <p:nvPicPr>
          <p:cNvPr id="2415" name="9x5.pdf" descr="9x5.pdf"/>
          <p:cNvPicPr>
            <a:picLocks noChangeAspect="1"/>
          </p:cNvPicPr>
          <p:nvPr/>
        </p:nvPicPr>
        <p:blipFill>
          <a:blip r:embed="rId4">
            <a:extLst/>
          </a:blip>
          <a:srcRect l="4043" t="68178" r="15138" b="2055"/>
          <a:stretch>
            <a:fillRect/>
          </a:stretch>
        </p:blipFill>
        <p:spPr>
          <a:xfrm>
            <a:off x="255895" y="6394858"/>
            <a:ext cx="6091104" cy="290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16" name="9x5 at 4.4 mA/b"/>
          <p:cNvSpPr txBox="1"/>
          <p:nvPr/>
        </p:nvSpPr>
        <p:spPr>
          <a:xfrm>
            <a:off x="2461796" y="5952580"/>
            <a:ext cx="16794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9x5 at 4.4 mA/b</a:t>
            </a:r>
          </a:p>
        </p:txBody>
      </p:sp>
      <p:sp>
        <p:nvSpPr>
          <p:cNvPr id="2417" name="Various bunch configurations, all 200 mA total…"/>
          <p:cNvSpPr txBox="1"/>
          <p:nvPr>
            <p:ph type="body" sz="quarter" idx="1"/>
          </p:nvPr>
        </p:nvSpPr>
        <p:spPr>
          <a:xfrm>
            <a:off x="293233" y="1325200"/>
            <a:ext cx="11353141" cy="1064223"/>
          </a:xfrm>
          <a:prstGeom prst="rect">
            <a:avLst/>
          </a:prstGeom>
        </p:spPr>
        <p:txBody>
          <a:bodyPr/>
          <a:lstStyle/>
          <a:p>
            <a:pPr marL="406804" indent="-406804" defTabSz="1131417">
              <a:spcBef>
                <a:spcPts val="900"/>
              </a:spcBef>
              <a:defRPr sz="2088"/>
            </a:pPr>
            <a:r>
              <a:t>Various bunch configurations, all 200 mA total</a:t>
            </a:r>
          </a:p>
          <a:p>
            <a:pPr marL="406804" indent="-406804" defTabSz="1131417">
              <a:spcBef>
                <a:spcPts val="900"/>
              </a:spcBef>
              <a:defRPr sz="2088"/>
            </a:pPr>
            <a:r>
              <a:t>Includes contribution from combined function magnets (DQ) and compact undulators (CCU)</a:t>
            </a:r>
          </a:p>
        </p:txBody>
      </p:sp>
      <p:pic>
        <p:nvPicPr>
          <p:cNvPr id="2418" name="18x5.pdf" descr="18x5.pdf"/>
          <p:cNvPicPr>
            <a:picLocks noChangeAspect="1"/>
          </p:cNvPicPr>
          <p:nvPr/>
        </p:nvPicPr>
        <p:blipFill>
          <a:blip r:embed="rId5">
            <a:extLst/>
          </a:blip>
          <a:srcRect l="3658" t="68173" r="14781" b="1835"/>
          <a:stretch>
            <a:fillRect/>
          </a:stretch>
        </p:blipFill>
        <p:spPr>
          <a:xfrm>
            <a:off x="208865" y="2997944"/>
            <a:ext cx="6147010" cy="2925220"/>
          </a:xfrm>
          <a:prstGeom prst="rect">
            <a:avLst/>
          </a:prstGeom>
          <a:ln w="12700">
            <a:miter lim="400000"/>
          </a:ln>
        </p:spPr>
      </p:pic>
      <p:sp>
        <p:nvSpPr>
          <p:cNvPr id="2419" name="18x5 at 2.2 mA/b"/>
          <p:cNvSpPr txBox="1"/>
          <p:nvPr/>
        </p:nvSpPr>
        <p:spPr>
          <a:xfrm>
            <a:off x="2404646" y="2639355"/>
            <a:ext cx="17937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18x5 at 2.2 mA/b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CHESS-U at 6 G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CHESS-U at 6 GeV</a:t>
            </a:r>
          </a:p>
        </p:txBody>
      </p:sp>
      <p:sp>
        <p:nvSpPr>
          <p:cNvPr id="24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3" name="1x9, 4ns, 22.2 mA/b"/>
          <p:cNvSpPr txBox="1"/>
          <p:nvPr/>
        </p:nvSpPr>
        <p:spPr>
          <a:xfrm>
            <a:off x="8666874" y="6207511"/>
            <a:ext cx="2048010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1x9, 4ns, 22.2 mA/b</a:t>
            </a:r>
          </a:p>
        </p:txBody>
      </p:sp>
      <p:sp>
        <p:nvSpPr>
          <p:cNvPr id="2424" name="1x9, 14ns, 22.2 mA/b"/>
          <p:cNvSpPr txBox="1"/>
          <p:nvPr/>
        </p:nvSpPr>
        <p:spPr>
          <a:xfrm>
            <a:off x="8609724" y="3072872"/>
            <a:ext cx="2162310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1x9, 14ns, 22.2 mA/b</a:t>
            </a:r>
          </a:p>
        </p:txBody>
      </p:sp>
      <p:sp>
        <p:nvSpPr>
          <p:cNvPr id="2425" name="9x5 at 4.4 mA/b"/>
          <p:cNvSpPr txBox="1"/>
          <p:nvPr/>
        </p:nvSpPr>
        <p:spPr>
          <a:xfrm>
            <a:off x="2461796" y="6181180"/>
            <a:ext cx="16794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9x5 at 4.4 mA/b</a:t>
            </a:r>
          </a:p>
        </p:txBody>
      </p:sp>
      <p:sp>
        <p:nvSpPr>
          <p:cNvPr id="2426" name="Various bunch configurations, all 200 mA total…"/>
          <p:cNvSpPr txBox="1"/>
          <p:nvPr>
            <p:ph type="body" sz="half" idx="1"/>
          </p:nvPr>
        </p:nvSpPr>
        <p:spPr>
          <a:xfrm>
            <a:off x="293233" y="796354"/>
            <a:ext cx="11353141" cy="2337035"/>
          </a:xfrm>
          <a:prstGeom prst="rect">
            <a:avLst/>
          </a:prstGeom>
        </p:spPr>
        <p:txBody>
          <a:bodyPr/>
          <a:lstStyle/>
          <a:p>
            <a:pPr marL="392776" indent="-392776" defTabSz="1092403">
              <a:spcBef>
                <a:spcPts val="500"/>
              </a:spcBef>
              <a:defRPr sz="2016"/>
            </a:pPr>
            <a:r>
              <a:t>Various bunch configurations, all 200 mA total</a:t>
            </a:r>
          </a:p>
          <a:p>
            <a:pPr marL="392776" indent="-392776" defTabSz="1092403">
              <a:spcBef>
                <a:spcPts val="500"/>
              </a:spcBef>
              <a:defRPr sz="2016"/>
            </a:pPr>
            <a:r>
              <a:t>Includes contribution from combined function magnets (DQ) and compact undulators (CCU)</a:t>
            </a:r>
          </a:p>
          <a:p>
            <a:pPr marL="392776" indent="-392776" defTabSz="1092403">
              <a:spcBef>
                <a:spcPts val="500"/>
              </a:spcBef>
              <a:defRPr sz="2016"/>
            </a:pPr>
            <a:r>
              <a:t>Tune shifts at 5.3 GeV very similar, about 5-10% lower</a:t>
            </a:r>
          </a:p>
          <a:p>
            <a:pPr marL="392776" indent="-392776" defTabSz="1092403">
              <a:spcBef>
                <a:spcPts val="500"/>
              </a:spcBef>
              <a:defRPr sz="2016"/>
            </a:pPr>
            <a:r>
              <a:t>All tune shifts, except for 1x9 with 4ns spacing, are &lt; 2.5 kHz and should not present a problem</a:t>
            </a:r>
          </a:p>
          <a:p>
            <a:pPr lvl="1" marL="795528" indent="-411480" defTabSz="1092403">
              <a:spcBef>
                <a:spcPts val="500"/>
              </a:spcBef>
              <a:defRPr sz="2016"/>
            </a:pPr>
            <a:r>
              <a:t>We had tune shifts up to 3.5 kHz in the 5.3 GeV measurements</a:t>
            </a:r>
          </a:p>
          <a:p>
            <a:pPr lvl="1" marL="795528" indent="-411480" defTabSz="1092403">
              <a:spcBef>
                <a:spcPts val="500"/>
              </a:spcBef>
              <a:defRPr sz="2016"/>
            </a:pPr>
            <a:r>
              <a:t>Tune plane of CHESS-U better than CHESS</a:t>
            </a:r>
          </a:p>
        </p:txBody>
      </p:sp>
      <p:sp>
        <p:nvSpPr>
          <p:cNvPr id="2427" name="18x5 at 2.2 mA/b"/>
          <p:cNvSpPr txBox="1"/>
          <p:nvPr/>
        </p:nvSpPr>
        <p:spPr>
          <a:xfrm>
            <a:off x="2404646" y="3121955"/>
            <a:ext cx="1793736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18x5 at 2.2 mA/b</a:t>
            </a:r>
          </a:p>
        </p:txBody>
      </p:sp>
      <p:pic>
        <p:nvPicPr>
          <p:cNvPr id="2428" name="1x9_4ns.pdf" descr="1x9_4ns.pdf"/>
          <p:cNvPicPr>
            <a:picLocks noChangeAspect="1"/>
          </p:cNvPicPr>
          <p:nvPr/>
        </p:nvPicPr>
        <p:blipFill>
          <a:blip r:embed="rId2">
            <a:extLst/>
          </a:blip>
          <a:srcRect l="3756" t="68180" r="14632" b="2072"/>
          <a:stretch>
            <a:fillRect/>
          </a:stretch>
        </p:blipFill>
        <p:spPr>
          <a:xfrm>
            <a:off x="6615307" y="6471837"/>
            <a:ext cx="6150988" cy="290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9" name="1x9.pdf" descr="1x9.pdf"/>
          <p:cNvPicPr>
            <a:picLocks noChangeAspect="1"/>
          </p:cNvPicPr>
          <p:nvPr/>
        </p:nvPicPr>
        <p:blipFill>
          <a:blip r:embed="rId3">
            <a:extLst/>
          </a:blip>
          <a:srcRect l="3118" t="68103" r="15131" b="1801"/>
          <a:stretch>
            <a:fillRect/>
          </a:stretch>
        </p:blipFill>
        <p:spPr>
          <a:xfrm>
            <a:off x="6511769" y="3413057"/>
            <a:ext cx="6161438" cy="293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0" name="18x5.pdf" descr="18x5.pdf"/>
          <p:cNvPicPr>
            <a:picLocks noChangeAspect="1"/>
          </p:cNvPicPr>
          <p:nvPr/>
        </p:nvPicPr>
        <p:blipFill>
          <a:blip r:embed="rId4">
            <a:extLst/>
          </a:blip>
          <a:srcRect l="4014" t="68110" r="15169" b="1923"/>
          <a:stretch>
            <a:fillRect/>
          </a:stretch>
        </p:blipFill>
        <p:spPr>
          <a:xfrm>
            <a:off x="255895" y="3419407"/>
            <a:ext cx="6091051" cy="2922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1" name="9x5.pdf" descr="9x5.pdf"/>
          <p:cNvPicPr>
            <a:picLocks noChangeAspect="1"/>
          </p:cNvPicPr>
          <p:nvPr/>
        </p:nvPicPr>
        <p:blipFill>
          <a:blip r:embed="rId5">
            <a:extLst/>
          </a:blip>
          <a:srcRect l="4108" t="68314" r="15102" b="1863"/>
          <a:stretch>
            <a:fillRect/>
          </a:stretch>
        </p:blipFill>
        <p:spPr>
          <a:xfrm>
            <a:off x="257085" y="6499774"/>
            <a:ext cx="6088982" cy="2908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Use the time-sliced electric field maps in EC elements at the dipole and drifts…"/>
          <p:cNvSpPr txBox="1"/>
          <p:nvPr>
            <p:ph type="body" idx="1"/>
          </p:nvPr>
        </p:nvSpPr>
        <p:spPr>
          <a:xfrm>
            <a:off x="347548" y="1102924"/>
            <a:ext cx="12309703" cy="5064929"/>
          </a:xfrm>
          <a:prstGeom prst="rect">
            <a:avLst/>
          </a:prstGeom>
        </p:spPr>
        <p:txBody>
          <a:bodyPr/>
          <a:lstStyle/>
          <a:p>
            <a:pPr marL="383424" indent="-383424" defTabSz="1066393">
              <a:spcBef>
                <a:spcPts val="800"/>
              </a:spcBef>
              <a:defRPr sz="2460"/>
            </a:pPr>
            <a:r>
              <a:t>Use the </a:t>
            </a:r>
            <a:r>
              <a:rPr i="1"/>
              <a:t>time-sliced electric field maps</a:t>
            </a:r>
            <a:r>
              <a:t> in EC elements at the dipole and drifts</a:t>
            </a:r>
          </a:p>
          <a:p>
            <a:pPr marL="383424" indent="-383424" defTabSz="1066393">
              <a:spcBef>
                <a:spcPts val="800"/>
              </a:spcBef>
              <a:defRPr sz="2460"/>
            </a:pPr>
            <a:r>
              <a:t>Track particles in bunch through the full lattice (using Bmad) for multiple damping times, with radiation excitation and damping </a:t>
            </a:r>
          </a:p>
          <a:p>
            <a:pPr marL="383424" indent="-383424" defTabSz="1066393">
              <a:spcBef>
                <a:spcPts val="800"/>
              </a:spcBef>
              <a:defRPr sz="2460"/>
            </a:pPr>
            <a:r>
              <a:t>“weak-strong” model: does not take into account effects on the cloud due to changes in the beam</a:t>
            </a:r>
          </a:p>
          <a:p>
            <a:pPr lvl="1" marL="749808" indent="-374904" defTabSz="1066393">
              <a:spcBef>
                <a:spcPts val="800"/>
              </a:spcBef>
              <a:defRPr sz="2296"/>
            </a:pPr>
            <a:r>
              <a:t>Tracking: </a:t>
            </a:r>
            <a:r>
              <a:rPr>
                <a:solidFill>
                  <a:schemeClr val="accent2"/>
                </a:solidFill>
              </a:rPr>
              <a:t>Weak</a:t>
            </a:r>
            <a:r>
              <a:t>: beam; </a:t>
            </a:r>
            <a:r>
              <a:rPr>
                <a:solidFill>
                  <a:schemeClr val="accent2"/>
                </a:solidFill>
              </a:rPr>
              <a:t>Strong</a:t>
            </a:r>
            <a:r>
              <a:t>: EC</a:t>
            </a:r>
          </a:p>
          <a:p>
            <a:pPr lvl="1" marL="749808" indent="-374904" defTabSz="1066393">
              <a:spcBef>
                <a:spcPts val="800"/>
              </a:spcBef>
              <a:defRPr sz="2296"/>
            </a:pPr>
            <a:r>
              <a:t>EC buildup simulations: </a:t>
            </a:r>
            <a:r>
              <a:rPr>
                <a:solidFill>
                  <a:schemeClr val="accent2"/>
                </a:solidFill>
              </a:rPr>
              <a:t>Weak</a:t>
            </a:r>
            <a:r>
              <a:t>: EC; </a:t>
            </a:r>
            <a:r>
              <a:rPr>
                <a:solidFill>
                  <a:schemeClr val="accent2"/>
                </a:solidFill>
              </a:rPr>
              <a:t>Strong</a:t>
            </a:r>
            <a:r>
              <a:t>: beam</a:t>
            </a:r>
          </a:p>
          <a:p>
            <a:pPr lvl="1" marL="749808" indent="-374904" defTabSz="1066393">
              <a:spcBef>
                <a:spcPts val="800"/>
              </a:spcBef>
              <a:defRPr sz="2296"/>
            </a:pPr>
            <a:r>
              <a:t>Justification: EC buildup simulations are rather insensitive to vertical beam size</a:t>
            </a:r>
          </a:p>
          <a:p>
            <a:pPr marL="383424" indent="-383424" defTabSz="1066393">
              <a:spcBef>
                <a:spcPts val="800"/>
              </a:spcBef>
              <a:defRPr sz="2460"/>
            </a:pPr>
            <a:r>
              <a:t>Strong-strong simulations are too computationally intensive to track for enough turns</a:t>
            </a:r>
          </a:p>
          <a:p>
            <a:pPr lvl="1" marL="749808" indent="-374904" defTabSz="1066393">
              <a:spcBef>
                <a:spcPts val="800"/>
              </a:spcBef>
              <a:defRPr sz="2296"/>
            </a:pPr>
            <a:r>
              <a:t>Damping times at CesrTA are ~20,000 turns</a:t>
            </a:r>
          </a:p>
          <a:p>
            <a:pPr lvl="1" marL="749808" indent="-374904" defTabSz="1066393">
              <a:spcBef>
                <a:spcPts val="800"/>
              </a:spcBef>
              <a:defRPr sz="2296"/>
            </a:pPr>
            <a:r>
              <a:t>We want equilibrium beam sizes</a:t>
            </a:r>
          </a:p>
        </p:txBody>
      </p:sp>
      <p:sp>
        <p:nvSpPr>
          <p:cNvPr id="2434" name="4) Tracking sim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4) Tracking simulations</a:t>
            </a:r>
          </a:p>
        </p:txBody>
      </p:sp>
      <p:sp>
        <p:nvSpPr>
          <p:cNvPr id="2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Bunch size from simulation is the average over last 20k turns (of 100k)…"/>
          <p:cNvSpPr txBox="1"/>
          <p:nvPr>
            <p:ph type="body" sz="quarter" idx="1"/>
          </p:nvPr>
        </p:nvSpPr>
        <p:spPr>
          <a:xfrm>
            <a:off x="347548" y="899176"/>
            <a:ext cx="11979258" cy="1630171"/>
          </a:xfrm>
          <a:prstGeom prst="rect">
            <a:avLst/>
          </a:prstGeom>
        </p:spPr>
        <p:txBody>
          <a:bodyPr/>
          <a:lstStyle/>
          <a:p>
            <a:pPr marL="480059" indent="-480059">
              <a:defRPr sz="2800"/>
            </a:pPr>
            <a:r>
              <a:t>Bunch size from simulation is the average over last 20k turns (of 100k)</a:t>
            </a:r>
          </a:p>
          <a:p>
            <a:pPr marL="480059" indent="-480059">
              <a:defRPr sz="2800"/>
            </a:pPr>
            <a:r>
              <a:t>See vertical emittance growth in 0.7 mA/b simulations</a:t>
            </a:r>
          </a:p>
        </p:txBody>
      </p:sp>
      <p:sp>
        <p:nvSpPr>
          <p:cNvPr id="2438" name="Vertical bunch size growth - tr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Vertical bunch size growth - train</a:t>
            </a:r>
          </a:p>
        </p:txBody>
      </p:sp>
      <p:sp>
        <p:nvSpPr>
          <p:cNvPr id="2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0" name="trains_vs_233443_233483.pdf" descr="trains_vs_233443_233483.pdf"/>
          <p:cNvPicPr>
            <a:picLocks noChangeAspect="1"/>
          </p:cNvPicPr>
          <p:nvPr/>
        </p:nvPicPr>
        <p:blipFill>
          <a:blip r:embed="rId2">
            <a:extLst/>
          </a:blip>
          <a:srcRect l="0" t="0" r="4067" b="0"/>
          <a:stretch>
            <a:fillRect/>
          </a:stretch>
        </p:blipFill>
        <p:spPr>
          <a:xfrm>
            <a:off x="6562924" y="3114590"/>
            <a:ext cx="6281652" cy="4365333"/>
          </a:xfrm>
          <a:prstGeom prst="rect">
            <a:avLst/>
          </a:prstGeom>
          <a:ln w="12700">
            <a:miter lim="400000"/>
          </a:ln>
        </p:spPr>
      </p:pic>
      <p:sp>
        <p:nvSpPr>
          <p:cNvPr id="2441" name="0.7 mA/b positron train"/>
          <p:cNvSpPr txBox="1"/>
          <p:nvPr/>
        </p:nvSpPr>
        <p:spPr>
          <a:xfrm>
            <a:off x="1006467" y="3307154"/>
            <a:ext cx="2905040" cy="39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>
              <a:defRPr sz="1600"/>
            </a:lvl1pPr>
          </a:lstStyle>
          <a:p>
            <a:pPr/>
            <a:r>
              <a:t>0.7 mA/b positron train</a:t>
            </a:r>
          </a:p>
        </p:txBody>
      </p:sp>
      <p:pic>
        <p:nvPicPr>
          <p:cNvPr id="2442" name="run_233443_233483_MAP_avg_100000_vs.pdf" descr="run_233443_233483_MAP_avg_100000_vs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5257" y="3121535"/>
            <a:ext cx="6527167" cy="4351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More emittance growth with:…"/>
          <p:cNvSpPr txBox="1"/>
          <p:nvPr>
            <p:ph type="body" sz="quarter" idx="1"/>
          </p:nvPr>
        </p:nvSpPr>
        <p:spPr>
          <a:xfrm>
            <a:off x="347548" y="6992016"/>
            <a:ext cx="12309703" cy="1898389"/>
          </a:xfrm>
          <a:prstGeom prst="rect">
            <a:avLst/>
          </a:prstGeom>
        </p:spPr>
        <p:txBody>
          <a:bodyPr/>
          <a:lstStyle/>
          <a:p>
            <a:pPr marL="392776" indent="-392776" defTabSz="1092403">
              <a:spcBef>
                <a:spcPts val="900"/>
              </a:spcBef>
              <a:defRPr sz="2520"/>
            </a:pPr>
            <a:r>
              <a:t>More emittance growth with:</a:t>
            </a:r>
          </a:p>
          <a:p>
            <a:pPr lvl="1" marL="768095" indent="-384047" defTabSz="1092403">
              <a:spcBef>
                <a:spcPts val="900"/>
              </a:spcBef>
              <a:defRPr sz="2351"/>
            </a:pPr>
            <a:r>
              <a:t>shorter distances from train (more cloud) </a:t>
            </a:r>
          </a:p>
          <a:p>
            <a:pPr lvl="1" marL="768095" indent="-384047" defTabSz="1092403">
              <a:spcBef>
                <a:spcPts val="900"/>
              </a:spcBef>
              <a:defRPr sz="2351" u="sng"/>
            </a:pPr>
            <a:r>
              <a:rPr i="1"/>
              <a:t>higher witness bunch current (more pinch)</a:t>
            </a:r>
          </a:p>
          <a:p>
            <a:pPr marL="392776" indent="-392776" defTabSz="1092403">
              <a:spcBef>
                <a:spcPts val="900"/>
              </a:spcBef>
              <a:defRPr sz="2520"/>
            </a:pPr>
            <a:r>
              <a:t>Simulations show similar behavior</a:t>
            </a:r>
          </a:p>
        </p:txBody>
      </p:sp>
      <p:sp>
        <p:nvSpPr>
          <p:cNvPr id="2445" name="Vertical bunch size growth - witness bu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Vertical bunch size growth - witness bunch</a:t>
            </a:r>
          </a:p>
        </p:txBody>
      </p:sp>
      <p:sp>
        <p:nvSpPr>
          <p:cNvPr id="24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7" name="vs_witness_shift1.pdf" descr="vs_witness_shift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992" y="710819"/>
            <a:ext cx="7650816" cy="6120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We have obtained various measurements of tune shifts and emittance growth from electron cloud…"/>
          <p:cNvSpPr txBox="1"/>
          <p:nvPr>
            <p:ph type="body" idx="1"/>
          </p:nvPr>
        </p:nvSpPr>
        <p:spPr>
          <a:xfrm>
            <a:off x="347548" y="866986"/>
            <a:ext cx="12309703" cy="8184432"/>
          </a:xfrm>
          <a:prstGeom prst="rect">
            <a:avLst/>
          </a:prstGeom>
        </p:spPr>
        <p:txBody>
          <a:bodyPr/>
          <a:lstStyle/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We have obtained various measurements of tune shifts and emittance growth from electron cloud</a:t>
            </a: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Our e-cloud model has been improved with precise modeling of synchrotron radiation photons &amp; generation of primary electrons</a:t>
            </a: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The model has been validated with improved tune shift measurements for a range of bunch currents at 2.1 and 5.3 GeV</a:t>
            </a: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The validated model was used to predict tune shifts in CHESS-U transition and CHESS-U</a:t>
            </a:r>
          </a:p>
          <a:p>
            <a:pPr lvl="1" marL="499262" indent="-261518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All tune shifts (except for 1x9 with 4ns spacing) are &lt; 2.5 kHz; should not present a problem</a:t>
            </a:r>
          </a:p>
          <a:p>
            <a:pPr lvl="1" marL="499262" indent="-261518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Disclaimer: We have not ruled out other possible sources of instabilities from EC:</a:t>
            </a:r>
          </a:p>
          <a:p>
            <a:pPr lvl="2" marL="737006" indent="-261518" defTabSz="676249">
              <a:lnSpc>
                <a:spcPct val="120000"/>
              </a:lnSpc>
              <a:spcBef>
                <a:spcPts val="500"/>
              </a:spcBef>
              <a:buClr>
                <a:srgbClr val="B31B1C"/>
              </a:buClr>
              <a:buSzPct val="100000"/>
              <a:buChar char="–"/>
              <a:defRPr sz="2132">
                <a:solidFill>
                  <a:srgbClr val="B31B1C"/>
                </a:solidFill>
              </a:defRPr>
            </a:pPr>
            <a:r>
              <a:t>Cloud shape, pinch effect, cloud trapping</a:t>
            </a:r>
          </a:p>
          <a:p>
            <a:pPr lvl="2" marL="737006" indent="-261518" defTabSz="676249">
              <a:lnSpc>
                <a:spcPct val="120000"/>
              </a:lnSpc>
              <a:spcBef>
                <a:spcPts val="500"/>
              </a:spcBef>
              <a:buSzPct val="100000"/>
              <a:buChar char="–"/>
              <a:defRPr sz="2132"/>
            </a:pPr>
            <a:r>
              <a:t>The simulations can be used to address problems as they arise</a:t>
            </a:r>
          </a:p>
          <a:p>
            <a:pPr lvl="2" marL="737006" indent="-261518" defTabSz="676249">
              <a:lnSpc>
                <a:spcPct val="120000"/>
              </a:lnSpc>
              <a:spcBef>
                <a:spcPts val="500"/>
              </a:spcBef>
              <a:buClr>
                <a:srgbClr val="B31B1C"/>
              </a:buClr>
              <a:buSzPct val="100000"/>
              <a:buChar char="–"/>
              <a:defRPr sz="2132">
                <a:solidFill>
                  <a:srgbClr val="B31B1C"/>
                </a:solidFill>
              </a:defRPr>
            </a:pP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Our model can uncover the largest contributions to tune shifts and emittance growth</a:t>
            </a:r>
          </a:p>
          <a:p>
            <a:pPr lvl="1" marL="475487" indent="-237743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EC mitigation methods can be targeted to these regions and tested in simulation</a:t>
            </a: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</a:p>
          <a:p>
            <a:pPr marL="249631" indent="-249631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Future work:</a:t>
            </a:r>
          </a:p>
          <a:p>
            <a:pPr lvl="1" marL="475487" indent="-237743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Use model to predict EC effects at future accelerators</a:t>
            </a:r>
          </a:p>
          <a:p>
            <a:pPr lvl="1" marL="475487" indent="-237743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Use model to understand underlying factors driving emittance growth</a:t>
            </a:r>
          </a:p>
          <a:p>
            <a:pPr lvl="2" marL="697382" indent="-221894" defTabSz="676249">
              <a:lnSpc>
                <a:spcPct val="120000"/>
              </a:lnSpc>
              <a:spcBef>
                <a:spcPts val="500"/>
              </a:spcBef>
              <a:defRPr sz="2132"/>
            </a:pPr>
            <a:r>
              <a:t> New approaches to mitigating emittance growth from EC</a:t>
            </a:r>
          </a:p>
        </p:txBody>
      </p:sp>
      <p:sp>
        <p:nvSpPr>
          <p:cNvPr id="2450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54" name="Thank you"/>
          <p:cNvSpPr txBox="1"/>
          <p:nvPr/>
        </p:nvSpPr>
        <p:spPr>
          <a:xfrm>
            <a:off x="5719404" y="4638961"/>
            <a:ext cx="1565992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Witness bunch to a 0.4 mA/b train (below threshold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9398">
              <a:defRPr sz="3154"/>
            </a:lvl1pPr>
          </a:lstStyle>
          <a:p>
            <a:pPr/>
            <a:r>
              <a:t>Witness bunch to a 0.4 mA/b train (below threshold)</a:t>
            </a:r>
          </a:p>
        </p:txBody>
      </p:sp>
      <p:sp>
        <p:nvSpPr>
          <p:cNvPr id="2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58" name="pos_vs_witness_shift2_cur_train0p4.pdf" descr="pos_vs_witness_shift2_cur_train0p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212" y="1090256"/>
            <a:ext cx="6141157" cy="4094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9" name="ele_vs_witness_shift2_cur_train0p4.pdf" descr="ele_vs_witness_shift2_cur_train0p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340" y="1090256"/>
            <a:ext cx="6141157" cy="4094105"/>
          </a:xfrm>
          <a:prstGeom prst="rect">
            <a:avLst/>
          </a:prstGeom>
          <a:ln w="12700">
            <a:miter lim="400000"/>
          </a:ln>
        </p:spPr>
      </p:pic>
      <p:sp>
        <p:nvSpPr>
          <p:cNvPr id="2460" name="e+"/>
          <p:cNvSpPr txBox="1"/>
          <p:nvPr/>
        </p:nvSpPr>
        <p:spPr>
          <a:xfrm>
            <a:off x="3222694" y="694479"/>
            <a:ext cx="548181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800"/>
            </a:lvl1pPr>
          </a:lstStyle>
          <a:p>
            <a:pPr/>
            <a:r>
              <a:t>e+</a:t>
            </a:r>
          </a:p>
        </p:txBody>
      </p:sp>
      <p:sp>
        <p:nvSpPr>
          <p:cNvPr id="2461" name="e-"/>
          <p:cNvSpPr txBox="1"/>
          <p:nvPr/>
        </p:nvSpPr>
        <p:spPr>
          <a:xfrm>
            <a:off x="9625821" y="694479"/>
            <a:ext cx="458935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800"/>
            </a:lvl1pPr>
          </a:lstStyle>
          <a:p>
            <a:pPr/>
            <a:r>
              <a:t>e-</a:t>
            </a:r>
          </a:p>
        </p:txBody>
      </p:sp>
      <p:pic>
        <p:nvPicPr>
          <p:cNvPr id="2462" name="pos_hs_witness_shift2_cur_train0p4.pdf" descr="pos_hs_witness_shift2_cur_train0p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112" y="5282820"/>
            <a:ext cx="6141157" cy="409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3" name="ele_hs_witness_shift2_cur_train0p4.pdf" descr="ele_hs_witness_shift2_cur_train0p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8240" y="5282820"/>
            <a:ext cx="6141156" cy="4094104"/>
          </a:xfrm>
          <a:prstGeom prst="rect">
            <a:avLst/>
          </a:prstGeom>
          <a:ln w="12700">
            <a:miter lim="400000"/>
          </a:ln>
        </p:spPr>
      </p:pic>
      <p:sp>
        <p:nvSpPr>
          <p:cNvPr id="2464" name="Line"/>
          <p:cNvSpPr/>
          <p:nvPr/>
        </p:nvSpPr>
        <p:spPr>
          <a:xfrm flipH="1">
            <a:off x="6561091" y="771249"/>
            <a:ext cx="1" cy="861901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Beam:…"/>
          <p:cNvSpPr txBox="1"/>
          <p:nvPr>
            <p:ph type="body" idx="1"/>
          </p:nvPr>
        </p:nvSpPr>
        <p:spPr>
          <a:xfrm>
            <a:off x="347548" y="790786"/>
            <a:ext cx="12309703" cy="8427538"/>
          </a:xfrm>
          <a:prstGeom prst="rect">
            <a:avLst/>
          </a:prstGeom>
        </p:spPr>
        <p:txBody>
          <a:bodyPr/>
          <a:lstStyle/>
          <a:p>
            <a:pPr marL="397452" indent="-397452" defTabSz="1105408">
              <a:spcBef>
                <a:spcPts val="900"/>
              </a:spcBef>
              <a:defRPr sz="2550"/>
            </a:pPr>
            <a:r>
              <a:t>Beam: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2.1 GeV positrons or electrons (5.3 GeV for additional tune shifts)</a:t>
            </a:r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Horizontal emittance: 3.2 nm, fractional energy spread: 8x10</a:t>
            </a:r>
            <a:r>
              <a:rPr baseline="31999"/>
              <a:t>-4</a:t>
            </a:r>
            <a:r>
              <a:t>, bunch length: 9 mm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30 bunch train, 0.4 mA/b and 0.7 mA/b, 14 ns spacing (2-6 mA/b at 5.3 GeV)</a:t>
            </a:r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(0.64x10</a:t>
            </a:r>
            <a:r>
              <a:rPr baseline="31999"/>
              <a:t>10</a:t>
            </a:r>
            <a:r>
              <a:t> and 1.12x10</a:t>
            </a:r>
            <a:r>
              <a:rPr baseline="31999"/>
              <a:t>10</a:t>
            </a:r>
            <a:r>
              <a:t> bunch populations)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1 witness bunch, 0.25 to 1.0 mA, bunch positions 31 to 60</a:t>
            </a:r>
            <a:br/>
            <a:br/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Witness bunch position probes cloud as it decays</a:t>
            </a:r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Witness bunch current controls strength of </a:t>
            </a:r>
            <a:r>
              <a:rPr b="1"/>
              <a:t>pinch effect</a:t>
            </a:r>
            <a:r>
              <a:t> (</a:t>
            </a:r>
            <a:r>
              <a:rPr>
                <a:solidFill>
                  <a:srgbClr val="000000"/>
                </a:solidFill>
              </a:rPr>
              <a:t>cloud pulled in to e+ bunch</a:t>
            </a:r>
            <a:r>
              <a:t>)</a:t>
            </a:r>
          </a:p>
          <a:p>
            <a:pPr marL="397452" indent="-397452" defTabSz="1105408">
              <a:spcBef>
                <a:spcPts val="900"/>
              </a:spcBef>
              <a:defRPr sz="2550"/>
            </a:pPr>
            <a:r>
              <a:t>Measure: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Betatron tunes: using </a:t>
            </a:r>
            <a:r>
              <a:rPr>
                <a:solidFill>
                  <a:srgbClr val="E809BA"/>
                </a:solidFill>
              </a:rPr>
              <a:t>digital tune tracker</a:t>
            </a:r>
          </a:p>
          <a:p>
            <a:pPr lvl="2" marL="1161062" indent="-383822" defTabSz="1105408">
              <a:spcBef>
                <a:spcPts val="900"/>
              </a:spcBef>
              <a:defRPr sz="2040"/>
            </a:pPr>
            <a:r>
              <a:t>Drive an individual bunch via a gated kicker that is phase locked to the betatron tune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Vertical bunch size: from </a:t>
            </a:r>
            <a:r>
              <a:rPr>
                <a:solidFill>
                  <a:srgbClr val="E809BA"/>
                </a:solidFill>
              </a:rPr>
              <a:t>X-ray beam size monitor</a:t>
            </a:r>
            <a:endParaRPr>
              <a:solidFill>
                <a:srgbClr val="E809BA"/>
              </a:solidFill>
            </a:endParaRPr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Bunch-by-bunch, turn-by-turn</a:t>
            </a:r>
          </a:p>
          <a:p>
            <a:pPr lvl="1" marL="777240" indent="-388620" defTabSz="1105408">
              <a:spcBef>
                <a:spcPts val="900"/>
              </a:spcBef>
              <a:defRPr sz="2380"/>
            </a:pPr>
            <a:r>
              <a:t>Horizontal bunch size: from </a:t>
            </a:r>
            <a:r>
              <a:rPr>
                <a:solidFill>
                  <a:srgbClr val="E809BA"/>
                </a:solidFill>
              </a:rPr>
              <a:t>visible light gated camera</a:t>
            </a:r>
          </a:p>
          <a:p>
            <a:pPr lvl="2" marL="1122680" indent="-345440" defTabSz="1105408">
              <a:spcBef>
                <a:spcPts val="900"/>
              </a:spcBef>
              <a:defRPr sz="2040"/>
            </a:pPr>
            <a:r>
              <a:t>Bunch-by-bunch, single-shot</a:t>
            </a:r>
          </a:p>
          <a:p>
            <a:pPr marL="450445" indent="-450445" defTabSz="1105408">
              <a:spcBef>
                <a:spcPts val="900"/>
              </a:spcBef>
              <a:defRPr sz="2550"/>
            </a:pPr>
            <a:r>
              <a:t>Bunch-by-bunch feedback on to minimize centroid motion</a:t>
            </a:r>
          </a:p>
          <a:p>
            <a:pPr lvl="1" marL="804998" indent="-416378" defTabSz="1105408">
              <a:spcBef>
                <a:spcPts val="900"/>
              </a:spcBef>
              <a:defRPr sz="2380"/>
            </a:pPr>
            <a:r>
              <a:t>Disabled for a single bunch when measuring its tunes</a:t>
            </a:r>
          </a:p>
        </p:txBody>
      </p:sp>
      <p:sp>
        <p:nvSpPr>
          <p:cNvPr id="2223" name="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Measurements</a:t>
            </a:r>
          </a:p>
        </p:txBody>
      </p:sp>
      <p:sp>
        <p:nvSpPr>
          <p:cNvPr id="2224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40" name="Group"/>
          <p:cNvGrpSpPr/>
          <p:nvPr/>
        </p:nvGrpSpPr>
        <p:grpSpPr>
          <a:xfrm>
            <a:off x="3617339" y="3003548"/>
            <a:ext cx="5770122" cy="1222894"/>
            <a:chOff x="0" y="0"/>
            <a:chExt cx="5770120" cy="1222893"/>
          </a:xfrm>
        </p:grpSpPr>
        <p:sp>
          <p:nvSpPr>
            <p:cNvPr id="2225" name="Oval"/>
            <p:cNvSpPr/>
            <p:nvPr/>
          </p:nvSpPr>
          <p:spPr>
            <a:xfrm>
              <a:off x="0" y="689259"/>
              <a:ext cx="379989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26" name="Oval"/>
            <p:cNvSpPr/>
            <p:nvPr/>
          </p:nvSpPr>
          <p:spPr>
            <a:xfrm>
              <a:off x="457200" y="689259"/>
              <a:ext cx="379989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27" name="Oval"/>
            <p:cNvSpPr/>
            <p:nvPr/>
          </p:nvSpPr>
          <p:spPr>
            <a:xfrm>
              <a:off x="914400" y="689259"/>
              <a:ext cx="379989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28" name="Oval"/>
            <p:cNvSpPr/>
            <p:nvPr/>
          </p:nvSpPr>
          <p:spPr>
            <a:xfrm>
              <a:off x="1371600" y="689259"/>
              <a:ext cx="379989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29" name="…"/>
            <p:cNvSpPr txBox="1"/>
            <p:nvPr/>
          </p:nvSpPr>
          <p:spPr>
            <a:xfrm>
              <a:off x="1803399" y="0"/>
              <a:ext cx="571560" cy="1019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2230" name="Oval"/>
            <p:cNvSpPr/>
            <p:nvPr/>
          </p:nvSpPr>
          <p:spPr>
            <a:xfrm>
              <a:off x="2426770" y="689259"/>
              <a:ext cx="379990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1" name="Oval"/>
            <p:cNvSpPr/>
            <p:nvPr/>
          </p:nvSpPr>
          <p:spPr>
            <a:xfrm>
              <a:off x="2883970" y="689259"/>
              <a:ext cx="379990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2" name="Oval"/>
            <p:cNvSpPr/>
            <p:nvPr/>
          </p:nvSpPr>
          <p:spPr>
            <a:xfrm>
              <a:off x="3341170" y="689259"/>
              <a:ext cx="379990" cy="1324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3" name="Oval"/>
            <p:cNvSpPr/>
            <p:nvPr/>
          </p:nvSpPr>
          <p:spPr>
            <a:xfrm>
              <a:off x="3798370" y="689259"/>
              <a:ext cx="379990" cy="13249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4">
                  <a:lumOff val="28000"/>
                </a:scheme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4" name="Oval"/>
            <p:cNvSpPr/>
            <p:nvPr/>
          </p:nvSpPr>
          <p:spPr>
            <a:xfrm>
              <a:off x="4255570" y="689259"/>
              <a:ext cx="379990" cy="13249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4">
                  <a:lumOff val="28000"/>
                </a:scheme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5" name="Oval"/>
            <p:cNvSpPr/>
            <p:nvPr/>
          </p:nvSpPr>
          <p:spPr>
            <a:xfrm>
              <a:off x="4712770" y="689259"/>
              <a:ext cx="379990" cy="13249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4">
                  <a:lumOff val="28000"/>
                </a:scheme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6" name="Oval"/>
            <p:cNvSpPr/>
            <p:nvPr/>
          </p:nvSpPr>
          <p:spPr>
            <a:xfrm>
              <a:off x="5169970" y="689259"/>
              <a:ext cx="379990" cy="132490"/>
            </a:xfrm>
            <a:prstGeom prst="ellipse">
              <a:avLst/>
            </a:prstGeom>
            <a:solidFill>
              <a:srgbClr val="A0170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2237" name="1"/>
            <p:cNvSpPr txBox="1"/>
            <p:nvPr/>
          </p:nvSpPr>
          <p:spPr>
            <a:xfrm>
              <a:off x="62115" y="870893"/>
              <a:ext cx="255759" cy="35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238" name="30"/>
            <p:cNvSpPr txBox="1"/>
            <p:nvPr/>
          </p:nvSpPr>
          <p:spPr>
            <a:xfrm>
              <a:off x="3341170" y="870893"/>
              <a:ext cx="368769" cy="35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30</a:t>
              </a:r>
            </a:p>
          </p:txBody>
        </p:sp>
        <p:sp>
          <p:nvSpPr>
            <p:cNvPr id="2239" name="witness"/>
            <p:cNvSpPr txBox="1"/>
            <p:nvPr/>
          </p:nvSpPr>
          <p:spPr>
            <a:xfrm>
              <a:off x="4949807" y="870893"/>
              <a:ext cx="820314" cy="35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witness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Vertical emittance growth along a train of positron bunches above a threshold current of 0.5 mA/b"/>
          <p:cNvSpPr txBox="1"/>
          <p:nvPr>
            <p:ph type="body" sz="quarter" idx="1"/>
          </p:nvPr>
        </p:nvSpPr>
        <p:spPr>
          <a:xfrm>
            <a:off x="347548" y="866986"/>
            <a:ext cx="12309703" cy="895198"/>
          </a:xfrm>
          <a:prstGeom prst="rect">
            <a:avLst/>
          </a:prstGeom>
        </p:spPr>
        <p:txBody>
          <a:bodyPr/>
          <a:lstStyle>
            <a:lvl1pPr marL="386433" indent="-386433" defTabSz="1053388">
              <a:spcBef>
                <a:spcPts val="800"/>
              </a:spcBef>
              <a:defRPr sz="2592"/>
            </a:lvl1pPr>
          </a:lstStyle>
          <a:p>
            <a:pPr/>
            <a:r>
              <a:t>Vertical emittance growth along a train of positron bunches above a threshold current of 0.5 mA/b</a:t>
            </a:r>
          </a:p>
        </p:txBody>
      </p:sp>
      <p:sp>
        <p:nvSpPr>
          <p:cNvPr id="2243" name="Beam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Beam size</a:t>
            </a:r>
          </a:p>
        </p:txBody>
      </p:sp>
      <p:sp>
        <p:nvSpPr>
          <p:cNvPr id="2244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45" name="trains_vs.pdf" descr="trains_v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501" y="1875124"/>
            <a:ext cx="9779798" cy="6519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Trains of e- bunches do not blow-up…"/>
          <p:cNvSpPr txBox="1"/>
          <p:nvPr>
            <p:ph type="body" sz="quarter" idx="1"/>
          </p:nvPr>
        </p:nvSpPr>
        <p:spPr>
          <a:xfrm>
            <a:off x="347548" y="866986"/>
            <a:ext cx="12309703" cy="1036044"/>
          </a:xfrm>
          <a:prstGeom prst="rect">
            <a:avLst/>
          </a:prstGeom>
        </p:spPr>
        <p:txBody>
          <a:bodyPr/>
          <a:lstStyle>
            <a:lvl1pPr marL="430183" indent="-430183" defTabSz="1196441">
              <a:defRPr sz="2760"/>
            </a:lvl1pPr>
            <a:lvl2pPr marL="841247" indent="-420623" defTabSz="1196441">
              <a:defRPr sz="2576"/>
            </a:lvl2pPr>
          </a:lstStyle>
          <a:p>
            <a:pPr/>
            <a:r>
              <a:t>Trains of e- bunches do not blow-up</a:t>
            </a:r>
          </a:p>
          <a:p>
            <a:pPr lvl="1"/>
            <a:r>
              <a:t>Indicates e+ emittance growth is due to EC, not another effect</a:t>
            </a:r>
          </a:p>
        </p:txBody>
      </p:sp>
      <p:sp>
        <p:nvSpPr>
          <p:cNvPr id="2248" name="Beam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Beam size</a:t>
            </a:r>
          </a:p>
        </p:txBody>
      </p:sp>
      <p:sp>
        <p:nvSpPr>
          <p:cNvPr id="2249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0" name="trains_vs.pdf" descr="trains_v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162" y="1968228"/>
            <a:ext cx="9590519" cy="6393681"/>
          </a:xfrm>
          <a:prstGeom prst="rect">
            <a:avLst/>
          </a:prstGeom>
          <a:ln w="12700">
            <a:miter lim="400000"/>
          </a:ln>
        </p:spPr>
      </p:pic>
      <p:sp>
        <p:nvSpPr>
          <p:cNvPr id="2251" name="0.7 mA/b e+"/>
          <p:cNvSpPr txBox="1"/>
          <p:nvPr/>
        </p:nvSpPr>
        <p:spPr>
          <a:xfrm rot="19024969">
            <a:off x="8107798" y="3684940"/>
            <a:ext cx="1794741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0.7 mA/b e+</a:t>
            </a:r>
          </a:p>
        </p:txBody>
      </p:sp>
      <p:sp>
        <p:nvSpPr>
          <p:cNvPr id="2252" name="0.7 mA/b e-"/>
          <p:cNvSpPr txBox="1"/>
          <p:nvPr/>
        </p:nvSpPr>
        <p:spPr>
          <a:xfrm>
            <a:off x="8614291" y="6265321"/>
            <a:ext cx="1718243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0.7 mA/b e-</a:t>
            </a:r>
          </a:p>
        </p:txBody>
      </p:sp>
      <p:sp>
        <p:nvSpPr>
          <p:cNvPr id="2253" name="0.4 mA/b e+"/>
          <p:cNvSpPr txBox="1"/>
          <p:nvPr/>
        </p:nvSpPr>
        <p:spPr>
          <a:xfrm>
            <a:off x="10948763" y="6885270"/>
            <a:ext cx="1794741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0.4 mA/b e+</a:t>
            </a:r>
          </a:p>
        </p:txBody>
      </p:sp>
      <p:sp>
        <p:nvSpPr>
          <p:cNvPr id="2254" name="0.4 mA/b e-"/>
          <p:cNvSpPr txBox="1"/>
          <p:nvPr/>
        </p:nvSpPr>
        <p:spPr>
          <a:xfrm>
            <a:off x="10948763" y="7278408"/>
            <a:ext cx="1718244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0.4 mA/b e-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Horizontal beam size also blows-up in 0.7 mA/b e+ train"/>
          <p:cNvSpPr txBox="1"/>
          <p:nvPr>
            <p:ph type="body" sz="quarter" idx="1"/>
          </p:nvPr>
        </p:nvSpPr>
        <p:spPr>
          <a:xfrm>
            <a:off x="347548" y="866986"/>
            <a:ext cx="12309703" cy="1783233"/>
          </a:xfrm>
          <a:prstGeom prst="rect">
            <a:avLst/>
          </a:prstGeom>
        </p:spPr>
        <p:txBody>
          <a:bodyPr/>
          <a:lstStyle/>
          <a:p>
            <a:pPr/>
            <a:r>
              <a:t>Horizontal beam size also blows-up in 0.7 mA/b e+ train</a:t>
            </a:r>
          </a:p>
        </p:txBody>
      </p:sp>
      <p:sp>
        <p:nvSpPr>
          <p:cNvPr id="2257" name="Horizontal beam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Horizontal beam size</a:t>
            </a:r>
          </a:p>
        </p:txBody>
      </p:sp>
      <p:sp>
        <p:nvSpPr>
          <p:cNvPr id="2258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9" name="trains_hs.pdf" descr="trains_h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179" y="2111561"/>
            <a:ext cx="8600700" cy="5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0" name="0.7 mA/b e+"/>
          <p:cNvSpPr txBox="1"/>
          <p:nvPr/>
        </p:nvSpPr>
        <p:spPr>
          <a:xfrm rot="19024969">
            <a:off x="7064469" y="3534559"/>
            <a:ext cx="1794741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0.7 mA/b e+</a:t>
            </a:r>
          </a:p>
        </p:txBody>
      </p:sp>
      <p:sp>
        <p:nvSpPr>
          <p:cNvPr id="2261" name="0.7 mA/b e-"/>
          <p:cNvSpPr txBox="1"/>
          <p:nvPr/>
        </p:nvSpPr>
        <p:spPr>
          <a:xfrm>
            <a:off x="10504379" y="6145181"/>
            <a:ext cx="1718244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400"/>
            </a:lvl1pPr>
          </a:lstStyle>
          <a:p>
            <a:pPr/>
            <a:r>
              <a:t>0.7 mA/b e-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One witness bunch to a 30 bunch 0.7 mA/b e+ train…"/>
          <p:cNvSpPr txBox="1"/>
          <p:nvPr>
            <p:ph type="body" sz="quarter" idx="1"/>
          </p:nvPr>
        </p:nvSpPr>
        <p:spPr>
          <a:xfrm>
            <a:off x="347548" y="866986"/>
            <a:ext cx="12309703" cy="1731954"/>
          </a:xfrm>
          <a:prstGeom prst="rect">
            <a:avLst/>
          </a:prstGeom>
        </p:spPr>
        <p:txBody>
          <a:bodyPr/>
          <a:lstStyle/>
          <a:p>
            <a:pPr marL="360044" indent="-360044" defTabSz="1001369">
              <a:spcBef>
                <a:spcPts val="800"/>
              </a:spcBef>
              <a:defRPr sz="2309"/>
            </a:pPr>
            <a:r>
              <a:t>One witness bunch to a 30 bunch 0.7 mA/b e+ train</a:t>
            </a:r>
          </a:p>
          <a:p>
            <a:pPr lvl="1" marL="704087" indent="-352043" defTabSz="1001369">
              <a:spcBef>
                <a:spcPts val="800"/>
              </a:spcBef>
              <a:defRPr sz="2156"/>
            </a:pPr>
            <a:r>
              <a:t>Start with witness at bunch #60, vary current, eject bunch, move to #55…</a:t>
            </a:r>
          </a:p>
          <a:p>
            <a:pPr lvl="1" marL="704087" indent="-352043" defTabSz="1001369">
              <a:spcBef>
                <a:spcPts val="800"/>
              </a:spcBef>
              <a:defRPr sz="2156"/>
            </a:pPr>
            <a:r>
              <a:t>For a given witness bunch #, the cloud it sees is the same</a:t>
            </a:r>
          </a:p>
          <a:p>
            <a:pPr lvl="2" marL="1017016" indent="-312927" defTabSz="1001369">
              <a:spcBef>
                <a:spcPts val="800"/>
              </a:spcBef>
              <a:defRPr sz="1848"/>
            </a:pPr>
            <a:r>
              <a:t>Emittance growth strongly depends on current (</a:t>
            </a:r>
            <a:r>
              <a:rPr u="sng"/>
              <a:t>pinch effect</a:t>
            </a:r>
            <a:r>
              <a:t>)</a:t>
            </a:r>
          </a:p>
        </p:txBody>
      </p:sp>
      <p:sp>
        <p:nvSpPr>
          <p:cNvPr id="2264" name="Witness bunch beam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Witness bunch beam size</a:t>
            </a:r>
          </a:p>
        </p:txBody>
      </p:sp>
      <p:sp>
        <p:nvSpPr>
          <p:cNvPr id="2265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66" name="vs_witness_shift1.pdf" descr="vs_witness_shift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034" y="2805244"/>
            <a:ext cx="9128732" cy="6085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Tune shifts can be measured various ways:…"/>
          <p:cNvSpPr txBox="1"/>
          <p:nvPr>
            <p:ph type="body" idx="1"/>
          </p:nvPr>
        </p:nvSpPr>
        <p:spPr>
          <a:xfrm>
            <a:off x="272438" y="1089621"/>
            <a:ext cx="6471342" cy="8019628"/>
          </a:xfrm>
          <a:prstGeom prst="rect">
            <a:avLst/>
          </a:prstGeom>
        </p:spPr>
        <p:txBody>
          <a:bodyPr/>
          <a:lstStyle/>
          <a:p>
            <a:pPr marL="0" indent="0" defTabSz="1092403">
              <a:spcBef>
                <a:spcPts val="900"/>
              </a:spcBef>
              <a:buSzTx/>
              <a:buNone/>
              <a:defRPr sz="2520"/>
            </a:pPr>
            <a:r>
              <a:t>Tune shifts can be measured various ways:</a:t>
            </a:r>
          </a:p>
          <a:p>
            <a:pPr lvl="1" marL="576071" indent="-192023" defTabSz="1092403">
              <a:spcBef>
                <a:spcPts val="900"/>
              </a:spcBef>
              <a:buAutoNum type="arabicPeriod" startAt="1"/>
              <a:defRPr sz="2351"/>
            </a:pPr>
            <a:r>
              <a:t> “Pinging”: Coherently kicking entire train once, measuring bunch-by-bunch, turn-by-turn positions, and peak-fitting the FFTs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Fast measurement (whole train at once)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Multiple peaks from coupled-bunch motion contaminate signal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Unable to measure horizontal tune shifts from dipoles (vertical stripe of cloud moves with train)</a:t>
            </a:r>
          </a:p>
          <a:p>
            <a:pPr lvl="1" marL="576071" indent="-192023" defTabSz="1092403">
              <a:spcBef>
                <a:spcPts val="900"/>
              </a:spcBef>
              <a:buAutoNum type="arabicPeriod" startAt="1"/>
              <a:defRPr sz="2351"/>
            </a:pPr>
            <a:r>
              <a:t> “Single bunch”: Feedback on all bunches except one. Tune from FFT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Self-excitation enough but cleaner signal if kicking the single bunch with gated kicker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Measures horizontal tune shift</a:t>
            </a:r>
          </a:p>
          <a:p>
            <a:pPr lvl="1" marL="576071" indent="-192023" defTabSz="1092403">
              <a:spcBef>
                <a:spcPts val="900"/>
              </a:spcBef>
              <a:buAutoNum type="arabicPeriod" startAt="1"/>
              <a:defRPr sz="2351"/>
            </a:pPr>
            <a:r>
              <a:t> “Digital tune tracker”: Enhancement on above technique, driving the bunch transversely in a phase lock loop with a beam position monitor</a:t>
            </a:r>
          </a:p>
          <a:p>
            <a:pPr lvl="2" marL="1109472" indent="-341375" defTabSz="1092403">
              <a:spcBef>
                <a:spcPts val="900"/>
              </a:spcBef>
              <a:defRPr sz="2016"/>
            </a:pPr>
            <a:r>
              <a:t>Best method; used here</a:t>
            </a:r>
          </a:p>
        </p:txBody>
      </p:sp>
      <p:sp>
        <p:nvSpPr>
          <p:cNvPr id="2269" name="Tune shift 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Tune shift measurements</a:t>
            </a:r>
          </a:p>
        </p:txBody>
      </p:sp>
      <p:sp>
        <p:nvSpPr>
          <p:cNvPr id="2270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71" name="qy_cur.pdf" descr="qy_cu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6245" y="5597126"/>
            <a:ext cx="54864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2" name="qy_pinged_17_new.pdf" descr="qy_pinged_17_new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245" y="1154484"/>
            <a:ext cx="54864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3" name="1) Pinged data"/>
          <p:cNvSpPr txBox="1"/>
          <p:nvPr/>
        </p:nvSpPr>
        <p:spPr>
          <a:xfrm>
            <a:off x="7931642" y="927040"/>
            <a:ext cx="1794990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000"/>
            </a:lvl1pPr>
          </a:lstStyle>
          <a:p>
            <a:pPr/>
            <a:r>
              <a:t>1) Pinged data</a:t>
            </a:r>
          </a:p>
        </p:txBody>
      </p:sp>
      <p:sp>
        <p:nvSpPr>
          <p:cNvPr id="2274" name="3) Digital tune tracker"/>
          <p:cNvSpPr txBox="1"/>
          <p:nvPr/>
        </p:nvSpPr>
        <p:spPr>
          <a:xfrm>
            <a:off x="7911707" y="5346590"/>
            <a:ext cx="2556741" cy="41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000"/>
            </a:lvl1pPr>
          </a:lstStyle>
          <a:p>
            <a:pPr/>
            <a:r>
              <a:t>3) Digital tune tracker</a:t>
            </a:r>
          </a:p>
        </p:txBody>
      </p:sp>
      <p:sp>
        <p:nvSpPr>
          <p:cNvPr id="2275" name="Line"/>
          <p:cNvSpPr/>
          <p:nvPr/>
        </p:nvSpPr>
        <p:spPr>
          <a:xfrm>
            <a:off x="9190077" y="4856344"/>
            <a:ext cx="1" cy="4138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65023" tIns="65023" rIns="65023" bIns="65023"/>
          <a:lstStyle/>
          <a:p>
            <a:pPr/>
          </a:p>
        </p:txBody>
      </p:sp>
      <p:sp>
        <p:nvSpPr>
          <p:cNvPr id="2276" name="5.3 GeV"/>
          <p:cNvSpPr txBox="1"/>
          <p:nvPr/>
        </p:nvSpPr>
        <p:spPr>
          <a:xfrm>
            <a:off x="9314536" y="1351939"/>
            <a:ext cx="888279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1600"/>
            </a:lvl1pPr>
          </a:lstStyle>
          <a:p>
            <a:pPr/>
            <a:r>
              <a:t>5.3 GeV</a:t>
            </a:r>
          </a:p>
        </p:txBody>
      </p:sp>
      <p:sp>
        <p:nvSpPr>
          <p:cNvPr id="2277" name="5.3 GeV"/>
          <p:cNvSpPr txBox="1"/>
          <p:nvPr/>
        </p:nvSpPr>
        <p:spPr>
          <a:xfrm>
            <a:off x="9314536" y="5836836"/>
            <a:ext cx="888279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1600"/>
            </a:lvl1pPr>
          </a:lstStyle>
          <a:p>
            <a:pPr/>
            <a:r>
              <a:t>5.3 GeV</a:t>
            </a:r>
          </a:p>
        </p:txBody>
      </p:sp>
      <p:sp>
        <p:nvSpPr>
          <p:cNvPr id="2278" name="(Revolution frequency: 390 kHz)"/>
          <p:cNvSpPr txBox="1"/>
          <p:nvPr/>
        </p:nvSpPr>
        <p:spPr>
          <a:xfrm>
            <a:off x="9970211" y="1001832"/>
            <a:ext cx="27460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1200"/>
            </a:lvl1pPr>
          </a:lstStyle>
          <a:p>
            <a:pPr/>
            <a:r>
              <a:t>(Revolution frequency: 390 kHz)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Tune shifts measured at different energies and a wide range of currents…"/>
          <p:cNvSpPr txBox="1"/>
          <p:nvPr>
            <p:ph type="body" sz="quarter" idx="1"/>
          </p:nvPr>
        </p:nvSpPr>
        <p:spPr>
          <a:xfrm>
            <a:off x="347549" y="876073"/>
            <a:ext cx="12114794" cy="785840"/>
          </a:xfrm>
          <a:prstGeom prst="rect">
            <a:avLst/>
          </a:prstGeom>
        </p:spPr>
        <p:txBody>
          <a:bodyPr/>
          <a:lstStyle/>
          <a:p>
            <a:pPr marL="322637" indent="-322637" defTabSz="897331">
              <a:spcBef>
                <a:spcPts val="700"/>
              </a:spcBef>
              <a:defRPr sz="1932"/>
            </a:pPr>
            <a:r>
              <a:t>Tune shifts measured at different energies and a wide range of currents</a:t>
            </a:r>
          </a:p>
          <a:p>
            <a:pPr marL="322637" indent="-322637" defTabSz="897331">
              <a:spcBef>
                <a:spcPts val="700"/>
              </a:spcBef>
              <a:defRPr sz="1932"/>
            </a:pPr>
            <a:r>
              <a:t>World-wide unique data set</a:t>
            </a:r>
          </a:p>
        </p:txBody>
      </p:sp>
      <p:sp>
        <p:nvSpPr>
          <p:cNvPr id="2281" name="Tune shift 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Tune shift measurements</a:t>
            </a:r>
          </a:p>
        </p:txBody>
      </p:sp>
      <p:sp>
        <p:nvSpPr>
          <p:cNvPr id="2282" name="Slide Number"/>
          <p:cNvSpPr txBox="1"/>
          <p:nvPr>
            <p:ph type="sldNum" sz="quarter" idx="2"/>
          </p:nvPr>
        </p:nvSpPr>
        <p:spPr>
          <a:xfrm>
            <a:off x="12640668" y="9440439"/>
            <a:ext cx="255759" cy="35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83" name="qx_cur.pdf" descr="qx_cu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324" y="5509568"/>
            <a:ext cx="54864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4" name="qy_cur.pdf" descr="qy_cu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489" y="5509568"/>
            <a:ext cx="54864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5" name="2GeV_qx_cur.pdf" descr="2GeV_qx_cur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942" y="1791708"/>
            <a:ext cx="5233165" cy="348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6" name="2GeV_qy_cur.pdf" descr="2GeV_qy_cur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26122" y="1779557"/>
            <a:ext cx="5249135" cy="3499423"/>
          </a:xfrm>
          <a:prstGeom prst="rect">
            <a:avLst/>
          </a:prstGeom>
          <a:ln w="12700">
            <a:miter lim="400000"/>
          </a:ln>
        </p:spPr>
      </p:pic>
      <p:sp>
        <p:nvSpPr>
          <p:cNvPr id="2287" name="2.1 GeV"/>
          <p:cNvSpPr txBox="1"/>
          <p:nvPr/>
        </p:nvSpPr>
        <p:spPr>
          <a:xfrm>
            <a:off x="349468" y="1917361"/>
            <a:ext cx="1074661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000"/>
            </a:lvl1pPr>
          </a:lstStyle>
          <a:p>
            <a:pPr/>
            <a:r>
              <a:t>2.1 GeV</a:t>
            </a:r>
          </a:p>
        </p:txBody>
      </p:sp>
      <p:sp>
        <p:nvSpPr>
          <p:cNvPr id="2288" name="5.3 GeV"/>
          <p:cNvSpPr txBox="1"/>
          <p:nvPr/>
        </p:nvSpPr>
        <p:spPr>
          <a:xfrm>
            <a:off x="338738" y="5572572"/>
            <a:ext cx="1074661" cy="4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b="1" sz="2000"/>
            </a:lvl1pPr>
          </a:lstStyle>
          <a:p>
            <a:pPr/>
            <a:r>
              <a:t>5.3 GeV</a:t>
            </a:r>
          </a:p>
        </p:txBody>
      </p:sp>
      <p:sp>
        <p:nvSpPr>
          <p:cNvPr id="2289" name="Line"/>
          <p:cNvSpPr/>
          <p:nvPr/>
        </p:nvSpPr>
        <p:spPr>
          <a:xfrm>
            <a:off x="-16906" y="5363028"/>
            <a:ext cx="1302289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/>
          </a:p>
        </p:txBody>
      </p:sp>
      <p:sp>
        <p:nvSpPr>
          <p:cNvPr id="2290" name="(Revolution frequency: 390 kHz)"/>
          <p:cNvSpPr txBox="1"/>
          <p:nvPr/>
        </p:nvSpPr>
        <p:spPr>
          <a:xfrm>
            <a:off x="9322511" y="1636832"/>
            <a:ext cx="27460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1200"/>
            </a:lvl1pPr>
          </a:lstStyle>
          <a:p>
            <a:pPr/>
            <a:r>
              <a:t>(Revolution frequency: 390 kHz)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srTA_CLASSE">
  <a:themeElements>
    <a:clrScheme name="CesrTA_CLAS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CesrTA_CLASS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esrTA_CLAS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srTA_CLASSE">
  <a:themeElements>
    <a:clrScheme name="CesrTA_CLAS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CesrTA_CLASS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esrTA_CLAS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