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7" r:id="rId2"/>
  </p:sldMasterIdLst>
  <p:notesMasterIdLst>
    <p:notesMasterId r:id="rId40"/>
  </p:notesMasterIdLst>
  <p:handoutMasterIdLst>
    <p:handoutMasterId r:id="rId41"/>
  </p:handoutMasterIdLst>
  <p:sldIdLst>
    <p:sldId id="442" r:id="rId3"/>
    <p:sldId id="503" r:id="rId4"/>
    <p:sldId id="488" r:id="rId5"/>
    <p:sldId id="507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4" r:id="rId21"/>
    <p:sldId id="457" r:id="rId22"/>
    <p:sldId id="459" r:id="rId23"/>
    <p:sldId id="479" r:id="rId24"/>
    <p:sldId id="458" r:id="rId25"/>
    <p:sldId id="460" r:id="rId26"/>
    <p:sldId id="464" r:id="rId27"/>
    <p:sldId id="474" r:id="rId28"/>
    <p:sldId id="475" r:id="rId29"/>
    <p:sldId id="462" r:id="rId30"/>
    <p:sldId id="468" r:id="rId31"/>
    <p:sldId id="485" r:id="rId32"/>
    <p:sldId id="470" r:id="rId33"/>
    <p:sldId id="506" r:id="rId34"/>
    <p:sldId id="477" r:id="rId35"/>
    <p:sldId id="478" r:id="rId36"/>
    <p:sldId id="471" r:id="rId37"/>
    <p:sldId id="505" r:id="rId38"/>
    <p:sldId id="472" r:id="rId3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A780A"/>
    <a:srgbClr val="FFC000"/>
    <a:srgbClr val="A50021"/>
    <a:srgbClr val="000066"/>
    <a:srgbClr val="FFFFCC"/>
    <a:srgbClr val="FF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6" autoAdjust="0"/>
    <p:restoredTop sz="94691" autoAdjust="0"/>
  </p:normalViewPr>
  <p:slideViewPr>
    <p:cSldViewPr showGuides="1">
      <p:cViewPr>
        <p:scale>
          <a:sx n="100" d="100"/>
          <a:sy n="100" d="100"/>
        </p:scale>
        <p:origin x="-438" y="-84"/>
      </p:cViewPr>
      <p:guideLst>
        <p:guide orient="horz" pos="36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4772-7283-6342-B09B-2747A391244D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E04A-5C92-6B49-8C80-CF31CDF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5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61816443-CFD1-4BC6-9AE9-AE54FF2E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A2930-753C-44C0-8D9E-8D379291C13E}" type="slidenum">
              <a:rPr lang="en-US"/>
              <a:pPr/>
              <a:t>1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8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4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2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5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9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11 September 2012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SEY/RFA--CesrTA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7127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47800"/>
          </a:xfrm>
        </p:spPr>
        <p:txBody>
          <a:bodyPr/>
          <a:lstStyle/>
          <a:p>
            <a:r>
              <a:rPr lang="en-US" sz="2800" b="1" dirty="0" smtClean="0"/>
              <a:t>Electron Cloud Growth &amp; Mitigation:</a:t>
            </a:r>
            <a:br>
              <a:rPr lang="en-US" sz="2800" b="1" dirty="0" smtClean="0"/>
            </a:br>
            <a:r>
              <a:rPr lang="en-US" sz="2800" b="1" dirty="0"/>
              <a:t>In-Situ SEY Measurements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Retarding Field Analyzer Studies</a:t>
            </a:r>
            <a:endParaRPr lang="en-US" sz="28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W. </a:t>
            </a:r>
            <a:r>
              <a:rPr lang="en-US" sz="2800" dirty="0" err="1" smtClean="0"/>
              <a:t>Hartung</a:t>
            </a:r>
            <a:r>
              <a:rPr lang="en-US" sz="2800" dirty="0" smtClean="0"/>
              <a:t>, J. </a:t>
            </a:r>
            <a:r>
              <a:rPr lang="en-US" sz="2800" dirty="0" err="1" smtClean="0"/>
              <a:t>Calvey</a:t>
            </a:r>
            <a:r>
              <a:rPr lang="en-US" sz="2800" dirty="0" smtClean="0"/>
              <a:t>, C. Dennett, J. Makita,</a:t>
            </a:r>
            <a:br>
              <a:rPr lang="en-US" sz="2800" dirty="0" smtClean="0"/>
            </a:br>
            <a:r>
              <a:rPr lang="en-US" sz="2800" dirty="0" smtClean="0"/>
              <a:t>V. </a:t>
            </a:r>
            <a:r>
              <a:rPr lang="en-US" sz="2800" dirty="0" err="1" smtClean="0"/>
              <a:t>Omanovic</a:t>
            </a:r>
            <a:r>
              <a:rPr lang="en-US" sz="2800" dirty="0"/>
              <a:t> </a:t>
            </a:r>
            <a:r>
              <a:rPr lang="en-US" sz="2800" i="1" dirty="0" smtClean="0"/>
              <a:t>for the C</a:t>
            </a:r>
            <a:r>
              <a:rPr lang="en-US" sz="2000" i="1" dirty="0" smtClean="0"/>
              <a:t>ESR</a:t>
            </a:r>
            <a:r>
              <a:rPr lang="en-US" sz="2800" i="1" dirty="0" smtClean="0"/>
              <a:t>TA Collaboration</a:t>
            </a:r>
            <a:endParaRPr lang="en-US" sz="28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3429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cap="small" dirty="0" err="1" smtClean="0">
                <a:solidFill>
                  <a:schemeClr val="tx1"/>
                </a:solidFill>
              </a:rPr>
              <a:t>Cesr</a:t>
            </a:r>
            <a:r>
              <a:rPr lang="en-US" sz="1800" dirty="0" err="1" smtClean="0">
                <a:solidFill>
                  <a:schemeClr val="tx1"/>
                </a:solidFill>
              </a:rPr>
              <a:t>TA</a:t>
            </a:r>
            <a:r>
              <a:rPr lang="en-US" sz="1800" dirty="0" smtClean="0">
                <a:solidFill>
                  <a:schemeClr val="tx1"/>
                </a:solidFill>
              </a:rPr>
              <a:t> Advisory Committee Meeting  ●  11 September 2012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62570"/>
              </p:ext>
            </p:extLst>
          </p:nvPr>
        </p:nvGraphicFramePr>
        <p:xfrm>
          <a:off x="213360" y="762000"/>
          <a:ext cx="5968366" cy="5471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91043"/>
                <a:gridCol w="1424305"/>
                <a:gridCol w="2553018"/>
              </a:tblGrid>
              <a:tr h="367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Material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Aug 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Samples from SLAC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Nov 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6061-T6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Amorphous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Jan 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Coating by CERN</a:t>
                      </a:r>
                      <a:endParaRPr lang="en-US" sz="20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Diamond-like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 2011-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Nov</a:t>
                      </a:r>
                      <a:r>
                        <a:rPr lang="en-US" sz="2000" baseline="0" dirty="0" smtClean="0"/>
                        <a:t> 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Coating</a:t>
                      </a:r>
                      <a:r>
                        <a:rPr lang="en-US" sz="2000" baseline="0" dirty="0" smtClean="0"/>
                        <a:t> by KEK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 2011-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Mar 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Samples from SLAC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Mar 2012-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Jul 2012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OFC 101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Stainless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steel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Aug 2012-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316-series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04260"/>
              </p:ext>
            </p:extLst>
          </p:nvPr>
        </p:nvGraphicFramePr>
        <p:xfrm>
          <a:off x="213360" y="762000"/>
          <a:ext cx="8506778" cy="5471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91043"/>
                <a:gridCol w="1424305"/>
                <a:gridCol w="5091430"/>
              </a:tblGrid>
              <a:tr h="3679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Material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Modifications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Aug 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Commission systems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Nov 2010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Remove</a:t>
                      </a:r>
                      <a:r>
                        <a:rPr lang="en-US" sz="2000" baseline="0" dirty="0" smtClean="0"/>
                        <a:t> vacuum gauges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Amorphous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 2010-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Jan 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Mitigate</a:t>
                      </a:r>
                      <a:r>
                        <a:rPr lang="en-US" sz="2000" baseline="0" dirty="0" smtClean="0"/>
                        <a:t> leakage current and charging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Diamond-like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 2011-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Nov</a:t>
                      </a:r>
                      <a:r>
                        <a:rPr lang="en-US" sz="2000" baseline="0" dirty="0" smtClean="0"/>
                        <a:t> 2011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Improve spatial</a:t>
                      </a:r>
                      <a:r>
                        <a:rPr lang="en-US" sz="2000" baseline="0" dirty="0" smtClean="0"/>
                        <a:t> resolution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Ensure exposure of samples to direct SR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 2011-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Mar 2012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More resolution at low energy</a:t>
                      </a:r>
                    </a:p>
                    <a:p>
                      <a:r>
                        <a:rPr lang="en-US" sz="2000" dirty="0" smtClean="0"/>
                        <a:t>More</a:t>
                      </a:r>
                      <a:r>
                        <a:rPr lang="en-US" sz="2000" baseline="0" dirty="0" smtClean="0"/>
                        <a:t> height resolution and range</a:t>
                      </a:r>
                      <a:endParaRPr lang="en-US" sz="2000" dirty="0"/>
                    </a:p>
                  </a:txBody>
                  <a:tcPr/>
                </a:tc>
              </a:tr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Mar 2012-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Jul 2012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More angle resolution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and range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Stainless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steel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Aug 2012-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Reduce cross-talk, improve record-keeping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</a:t>
            </a:r>
            <a:r>
              <a:rPr lang="en-US" dirty="0" err="1" smtClean="0"/>
              <a:t>vs</a:t>
            </a:r>
            <a:r>
              <a:rPr lang="en-US" dirty="0" smtClean="0"/>
              <a:t> Energy: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924490"/>
            <a:ext cx="8592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conditioning of horizontal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TiN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sample (2011-2012)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"/>
            <a:ext cx="70084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14478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SEY at center of sample: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Inc. angle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=</a:t>
            </a:r>
            <a:r>
              <a:rPr lang="en-US" sz="24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25°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endParaRPr lang="en-US" sz="2400" dirty="0">
              <a:solidFill>
                <a:srgbClr val="000066"/>
              </a:solidFill>
              <a:latin typeface="Arial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Note: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100 </a:t>
            </a:r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Amp·hr</a:t>
            </a:r>
            <a:endParaRPr lang="en-US" sz="2400" dirty="0" smtClean="0">
              <a:solidFill>
                <a:srgbClr val="000066"/>
              </a:solidFill>
              <a:latin typeface="Arial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= 3·10</a:t>
            </a:r>
            <a:r>
              <a:rPr lang="en-US" sz="2400" baseline="30000" dirty="0" smtClean="0">
                <a:solidFill>
                  <a:srgbClr val="000066"/>
                </a:solidFill>
                <a:latin typeface="Arial"/>
              </a:rPr>
              <a:t>23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 photons/meter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490114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SEY </a:t>
            </a:r>
            <a:r>
              <a:rPr lang="en-US" dirty="0" err="1" smtClean="0"/>
              <a:t>vs</a:t>
            </a:r>
            <a:r>
              <a:rPr lang="en-US" dirty="0" smtClean="0"/>
              <a:t> Beam Dose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33400"/>
            <a:ext cx="4490461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909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Horiz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.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45°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29980"/>
            <a:ext cx="891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conditioning of SEY samples (center,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inc.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angle = 25°)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dirty="0" smtClean="0"/>
              <a:t>Direct SR (horizontal sample) </a:t>
            </a:r>
            <a:r>
              <a:rPr lang="en-US" dirty="0" err="1" smtClean="0"/>
              <a:t>vs</a:t>
            </a:r>
            <a:r>
              <a:rPr lang="en-US" dirty="0" smtClean="0"/>
              <a:t> electrons and scattered photons (45° sample)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Did not observe clear difference with initial samples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Now observing some differences after improvements in techniques</a:t>
            </a:r>
          </a:p>
          <a:p>
            <a:r>
              <a:rPr lang="en-US" dirty="0" smtClean="0"/>
              <a:t>Preliminary Findings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Differences </a:t>
            </a:r>
            <a:r>
              <a:rPr lang="en-US" dirty="0">
                <a:solidFill>
                  <a:srgbClr val="000000"/>
                </a:solidFill>
              </a:rPr>
              <a:t>limited to early conditioning for stainless </a:t>
            </a:r>
            <a:r>
              <a:rPr lang="en-US" dirty="0" smtClean="0">
                <a:solidFill>
                  <a:srgbClr val="000000"/>
                </a:solidFill>
              </a:rPr>
              <a:t>steel and copper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Differences endure longer for </a:t>
            </a:r>
            <a:r>
              <a:rPr lang="en-US" dirty="0" err="1" smtClean="0">
                <a:solidFill>
                  <a:srgbClr val="000000"/>
                </a:solidFill>
              </a:rPr>
              <a:t>TiN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SEY along beam pipe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0120"/>
            <a:ext cx="6750064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5903" y="6029980"/>
            <a:ext cx="7247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conditioning of stainless steel (at 405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eV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889760" y="-15240"/>
            <a:ext cx="182880" cy="19812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4448824" y="-15240"/>
            <a:ext cx="182880" cy="19812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0800000">
            <a:off x="1949464" y="807720"/>
            <a:ext cx="18288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143" y="6096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Horiz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0543" y="609600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45°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9341" y="43809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Direct SR</a:t>
            </a:r>
            <a:endParaRPr lang="en-US" sz="2000" dirty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25664" y="609600"/>
            <a:ext cx="0" cy="190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25664" y="609600"/>
            <a:ext cx="4043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15200" y="1447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Inc. angle 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≈</a:t>
            </a:r>
            <a:r>
              <a:rPr lang="en-US" sz="2400" dirty="0">
                <a:solidFill>
                  <a:srgbClr val="000066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25°</a:t>
            </a:r>
          </a:p>
        </p:txBody>
      </p:sp>
    </p:spTree>
    <p:extLst>
      <p:ext uri="{BB962C8B-B14F-4D97-AF65-F5344CB8AC3E}">
        <p14:creationId xmlns:p14="http://schemas.microsoft.com/office/powerpoint/2010/main" val="17441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Work in Progress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dirty="0" smtClean="0"/>
              <a:t>SEY dependence on incident angle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More extensive measurements on recent samples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to compare with SEY models</a:t>
            </a:r>
          </a:p>
          <a:p>
            <a:r>
              <a:rPr lang="en-US" dirty="0" smtClean="0"/>
              <a:t>SEY at low incident energy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More extensive measurements on recent samples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Need to better quantify systematic errors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Deconditioning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Observe SEY increase with samples in vacuum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Quantified effect for Cu samples during down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Observe SEY increase with exposure to air</a:t>
            </a:r>
          </a:p>
          <a:p>
            <a:pPr lvl="2"/>
            <a:r>
              <a:rPr lang="en-US" dirty="0" smtClean="0"/>
              <a:t>More systematic measurements needed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SEY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 smtClean="0"/>
              <a:t>SEY models for EC build-up </a:t>
            </a:r>
          </a:p>
          <a:p>
            <a:pPr lvl="1"/>
            <a:r>
              <a:rPr lang="en-US" dirty="0" smtClean="0"/>
              <a:t>SEY depends on energy and angle of incident e</a:t>
            </a:r>
            <a:r>
              <a:rPr lang="en-US" baseline="30000" dirty="0"/>
              <a:t>-</a:t>
            </a:r>
            <a:endParaRPr lang="en-US" dirty="0" smtClean="0"/>
          </a:p>
          <a:p>
            <a:pPr lvl="1"/>
            <a:r>
              <a:rPr lang="en-US" dirty="0" smtClean="0"/>
              <a:t>“True” </a:t>
            </a:r>
            <a:r>
              <a:rPr lang="en-US" dirty="0" err="1" smtClean="0"/>
              <a:t>secondaries</a:t>
            </a:r>
            <a:r>
              <a:rPr lang="en-US" dirty="0" smtClean="0"/>
              <a:t>: low energy</a:t>
            </a:r>
          </a:p>
          <a:p>
            <a:pPr lvl="1"/>
            <a:r>
              <a:rPr lang="en-US" dirty="0" smtClean="0"/>
              <a:t>“Elastic” </a:t>
            </a:r>
            <a:r>
              <a:rPr lang="en-US" dirty="0" err="1" smtClean="0"/>
              <a:t>secondaries</a:t>
            </a:r>
            <a:r>
              <a:rPr lang="en-US" dirty="0" smtClean="0"/>
              <a:t>: same energy as incident e</a:t>
            </a:r>
            <a:r>
              <a:rPr lang="en-US" baseline="30000" dirty="0" smtClean="0"/>
              <a:t>-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Rediffused</a:t>
            </a:r>
            <a:r>
              <a:rPr lang="en-US" dirty="0" smtClean="0"/>
              <a:t>” </a:t>
            </a:r>
            <a:r>
              <a:rPr lang="en-US" dirty="0" err="1" smtClean="0"/>
              <a:t>secondaries</a:t>
            </a:r>
            <a:r>
              <a:rPr lang="en-US" dirty="0" smtClean="0"/>
              <a:t>: energy ≤ incident 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n-US" dirty="0" smtClean="0"/>
              <a:t>Work in progress/future interests</a:t>
            </a:r>
          </a:p>
          <a:p>
            <a:pPr lvl="1"/>
            <a:r>
              <a:rPr lang="en-US" dirty="0" smtClean="0"/>
              <a:t>What parameters of SEY models are constrained by the measurements?</a:t>
            </a:r>
          </a:p>
          <a:p>
            <a:pPr lvl="1"/>
            <a:r>
              <a:rPr lang="en-US" dirty="0" smtClean="0"/>
              <a:t>How does the measured SEY differ from the actual SEY?</a:t>
            </a:r>
          </a:p>
          <a:p>
            <a:pPr lvl="1"/>
            <a:r>
              <a:rPr lang="en-US" dirty="0" smtClean="0"/>
              <a:t>What can we learn about the energy distribution of </a:t>
            </a:r>
            <a:r>
              <a:rPr lang="en-US" dirty="0" err="1" smtClean="0"/>
              <a:t>secondaries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SEY studies</a:t>
            </a:r>
          </a:p>
          <a:p>
            <a:pPr lvl="1"/>
            <a:r>
              <a:rPr lang="en-US" dirty="0" smtClean="0"/>
              <a:t>Measurements on samples of 6 materials/coatings so far</a:t>
            </a:r>
          </a:p>
          <a:p>
            <a:pPr lvl="1"/>
            <a:r>
              <a:rPr lang="en-US" dirty="0" smtClean="0"/>
              <a:t>Improvements in techniques have been made</a:t>
            </a:r>
          </a:p>
          <a:p>
            <a:pPr lvl="1"/>
            <a:r>
              <a:rPr lang="en-US" dirty="0" smtClean="0"/>
              <a:t>Measured rate of beam conditioning</a:t>
            </a:r>
          </a:p>
          <a:p>
            <a:pPr lvl="1"/>
            <a:r>
              <a:rPr lang="en-US" dirty="0" smtClean="0"/>
              <a:t>Measured direct SR </a:t>
            </a:r>
            <a:r>
              <a:rPr lang="en-US" dirty="0" err="1" smtClean="0"/>
              <a:t>vs</a:t>
            </a:r>
            <a:r>
              <a:rPr lang="en-US" dirty="0" smtClean="0"/>
              <a:t> indirect conditioning</a:t>
            </a:r>
          </a:p>
          <a:p>
            <a:pPr lvl="1"/>
            <a:r>
              <a:rPr lang="en-US" dirty="0" smtClean="0"/>
              <a:t>Connecting SEY measurements to SEY models: in progress</a:t>
            </a:r>
          </a:p>
          <a:p>
            <a:pPr lvl="1"/>
            <a:r>
              <a:rPr lang="en-US" dirty="0" smtClean="0"/>
              <a:t>Ultimate goals: constrain SEY model parameters as much as possible; use results in EC models</a:t>
            </a:r>
          </a:p>
          <a:p>
            <a:pPr lvl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455" y="2706469"/>
            <a:ext cx="737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Retarding Field Analyzer Studies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3581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/>
              <a:t>J. </a:t>
            </a:r>
            <a:r>
              <a:rPr lang="en-US" sz="2800" dirty="0" err="1" smtClean="0"/>
              <a:t>Calvey</a:t>
            </a:r>
            <a:r>
              <a:rPr lang="en-US" sz="2800" dirty="0" smtClean="0"/>
              <a:t>, </a:t>
            </a:r>
            <a:r>
              <a:rPr lang="en-US" sz="2800" dirty="0"/>
              <a:t>W. </a:t>
            </a:r>
            <a:r>
              <a:rPr lang="en-US" sz="2800" dirty="0" err="1"/>
              <a:t>Hartung</a:t>
            </a:r>
            <a:r>
              <a:rPr lang="en-US" sz="2800" dirty="0"/>
              <a:t>, </a:t>
            </a:r>
            <a:r>
              <a:rPr lang="en-US" sz="2800" dirty="0" smtClean="0"/>
              <a:t>J. Makita</a:t>
            </a:r>
            <a:br>
              <a:rPr lang="en-US" sz="2800" dirty="0" smtClean="0"/>
            </a:br>
            <a:r>
              <a:rPr lang="en-US" sz="2800" i="1" dirty="0" smtClean="0"/>
              <a:t>for the C</a:t>
            </a:r>
            <a:r>
              <a:rPr lang="en-US" sz="2000" i="1" dirty="0" smtClean="0"/>
              <a:t>ESR</a:t>
            </a:r>
            <a:r>
              <a:rPr lang="en-US" sz="2800" i="1" dirty="0" smtClean="0"/>
              <a:t>TA Collaboration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543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089" y="2457271"/>
            <a:ext cx="7289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+mj-lt"/>
              </a:rPr>
              <a:t>In-Situ Secondary Electron Yield</a:t>
            </a:r>
            <a:br>
              <a:rPr lang="en-US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Measurements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3810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/>
              <a:t>W. </a:t>
            </a:r>
            <a:r>
              <a:rPr lang="en-US" sz="2800" dirty="0" err="1" smtClean="0"/>
              <a:t>Hartung</a:t>
            </a:r>
            <a:r>
              <a:rPr lang="en-US" sz="2800" dirty="0" smtClean="0"/>
              <a:t>, C. Dennett, V. </a:t>
            </a:r>
            <a:r>
              <a:rPr lang="en-US" sz="2800" dirty="0" err="1" smtClean="0"/>
              <a:t>Omanovic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for the C</a:t>
            </a:r>
            <a:r>
              <a:rPr lang="en-US" sz="2000" i="1" dirty="0" smtClean="0"/>
              <a:t>ESR</a:t>
            </a:r>
            <a:r>
              <a:rPr lang="en-US" sz="2800" i="1" dirty="0" smtClean="0"/>
              <a:t>TA Collaboration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4446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Retarding Field Analyzers (RFAs)</a:t>
            </a:r>
          </a:p>
          <a:p>
            <a:pPr lvl="1"/>
            <a:r>
              <a:rPr lang="en-US" dirty="0" smtClean="0"/>
              <a:t>Measure flux of electrons from cloud</a:t>
            </a:r>
          </a:p>
          <a:p>
            <a:pPr lvl="1"/>
            <a:r>
              <a:rPr lang="en-US" dirty="0" smtClean="0"/>
              <a:t>Average over many turns (basic version)</a:t>
            </a:r>
          </a:p>
          <a:p>
            <a:pPr lvl="1"/>
            <a:r>
              <a:rPr lang="en-US" dirty="0" smtClean="0"/>
              <a:t>Modes of operation:</a:t>
            </a:r>
          </a:p>
          <a:p>
            <a:pPr lvl="2"/>
            <a:r>
              <a:rPr lang="en-US" dirty="0" smtClean="0"/>
              <a:t>Dedicated measurements with energy resolution</a:t>
            </a:r>
          </a:p>
          <a:p>
            <a:pPr lvl="2"/>
            <a:r>
              <a:rPr lang="en-US" dirty="0" smtClean="0"/>
              <a:t>Passive measurements without energy resolution</a:t>
            </a:r>
          </a:p>
          <a:p>
            <a:r>
              <a:rPr lang="en-US" dirty="0" smtClean="0"/>
              <a:t>Use of RFAs for electron cloud studies was pioneered at Argonne/APS</a:t>
            </a:r>
          </a:p>
          <a:p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RFA program collaborators: APS (K. </a:t>
            </a:r>
            <a:r>
              <a:rPr lang="en-US" dirty="0" err="1" smtClean="0"/>
              <a:t>Harkay</a:t>
            </a:r>
            <a:r>
              <a:rPr lang="en-US" dirty="0" smtClean="0"/>
              <a:t> et al.), LANL, SLAC, KEK, CERN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Retarding Field Analyzers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RFA program: unique features</a:t>
            </a:r>
          </a:p>
          <a:p>
            <a:pPr lvl="1"/>
            <a:r>
              <a:rPr lang="en-US" dirty="0" smtClean="0"/>
              <a:t>RFA designs with transverse resolution</a:t>
            </a:r>
          </a:p>
          <a:p>
            <a:pPr lvl="1"/>
            <a:r>
              <a:rPr lang="en-US" dirty="0" smtClean="0"/>
              <a:t>RFA designs for insertion in confined spaces</a:t>
            </a:r>
          </a:p>
          <a:p>
            <a:pPr lvl="1"/>
            <a:r>
              <a:rPr lang="en-US" dirty="0" smtClean="0"/>
              <a:t>Many RFAs (~30) deployed in a single ring</a:t>
            </a:r>
          </a:p>
          <a:p>
            <a:pPr lvl="1"/>
            <a:r>
              <a:rPr lang="en-US" dirty="0" smtClean="0"/>
              <a:t>RFAs in different environments: drift, </a:t>
            </a:r>
            <a:r>
              <a:rPr lang="en-US" dirty="0"/>
              <a:t>dipole, </a:t>
            </a:r>
            <a:r>
              <a:rPr lang="en-US" dirty="0" err="1"/>
              <a:t>quadrupole</a:t>
            </a:r>
            <a:r>
              <a:rPr lang="en-US" dirty="0"/>
              <a:t>, </a:t>
            </a:r>
            <a:r>
              <a:rPr lang="en-US" dirty="0" smtClean="0"/>
              <a:t>wiggler</a:t>
            </a:r>
          </a:p>
          <a:p>
            <a:pPr lvl="1"/>
            <a:r>
              <a:rPr lang="en-US" dirty="0" smtClean="0"/>
              <a:t>Dedicated RFA measurements</a:t>
            </a:r>
          </a:p>
          <a:p>
            <a:pPr lvl="2"/>
            <a:r>
              <a:rPr lang="en-US" dirty="0" smtClean="0"/>
              <a:t>Under different beam conditions</a:t>
            </a:r>
          </a:p>
          <a:p>
            <a:pPr lvl="2"/>
            <a:r>
              <a:rPr lang="en-US" dirty="0" smtClean="0"/>
              <a:t>In vacuum chambers with different mitigations</a:t>
            </a:r>
          </a:p>
          <a:p>
            <a:pPr lvl="2"/>
            <a:r>
              <a:rPr lang="en-US" dirty="0" smtClean="0"/>
              <a:t>Over time, to observe beam conditioning</a:t>
            </a:r>
          </a:p>
          <a:p>
            <a:pPr lvl="2"/>
            <a:r>
              <a:rPr lang="en-US" dirty="0" smtClean="0"/>
              <a:t>In combination with other EC diagnostics </a:t>
            </a:r>
            <a:endParaRPr lang="en-US" dirty="0"/>
          </a:p>
          <a:p>
            <a:pPr lvl="1"/>
            <a:r>
              <a:rPr lang="en-US" dirty="0" smtClean="0"/>
              <a:t>Large </a:t>
            </a:r>
            <a:r>
              <a:rPr lang="en-US" dirty="0"/>
              <a:t>data set </a:t>
            </a:r>
            <a:r>
              <a:rPr lang="en-US" dirty="0" smtClean="0"/>
              <a:t>already, ~4 years of measurements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Retarding Field Analyzers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533400"/>
          </a:xfrm>
        </p:spPr>
        <p:txBody>
          <a:bodyPr/>
          <a:lstStyle/>
          <a:p>
            <a:r>
              <a:rPr lang="en-US" dirty="0" smtClean="0"/>
              <a:t>Review: Retarding Field Analyzers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61518" y="3276600"/>
            <a:ext cx="5181600" cy="0"/>
          </a:xfrm>
          <a:prstGeom prst="line">
            <a:avLst/>
          </a:prstGeom>
          <a:ln w="1905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1518" y="2362200"/>
            <a:ext cx="5181600" cy="0"/>
          </a:xfrm>
          <a:prstGeom prst="line">
            <a:avLst/>
          </a:prstGeom>
          <a:ln w="63500">
            <a:solidFill>
              <a:srgbClr val="FA780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13918" y="1447800"/>
            <a:ext cx="5029200" cy="0"/>
          </a:xfrm>
          <a:prstGeom prst="line">
            <a:avLst/>
          </a:prstGeom>
          <a:ln w="127000">
            <a:solidFill>
              <a:srgbClr val="FA780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37718" y="4038600"/>
            <a:ext cx="3352800" cy="14478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04518" y="4876800"/>
            <a:ext cx="2819400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47518" y="3886200"/>
            <a:ext cx="2819400" cy="9906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00318" y="4648200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e</a:t>
            </a:r>
            <a:r>
              <a:rPr lang="en-US" sz="3200" baseline="300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 cloud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1718" y="298198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Beam pipe</a:t>
            </a:r>
            <a:endParaRPr lang="en-US" sz="24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5518" y="2133600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Grid (metal mesh)</a:t>
            </a:r>
            <a:endParaRPr lang="en-US" sz="24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5518" y="114300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Collector(s)</a:t>
            </a:r>
            <a:endParaRPr lang="en-US" sz="2400" dirty="0">
              <a:latin typeface="+mn-lt"/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0800000" flipV="1">
            <a:off x="685800" y="3276600"/>
            <a:ext cx="475718" cy="381000"/>
          </a:xfrm>
          <a:prstGeom prst="bentConnector3">
            <a:avLst>
              <a:gd name="adj1" fmla="val 1040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" y="3657600"/>
            <a:ext cx="6142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" y="3810000"/>
            <a:ext cx="46645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" y="39624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4971" y="4114800"/>
            <a:ext cx="1570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4971" y="2362200"/>
            <a:ext cx="5565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94360" y="23187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757237" y="1447800"/>
            <a:ext cx="5565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46626" y="140431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28600" y="83820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+100 V</a:t>
            </a:r>
            <a:endParaRPr lang="en-US" sz="2400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1748135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+mn-lt"/>
              </a:rPr>
              <a:t>V</a:t>
            </a:r>
            <a:r>
              <a:rPr lang="en-US" sz="2400" i="1" baseline="-25000" dirty="0" err="1" smtClean="0">
                <a:latin typeface="+mn-lt"/>
              </a:rPr>
              <a:t>grid</a:t>
            </a:r>
            <a:endParaRPr lang="en-US" sz="2400" i="1" baseline="-25000" dirty="0"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5968425"/>
            <a:ext cx="833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Ideal RFA: measure electrons with energy &gt; −</a:t>
            </a:r>
            <a:r>
              <a:rPr lang="en-US" sz="2800" i="1" dirty="0" err="1" smtClean="0">
                <a:solidFill>
                  <a:srgbClr val="002060"/>
                </a:solidFill>
                <a:latin typeface="+mn-lt"/>
              </a:rPr>
              <a:t>V</a:t>
            </a:r>
            <a:r>
              <a:rPr lang="en-US" sz="2800" i="1" baseline="-25000" dirty="0" err="1" smtClean="0">
                <a:solidFill>
                  <a:srgbClr val="002060"/>
                </a:solidFill>
                <a:latin typeface="+mn-lt"/>
              </a:rPr>
              <a:t>grid</a:t>
            </a:r>
            <a:endParaRPr lang="en-US" sz="2800" i="1" baseline="-25000" dirty="0" smtClean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8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thin segmented RFA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01294"/>
            <a:ext cx="4606785" cy="3840480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  <p:cxnSp>
        <p:nvCxnSpPr>
          <p:cNvPr id="10" name="Straight Arrow Connector 9"/>
          <p:cNvCxnSpPr/>
          <p:nvPr/>
        </p:nvCxnSpPr>
        <p:spPr>
          <a:xfrm flipV="1">
            <a:off x="1981200" y="4876800"/>
            <a:ext cx="1066800" cy="66497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556260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</a:rPr>
              <a:t>Beam pipe</a:t>
            </a:r>
            <a:endParaRPr lang="en-US" sz="2400" b="1" dirty="0">
              <a:solidFill>
                <a:srgbClr val="C00000"/>
              </a:solidFill>
              <a:latin typeface="Helvetica" pitchFamily="34" charset="0"/>
            </a:endParaRPr>
          </a:p>
        </p:txBody>
      </p:sp>
      <p:cxnSp>
        <p:nvCxnSpPr>
          <p:cNvPr id="13" name="Straight Arrow Connector 12"/>
          <p:cNvCxnSpPr>
            <a:stCxn id="14" idx="3"/>
          </p:cNvCxnSpPr>
          <p:nvPr/>
        </p:nvCxnSpPr>
        <p:spPr>
          <a:xfrm>
            <a:off x="2857846" y="2897833"/>
            <a:ext cx="1180754" cy="121696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266700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</a:rPr>
              <a:t>Beam pipe holes</a:t>
            </a:r>
            <a:endParaRPr lang="en-US" sz="2400" b="1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645967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</a:rPr>
              <a:t>Retarding grids</a:t>
            </a:r>
            <a:endParaRPr lang="en-US" sz="2400" b="1" dirty="0">
              <a:solidFill>
                <a:srgbClr val="C00000"/>
              </a:solidFill>
              <a:latin typeface="Helvetic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800600" y="2288232"/>
            <a:ext cx="1371600" cy="98836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2057400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</a:rPr>
              <a:t>Collectors</a:t>
            </a:r>
            <a:endParaRPr lang="en-US" sz="2400" b="1" dirty="0">
              <a:solidFill>
                <a:srgbClr val="C00000"/>
              </a:solidFill>
              <a:latin typeface="Helvetica" pitchFamily="34" charset="0"/>
            </a:endParaRPr>
          </a:p>
        </p:txBody>
      </p:sp>
      <p:cxnSp>
        <p:nvCxnSpPr>
          <p:cNvPr id="22" name="Straight Arrow Connector 21"/>
          <p:cNvCxnSpPr>
            <a:stCxn id="17" idx="1"/>
          </p:cNvCxnSpPr>
          <p:nvPr/>
        </p:nvCxnSpPr>
        <p:spPr>
          <a:xfrm flipH="1" flipV="1">
            <a:off x="4800600" y="3810000"/>
            <a:ext cx="1600200" cy="1066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Measurement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 smtClean="0"/>
              <a:t>RFA results for segmented collectors in different environments</a:t>
            </a:r>
          </a:p>
          <a:p>
            <a:pPr lvl="1"/>
            <a:r>
              <a:rPr lang="en-US" dirty="0" smtClean="0"/>
              <a:t>Show distinctive “fingerprints” depending on local field (type of magnet and location of RFA)</a:t>
            </a:r>
          </a:p>
          <a:p>
            <a:pPr lvl="1"/>
            <a:r>
              <a:rPr lang="en-US" dirty="0" smtClean="0"/>
              <a:t>Show good qualitative agreement with predictions of models for electron cloud build-up</a:t>
            </a:r>
          </a:p>
          <a:p>
            <a:pPr lvl="1"/>
            <a:r>
              <a:rPr lang="en-US" dirty="0" smtClean="0"/>
              <a:t>Show good quantitative agreement with EC model predictions in drift regions</a:t>
            </a:r>
          </a:p>
        </p:txBody>
      </p:sp>
    </p:spTree>
    <p:extLst>
      <p:ext uri="{BB962C8B-B14F-4D97-AF65-F5344CB8AC3E}">
        <p14:creationId xmlns:p14="http://schemas.microsoft.com/office/powerpoint/2010/main" val="14096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Measurements: Drifts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381000" y="990600"/>
            <a:ext cx="385179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Broad distribution of electron flux</a:t>
            </a:r>
          </a:p>
          <a:p>
            <a:pPr lvl="1"/>
            <a:r>
              <a:rPr lang="en-US" dirty="0" smtClean="0"/>
              <a:t>Peak flux</a:t>
            </a:r>
            <a:r>
              <a:rPr lang="en-US" dirty="0"/>
              <a:t> generally</a:t>
            </a:r>
            <a:r>
              <a:rPr lang="en-US" dirty="0" smtClean="0"/>
              <a:t> aligned with transverse position of passing bunches</a:t>
            </a:r>
          </a:p>
          <a:p>
            <a:pPr lvl="1"/>
            <a:r>
              <a:rPr lang="en-US" dirty="0" smtClean="0"/>
              <a:t>High flux of low-energy electrons</a:t>
            </a:r>
          </a:p>
          <a:p>
            <a:pPr lvl="1"/>
            <a:r>
              <a:rPr lang="en-US" dirty="0" smtClean="0"/>
              <a:t>Some electrons with KE &gt; 250 </a:t>
            </a:r>
            <a:r>
              <a:rPr lang="en-US" dirty="0" err="1" smtClean="0"/>
              <a:t>eV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57557" y="4953000"/>
            <a:ext cx="34053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Collector current density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err="1">
                <a:solidFill>
                  <a:srgbClr val="3333CC"/>
                </a:solidFill>
                <a:latin typeface="Arial"/>
              </a:rPr>
              <a:t>vs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 transverse position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retarding voltage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(Cu chamber, </a:t>
            </a:r>
            <a:r>
              <a:rPr lang="en-US" sz="2000" i="1" dirty="0" err="1" smtClean="0">
                <a:solidFill>
                  <a:srgbClr val="3333CC"/>
                </a:solidFill>
                <a:latin typeface="Arial"/>
              </a:rPr>
              <a:t>I</a:t>
            </a:r>
            <a:r>
              <a:rPr lang="en-US" sz="2000" i="1" baseline="-25000" dirty="0" err="1" smtClean="0">
                <a:solidFill>
                  <a:srgbClr val="3333CC"/>
                </a:solidFill>
                <a:latin typeface="Arial"/>
              </a:rPr>
              <a:t>beam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~ 56 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mA)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92" y="547688"/>
            <a:ext cx="5673208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7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Measurements: Dipoles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slac4_29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685799"/>
            <a:ext cx="5242561" cy="3931920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381000" y="990600"/>
            <a:ext cx="419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Dipole field pins cloud electrons </a:t>
            </a:r>
            <a:r>
              <a:rPr lang="en-US" dirty="0" smtClean="0"/>
              <a:t>into trajectories that </a:t>
            </a:r>
            <a:r>
              <a:rPr lang="en-US" dirty="0"/>
              <a:t>are </a:t>
            </a:r>
            <a:r>
              <a:rPr lang="en-US" dirty="0" smtClean="0"/>
              <a:t>vertically </a:t>
            </a:r>
            <a:r>
              <a:rPr lang="en-US" dirty="0"/>
              <a:t>aligned with passing </a:t>
            </a:r>
            <a:r>
              <a:rPr lang="en-US" dirty="0" smtClean="0"/>
              <a:t>bunches</a:t>
            </a:r>
          </a:p>
          <a:p>
            <a:pPr lvl="1"/>
            <a:r>
              <a:rPr lang="en-US" dirty="0" smtClean="0"/>
              <a:t>Segmented RFAs show sharper peak aligned with transverse position of beam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7557" y="4953000"/>
            <a:ext cx="33059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Collector current density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err="1" smtClean="0">
                <a:solidFill>
                  <a:srgbClr val="3333CC"/>
                </a:solidFill>
                <a:latin typeface="Arial"/>
              </a:rPr>
              <a:t>vs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transverse 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position</a:t>
            </a:r>
            <a:br>
              <a:rPr lang="en-US" sz="2000" dirty="0" smtClean="0">
                <a:solidFill>
                  <a:srgbClr val="3333CC"/>
                </a:solidFill>
                <a:latin typeface="Arial"/>
              </a:rPr>
            </a:br>
            <a:r>
              <a:rPr lang="en-US" sz="2000" dirty="0" err="1">
                <a:solidFill>
                  <a:srgbClr val="3333CC"/>
                </a:solidFill>
                <a:latin typeface="Arial"/>
              </a:rPr>
              <a:t>vs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 retarding 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voltage</a:t>
            </a:r>
            <a:br>
              <a:rPr lang="en-US" sz="2000" dirty="0" smtClean="0">
                <a:solidFill>
                  <a:srgbClr val="3333CC"/>
                </a:solidFill>
                <a:latin typeface="Arial"/>
              </a:rPr>
            </a:b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(Al chamber,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I</a:t>
            </a:r>
            <a:r>
              <a:rPr lang="en-US" sz="2000" i="1" baseline="-25000" dirty="0" err="1" smtClean="0">
                <a:solidFill>
                  <a:schemeClr val="accent2"/>
                </a:solidFill>
                <a:latin typeface="+mn-lt"/>
              </a:rPr>
              <a:t>beam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~ 56 mA)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75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Measurements: Dipoles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381000" y="762000"/>
            <a:ext cx="436497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Dipole </a:t>
            </a:r>
            <a:r>
              <a:rPr lang="en-US" dirty="0" smtClean="0"/>
              <a:t>RFA’s show “bifurcation” at high beam current</a:t>
            </a:r>
          </a:p>
          <a:p>
            <a:pPr lvl="1"/>
            <a:r>
              <a:rPr lang="en-US" dirty="0" smtClean="0"/>
              <a:t>Cloud electrons receive bigger kicks from passing bunches as the beam current increases; impacting electron energies match peak in SEY curve</a:t>
            </a:r>
            <a:br>
              <a:rPr lang="en-US" dirty="0" smtClean="0"/>
            </a:br>
            <a:r>
              <a:rPr lang="en-US" dirty="0" smtClean="0"/>
              <a:t>(~300 </a:t>
            </a:r>
            <a:r>
              <a:rPr lang="en-US" dirty="0" err="1" smtClean="0"/>
              <a:t>eV</a:t>
            </a:r>
            <a:r>
              <a:rPr lang="en-US" dirty="0" smtClean="0"/>
              <a:t>) at larger transverse distances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/>
          <a:stretch/>
        </p:blipFill>
        <p:spPr bwMode="auto">
          <a:xfrm>
            <a:off x="4060176" y="731520"/>
            <a:ext cx="50292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57557" y="4953000"/>
            <a:ext cx="2948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Collector current density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err="1">
                <a:solidFill>
                  <a:srgbClr val="3333CC"/>
                </a:solidFill>
                <a:latin typeface="Arial"/>
              </a:rPr>
              <a:t>vs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 transverse position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beam current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(Al chamber)</a:t>
            </a:r>
          </a:p>
        </p:txBody>
      </p:sp>
    </p:spTree>
    <p:extLst>
      <p:ext uri="{BB962C8B-B14F-4D97-AF65-F5344CB8AC3E}">
        <p14:creationId xmlns:p14="http://schemas.microsoft.com/office/powerpoint/2010/main" val="23208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Measurements: </a:t>
            </a:r>
            <a:r>
              <a:rPr lang="en-US" dirty="0" err="1" smtClean="0"/>
              <a:t>Quadrupoles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-381000" y="990600"/>
            <a:ext cx="419501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lvl="1"/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/>
              <a:t>field </a:t>
            </a:r>
            <a:r>
              <a:rPr lang="en-US" dirty="0" smtClean="0"/>
              <a:t>guides electrons along field lines</a:t>
            </a:r>
          </a:p>
          <a:p>
            <a:pPr lvl="1"/>
            <a:r>
              <a:rPr lang="en-US" dirty="0" smtClean="0"/>
              <a:t>Segmented RFAs show sharp peak in a single collector with high electron flux</a:t>
            </a:r>
          </a:p>
          <a:p>
            <a:pPr lvl="1"/>
            <a:r>
              <a:rPr lang="en-US" dirty="0"/>
              <a:t>Electrons can remain trapped long after the bunch has passed</a:t>
            </a:r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57557" y="4953000"/>
            <a:ext cx="2948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Collector current density</a:t>
            </a:r>
          </a:p>
          <a:p>
            <a:r>
              <a:rPr lang="en-US" sz="2000" dirty="0" err="1">
                <a:solidFill>
                  <a:srgbClr val="3333CC"/>
                </a:solidFill>
                <a:latin typeface="Arial"/>
              </a:rPr>
              <a:t>vs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 transverse position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vs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retarding voltage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2000" i="1" dirty="0" err="1" smtClean="0">
                <a:solidFill>
                  <a:srgbClr val="3333CC"/>
                </a:solidFill>
                <a:latin typeface="Arial"/>
              </a:rPr>
              <a:t>I</a:t>
            </a:r>
            <a:r>
              <a:rPr lang="en-US" sz="2000" i="1" baseline="-25000" dirty="0" err="1" smtClean="0">
                <a:solidFill>
                  <a:srgbClr val="3333CC"/>
                </a:solidFill>
                <a:latin typeface="Arial"/>
              </a:rPr>
              <a:t>beam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3333CC"/>
                </a:solidFill>
                <a:latin typeface="Arial"/>
              </a:rPr>
              <a:t>~ 56 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mA)</a:t>
            </a:r>
            <a:endParaRPr lang="en-US" sz="2000" dirty="0">
              <a:solidFill>
                <a:srgbClr val="3333CC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12" y="620713"/>
            <a:ext cx="5329988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8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 smtClean="0"/>
              <a:t>RFA provide quantitative measure of effects of surface coatings for mitigation of electron cloud</a:t>
            </a:r>
          </a:p>
          <a:p>
            <a:r>
              <a:rPr lang="en-US" dirty="0"/>
              <a:t>Coated chambers</a:t>
            </a:r>
          </a:p>
          <a:p>
            <a:pPr lvl="1"/>
            <a:r>
              <a:rPr lang="en-US" dirty="0" err="1"/>
              <a:t>TiN</a:t>
            </a:r>
            <a:endParaRPr lang="en-US" dirty="0"/>
          </a:p>
          <a:p>
            <a:pPr lvl="1"/>
            <a:r>
              <a:rPr lang="en-US" dirty="0"/>
              <a:t>Amorphous C</a:t>
            </a:r>
          </a:p>
          <a:p>
            <a:pPr lvl="1"/>
            <a:r>
              <a:rPr lang="en-US" dirty="0"/>
              <a:t>Diamond-like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NEG</a:t>
            </a:r>
          </a:p>
          <a:p>
            <a:r>
              <a:rPr lang="en-US" dirty="0" smtClean="0"/>
              <a:t>Uncoated Al</a:t>
            </a:r>
            <a:br>
              <a:rPr lang="en-US" dirty="0" smtClean="0"/>
            </a:br>
            <a:r>
              <a:rPr lang="en-US" dirty="0" smtClean="0"/>
              <a:t>chambers</a:t>
            </a:r>
            <a:br>
              <a:rPr lang="en-US" dirty="0" smtClean="0"/>
            </a:br>
            <a:r>
              <a:rPr lang="en-US" dirty="0" smtClean="0"/>
              <a:t>have much</a:t>
            </a:r>
            <a:br>
              <a:rPr lang="en-US" dirty="0" smtClean="0"/>
            </a:br>
            <a:r>
              <a:rPr lang="en-US" dirty="0" smtClean="0"/>
              <a:t>higher flux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2694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3048000"/>
            <a:ext cx="1521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Drift RFA</a:t>
            </a:r>
            <a:br>
              <a:rPr lang="en-US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in 15E with</a:t>
            </a:r>
          </a:p>
          <a:p>
            <a:r>
              <a:rPr lang="en-US" sz="2000" b="1" dirty="0">
                <a:solidFill>
                  <a:srgbClr val="002060"/>
                </a:solidFill>
                <a:latin typeface="+mn-lt"/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ifferent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chambers</a:t>
            </a:r>
          </a:p>
        </p:txBody>
      </p:sp>
    </p:spTree>
    <p:extLst>
      <p:ext uri="{BB962C8B-B14F-4D97-AF65-F5344CB8AC3E}">
        <p14:creationId xmlns:p14="http://schemas.microsoft.com/office/powerpoint/2010/main" val="20181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402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Secondary </a:t>
            </a:r>
            <a:r>
              <a:rPr lang="en-US" dirty="0" smtClean="0"/>
              <a:t>emission is important for models of electron cloud build-up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SEY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24000"/>
            <a:ext cx="443547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5029200"/>
            <a:ext cx="31502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SEY depends on energy</a:t>
            </a:r>
            <a:br>
              <a:rPr lang="en-US" sz="24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and angle of incident</a:t>
            </a:r>
            <a:br>
              <a:rPr lang="en-US" sz="24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electron</a:t>
            </a:r>
            <a:endParaRPr lang="en-US" sz="2400" b="1" kern="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1162" y="5029200"/>
            <a:ext cx="3711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Secondary electrons have</a:t>
            </a:r>
            <a:br>
              <a:rPr lang="en-US" sz="24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a distribution in energy and</a:t>
            </a:r>
            <a:br>
              <a:rPr lang="en-US" sz="24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angle</a:t>
            </a:r>
            <a:endParaRPr lang="en-US" sz="2400" b="1" kern="0" dirty="0" smtClean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048000"/>
            <a:ext cx="2331087" cy="707886"/>
          </a:xfrm>
          <a:prstGeom prst="rect">
            <a:avLst/>
          </a:prstGeom>
          <a:solidFill>
            <a:srgbClr val="DDDDDD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Calibri"/>
              </a:rPr>
              <a:t>Inc. energy = 300 </a:t>
            </a:r>
            <a:r>
              <a:rPr lang="en-US" sz="2000" b="1" kern="0" dirty="0" err="1" smtClean="0">
                <a:solidFill>
                  <a:srgbClr val="002060"/>
                </a:solidFill>
                <a:latin typeface="Calibri"/>
              </a:rPr>
              <a:t>eV</a:t>
            </a:r>
            <a:r>
              <a:rPr lang="en-US" sz="2000" b="1" kern="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n-US" sz="20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000" b="1" kern="0" dirty="0" smtClean="0">
                <a:solidFill>
                  <a:srgbClr val="002060"/>
                </a:solidFill>
                <a:latin typeface="Calibri"/>
              </a:rPr>
              <a:t>Inc. angle = normal</a:t>
            </a:r>
            <a:endParaRPr lang="en-US" sz="2000" b="1" kern="0" dirty="0" smtClean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535" y="2438400"/>
            <a:ext cx="2212465" cy="400110"/>
          </a:xfrm>
          <a:prstGeom prst="rect">
            <a:avLst/>
          </a:prstGeom>
          <a:solidFill>
            <a:srgbClr val="DDDDDD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Calibri"/>
              </a:rPr>
              <a:t>Inc. angle = normal</a:t>
            </a:r>
            <a:endParaRPr lang="en-US" sz="2000" b="1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Mitigations: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 smtClean="0"/>
              <a:t>Drifts</a:t>
            </a:r>
          </a:p>
          <a:p>
            <a:pPr lvl="1"/>
            <a:r>
              <a:rPr lang="en-US" dirty="0" smtClean="0"/>
              <a:t>Effective mitigation via coatings: </a:t>
            </a:r>
            <a:r>
              <a:rPr lang="en-US" dirty="0" err="1" smtClean="0"/>
              <a:t>TiN</a:t>
            </a:r>
            <a:r>
              <a:rPr lang="en-US" dirty="0" smtClean="0"/>
              <a:t> (SLAC), amorphous C (CERN), diamond-like C (KEK), or NEG (SAES)</a:t>
            </a:r>
          </a:p>
          <a:p>
            <a:r>
              <a:rPr lang="en-US" dirty="0" smtClean="0"/>
              <a:t>Dipoles and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pPr lvl="1"/>
            <a:r>
              <a:rPr lang="en-US" dirty="0" smtClean="0"/>
              <a:t>Effective mitigation via coatings: </a:t>
            </a:r>
            <a:r>
              <a:rPr lang="en-US" dirty="0" err="1" smtClean="0"/>
              <a:t>TiN</a:t>
            </a:r>
            <a:endParaRPr lang="en-US" dirty="0"/>
          </a:p>
          <a:p>
            <a:pPr lvl="1"/>
            <a:r>
              <a:rPr lang="en-US" dirty="0" smtClean="0"/>
              <a:t>Even more effective if grooves + coatings</a:t>
            </a:r>
            <a:endParaRPr lang="en-US" dirty="0"/>
          </a:p>
          <a:p>
            <a:r>
              <a:rPr lang="en-US" dirty="0" smtClean="0"/>
              <a:t>Wigglers</a:t>
            </a:r>
          </a:p>
          <a:p>
            <a:pPr lvl="1"/>
            <a:r>
              <a:rPr lang="en-US" dirty="0" smtClean="0"/>
              <a:t>Most effective mitigation: clearing electrode</a:t>
            </a:r>
          </a:p>
        </p:txBody>
      </p:sp>
    </p:spTree>
    <p:extLst>
      <p:ext uri="{BB962C8B-B14F-4D97-AF65-F5344CB8AC3E}">
        <p14:creationId xmlns:p14="http://schemas.microsoft.com/office/powerpoint/2010/main" val="3782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51" y="3810000"/>
            <a:ext cx="300704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05" y="3810000"/>
            <a:ext cx="30103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10000"/>
            <a:ext cx="300370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04800" y="609600"/>
            <a:ext cx="8915400" cy="5943600"/>
          </a:xfrm>
        </p:spPr>
        <p:txBody>
          <a:bodyPr/>
          <a:lstStyle/>
          <a:p>
            <a:pPr lvl="1"/>
            <a:r>
              <a:rPr lang="en-US" dirty="0" smtClean="0"/>
              <a:t>RFA measurements provide data for validation of models for electron cloud build-up</a:t>
            </a:r>
          </a:p>
          <a:p>
            <a:pPr lvl="1"/>
            <a:r>
              <a:rPr lang="en-US" dirty="0" smtClean="0"/>
              <a:t>Models require parameters describing surface phenomena: photon reflectivity, electron photo-emission, electron secondary emission</a:t>
            </a:r>
            <a:endParaRPr lang="en-US" dirty="0"/>
          </a:p>
          <a:p>
            <a:pPr lvl="1"/>
            <a:r>
              <a:rPr lang="en-US" dirty="0" smtClean="0"/>
              <a:t>This is a major aspect of the </a:t>
            </a:r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RFA program.  More info in Phase I Report and papers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 of RFA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74" y="4404360"/>
            <a:ext cx="911926" cy="5486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0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402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267200" y="3295471"/>
            <a:ext cx="53091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417403"/>
            <a:ext cx="3998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Model for SEY </a:t>
            </a:r>
            <a:r>
              <a:rPr lang="en-US" sz="2400" b="1" kern="0" dirty="0" err="1" smtClean="0">
                <a:solidFill>
                  <a:srgbClr val="002060"/>
                </a:solidFill>
                <a:latin typeface="Calibri"/>
              </a:rPr>
              <a:t>vs</a:t>
            </a: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 energy</a:t>
            </a:r>
            <a:br>
              <a:rPr lang="en-US" sz="2400" b="1" kern="0" dirty="0" smtClean="0">
                <a:solidFill>
                  <a:srgbClr val="002060"/>
                </a:solidFill>
                <a:latin typeface="Calibri"/>
              </a:rPr>
            </a:b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and angle of incident electron</a:t>
            </a:r>
            <a:endParaRPr lang="en-US" sz="2400" b="1" kern="0" dirty="0" smtClean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535" y="2438400"/>
            <a:ext cx="2212465" cy="400110"/>
          </a:xfrm>
          <a:prstGeom prst="rect">
            <a:avLst/>
          </a:prstGeom>
          <a:solidFill>
            <a:srgbClr val="DDDDDD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2060"/>
                </a:solidFill>
                <a:latin typeface="Calibri"/>
              </a:rPr>
              <a:t>Inc. angle = normal</a:t>
            </a:r>
            <a:endParaRPr lang="en-US" sz="2000" b="1" kern="0" dirty="0" smtClean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95400" y="2595265"/>
            <a:ext cx="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2857500"/>
            <a:ext cx="0" cy="876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3712" y="2891135"/>
            <a:ext cx="51648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δ</a:t>
            </a:r>
            <a:r>
              <a:rPr lang="en-US" sz="2400" i="1" baseline="-25000" dirty="0" err="1" smtClean="0">
                <a:latin typeface="+mn-lt"/>
              </a:rPr>
              <a:t>ts</a:t>
            </a:r>
            <a:endParaRPr lang="en-US" sz="2400" i="1" baseline="-25000" dirty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" y="3962400"/>
            <a:ext cx="40957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95800" y="3436203"/>
            <a:ext cx="7450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l-GR" sz="2400" dirty="0" smtClean="0">
                <a:latin typeface="+mn-lt"/>
              </a:rPr>
              <a:t>δ</a:t>
            </a:r>
            <a:r>
              <a:rPr lang="en-US" sz="2400" i="1" baseline="-25000" dirty="0" smtClean="0">
                <a:latin typeface="+mn-lt"/>
              </a:rPr>
              <a:t>red</a:t>
            </a:r>
            <a:endParaRPr lang="en-US" sz="2400" i="1" baseline="-25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719935"/>
            <a:ext cx="470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+mn-lt"/>
              </a:rPr>
              <a:t>δ</a:t>
            </a:r>
            <a:r>
              <a:rPr lang="en-US" sz="2400" baseline="-25000" dirty="0" smtClean="0">
                <a:latin typeface="+mn-lt"/>
              </a:rPr>
              <a:t>0</a:t>
            </a:r>
            <a:endParaRPr lang="en-US" sz="2400" baseline="-25000" dirty="0">
              <a:latin typeface="+mn-lt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495800" y="37338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95800" y="4191000"/>
            <a:ext cx="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67200" y="3733800"/>
            <a:ext cx="4043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67200" y="4419600"/>
            <a:ext cx="40431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2400" y="3962400"/>
            <a:ext cx="0" cy="7575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30200" y="471993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+mn-lt"/>
              </a:rPr>
              <a:t>E</a:t>
            </a:r>
            <a:r>
              <a:rPr lang="en-US" sz="2400" i="1" baseline="-25000" dirty="0" err="1" smtClean="0">
                <a:latin typeface="+mn-lt"/>
              </a:rPr>
              <a:t>ts</a:t>
            </a:r>
            <a:endParaRPr lang="en-US" sz="2400" i="1" baseline="-25000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295400" y="4495800"/>
            <a:ext cx="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533400"/>
          </a:xfrm>
        </p:spPr>
        <p:txBody>
          <a:bodyPr/>
          <a:lstStyle/>
          <a:p>
            <a:r>
              <a:rPr lang="en-US" dirty="0" smtClean="0"/>
              <a:t>Quantitative Analysis of RFA Data</a:t>
            </a:r>
            <a:endParaRPr lang="en-US" dirty="0"/>
          </a:p>
        </p:txBody>
      </p:sp>
      <p:sp>
        <p:nvSpPr>
          <p:cNvPr id="54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Selected electron cloud model parameters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10200" y="14478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QE = quantum efficiency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/>
              </a:rPr>
              <a:t>(electron photo-emission)</a:t>
            </a:r>
          </a:p>
        </p:txBody>
      </p:sp>
    </p:spTree>
    <p:extLst>
      <p:ext uri="{BB962C8B-B14F-4D97-AF65-F5344CB8AC3E}">
        <p14:creationId xmlns:p14="http://schemas.microsoft.com/office/powerpoint/2010/main" val="13205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-457200" y="990600"/>
            <a:ext cx="304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lvl="1"/>
            <a:r>
              <a:rPr lang="en-US" dirty="0" smtClean="0"/>
              <a:t>Beam conditions used for one round of fitting</a:t>
            </a:r>
          </a:p>
          <a:p>
            <a:pPr lvl="1"/>
            <a:r>
              <a:rPr lang="en-US" dirty="0" smtClean="0"/>
              <a:t>EC model parameters which are sensitive to conditions are shown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731520"/>
            <a:ext cx="67185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209800"/>
            <a:ext cx="6016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Best fit parameters: </a:t>
            </a:r>
            <a:r>
              <a:rPr lang="en-US" sz="2000" b="1" dirty="0" err="1" smtClean="0">
                <a:solidFill>
                  <a:schemeClr val="accent2"/>
                </a:solidFill>
                <a:latin typeface="+mn-lt"/>
              </a:rPr>
              <a:t>TiN</a:t>
            </a:r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-coated chamber in 15W</a:t>
            </a:r>
            <a:endParaRPr lang="en-US" sz="2000" b="1" dirty="0">
              <a:solidFill>
                <a:srgbClr val="3333CC"/>
              </a:solidFill>
              <a:latin typeface="Arial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dirty="0" smtClean="0"/>
              <a:t>EC model parameters are adjusted for best fit to RFA measurements, using large data set with different beam conditions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2" y="2590800"/>
            <a:ext cx="8407108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272" y="6183868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+mn-lt"/>
              </a:rPr>
              <a:t>Uncertainty estimates do not take into account correlations within the model</a:t>
            </a:r>
            <a:endParaRPr lang="en-US" sz="18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9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RFAs would provide electron flux as a function of energy</a:t>
            </a:r>
          </a:p>
          <a:p>
            <a:r>
              <a:rPr lang="en-US" dirty="0"/>
              <a:t>Real RFAs have complications</a:t>
            </a:r>
          </a:p>
          <a:p>
            <a:pPr lvl="1"/>
            <a:r>
              <a:rPr lang="en-US" dirty="0" smtClean="0"/>
              <a:t>They drain </a:t>
            </a:r>
            <a:r>
              <a:rPr lang="en-US" dirty="0"/>
              <a:t>electrons from beam environment</a:t>
            </a:r>
          </a:p>
          <a:p>
            <a:pPr lvl="1"/>
            <a:r>
              <a:rPr lang="en-US" dirty="0" err="1" smtClean="0"/>
              <a:t>Secondaries</a:t>
            </a:r>
            <a:r>
              <a:rPr lang="en-US" dirty="0" smtClean="0"/>
              <a:t> are </a:t>
            </a:r>
            <a:r>
              <a:rPr lang="en-US" dirty="0"/>
              <a:t>produced in beam pipe </a:t>
            </a:r>
            <a:r>
              <a:rPr lang="en-US" dirty="0" smtClean="0"/>
              <a:t>holes</a:t>
            </a:r>
            <a:endParaRPr lang="en-US" dirty="0"/>
          </a:p>
          <a:p>
            <a:pPr lvl="1"/>
            <a:r>
              <a:rPr lang="en-US" dirty="0"/>
              <a:t>When retarding voltage is close to electron energy, the electrons </a:t>
            </a:r>
            <a:r>
              <a:rPr lang="en-US" dirty="0" smtClean="0"/>
              <a:t>are </a:t>
            </a:r>
            <a:r>
              <a:rPr lang="en-US" dirty="0" err="1" smtClean="0"/>
              <a:t>focussed</a:t>
            </a:r>
            <a:endParaRPr lang="en-US" dirty="0"/>
          </a:p>
          <a:p>
            <a:r>
              <a:rPr lang="en-US" dirty="0"/>
              <a:t>Work in progress</a:t>
            </a:r>
          </a:p>
          <a:p>
            <a:pPr lvl="1"/>
            <a:r>
              <a:rPr lang="en-US" dirty="0" err="1"/>
              <a:t>Modelling</a:t>
            </a:r>
            <a:r>
              <a:rPr lang="en-US" dirty="0"/>
              <a:t> of electron transport into RFAs</a:t>
            </a:r>
          </a:p>
          <a:p>
            <a:pPr lvl="1"/>
            <a:r>
              <a:rPr lang="en-US" dirty="0"/>
              <a:t>Bench measurements with RFAs</a:t>
            </a:r>
          </a:p>
          <a:p>
            <a:r>
              <a:rPr lang="en-US" dirty="0" smtClean="0"/>
              <a:t>Goal: proper interpretation of RFA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Analysis of RFA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050"/>
            <a:ext cx="445770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314700"/>
            <a:ext cx="44577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Bench Measurements: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SEY/RFA--CesrTA Advisory Committee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029980"/>
            <a:ext cx="9114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from DC electron gun (135 mm away): 200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eV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, 100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nA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70" y="609600"/>
            <a:ext cx="20699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445135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00600" y="609601"/>
            <a:ext cx="14820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8200" y="2438400"/>
            <a:ext cx="1879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RFA for bench</a:t>
            </a:r>
            <a:br>
              <a:rPr lang="en-US" sz="2000" dirty="0" smtClean="0">
                <a:solidFill>
                  <a:schemeClr val="accent2"/>
                </a:solidFill>
                <a:latin typeface="+mn-lt"/>
              </a:rPr>
            </a:b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measurements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6359" y="2438400"/>
            <a:ext cx="1839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3D RFA model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0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SEY/RFA--</a:t>
            </a:r>
            <a:r>
              <a:rPr lang="en-US" dirty="0" err="1" smtClean="0"/>
              <a:t>CesrTA</a:t>
            </a:r>
            <a:r>
              <a:rPr lang="en-US" dirty="0" smtClean="0"/>
              <a:t> Advisory Committee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RFA program</a:t>
            </a:r>
          </a:p>
          <a:p>
            <a:pPr lvl="1"/>
            <a:r>
              <a:rPr lang="en-US" dirty="0" smtClean="0"/>
              <a:t>Large-scale deployment of RFAs and extensive measurements</a:t>
            </a:r>
          </a:p>
          <a:p>
            <a:pPr lvl="1"/>
            <a:r>
              <a:rPr lang="en-US" dirty="0" smtClean="0"/>
              <a:t>Providing quantitative information</a:t>
            </a:r>
          </a:p>
          <a:p>
            <a:pPr lvl="2"/>
            <a:r>
              <a:rPr lang="en-US" dirty="0" smtClean="0"/>
              <a:t>from different environments</a:t>
            </a:r>
          </a:p>
          <a:p>
            <a:pPr lvl="2"/>
            <a:r>
              <a:rPr lang="en-US" dirty="0" smtClean="0"/>
              <a:t>on the effect of mitigations</a:t>
            </a:r>
          </a:p>
          <a:p>
            <a:pPr lvl="2"/>
            <a:r>
              <a:rPr lang="en-US" dirty="0" smtClean="0"/>
              <a:t>for validation of electron cloud build up models </a:t>
            </a:r>
          </a:p>
          <a:p>
            <a:pPr lvl="1"/>
            <a:r>
              <a:rPr lang="en-US" dirty="0" smtClean="0"/>
              <a:t>Ultimate goals: help in the development of electron cloud models with predictive capability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6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Electron Yield (SEY) Studies</a:t>
            </a:r>
          </a:p>
          <a:p>
            <a:pPr lvl="1"/>
            <a:r>
              <a:rPr lang="en-US" dirty="0" smtClean="0"/>
              <a:t>Measure SEY of surfaces under realistic conditions</a:t>
            </a:r>
          </a:p>
          <a:p>
            <a:pPr lvl="1"/>
            <a:r>
              <a:rPr lang="en-US" dirty="0" smtClean="0"/>
              <a:t>Measure effect of beam conditioning</a:t>
            </a:r>
          </a:p>
          <a:p>
            <a:pPr lvl="1"/>
            <a:r>
              <a:rPr lang="en-US" dirty="0" smtClean="0"/>
              <a:t>Compare different materials and mitigation coatings</a:t>
            </a:r>
          </a:p>
          <a:p>
            <a:r>
              <a:rPr lang="en-US" dirty="0" smtClean="0"/>
              <a:t>SEY apparatus based on technology developed at SLAC for measurements in PEP-II</a:t>
            </a:r>
          </a:p>
          <a:p>
            <a:r>
              <a:rPr lang="en-US" dirty="0" smtClean="0"/>
              <a:t>SEY measurements being done at CERN and KEK also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SEY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aspects of </a:t>
            </a:r>
            <a:r>
              <a:rPr lang="en-US" cap="small" dirty="0" err="1" smtClean="0"/>
              <a:t>Cesr</a:t>
            </a:r>
            <a:r>
              <a:rPr lang="en-US" dirty="0" err="1" smtClean="0"/>
              <a:t>TA</a:t>
            </a:r>
            <a:r>
              <a:rPr lang="en-US" dirty="0" smtClean="0"/>
              <a:t> SEY program</a:t>
            </a:r>
          </a:p>
          <a:p>
            <a:pPr lvl="1"/>
            <a:r>
              <a:rPr lang="en-US" dirty="0" smtClean="0"/>
              <a:t>In-situ: see beam conditioning </a:t>
            </a:r>
            <a:r>
              <a:rPr lang="en-US" dirty="0" err="1" smtClean="0"/>
              <a:t>vs</a:t>
            </a:r>
            <a:r>
              <a:rPr lang="en-US" dirty="0" smtClean="0"/>
              <a:t> time, not just before and after; change samples rapidly</a:t>
            </a:r>
          </a:p>
          <a:p>
            <a:pPr lvl="1"/>
            <a:r>
              <a:rPr lang="en-US" dirty="0" smtClean="0"/>
              <a:t>Observe deconditioning in a realistic environment</a:t>
            </a:r>
          </a:p>
          <a:p>
            <a:pPr lvl="1"/>
            <a:r>
              <a:rPr lang="en-US" dirty="0" smtClean="0"/>
              <a:t>Compare effect of direct SR photons to scattered photons + electrons</a:t>
            </a:r>
          </a:p>
          <a:p>
            <a:r>
              <a:rPr lang="en-US" dirty="0" smtClean="0"/>
              <a:t>Collaborative aspects </a:t>
            </a:r>
            <a:r>
              <a:rPr lang="en-US" dirty="0"/>
              <a:t>of </a:t>
            </a:r>
            <a:r>
              <a:rPr lang="en-US" cap="small" dirty="0" err="1"/>
              <a:t>Cesr</a:t>
            </a:r>
            <a:r>
              <a:rPr lang="en-US" dirty="0" err="1"/>
              <a:t>TA</a:t>
            </a:r>
            <a:r>
              <a:rPr lang="en-US" dirty="0"/>
              <a:t> SEY program</a:t>
            </a:r>
          </a:p>
          <a:p>
            <a:pPr lvl="1"/>
            <a:r>
              <a:rPr lang="en-US" dirty="0" smtClean="0"/>
              <a:t>Samples and coatings from SLAC, CERN, KEK</a:t>
            </a:r>
            <a:endParaRPr lang="en-US" dirty="0"/>
          </a:p>
          <a:p>
            <a:pPr lvl="1"/>
            <a:r>
              <a:rPr lang="en-US" dirty="0" smtClean="0"/>
              <a:t>Duplicate systems delivered to </a:t>
            </a:r>
            <a:r>
              <a:rPr lang="en-US" dirty="0" err="1" smtClean="0"/>
              <a:t>Fermilab</a:t>
            </a:r>
            <a:r>
              <a:rPr lang="en-US" dirty="0" smtClean="0"/>
              <a:t> for future studies in Main Injector</a:t>
            </a:r>
          </a:p>
          <a:p>
            <a:pPr lvl="1"/>
            <a:r>
              <a:rPr lang="en-US" dirty="0" smtClean="0"/>
              <a:t>Funding in place for surface texturing R&amp;D with PNNL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SEY Studies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dirty="0" smtClean="0"/>
              <a:t>In-Situ SEY Station </a:t>
            </a:r>
            <a:r>
              <a:rPr lang="en-US" dirty="0"/>
              <a:t>(</a:t>
            </a:r>
            <a:r>
              <a:rPr lang="en-US" dirty="0" smtClean="0"/>
              <a:t>ISSS)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Horizontal sample: direct photons in middle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45° sample: scattered photons and cloud electrons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SEY measurements while samples remain under vacuum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Typically measure SEY during weekly tunnel access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200" y="685800"/>
            <a:ext cx="5791200" cy="4648200"/>
            <a:chOff x="76200" y="990600"/>
            <a:chExt cx="5791200" cy="4648200"/>
          </a:xfrm>
        </p:grpSpPr>
        <p:pic>
          <p:nvPicPr>
            <p:cNvPr id="8" name="Picture 7" descr="SEY-sample-measurement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990600"/>
              <a:ext cx="5791200" cy="4648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124200" y="3657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CC">
                      <a:lumMod val="75000"/>
                    </a:srgbClr>
                  </a:solidFill>
                  <a:latin typeface="Arial"/>
                </a:rPr>
                <a:t>20°</a:t>
              </a:r>
              <a:endParaRPr lang="en-US" sz="1800" b="1" dirty="0">
                <a:solidFill>
                  <a:srgbClr val="3333CC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363849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CC">
                      <a:lumMod val="75000"/>
                    </a:srgbClr>
                  </a:solidFill>
                  <a:latin typeface="Arial"/>
                </a:rPr>
                <a:t>25°</a:t>
              </a:r>
              <a:endParaRPr lang="en-US" sz="1800" b="1" dirty="0">
                <a:solidFill>
                  <a:srgbClr val="3333CC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3352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3333CC">
                      <a:lumMod val="75000"/>
                    </a:srgbClr>
                  </a:solidFill>
                  <a:latin typeface="Arial"/>
                </a:rPr>
                <a:t>30°</a:t>
              </a:r>
              <a:endParaRPr lang="en-US" sz="1800" b="1" dirty="0">
                <a:solidFill>
                  <a:srgbClr val="3333CC">
                    <a:lumMod val="75000"/>
                  </a:srgbClr>
                </a:solidFill>
                <a:latin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44" y="914400"/>
            <a:ext cx="1645920" cy="1749332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666"/>
          <a:stretch/>
        </p:blipFill>
        <p:spPr bwMode="auto">
          <a:xfrm>
            <a:off x="6217920" y="2859942"/>
            <a:ext cx="1645920" cy="36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24800" y="13026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TiN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-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coated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4362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TiN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-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coated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533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Bare Al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4936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Use DC electron gun and </a:t>
            </a:r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picoammeter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 for indirect SEY measurement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7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Apparatus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" y="3124200"/>
            <a:ext cx="2597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Expose samples</a:t>
            </a:r>
            <a:br>
              <a:rPr lang="en-US" sz="24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to beam</a:t>
            </a:r>
            <a:br>
              <a:rPr lang="en-US" sz="24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environment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41079" y="57105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Measure SEY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56" name="Group 2055"/>
          <p:cNvGrpSpPr/>
          <p:nvPr/>
        </p:nvGrpSpPr>
        <p:grpSpPr>
          <a:xfrm>
            <a:off x="3429000" y="3599036"/>
            <a:ext cx="5638800" cy="2725564"/>
            <a:chOff x="76200" y="3314159"/>
            <a:chExt cx="5638800" cy="2725564"/>
          </a:xfrm>
        </p:grpSpPr>
        <p:pic>
          <p:nvPicPr>
            <p:cNvPr id="21" name="Picture 110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13092" y="3314159"/>
              <a:ext cx="4990890" cy="2725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Brace 24"/>
            <p:cNvSpPr/>
            <p:nvPr/>
          </p:nvSpPr>
          <p:spPr>
            <a:xfrm rot="5400000">
              <a:off x="565837" y="4800814"/>
              <a:ext cx="157541" cy="623861"/>
            </a:xfrm>
            <a:prstGeom prst="rightBrac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 rot="3852381">
              <a:off x="2751822" y="4077118"/>
              <a:ext cx="320989" cy="2495445"/>
            </a:xfrm>
            <a:prstGeom prst="rightBrac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TextBox 199"/>
            <p:cNvSpPr txBox="1">
              <a:spLocks noChangeArrowheads="1"/>
            </p:cNvSpPr>
            <p:nvPr/>
          </p:nvSpPr>
          <p:spPr bwMode="auto">
            <a:xfrm rot="20063710">
              <a:off x="2578652" y="5378133"/>
              <a:ext cx="11528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Arial"/>
                </a:rPr>
                <a:t>e</a:t>
              </a:r>
              <a:r>
                <a:rPr lang="en-US" sz="2000" b="1" kern="0" dirty="0" smtClean="0">
                  <a:solidFill>
                    <a:srgbClr val="FF0000"/>
                  </a:solidFill>
                  <a:latin typeface="Arial"/>
                </a:rPr>
                <a:t>-Gun</a:t>
              </a:r>
              <a:endParaRPr lang="en-US" sz="2000" b="1" kern="0" dirty="0">
                <a:solidFill>
                  <a:srgbClr val="FF0000"/>
                </a:solidFill>
                <a:latin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4251904" y="3727213"/>
              <a:ext cx="591763" cy="472622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headEnd type="none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TextBox 190"/>
            <p:cNvSpPr txBox="1">
              <a:spLocks noChangeArrowheads="1"/>
            </p:cNvSpPr>
            <p:nvPr/>
          </p:nvSpPr>
          <p:spPr bwMode="auto">
            <a:xfrm>
              <a:off x="4434553" y="3328930"/>
              <a:ext cx="1280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Arial"/>
                </a:rPr>
                <a:t>Sample</a:t>
              </a:r>
            </a:p>
          </p:txBody>
        </p:sp>
        <p:sp>
          <p:nvSpPr>
            <p:cNvPr id="30" name="TextBox 190"/>
            <p:cNvSpPr txBox="1">
              <a:spLocks noChangeArrowheads="1"/>
            </p:cNvSpPr>
            <p:nvPr/>
          </p:nvSpPr>
          <p:spPr bwMode="auto">
            <a:xfrm>
              <a:off x="76200" y="5159514"/>
              <a:ext cx="128044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Arial"/>
                </a:rPr>
                <a:t>Beam</a:t>
              </a:r>
              <a:br>
                <a:rPr lang="en-US" sz="2000" b="1" kern="0" dirty="0" smtClean="0">
                  <a:solidFill>
                    <a:srgbClr val="FF0000"/>
                  </a:solidFill>
                  <a:latin typeface="Arial"/>
                </a:rPr>
              </a:br>
              <a:r>
                <a:rPr lang="en-US" sz="2000" b="1" kern="0" dirty="0" smtClean="0">
                  <a:solidFill>
                    <a:srgbClr val="FF0000"/>
                  </a:solidFill>
                  <a:latin typeface="Arial"/>
                </a:rPr>
                <a:t>Pipe</a:t>
              </a:r>
              <a:endParaRPr lang="en-US" sz="2000" b="1" kern="0" dirty="0">
                <a:solidFill>
                  <a:srgbClr val="FF0000"/>
                </a:solidFill>
                <a:latin typeface="Arial"/>
              </a:endParaRPr>
            </a:p>
          </p:txBody>
        </p:sp>
      </p:grpSp>
      <p:pic>
        <p:nvPicPr>
          <p:cNvPr id="22" name="Picture 1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65892" y="856524"/>
            <a:ext cx="4990890" cy="26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>
            <a:endCxn id="24" idx="2"/>
          </p:cNvCxnSpPr>
          <p:nvPr/>
        </p:nvCxnSpPr>
        <p:spPr>
          <a:xfrm flipV="1">
            <a:off x="4449460" y="1162110"/>
            <a:ext cx="746394" cy="702186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head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4" name="TextBox 190"/>
          <p:cNvSpPr txBox="1">
            <a:spLocks noChangeArrowheads="1"/>
          </p:cNvSpPr>
          <p:nvPr/>
        </p:nvSpPr>
        <p:spPr bwMode="auto">
          <a:xfrm>
            <a:off x="4555630" y="762000"/>
            <a:ext cx="1280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Sample</a:t>
            </a:r>
          </a:p>
        </p:txBody>
      </p:sp>
      <p:sp>
        <p:nvSpPr>
          <p:cNvPr id="31" name="Right Brace 30"/>
          <p:cNvSpPr/>
          <p:nvPr/>
        </p:nvSpPr>
        <p:spPr>
          <a:xfrm rot="3852381">
            <a:off x="6144865" y="1572310"/>
            <a:ext cx="320989" cy="2495445"/>
          </a:xfrm>
          <a:prstGeom prst="rightBrace">
            <a:avLst/>
          </a:prstGeom>
          <a:noFill/>
          <a:ln w="508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TextBox 199"/>
          <p:cNvSpPr txBox="1">
            <a:spLocks noChangeArrowheads="1"/>
          </p:cNvSpPr>
          <p:nvPr/>
        </p:nvSpPr>
        <p:spPr bwMode="auto">
          <a:xfrm rot="20063710">
            <a:off x="5971696" y="2873325"/>
            <a:ext cx="1152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Arial"/>
              </a:rPr>
              <a:t>e</a:t>
            </a:r>
            <a:r>
              <a:rPr lang="en-US" sz="2000" b="1" kern="0" dirty="0" smtClean="0">
                <a:solidFill>
                  <a:srgbClr val="FF0000"/>
                </a:solidFill>
                <a:latin typeface="Arial"/>
              </a:rPr>
              <a:t>-Gun</a:t>
            </a:r>
            <a:endParaRPr lang="en-US" sz="20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177296"/>
            <a:ext cx="71816" cy="18490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48" name="Straight Arrow Connector 2047"/>
          <p:cNvCxnSpPr/>
          <p:nvPr/>
        </p:nvCxnSpPr>
        <p:spPr>
          <a:xfrm flipV="1">
            <a:off x="4074508" y="1415298"/>
            <a:ext cx="0" cy="91439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3429000" y="24384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Arial"/>
              </a:rPr>
              <a:t>CESR Beam</a:t>
            </a:r>
            <a:endParaRPr lang="en-US" sz="1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054" name="Footer Placeholder 20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5" name="Slide Number Placeholder 20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09600"/>
            <a:ext cx="23431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Oval 45"/>
          <p:cNvSpPr/>
          <p:nvPr/>
        </p:nvSpPr>
        <p:spPr>
          <a:xfrm>
            <a:off x="2395728" y="1883664"/>
            <a:ext cx="71816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9" name="Group 2058"/>
          <p:cNvGrpSpPr/>
          <p:nvPr/>
        </p:nvGrpSpPr>
        <p:grpSpPr>
          <a:xfrm rot="8234171">
            <a:off x="2148840" y="2015619"/>
            <a:ext cx="152400" cy="164592"/>
            <a:chOff x="3276600" y="838200"/>
            <a:chExt cx="152400" cy="164592"/>
          </a:xfrm>
        </p:grpSpPr>
        <p:sp>
          <p:nvSpPr>
            <p:cNvPr id="2058" name="Rectangle 2057"/>
            <p:cNvSpPr/>
            <p:nvPr/>
          </p:nvSpPr>
          <p:spPr>
            <a:xfrm>
              <a:off x="3307080" y="838200"/>
              <a:ext cx="54864" cy="16459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276600" y="853439"/>
              <a:ext cx="76200" cy="12801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52800" y="896112"/>
              <a:ext cx="76200" cy="4571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 rot="10800000">
            <a:off x="2066544" y="1816608"/>
            <a:ext cx="152400" cy="164592"/>
            <a:chOff x="3276600" y="838200"/>
            <a:chExt cx="152400" cy="164592"/>
          </a:xfrm>
        </p:grpSpPr>
        <p:sp>
          <p:nvSpPr>
            <p:cNvPr id="54" name="Rectangle 53"/>
            <p:cNvSpPr/>
            <p:nvPr/>
          </p:nvSpPr>
          <p:spPr>
            <a:xfrm>
              <a:off x="3307080" y="838200"/>
              <a:ext cx="54864" cy="16459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6600" y="853439"/>
              <a:ext cx="76200" cy="12801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896112"/>
              <a:ext cx="76200" cy="45719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7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Apparatus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11 September 2012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42950"/>
            <a:ext cx="885825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SEY/RFA--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Advisory Committee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CesrTA_CLASSE</Template>
  <TotalTime>534</TotalTime>
  <Words>1846</Words>
  <Application>Microsoft Office PowerPoint</Application>
  <PresentationFormat>On-screen Show (4:3)</PresentationFormat>
  <Paragraphs>394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CesrTA_CLASSE</vt:lpstr>
      <vt:lpstr>1_CesrTA_CLASSE</vt:lpstr>
      <vt:lpstr>Electron Cloud Growth &amp; Mitigation: In-Situ SEY Measurements Retarding Field Analyzer Studies</vt:lpstr>
      <vt:lpstr>PowerPoint Presentation</vt:lpstr>
      <vt:lpstr>Review: SEY Studies</vt:lpstr>
      <vt:lpstr>Review: SEY Studies</vt:lpstr>
      <vt:lpstr>Review: SEY Studies</vt:lpstr>
      <vt:lpstr>In-Situ Measurements</vt:lpstr>
      <vt:lpstr>SEY Samples</vt:lpstr>
      <vt:lpstr>In-Situ Apparatus</vt:lpstr>
      <vt:lpstr>In-Situ Apparatus</vt:lpstr>
      <vt:lpstr>SEY Samples</vt:lpstr>
      <vt:lpstr>SEY Techniques</vt:lpstr>
      <vt:lpstr>SEY vs Energy: Example</vt:lpstr>
      <vt:lpstr>Peak SEY vs Beam Dose</vt:lpstr>
      <vt:lpstr>SEY Findings</vt:lpstr>
      <vt:lpstr>Example: SEY along beam pipe</vt:lpstr>
      <vt:lpstr>SEY Work in Progress</vt:lpstr>
      <vt:lpstr>Connection to SEY Models</vt:lpstr>
      <vt:lpstr>Conclusion</vt:lpstr>
      <vt:lpstr>PowerPoint Presentation</vt:lpstr>
      <vt:lpstr>Review: Retarding Field Analyzers</vt:lpstr>
      <vt:lpstr>Review: Retarding Field Analyzers</vt:lpstr>
      <vt:lpstr>Review: Retarding Field Analyzers</vt:lpstr>
      <vt:lpstr>CesrTA thin segmented RFA design</vt:lpstr>
      <vt:lpstr>RFA Measurement Examples</vt:lpstr>
      <vt:lpstr>RFA Measurements: Drifts </vt:lpstr>
      <vt:lpstr>RFA Measurements: Dipoles </vt:lpstr>
      <vt:lpstr>RFA Measurements: Dipoles </vt:lpstr>
      <vt:lpstr>RFA Measurements: Quadrupoles </vt:lpstr>
      <vt:lpstr>Mitigations</vt:lpstr>
      <vt:lpstr>Mitigations: Findings</vt:lpstr>
      <vt:lpstr>Quantitative Analysis of RFA Data</vt:lpstr>
      <vt:lpstr>Quantitative Analysis of RFA Data</vt:lpstr>
      <vt:lpstr>Quantitative Analysis: Example</vt:lpstr>
      <vt:lpstr>Quantitative Analysis: Example</vt:lpstr>
      <vt:lpstr>Quantitative Analysis of RFA Data</vt:lpstr>
      <vt:lpstr>RFA Bench Measurements: Example</vt:lpstr>
      <vt:lpstr>Conclusion</vt:lpstr>
    </vt:vector>
  </TitlesOfParts>
  <Company>LEPP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 and RFA Studies</dc:title>
  <dc:subject>Electron Growth and Mitigation</dc:subject>
  <dc:creator>wh29</dc:creator>
  <cp:lastModifiedBy>Walter Hartung</cp:lastModifiedBy>
  <cp:revision>118</cp:revision>
  <dcterms:created xsi:type="dcterms:W3CDTF">2012-08-29T12:35:55Z</dcterms:created>
  <dcterms:modified xsi:type="dcterms:W3CDTF">2012-09-10T17:14:07Z</dcterms:modified>
  <cp:contentStatus>Draft</cp:contentStatus>
</cp:coreProperties>
</file>