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1CED2B4-2A9E-4BC8-90F3-1853A580B588}" type="datetimeFigureOut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/>
              </a:pPr>
              <a:t>7/28/2011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128E2D2F-C516-4A41-B17C-DF70525E0781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/>
              </a:pPr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3076560" cy="51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21200" y="0"/>
            <a:ext cx="3076560" cy="51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 idx="2"/>
          </p:nvPr>
        </p:nvSpPr>
        <p:spPr>
          <a:xfrm>
            <a:off x="990719" y="766800"/>
            <a:ext cx="5114879" cy="3835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8" name="Notes Placeholder 7"/>
          <p:cNvSpPr txBox="1">
            <a:spLocks noGrp="1"/>
          </p:cNvSpPr>
          <p:nvPr>
            <p:ph type="body" sz="quarter" idx="3"/>
          </p:nvPr>
        </p:nvSpPr>
        <p:spPr>
          <a:xfrm>
            <a:off x="709200" y="4862520"/>
            <a:ext cx="5676840" cy="4602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9720360"/>
            <a:ext cx="3076560" cy="51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5"/>
          </p:nvPr>
        </p:nvSpPr>
        <p:spPr>
          <a:xfrm>
            <a:off x="4020840" y="9719640"/>
            <a:ext cx="3073319" cy="509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9000" tIns="49680" rIns="99000" bIns="49680" anchor="b" anchorCtr="0" compatLnSpc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en-US" sz="1300">
                <a:latin typeface="Arial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fld id="{AFC8C854-A4B1-4595-B8CD-04D3C808143B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021200" y="9720360"/>
            <a:ext cx="3076560" cy="51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9000" tIns="49680" rIns="99000" bIns="4968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buNone/>
              <a:tabLst/>
            </a:pPr>
            <a:fld id="{DFA65622-A201-4394-BC07-ED0D33D9B448}" type="slidenum">
              <a:rPr/>
              <a:pPr marL="0" marR="0" lvl="0" indent="0" algn="r" rtl="0" hangingPunct="1">
                <a:lnSpc>
                  <a:spcPct val="100000"/>
                </a:lnSpc>
                <a:buNone/>
                <a:tabLst/>
              </a:pPr>
              <a:t>1</a:t>
            </a:fld>
            <a:endParaRPr lang="en-US" sz="1300">
              <a:latin typeface="Arial" pitchFamily="18"/>
              <a:ea typeface="Lucida Sans" pitchFamily="2"/>
              <a:cs typeface="Lucida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990719" y="766800"/>
            <a:ext cx="5118120" cy="3838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77875"/>
            <a:ext cx="5114925" cy="38369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8240" y="777960"/>
            <a:ext cx="5019840" cy="3836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359" y="730080"/>
            <a:ext cx="4722840" cy="3611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8240" y="777960"/>
            <a:ext cx="5019840" cy="3836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359" y="730080"/>
            <a:ext cx="4722840" cy="3611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359" y="730080"/>
            <a:ext cx="4722840" cy="3611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200" y="4862520"/>
            <a:ext cx="5676840" cy="46029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0"/>
            <a:ext cx="2284412" cy="655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4013" cy="655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4213" cy="594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609600"/>
            <a:ext cx="4494212" cy="594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0"/>
            <a:ext cx="2284412" cy="655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4013" cy="655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B72EE2-88F5-4683-8C0B-EF2756746AF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8105A7-40A9-4A33-92AB-C34605564A5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BA7DA4-040E-464E-9ABA-7B672FE0540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3375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3375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D2B091-D9EF-49E5-9F8C-9911F6A9B06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6CE623-1E1A-415B-B860-099BD23B96B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8C521-89A8-4A0F-BCFC-01614B3F243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A66CD3-19AC-4C5A-AA1A-3F7DF1A1C77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9B5630-DA43-43AE-B06E-0C7BFB0BEBA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A9E896-9F46-40E8-8CF0-E67D068689C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B7C6F1-2AD8-4ADB-8A1F-81958EB8EBE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6625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613D87-3286-4E19-9633-E1A82071AD7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4213" cy="594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609600"/>
            <a:ext cx="4494212" cy="594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jpe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 l="81071" b="22230"/>
          <a:stretch>
            <a:fillRect/>
          </a:stretch>
        </p:blipFill>
        <p:spPr>
          <a:xfrm>
            <a:off x="6400799" y="0"/>
            <a:ext cx="2743199" cy="53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 b="22230"/>
          <a:stretch>
            <a:fillRect/>
          </a:stretch>
        </p:blipFill>
        <p:spPr>
          <a:xfrm>
            <a:off x="0" y="0"/>
            <a:ext cx="6486480" cy="533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-360" y="609480"/>
            <a:ext cx="9140760" cy="59410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B31B1B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B31B1B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66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traight Connector 4"/>
          <p:cNvSpPr/>
          <p:nvPr/>
        </p:nvSpPr>
        <p:spPr>
          <a:xfrm>
            <a:off x="0" y="6629400"/>
            <a:ext cx="9140760" cy="1440"/>
          </a:xfrm>
          <a:prstGeom prst="line">
            <a:avLst/>
          </a:prstGeom>
          <a:noFill/>
          <a:ln w="38160">
            <a:solidFill>
              <a:srgbClr val="B31B1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41679" y="206280"/>
            <a:ext cx="184320" cy="64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7" name="Title Placeholder 6"/>
          <p:cNvSpPr txBox="1">
            <a:spLocks noGrp="1"/>
          </p:cNvSpPr>
          <p:nvPr>
            <p:ph type="title"/>
          </p:nvPr>
        </p:nvSpPr>
        <p:spPr>
          <a:xfrm>
            <a:off x="2514600" y="-360"/>
            <a:ext cx="6626160" cy="5306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743199" cy="533520"/>
            <a:chOff x="0" y="0"/>
            <a:chExt cx="2743199" cy="5335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 l="81071" b="22230"/>
            <a:stretch>
              <a:fillRect/>
            </a:stretch>
          </p:blipFill>
          <p:spPr>
            <a:xfrm>
              <a:off x="0" y="0"/>
              <a:ext cx="2743199" cy="533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6320" y="7920"/>
              <a:ext cx="2287439" cy="5176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2800" b="0" i="0" u="none" strike="noStrike" baseline="0">
          <a:ln>
            <a:noFill/>
          </a:ln>
          <a:solidFill>
            <a:srgbClr val="FFFFFF"/>
          </a:solidFill>
          <a:latin typeface="Arial" pitchFamily="18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baseline="0">
          <a:ln>
            <a:noFill/>
          </a:ln>
          <a:solidFill>
            <a:srgbClr val="B31B1B"/>
          </a:solidFill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/>
          <p:nvPr/>
        </p:nvSpPr>
        <p:spPr>
          <a:xfrm>
            <a:off x="0" y="6629400"/>
            <a:ext cx="9140760" cy="1440"/>
          </a:xfrm>
          <a:prstGeom prst="line">
            <a:avLst/>
          </a:prstGeom>
          <a:noFill/>
          <a:ln w="38160">
            <a:solidFill>
              <a:srgbClr val="B31B1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3067200"/>
            <a:ext cx="914400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 b="14572"/>
          <a:stretch>
            <a:fillRect/>
          </a:stretch>
        </p:blipFill>
        <p:spPr>
          <a:xfrm>
            <a:off x="3006720" y="3787920"/>
            <a:ext cx="3114720" cy="307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8000999" y="5459400"/>
            <a:ext cx="1066680" cy="10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6858000" y="5486399"/>
            <a:ext cx="1036800" cy="10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96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alphaModFix/>
            <a:lum/>
          </a:blip>
          <a:srcRect/>
          <a:stretch>
            <a:fillRect/>
          </a:stretch>
        </p:blipFill>
        <p:spPr>
          <a:xfrm>
            <a:off x="609480" y="5457960"/>
            <a:ext cx="1676519" cy="109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3733920" cy="826920"/>
            <a:chOff x="0" y="0"/>
            <a:chExt cx="3733920" cy="8269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8" cstate="print">
              <a:alphaModFix/>
              <a:lum/>
            </a:blip>
            <a:srcRect l="81071" r="2311" b="22230"/>
            <a:stretch>
              <a:fillRect/>
            </a:stretch>
          </p:blipFill>
          <p:spPr>
            <a:xfrm>
              <a:off x="0" y="0"/>
              <a:ext cx="3733920" cy="826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17360" y="12600"/>
              <a:ext cx="3548160" cy="801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alphaModFix/>
            <a:lum/>
          </a:blip>
          <a:srcRect l="12254" t="14242" r="14242" b="12254"/>
          <a:stretch>
            <a:fillRect/>
          </a:stretch>
        </p:blipFill>
        <p:spPr>
          <a:xfrm>
            <a:off x="0" y="49230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-360" y="609480"/>
            <a:ext cx="9140760" cy="59410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B31B1B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B31B1B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FF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66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660066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Placeholder 13"/>
          <p:cNvSpPr txBox="1">
            <a:spLocks noGrp="1"/>
          </p:cNvSpPr>
          <p:nvPr>
            <p:ph type="title"/>
          </p:nvPr>
        </p:nvSpPr>
        <p:spPr>
          <a:xfrm>
            <a:off x="2514600" y="-360"/>
            <a:ext cx="6626160" cy="5306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2800" b="0" i="0" u="none" strike="noStrike" kern="1200" baseline="0">
          <a:ln>
            <a:noFill/>
          </a:ln>
          <a:solidFill>
            <a:srgbClr val="FFFFFF"/>
          </a:solidFill>
          <a:latin typeface="Arial" pitchFamily="18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kern="1200" baseline="0">
          <a:ln>
            <a:noFill/>
          </a:ln>
          <a:solidFill>
            <a:srgbClr val="B31B1B"/>
          </a:solidFill>
          <a:latin typeface="Arial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5760" y="272520"/>
            <a:ext cx="8224560" cy="1140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5760" y="1603080"/>
            <a:ext cx="8224560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12240" rIns="0" bIns="0" anchor="t" anchorCtr="0" compatLnSpc="1"/>
          <a:lstStyle>
            <a:defPPr marL="342720" marR="0" lvl="0" indent="-342720" algn="l" rtl="0" hangingPunct="0">
              <a:lnSpc>
                <a:spcPct val="97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defPPr>
            <a:lvl1pPr marL="342720" marR="0" lvl="0" indent="-342720" algn="l" rtl="0" hangingPunct="0">
              <a:lnSpc>
                <a:spcPct val="97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1pPr>
            <a:lvl2pPr marL="742680" marR="0" lvl="1" indent="-285480" algn="l" rtl="0" hangingPunct="0">
              <a:lnSpc>
                <a:spcPct val="97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2pPr>
            <a:lvl3pPr marL="1143000" marR="0" lvl="2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3pPr>
            <a:lvl4pPr marL="1600199" marR="0" lvl="3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4pPr>
            <a:lvl5pPr marL="2057400" marR="0" lvl="4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5pPr>
            <a:lvl6pPr marL="2057400" marR="0" lvl="5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6pPr>
            <a:lvl7pPr marL="2057400" marR="0" lvl="6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7pPr>
            <a:lvl8pPr marL="2057400" marR="0" lvl="7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8pPr>
            <a:lvl9pPr marL="2057400" marR="0" lvl="8" indent="-228600" algn="l" rtl="0" hangingPunct="0">
              <a:lnSpc>
                <a:spcPct val="97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Lucida Sans" pitchFamily="2"/>
                <a:cs typeface="Lucida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5760" y="6246360"/>
            <a:ext cx="2125440" cy="468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rtl="0" hangingPunct="0">
              <a:lnSpc>
                <a:spcPct val="116000"/>
              </a:lnSpc>
              <a:buNone/>
              <a:tabLst/>
              <a:defRPr lang="en-US" sz="1400" kern="1200">
                <a:latin typeface="Times New Roman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6960" y="6246360"/>
            <a:ext cx="2894040" cy="468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ctr" rtl="0" hangingPunct="0">
              <a:lnSpc>
                <a:spcPct val="116000"/>
              </a:lnSpc>
              <a:buNone/>
              <a:tabLst/>
              <a:defRPr lang="en-US" sz="1400" kern="1200">
                <a:latin typeface="Times New Roman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879" y="6246360"/>
            <a:ext cx="2125440" cy="468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116000"/>
              </a:lnSpc>
              <a:buNone/>
              <a:tabLst/>
              <a:defRPr lang="en-US" sz="1400" kern="1200">
                <a:latin typeface="Times New Roman" pitchFamily="18"/>
                <a:ea typeface="Lucida Sans" pitchFamily="2"/>
                <a:cs typeface="Lucida Sans" pitchFamily="2"/>
              </a:defRPr>
            </a:lvl1pPr>
          </a:lstStyle>
          <a:p>
            <a:pPr lvl="0"/>
            <a:fld id="{FDA2CDAE-9BDD-4677-ACDD-F2A20BF0EEAA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indent="0" algn="ctr" rtl="0" hangingPunct="0">
        <a:lnSpc>
          <a:spcPct val="97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342720" marR="0" indent="-342720" algn="l" rtl="0" hangingPunct="0">
        <a:lnSpc>
          <a:spcPct val="97000"/>
        </a:lnSpc>
        <a:spcBef>
          <a:spcPts val="0"/>
        </a:spcBef>
        <a:spcAft>
          <a:spcPts val="1423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09480" y="838080"/>
            <a:ext cx="7772400" cy="144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2800">
                <a:solidFill>
                  <a:srgbClr val="3333CC"/>
                </a:solidFill>
                <a:latin typeface="Arial" pitchFamily="18"/>
                <a:ea typeface="Lucida Sans" pitchFamily="2"/>
                <a:cs typeface="Lucida Sans" pitchFamily="2"/>
              </a:rPr>
              <a:t>Title</a:t>
            </a:r>
            <a:br>
              <a:rPr lang="en-US" sz="2800">
                <a:solidFill>
                  <a:srgbClr val="3333CC"/>
                </a:solidFill>
                <a:latin typeface="Arial" pitchFamily="18"/>
                <a:ea typeface="Lucida Sans" pitchFamily="2"/>
                <a:cs typeface="Lucida Sans" pitchFamily="2"/>
              </a:rPr>
            </a:br>
            <a:r>
              <a:rPr lang="en-US" sz="2800" i="1">
                <a:solidFill>
                  <a:srgbClr val="3333CC"/>
                </a:solidFill>
                <a:latin typeface="Arial" pitchFamily="18"/>
                <a:ea typeface="Lucida Sans" pitchFamily="2"/>
                <a:cs typeface="Lucida Sans" pitchFamily="2"/>
              </a:rPr>
              <a:t>Date</a:t>
            </a:r>
          </a:p>
        </p:txBody>
      </p:sp>
      <p:sp>
        <p:nvSpPr>
          <p:cNvPr id="3" name="Freeform 2"/>
          <p:cNvSpPr/>
          <p:nvPr/>
        </p:nvSpPr>
        <p:spPr>
          <a:xfrm>
            <a:off x="685799" y="2438280"/>
            <a:ext cx="7772400" cy="144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/>
            </a:pPr>
            <a:r>
              <a:rPr lang="en-US" sz="2800">
                <a:solidFill>
                  <a:srgbClr val="B31B1B"/>
                </a:solidFill>
                <a:latin typeface="Arial" pitchFamily="18"/>
                <a:ea typeface="Lucida Sans" pitchFamily="2"/>
                <a:cs typeface="Lucida Sans" pitchFamily="2"/>
              </a:rPr>
              <a:t>Author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/>
            </a:pPr>
            <a:r>
              <a:rPr lang="en-US" sz="2800" i="1">
                <a:solidFill>
                  <a:srgbClr val="B31B1B"/>
                </a:solidFill>
                <a:latin typeface="Arial" pitchFamily="18"/>
                <a:ea typeface="Lucida Sans" pitchFamily="2"/>
                <a:cs typeface="Lucida Sans" pitchFamily="2"/>
              </a:rPr>
              <a:t>for the C</a:t>
            </a:r>
            <a:r>
              <a:rPr lang="en-US" sz="2000" i="1">
                <a:solidFill>
                  <a:srgbClr val="B31B1B"/>
                </a:solidFill>
                <a:latin typeface="Arial" pitchFamily="18"/>
                <a:ea typeface="Lucida Sans" pitchFamily="2"/>
                <a:cs typeface="Lucida Sans" pitchFamily="2"/>
              </a:rPr>
              <a:t>ESR</a:t>
            </a:r>
            <a:r>
              <a:rPr lang="en-US" sz="2800" i="1">
                <a:solidFill>
                  <a:srgbClr val="B31B1B"/>
                </a:solidFill>
                <a:latin typeface="Arial" pitchFamily="18"/>
                <a:ea typeface="Lucida Sans" pitchFamily="2"/>
                <a:cs typeface="Lucida Sans" pitchFamily="2"/>
              </a:rPr>
              <a:t>TA Collaboration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7200" y="3173400"/>
            <a:ext cx="3292559" cy="34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0" y="549360"/>
            <a:ext cx="9144000" cy="639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3200" u="sng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18"/>
                <a:ea typeface="Lucida Sans" pitchFamily="2"/>
                <a:cs typeface="Lucida Sans" pitchFamily="2"/>
              </a:rPr>
              <a:t>Shielded Pickup Measurements in June, 2011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dirty="0"/>
              <a:t>Ryan </a:t>
            </a:r>
            <a:r>
              <a:rPr lang="en-US" dirty="0" err="1"/>
              <a:t>Badman</a:t>
            </a:r>
            <a:r>
              <a:rPr lang="en-US" dirty="0"/>
              <a:t>, Jim Crittenden, John </a:t>
            </a:r>
            <a:r>
              <a:rPr lang="en-US" dirty="0" err="1"/>
              <a:t>Sikora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0" y="1463760"/>
            <a:ext cx="9144000" cy="143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240" rIns="0" bIns="0" anchor="ctr" anchorCtr="0" compatLnSpc="0"/>
          <a:lstStyle/>
          <a:p>
            <a:pPr marL="342720" marR="0" lvl="0" indent="-339840" algn="ctr" rtl="0" hangingPunct="1">
              <a:lnSpc>
                <a:spcPct val="97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rPr>
              <a:t>The TiN-coated  vacuum chamber at 15W was installed in September, 2010.</a:t>
            </a:r>
          </a:p>
          <a:p>
            <a:pPr marL="342720" marR="0" lvl="0" indent="-339840" algn="ctr" rtl="0" hangingPunct="1">
              <a:lnSpc>
                <a:spcPct val="97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rPr>
              <a:t>The  diamond-like carbon-coated chamber at 15E was installed in January, 2011.</a:t>
            </a:r>
          </a:p>
          <a:p>
            <a:pPr marL="342720" marR="0" lvl="0" indent="-339840" algn="ctr" rtl="0" hangingPunct="1">
              <a:lnSpc>
                <a:spcPct val="97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rPr>
              <a:t>Therefore, our standard data sets (solenoid, witness bunch, and bunch current scans)</a:t>
            </a:r>
          </a:p>
          <a:p>
            <a:pPr marL="342720" marR="0" lvl="0" indent="-339840" algn="ctr" rtl="0" hangingPunct="1">
              <a:lnSpc>
                <a:spcPct val="97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rPr>
              <a:t>at 2.1 and 5.3 GeV in June provided primarily information on conditioning (first such info for DLC).</a:t>
            </a:r>
          </a:p>
          <a:p>
            <a:pPr marL="342720" marR="0" lvl="0" indent="-339840" algn="ctr" rtl="0" hangingPunct="1">
              <a:lnSpc>
                <a:spcPct val="97000"/>
              </a:lnSpc>
              <a:spcBef>
                <a:spcPts val="799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Arial" pitchFamily="18"/>
                <a:ea typeface="Lucida Sans" pitchFamily="2"/>
                <a:cs typeface="Lucida Sans" pitchFamily="2"/>
              </a:rPr>
              <a:t>We also took the first standard data sets at 4.0 GeV, as well as bias voltage scan data.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29200" y="3173400"/>
            <a:ext cx="3292559" cy="340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9144000" cy="11307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/>
              <a:t>      </a:t>
            </a:r>
            <a:r>
              <a:rPr lang="en-US" sz="2000" u="sng">
                <a:solidFill>
                  <a:srgbClr val="000000"/>
                </a:solidFill>
              </a:rPr>
              <a:t>Ryan's Study of How the Witness Bunch Measurements Can Constrain Parameters of the Secondary Electron Production Kinematics</a:t>
            </a:r>
            <a:br>
              <a:rPr lang="en-US" sz="2000" u="sng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Original ECLOUD Model   vs.  New Optimized Model</a:t>
            </a:r>
          </a:p>
        </p:txBody>
      </p:sp>
      <p:sp>
        <p:nvSpPr>
          <p:cNvPr id="3" name="Freeform 2"/>
          <p:cNvSpPr/>
          <p:nvPr/>
        </p:nvSpPr>
        <p:spPr>
          <a:xfrm>
            <a:off x="206280" y="1865160"/>
            <a:ext cx="4354560" cy="67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8280" rIns="0" bIns="0" anchor="ctr" anchorCtr="0" compatLnSpc="0"/>
          <a:lstStyle/>
          <a:p>
            <a:pPr marL="0" marR="0" lvl="0" indent="0" algn="ctr" rtl="0" hangingPunct="1">
              <a:lnSpc>
                <a:spcPct val="97000"/>
              </a:lnSpc>
              <a:buNone/>
              <a:tabLst/>
            </a:pP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f(E</a:t>
            </a:r>
            <a:r>
              <a:rPr lang="en-US" sz="2200" b="1" baseline="-33000">
                <a:latin typeface="Nimbus Roman No9 L" pitchFamily="18"/>
                <a:ea typeface="Arial Unicode MS" pitchFamily="2"/>
                <a:cs typeface="Arial Unicode MS" pitchFamily="2"/>
              </a:rPr>
              <a:t>sec</a:t>
            </a: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) ~ exp( -ln(E</a:t>
            </a:r>
            <a:r>
              <a:rPr lang="en-US" sz="2200" b="1" baseline="-33000">
                <a:latin typeface="Nimbus Roman No9 L" pitchFamily="18"/>
                <a:ea typeface="Arial Unicode MS" pitchFamily="2"/>
                <a:cs typeface="Arial Unicode MS" pitchFamily="2"/>
              </a:rPr>
              <a:t>sec</a:t>
            </a: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/SEMAX)</a:t>
            </a:r>
            <a:r>
              <a:rPr lang="en-US" sz="2200" b="1" baseline="33000">
                <a:latin typeface="Nimbus Roman No9 L" pitchFamily="18"/>
                <a:ea typeface="Arial Unicode MS" pitchFamily="2"/>
                <a:cs typeface="Arial Unicode MS" pitchFamily="2"/>
              </a:rPr>
              <a:t>2</a:t>
            </a: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/2 )</a:t>
            </a:r>
          </a:p>
          <a:p>
            <a:pPr marL="0" marR="0" lvl="0" indent="0" algn="ctr" rtl="0" hangingPunct="1">
              <a:lnSpc>
                <a:spcPct val="97000"/>
              </a:lnSpc>
              <a:buNone/>
              <a:tabLst/>
            </a:pPr>
            <a:r>
              <a:rPr lang="en-US" sz="2200">
                <a:latin typeface="Nimbus Roman No9 L" pitchFamily="18"/>
                <a:ea typeface="Arial Unicode MS" pitchFamily="2"/>
                <a:cs typeface="Arial Unicode MS" pitchFamily="2"/>
              </a:rPr>
              <a:t>SEMAX=1.8 eV</a:t>
            </a:r>
          </a:p>
        </p:txBody>
      </p:sp>
      <p:sp>
        <p:nvSpPr>
          <p:cNvPr id="4" name="Freeform 3"/>
          <p:cNvSpPr/>
          <p:nvPr/>
        </p:nvSpPr>
        <p:spPr>
          <a:xfrm>
            <a:off x="4768919" y="1841399"/>
            <a:ext cx="3921120" cy="673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8280" rIns="0" bIns="0" anchor="ctr" anchorCtr="0" compatLnSpc="0"/>
          <a:lstStyle/>
          <a:p>
            <a:pPr marL="0" marR="0" lvl="0" indent="0" algn="ctr" rtl="0" hangingPunct="1">
              <a:lnSpc>
                <a:spcPct val="97000"/>
              </a:lnSpc>
              <a:buNone/>
              <a:tabLst/>
            </a:pP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f(E</a:t>
            </a:r>
            <a:r>
              <a:rPr lang="en-US" sz="2200" b="1" baseline="-33000">
                <a:latin typeface="Nimbus Roman No9 L" pitchFamily="18"/>
                <a:ea typeface="Arial Unicode MS" pitchFamily="2"/>
                <a:cs typeface="Arial Unicode MS" pitchFamily="2"/>
              </a:rPr>
              <a:t>sec</a:t>
            </a: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) ~ E</a:t>
            </a:r>
            <a:r>
              <a:rPr lang="en-US" sz="2200" b="1" baseline="-33000">
                <a:latin typeface="Nimbus Roman No9 L" pitchFamily="18"/>
                <a:ea typeface="Arial Unicode MS" pitchFamily="2"/>
                <a:cs typeface="Arial Unicode MS" pitchFamily="2"/>
              </a:rPr>
              <a:t>sec</a:t>
            </a: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 exp (-E</a:t>
            </a:r>
            <a:r>
              <a:rPr lang="en-US" sz="2200" b="1" baseline="-33000">
                <a:latin typeface="Nimbus Roman No9 L" pitchFamily="18"/>
                <a:ea typeface="Arial Unicode MS" pitchFamily="2"/>
                <a:cs typeface="Arial Unicode MS" pitchFamily="2"/>
              </a:rPr>
              <a:t>sec</a:t>
            </a:r>
            <a:r>
              <a:rPr lang="en-US" sz="2200" b="1">
                <a:latin typeface="Nimbus Roman No9 L" pitchFamily="18"/>
                <a:ea typeface="Arial Unicode MS" pitchFamily="2"/>
                <a:cs typeface="Arial Unicode MS" pitchFamily="2"/>
              </a:rPr>
              <a:t>/SEMAX )</a:t>
            </a:r>
          </a:p>
          <a:p>
            <a:pPr marL="0" marR="0" lvl="0" indent="0" algn="ctr" rtl="0" hangingPunct="1">
              <a:lnSpc>
                <a:spcPct val="97000"/>
              </a:lnSpc>
              <a:buNone/>
              <a:tabLst/>
            </a:pPr>
            <a:r>
              <a:rPr lang="en-US" sz="2200">
                <a:latin typeface="Nimbus Roman No9 L" pitchFamily="18"/>
                <a:ea typeface="Arial Unicode MS" pitchFamily="2"/>
                <a:cs typeface="Arial Unicode MS" pitchFamily="2"/>
              </a:rPr>
              <a:t>SEMAX=0.8 eV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1971" t="7815" r="39060" b="5083"/>
          <a:stretch>
            <a:fillRect/>
          </a:stretch>
        </p:blipFill>
        <p:spPr>
          <a:xfrm>
            <a:off x="208080" y="2695680"/>
            <a:ext cx="4354560" cy="3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3449" t="7815" r="48920" b="15971"/>
          <a:stretch>
            <a:fillRect/>
          </a:stretch>
        </p:blipFill>
        <p:spPr>
          <a:xfrm>
            <a:off x="4768919" y="2903400"/>
            <a:ext cx="3981240" cy="3691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/>
          <p:cNvSpPr/>
          <p:nvPr/>
        </p:nvSpPr>
        <p:spPr>
          <a:xfrm>
            <a:off x="4562640" y="1658879"/>
            <a:ext cx="1440" cy="5184721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208080" y="1658879"/>
            <a:ext cx="870876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7424" t="12901" r="27213" b="10885"/>
          <a:stretch>
            <a:fillRect/>
          </a:stretch>
        </p:blipFill>
        <p:spPr>
          <a:xfrm>
            <a:off x="0" y="0"/>
            <a:ext cx="2903400" cy="311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7424" t="12901" r="27213" b="10885"/>
          <a:stretch>
            <a:fillRect/>
          </a:stretch>
        </p:blipFill>
        <p:spPr>
          <a:xfrm>
            <a:off x="0" y="3095640"/>
            <a:ext cx="2903400" cy="270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27424" t="12901" r="27213" b="10885"/>
          <a:stretch>
            <a:fillRect/>
          </a:stretch>
        </p:blipFill>
        <p:spPr>
          <a:xfrm>
            <a:off x="6221519" y="0"/>
            <a:ext cx="2903400" cy="311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l="27424" t="12901" r="27213" b="10885"/>
          <a:stretch>
            <a:fillRect/>
          </a:stretch>
        </p:blipFill>
        <p:spPr>
          <a:xfrm>
            <a:off x="3110039" y="0"/>
            <a:ext cx="2903400" cy="311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 l="27424" t="12901" r="27213" b="10885"/>
          <a:stretch>
            <a:fillRect/>
          </a:stretch>
        </p:blipFill>
        <p:spPr>
          <a:xfrm>
            <a:off x="3110039" y="3110039"/>
            <a:ext cx="2903400" cy="2695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0" y="5857919"/>
            <a:ext cx="9144000" cy="9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0440" rIns="0" bIns="0" anchor="ctr" anchorCtr="0" compatLnSpc="0"/>
          <a:lstStyle/>
          <a:p>
            <a:pPr marL="0" marR="0" lvl="0" indent="0" algn="ctr" rtl="0" hangingPunct="1">
              <a:lnSpc>
                <a:spcPct val="97000"/>
              </a:lnSpc>
              <a:buNone/>
              <a:tabLst/>
            </a:pPr>
            <a:r>
              <a:rPr lang="en-US" sz="1800">
                <a:latin typeface="Nimbus Roman No9 L" pitchFamily="18"/>
                <a:ea typeface="Lucida Sans" pitchFamily="2"/>
                <a:cs typeface="Lucida Sans" pitchFamily="2"/>
              </a:rPr>
              <a:t>Sensitivity to SEMAX Parameter using exponential function</a:t>
            </a:r>
            <a:br>
              <a:rPr lang="en-US" sz="1800">
                <a:latin typeface="Nimbus Roman No9 L" pitchFamily="18"/>
                <a:ea typeface="Lucida Sans" pitchFamily="2"/>
                <a:cs typeface="Lucida Sans" pitchFamily="2"/>
              </a:rPr>
            </a:br>
            <a:r>
              <a:rPr lang="en-US" sz="1800">
                <a:latin typeface="Nimbus Roman No9 L" pitchFamily="18"/>
                <a:ea typeface="Lucida Sans" pitchFamily="2"/>
                <a:cs typeface="Lucida Sans" pitchFamily="2"/>
              </a:rPr>
              <a:t>(Note the late simulation peak at SEMAX&gt;0.8 eV that is not present in the data)</a:t>
            </a:r>
          </a:p>
        </p:txBody>
      </p:sp>
      <p:sp>
        <p:nvSpPr>
          <p:cNvPr id="8" name="Straight Connector 7"/>
          <p:cNvSpPr/>
          <p:nvPr/>
        </p:nvSpPr>
        <p:spPr>
          <a:xfrm flipV="1">
            <a:off x="8294760" y="3935159"/>
            <a:ext cx="207720" cy="423721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V="1">
            <a:off x="5599080" y="3727080"/>
            <a:ext cx="1800" cy="423720"/>
          </a:xfrm>
          <a:prstGeom prst="line">
            <a:avLst/>
          </a:prstGeom>
          <a:noFill/>
          <a:ln w="9360">
            <a:solidFill>
              <a:srgbClr val="FF3333"/>
            </a:solidFill>
            <a:prstDash val="solid"/>
            <a:round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Nimbus Roman No9 L" pitchFamily="18"/>
              <a:ea typeface="Lucida Sans" pitchFamily="2"/>
              <a:cs typeface="Lucida Sans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 l="27424" t="12901" r="27213" b="10885"/>
          <a:stretch>
            <a:fillRect/>
          </a:stretch>
        </p:blipFill>
        <p:spPr>
          <a:xfrm>
            <a:off x="6217919" y="3108959"/>
            <a:ext cx="2926079" cy="271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traight Connector 10"/>
          <p:cNvSpPr/>
          <p:nvPr/>
        </p:nvSpPr>
        <p:spPr>
          <a:xfrm flipV="1">
            <a:off x="8503920" y="3931920"/>
            <a:ext cx="1800" cy="423720"/>
          </a:xfrm>
          <a:prstGeom prst="line">
            <a:avLst/>
          </a:prstGeom>
          <a:noFill/>
          <a:ln w="9360">
            <a:solidFill>
              <a:srgbClr val="FF3333"/>
            </a:solidFill>
            <a:prstDash val="solid"/>
            <a:round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ＭＳ Ｐゴシック" pitchFamily="2"/>
              <a:cs typeface="ＭＳ Ｐゴシック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4120" y="198000"/>
            <a:ext cx="7673760" cy="1771920"/>
          </a:xfrm>
        </p:spPr>
        <p:txBody>
          <a:bodyPr wrap="square" lIns="0" tIns="16560" rIns="0" bIns="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>
              <a:lnSpc>
                <a:spcPct val="97000"/>
              </a:lnSpc>
            </a:pPr>
            <a:r>
              <a:rPr lang="en-US">
                <a:solidFill>
                  <a:srgbClr val="000000"/>
                </a:solidFill>
              </a:rPr>
              <a:t>Lower bound on SEMAX obtained from 14-ns witness bunch signal shape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13309" t="20611" r="45863" b="17692"/>
          <a:stretch>
            <a:fillRect/>
          </a:stretch>
        </p:blipFill>
        <p:spPr>
          <a:xfrm>
            <a:off x="208080" y="4562640"/>
            <a:ext cx="4562280" cy="225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1042" t="6094" r="43595" b="24948"/>
          <a:stretch>
            <a:fillRect/>
          </a:stretch>
        </p:blipFill>
        <p:spPr>
          <a:xfrm>
            <a:off x="208080" y="2281320"/>
            <a:ext cx="4354560" cy="228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11042" t="6094" r="43595" b="24948"/>
          <a:stretch>
            <a:fillRect/>
          </a:stretch>
        </p:blipFill>
        <p:spPr>
          <a:xfrm>
            <a:off x="4354560" y="2281320"/>
            <a:ext cx="4562280" cy="228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l="8774" t="13354" r="43595" b="14063"/>
          <a:stretch>
            <a:fillRect/>
          </a:stretch>
        </p:blipFill>
        <p:spPr>
          <a:xfrm>
            <a:off x="4354560" y="4576680"/>
            <a:ext cx="4976640" cy="228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15577" t="7815" r="41327" b="23228"/>
          <a:stretch>
            <a:fillRect/>
          </a:stretch>
        </p:blipFill>
        <p:spPr>
          <a:xfrm>
            <a:off x="1371599" y="1463039"/>
            <a:ext cx="3342239" cy="258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5577" t="7815" r="41327" b="23228"/>
          <a:stretch>
            <a:fillRect/>
          </a:stretch>
        </p:blipFill>
        <p:spPr>
          <a:xfrm>
            <a:off x="4713840" y="1463039"/>
            <a:ext cx="3341880" cy="273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15577" t="7815" r="41327" b="23228"/>
          <a:stretch>
            <a:fillRect/>
          </a:stretch>
        </p:blipFill>
        <p:spPr>
          <a:xfrm>
            <a:off x="1371599" y="4200480"/>
            <a:ext cx="3342239" cy="229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l="15577" t="7815" r="41327" b="23228"/>
          <a:stretch>
            <a:fillRect/>
          </a:stretch>
        </p:blipFill>
        <p:spPr>
          <a:xfrm>
            <a:off x="4713840" y="4190039"/>
            <a:ext cx="3341880" cy="2291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0" y="457200"/>
            <a:ext cx="9144000" cy="9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044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2"/>
                <a:cs typeface="Lucida Sans" pitchFamily="2"/>
              </a:rPr>
              <a:t>New for this meeting:</a:t>
            </a:r>
          </a:p>
          <a:p>
            <a: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2"/>
                <a:cs typeface="Lucida Sans" pitchFamily="2"/>
              </a:rPr>
              <a:t>The witness bunch measurements at 2.1 GeV provide constraints</a:t>
            </a:r>
          </a:p>
          <a:p>
            <a: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2"/>
                <a:cs typeface="Lucida Sans" pitchFamily="2"/>
              </a:rPr>
              <a:t>very similar to those obtained with the 5.3 GeV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454" t="7815" r="52520" b="15115"/>
          <a:stretch>
            <a:fillRect/>
          </a:stretch>
        </p:blipFill>
        <p:spPr>
          <a:xfrm>
            <a:off x="566280" y="1280159"/>
            <a:ext cx="391932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454" t="7815" r="52520" b="15115"/>
          <a:stretch>
            <a:fillRect/>
          </a:stretch>
        </p:blipFill>
        <p:spPr>
          <a:xfrm>
            <a:off x="4858920" y="1280159"/>
            <a:ext cx="391932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 l="454" t="7815" r="52520" b="15115"/>
          <a:stretch>
            <a:fillRect/>
          </a:stretch>
        </p:blipFill>
        <p:spPr>
          <a:xfrm>
            <a:off x="548640" y="3931920"/>
            <a:ext cx="391932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l="454" t="7815" r="52520" b="15115"/>
          <a:stretch>
            <a:fillRect/>
          </a:stretch>
        </p:blipFill>
        <p:spPr>
          <a:xfrm>
            <a:off x="4858920" y="3931920"/>
            <a:ext cx="3919320" cy="2651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0" y="411480"/>
            <a:ext cx="9144000" cy="9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044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2"/>
                <a:cs typeface="Lucida Sans" pitchFamily="2"/>
              </a:rPr>
              <a:t>The 2.1 GeV measurements also provide an upper bound on the SEMAX parameter</a:t>
            </a:r>
          </a:p>
          <a:p>
            <a: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" pitchFamily="2"/>
                <a:cs typeface="Lucida Sans" pitchFamily="2"/>
              </a:rPr>
              <a:t>similar to the one found with the  5.3 GeV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34452</TotalTime>
  <Words>209</Words>
  <Application>Microsoft Office PowerPoint</Application>
  <PresentationFormat>On-screen Show (4:3)</PresentationFormat>
  <Paragraphs>23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Default</vt:lpstr>
      <vt:lpstr>Title1</vt:lpstr>
      <vt:lpstr>Title2</vt:lpstr>
      <vt:lpstr>Slide 1</vt:lpstr>
      <vt:lpstr>Slide 2</vt:lpstr>
      <vt:lpstr>      Ryan's Study of How the Witness Bunch Measurements Can Constrain Parameters of the Secondary Electron Production Kinematics Original ECLOUD Model   vs.  New Optimized Model</vt:lpstr>
      <vt:lpstr>Slide 4</vt:lpstr>
      <vt:lpstr>Lower bound on SEMAX obtained from 14-ns witness bunch signal shape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CesrTA_CLASSE Template</dc:title>
  <dc:subject>Standard CesrTA Template</dc:subject>
  <dc:creator>James Crittenden</dc:creator>
  <cp:lastModifiedBy>James A. Crittenden</cp:lastModifiedBy>
  <cp:revision>2</cp:revision>
  <dcterms:created xsi:type="dcterms:W3CDTF">2011-07-22T14:58:51Z</dcterms:created>
  <dcterms:modified xsi:type="dcterms:W3CDTF">2011-07-28T19:50:19Z</dcterms:modified>
</cp:coreProperties>
</file>