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_rels/presentation.xml.rels" ContentType="application/vnd.openxmlformats-package.relationships+xml"/>
  <Override PartName="/ppt/media/image11.png" ContentType="image/png"/>
  <Override PartName="/ppt/media/image1.jpeg" ContentType="image/jpeg"/>
  <Override PartName="/ppt/media/image3.png" ContentType="image/png"/>
  <Override PartName="/ppt/media/image16.png" ContentType="image/png"/>
  <Override PartName="/ppt/media/image12.png" ContentType="image/png"/>
  <Override PartName="/ppt/media/image8.png" ContentType="image/png"/>
  <Override PartName="/ppt/media/image17.png" ContentType="image/png"/>
  <Override PartName="/ppt/media/image13.png" ContentType="image/png"/>
  <Override PartName="/ppt/media/image9.png" ContentType="image/png"/>
  <Override PartName="/ppt/media/image18.png" ContentType="image/png"/>
  <Override PartName="/ppt/media/image7.jpeg" ContentType="image/jpeg"/>
  <Override PartName="/ppt/media/image14.png" ContentType="image/png"/>
  <Override PartName="/ppt/media/image10.png" ContentType="image/png"/>
  <Override PartName="/ppt/media/image5.jpeg" ContentType="image/jpeg"/>
  <Override PartName="/ppt/media/image6.png" ContentType="image/png"/>
  <Override PartName="/ppt/media/image2.png" ContentType="image/png"/>
  <Override PartName="/ppt/media/image4.jpeg" ContentType="image/jpeg"/>
  <Override PartName="/ppt/media/image19.png" ContentType="image/png"/>
  <Override PartName="/ppt/media/image15.png" ContentType="image/png"/>
  <Override PartName="/ppt/slideLayouts/slideLayout28.xml" ContentType="application/vnd.openxmlformats-officedocument.presentationml.slideLayout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23" name="CustomShape 2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</p:spPr>
      </p:sp>
      <p:sp>
        <p:nvSpPr>
          <p:cNvPr id="124" name="CustomShape 3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</p:spPr>
      </p:sp>
      <p:sp>
        <p:nvSpPr>
          <p:cNvPr id="125" name="CustomShape 4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</p:spPr>
      </p:sp>
      <p:sp>
        <p:nvSpPr>
          <p:cNvPr id="126" name="CustomShape 5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</p:spPr>
      </p:sp>
      <p:sp>
        <p:nvSpPr>
          <p:cNvPr id="127" name="CustomShape 6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</p:spPr>
      </p:sp>
      <p:sp>
        <p:nvSpPr>
          <p:cNvPr id="128" name="CustomShape 7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</p:spPr>
      </p:sp>
      <p:sp>
        <p:nvSpPr>
          <p:cNvPr id="129" name="CustomShape 8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</p:spPr>
      </p:sp>
      <p:sp>
        <p:nvSpPr>
          <p:cNvPr id="130" name="CustomShape 9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</p:spPr>
      </p:sp>
      <p:sp>
        <p:nvSpPr>
          <p:cNvPr id="131" name="CustomShape 10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</p:spPr>
      </p:sp>
      <p:sp>
        <p:nvSpPr>
          <p:cNvPr id="132" name="CustomShape 11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</p:spPr>
      </p:sp>
      <p:sp>
        <p:nvSpPr>
          <p:cNvPr id="133" name="CustomShape 12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</p:spPr>
      </p:sp>
      <p:sp>
        <p:nvSpPr>
          <p:cNvPr id="134" name="CustomShape 13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</p:spPr>
      </p:sp>
      <p:sp>
        <p:nvSpPr>
          <p:cNvPr id="135" name="CustomShape 14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</p:spPr>
      </p:sp>
      <p:sp>
        <p:nvSpPr>
          <p:cNvPr id="136" name="CustomShape 15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</p:spPr>
      </p:sp>
      <p:sp>
        <p:nvSpPr>
          <p:cNvPr id="137" name="CustomShape 16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</p:spPr>
      </p:sp>
      <p:sp>
        <p:nvSpPr>
          <p:cNvPr id="138" name="CustomShape 17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</p:spPr>
      </p:sp>
      <p:sp>
        <p:nvSpPr>
          <p:cNvPr id="139" name="CustomShape 18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</p:spPr>
      </p:sp>
      <p:sp>
        <p:nvSpPr>
          <p:cNvPr id="140" name="CustomShape 19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</p:spPr>
      </p:sp>
      <p:sp>
        <p:nvSpPr>
          <p:cNvPr id="141" name="CustomShape 20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</p:spPr>
      </p:sp>
      <p:sp>
        <p:nvSpPr>
          <p:cNvPr id="142" name="CustomShape 21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</p:spPr>
      </p:sp>
      <p:sp>
        <p:nvSpPr>
          <p:cNvPr id="143" name="CustomShape 22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</p:spPr>
      </p:sp>
      <p:sp>
        <p:nvSpPr>
          <p:cNvPr id="144" name="CustomShape 23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</p:spPr>
      </p:sp>
      <p:sp>
        <p:nvSpPr>
          <p:cNvPr id="145" name="CustomShape 24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</p:spPr>
      </p:sp>
      <p:sp>
        <p:nvSpPr>
          <p:cNvPr id="146" name="CustomShape 25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</p:spPr>
      </p:sp>
      <p:sp>
        <p:nvSpPr>
          <p:cNvPr id="147" name="CustomShape 26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</p:spPr>
      </p:sp>
      <p:sp>
        <p:nvSpPr>
          <p:cNvPr id="148" name="CustomShape 27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</p:spPr>
      </p:sp>
      <p:sp>
        <p:nvSpPr>
          <p:cNvPr id="149" name="CustomShape 28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</p:spPr>
      </p:sp>
      <p:sp>
        <p:nvSpPr>
          <p:cNvPr id="150" name="CustomShape 29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</p:spPr>
      </p:sp>
      <p:sp>
        <p:nvSpPr>
          <p:cNvPr id="151" name="CustomShape 30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</p:spPr>
      </p:sp>
      <p:sp>
        <p:nvSpPr>
          <p:cNvPr id="152" name="CustomShape 31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</p:spPr>
      </p:sp>
      <p:sp>
        <p:nvSpPr>
          <p:cNvPr id="153" name="CustomShape 32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</p:spPr>
      </p:sp>
      <p:sp>
        <p:nvSpPr>
          <p:cNvPr id="154" name="PlaceHolder 33"/>
          <p:cNvSpPr>
            <a:spLocks noGrp="1"/>
          </p:cNvSpPr>
          <p:nvPr>
            <p:ph type="body"/>
          </p:nvPr>
        </p:nvSpPr>
        <p:spPr>
          <a:xfrm>
            <a:off x="685440" y="4343400"/>
            <a:ext cx="5435640" cy="411372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Click to edit the notes format</a:t>
            </a:r>
            <a:endParaRPr/>
          </a:p>
        </p:txBody>
      </p:sp>
      <p:sp>
        <p:nvSpPr>
          <p:cNvPr id="155" name="PlaceHolder 34"/>
          <p:cNvSpPr>
            <a:spLocks noGrp="1"/>
          </p:cNvSpPr>
          <p:nvPr>
            <p:ph type="hdr"/>
          </p:nvPr>
        </p:nvSpPr>
        <p:spPr>
          <a:xfrm>
            <a:off x="-360" y="0"/>
            <a:ext cx="2925720" cy="45612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94000"/>
              </a:lnSpc>
            </a:pPr>
            <a:r>
              <a:rPr lang="en-GB" sz="1400">
                <a:latin typeface="Lucida Sans"/>
                <a:ea typeface="Lucida Sans"/>
              </a:rPr>
              <a:t>&lt;header&gt;</a:t>
            </a:r>
            <a:endParaRPr/>
          </a:p>
        </p:txBody>
      </p:sp>
      <p:sp>
        <p:nvSpPr>
          <p:cNvPr id="156" name="PlaceHolder 35"/>
          <p:cNvSpPr>
            <a:spLocks noGrp="1"/>
          </p:cNvSpPr>
          <p:nvPr>
            <p:ph type="dt"/>
          </p:nvPr>
        </p:nvSpPr>
        <p:spPr>
          <a:xfrm>
            <a:off x="3881160" y="0"/>
            <a:ext cx="2925720" cy="456120"/>
          </a:xfrm>
          <a:prstGeom prst="rect">
            <a:avLst/>
          </a:prstGeom>
        </p:spPr>
        <p:txBody>
          <a:bodyPr bIns="0" lIns="0" rIns="0" tIns="0"/>
          <a:p>
            <a:pPr algn="r">
              <a:lnSpc>
                <a:spcPct val="94000"/>
              </a:lnSpc>
            </a:pPr>
            <a:r>
              <a:rPr lang="en-GB" sz="1400">
                <a:latin typeface="Lucida Sans"/>
                <a:ea typeface="Lucida Sans"/>
              </a:rPr>
              <a:t>&lt;date/time&gt;</a:t>
            </a:r>
            <a:endParaRPr/>
          </a:p>
        </p:txBody>
      </p:sp>
      <p:sp>
        <p:nvSpPr>
          <p:cNvPr id="157" name="PlaceHolder 36"/>
          <p:cNvSpPr>
            <a:spLocks noGrp="1"/>
          </p:cNvSpPr>
          <p:nvPr>
            <p:ph type="ftr"/>
          </p:nvPr>
        </p:nvSpPr>
        <p:spPr>
          <a:xfrm>
            <a:off x="-360" y="8686440"/>
            <a:ext cx="2925720" cy="456120"/>
          </a:xfrm>
          <a:prstGeom prst="rect">
            <a:avLst/>
          </a:prstGeom>
        </p:spPr>
        <p:txBody>
          <a:bodyPr anchor="b" bIns="0" lIns="0" rIns="0" tIns="0"/>
          <a:p>
            <a:pPr>
              <a:lnSpc>
                <a:spcPct val="94000"/>
              </a:lnSpc>
            </a:pPr>
            <a:r>
              <a:rPr lang="en-GB" sz="1400">
                <a:latin typeface="Lucida Sans"/>
                <a:ea typeface="Lucida Sans"/>
              </a:rPr>
              <a:t>&lt;footer&gt;</a:t>
            </a:r>
            <a:endParaRPr/>
          </a:p>
        </p:txBody>
      </p:sp>
      <p:sp>
        <p:nvSpPr>
          <p:cNvPr id="158" name="PlaceHolder 37"/>
          <p:cNvSpPr>
            <a:spLocks noGrp="1"/>
          </p:cNvSpPr>
          <p:nvPr>
            <p:ph type="sldNum"/>
          </p:nvPr>
        </p:nvSpPr>
        <p:spPr>
          <a:xfrm>
            <a:off x="3881160" y="8686440"/>
            <a:ext cx="2925720" cy="456120"/>
          </a:xfrm>
          <a:prstGeom prst="rect">
            <a:avLst/>
          </a:prstGeom>
        </p:spPr>
        <p:txBody>
          <a:bodyPr anchor="b" bIns="0" lIns="0" rIns="0" tIns="0"/>
          <a:p>
            <a:pPr algn="r">
              <a:lnSpc>
                <a:spcPct val="94000"/>
              </a:lnSpc>
            </a:pPr>
            <a:fld id="{548A46F0-9D00-4CDF-A0E5-46B7364F5D56}" type="slidenum">
              <a:rPr lang="en-GB" sz="1400">
                <a:latin typeface="Lucida Sans"/>
                <a:ea typeface="Lucida Sans"/>
              </a:rPr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1258920" y="720720"/>
            <a:ext cx="4800600" cy="36003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85440" y="4343400"/>
            <a:ext cx="5435640" cy="411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114440" y="-552600"/>
            <a:ext cx="4978440" cy="17884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85440" y="1828800"/>
            <a:ext cx="7721640" cy="2071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85440" y="4097160"/>
            <a:ext cx="7721640" cy="2071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114440" y="-552600"/>
            <a:ext cx="4978440" cy="17884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85440" y="1828800"/>
            <a:ext cx="3767760" cy="2071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41840" y="1828800"/>
            <a:ext cx="3767760" cy="2071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41840" y="4097160"/>
            <a:ext cx="3767760" cy="2071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85440" y="4097160"/>
            <a:ext cx="3767760" cy="2071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114440" y="-552600"/>
            <a:ext cx="4978440" cy="17884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85440" y="1828800"/>
            <a:ext cx="3767760" cy="2071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41840" y="1828800"/>
            <a:ext cx="3767760" cy="2071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9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227560" y="4097160"/>
            <a:ext cx="2595960" cy="2071440"/>
          </a:xfrm>
          <a:prstGeom prst="rect">
            <a:avLst/>
          </a:prstGeom>
        </p:spPr>
      </p:pic>
      <p:pic>
        <p:nvPicPr>
          <p:cNvPr descr="" id="40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1160" y="4097160"/>
            <a:ext cx="2595960" cy="2071440"/>
          </a:xfrm>
          <a:prstGeom prst="rect">
            <a:avLst/>
          </a:prstGeom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114440" y="-552600"/>
            <a:ext cx="4978440" cy="17884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85440" y="1828800"/>
            <a:ext cx="7721640" cy="43437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114440" y="-552600"/>
            <a:ext cx="4978440" cy="17884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85440" y="1828800"/>
            <a:ext cx="7721640" cy="434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114440" y="-552600"/>
            <a:ext cx="4978440" cy="17884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85440" y="1828800"/>
            <a:ext cx="3767760" cy="434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41840" y="1828800"/>
            <a:ext cx="3767760" cy="434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114440" y="-552600"/>
            <a:ext cx="4978440" cy="17884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4114440" y="-552600"/>
            <a:ext cx="4978440" cy="672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114440" y="-552600"/>
            <a:ext cx="4978440" cy="17884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85440" y="1828800"/>
            <a:ext cx="3767760" cy="2071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85440" y="4097160"/>
            <a:ext cx="3767760" cy="2071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41840" y="1828800"/>
            <a:ext cx="3767760" cy="434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114440" y="-552600"/>
            <a:ext cx="4978440" cy="17884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85440" y="1828800"/>
            <a:ext cx="7721640" cy="43437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114440" y="-552600"/>
            <a:ext cx="4978440" cy="17884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85440" y="1828800"/>
            <a:ext cx="3767760" cy="434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41840" y="1828800"/>
            <a:ext cx="3767760" cy="2071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41840" y="4097160"/>
            <a:ext cx="3767760" cy="2071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114440" y="-552600"/>
            <a:ext cx="4978440" cy="17884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85440" y="1828800"/>
            <a:ext cx="3767760" cy="2071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41840" y="1828800"/>
            <a:ext cx="3767760" cy="2071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85440" y="4097160"/>
            <a:ext cx="7720920" cy="2071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114440" y="-552600"/>
            <a:ext cx="4978440" cy="17884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85440" y="1828800"/>
            <a:ext cx="7721640" cy="2071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85440" y="4097160"/>
            <a:ext cx="7721640" cy="2071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114440" y="-552600"/>
            <a:ext cx="4978440" cy="17884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85440" y="1828800"/>
            <a:ext cx="3767760" cy="2071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41840" y="1828800"/>
            <a:ext cx="3767760" cy="2071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641840" y="4097160"/>
            <a:ext cx="3767760" cy="2071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85440" y="4097160"/>
            <a:ext cx="3767760" cy="2071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114440" y="-552600"/>
            <a:ext cx="4978440" cy="17884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85440" y="1828800"/>
            <a:ext cx="3767760" cy="2071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41840" y="1828800"/>
            <a:ext cx="3767760" cy="2071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81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227560" y="4097160"/>
            <a:ext cx="2595960" cy="2071440"/>
          </a:xfrm>
          <a:prstGeom prst="rect">
            <a:avLst/>
          </a:prstGeom>
        </p:spPr>
      </p:pic>
      <p:pic>
        <p:nvPicPr>
          <p:cNvPr descr="" id="82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1160" y="4097160"/>
            <a:ext cx="2595960" cy="2071440"/>
          </a:xfrm>
          <a:prstGeom prst="rect">
            <a:avLst/>
          </a:prstGeom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114440" y="-552600"/>
            <a:ext cx="4978440" cy="17884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85440" y="1828800"/>
            <a:ext cx="7721640" cy="43437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114440" y="-552600"/>
            <a:ext cx="4978440" cy="17884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85440" y="1828800"/>
            <a:ext cx="7721640" cy="434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114440" y="-552600"/>
            <a:ext cx="4978440" cy="17884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85440" y="1828800"/>
            <a:ext cx="3767760" cy="434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41840" y="1828800"/>
            <a:ext cx="3767760" cy="434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114440" y="-552600"/>
            <a:ext cx="4978440" cy="17884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114440" y="-552600"/>
            <a:ext cx="4978440" cy="17884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85440" y="1828800"/>
            <a:ext cx="7721640" cy="434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4114440" y="-552600"/>
            <a:ext cx="4978440" cy="672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114440" y="-552600"/>
            <a:ext cx="4978440" cy="17884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85440" y="1828800"/>
            <a:ext cx="3767760" cy="2071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85440" y="4097160"/>
            <a:ext cx="3767760" cy="2071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41840" y="1828800"/>
            <a:ext cx="3767760" cy="434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114440" y="-552600"/>
            <a:ext cx="4978440" cy="17884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85440" y="1828800"/>
            <a:ext cx="3767760" cy="434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41840" y="1828800"/>
            <a:ext cx="3767760" cy="2071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41840" y="4097160"/>
            <a:ext cx="3767760" cy="2071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114440" y="-552600"/>
            <a:ext cx="4978440" cy="17884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85440" y="1828800"/>
            <a:ext cx="3767760" cy="2071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41840" y="1828800"/>
            <a:ext cx="3767760" cy="2071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85440" y="4097160"/>
            <a:ext cx="7720920" cy="2071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114440" y="-552600"/>
            <a:ext cx="4978440" cy="17884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85440" y="1828800"/>
            <a:ext cx="7721640" cy="2071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85440" y="4097160"/>
            <a:ext cx="7721640" cy="2071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114440" y="-552600"/>
            <a:ext cx="4978440" cy="17884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85440" y="1828800"/>
            <a:ext cx="3767760" cy="2071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41840" y="1828800"/>
            <a:ext cx="3767760" cy="2071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641840" y="4097160"/>
            <a:ext cx="3767760" cy="2071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685440" y="4097160"/>
            <a:ext cx="3767760" cy="2071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114440" y="-552600"/>
            <a:ext cx="4978440" cy="17884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85440" y="1828800"/>
            <a:ext cx="3767760" cy="2071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41840" y="1828800"/>
            <a:ext cx="3767760" cy="2071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20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227560" y="4097160"/>
            <a:ext cx="2595960" cy="2071440"/>
          </a:xfrm>
          <a:prstGeom prst="rect">
            <a:avLst/>
          </a:prstGeom>
        </p:spPr>
      </p:pic>
      <p:pic>
        <p:nvPicPr>
          <p:cNvPr descr="" id="121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1160" y="4097160"/>
            <a:ext cx="2595960" cy="2071440"/>
          </a:xfrm>
          <a:prstGeom prst="rect">
            <a:avLst/>
          </a:prstGeom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114440" y="-552600"/>
            <a:ext cx="4978440" cy="17884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85440" y="1828800"/>
            <a:ext cx="3767760" cy="434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41840" y="1828800"/>
            <a:ext cx="3767760" cy="434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114440" y="-552600"/>
            <a:ext cx="4978440" cy="17884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114440" y="-552600"/>
            <a:ext cx="4978440" cy="672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114440" y="-552600"/>
            <a:ext cx="4978440" cy="17884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85440" y="1828800"/>
            <a:ext cx="3767760" cy="2071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85440" y="4097160"/>
            <a:ext cx="3767760" cy="2071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41840" y="1828800"/>
            <a:ext cx="3767760" cy="434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114440" y="-552600"/>
            <a:ext cx="4978440" cy="17884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85440" y="1828800"/>
            <a:ext cx="3767760" cy="43437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41840" y="1828800"/>
            <a:ext cx="3767760" cy="2071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41840" y="4097160"/>
            <a:ext cx="3767760" cy="2071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114440" y="-552600"/>
            <a:ext cx="4978440" cy="17884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85440" y="1828800"/>
            <a:ext cx="3767760" cy="2071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41840" y="1828800"/>
            <a:ext cx="3767760" cy="2071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85440" y="4097160"/>
            <a:ext cx="7720920" cy="2071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114440" y="-552600"/>
            <a:ext cx="4978440" cy="1788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440" y="1828800"/>
            <a:ext cx="7721640" cy="4343400"/>
          </a:xfrm>
          <a:prstGeom prst="rect">
            <a:avLst/>
          </a:prstGeom>
        </p:spPr>
        <p:txBody>
          <a:bodyPr bIns="46800" lIns="90000" rIns="90000" tIns="46800"/>
          <a:p>
            <a:pPr>
              <a:buFont typeface="Arial"/>
              <a:buChar char="•"/>
            </a:pPr>
            <a:r>
              <a:rPr lang="en-US"/>
              <a:t>Click to edit the outline text format</a:t>
            </a:r>
            <a:endParaRPr/>
          </a:p>
          <a:p>
            <a:pPr lvl="1">
              <a:buFont typeface="Arial"/>
              <a:buChar char="–"/>
            </a:pPr>
            <a:r>
              <a:rPr lang="en-US"/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/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/>
              <a:t>Fourth Outline Level</a:t>
            </a:r>
            <a:endParaRPr/>
          </a:p>
        </p:txBody>
      </p:sp>
      <p:sp>
        <p:nvSpPr>
          <p:cNvPr id="2" name="CustomShape 3"/>
          <p:cNvSpPr/>
          <p:nvPr/>
        </p:nvSpPr>
        <p:spPr>
          <a:xfrm>
            <a:off x="0" y="6396120"/>
            <a:ext cx="9144000" cy="81000"/>
          </a:xfrm>
          <a:prstGeom prst="rect">
            <a:avLst/>
          </a:prstGeom>
          <a:solidFill>
            <a:srgbClr val="6d6e71"/>
          </a:solidFill>
          <a:ln w="9360">
            <a:solidFill>
              <a:srgbClr val="6d6e71"/>
            </a:solidFill>
            <a:miter/>
          </a:ln>
        </p:spPr>
      </p:sp>
      <p:sp>
        <p:nvSpPr>
          <p:cNvPr id="3" name="CustomShape 4"/>
          <p:cNvSpPr/>
          <p:nvPr/>
        </p:nvSpPr>
        <p:spPr>
          <a:xfrm>
            <a:off x="0" y="6537960"/>
            <a:ext cx="1298520" cy="263160"/>
          </a:xfrm>
          <a:prstGeom prst="rect">
            <a:avLst/>
          </a:prstGeom>
          <a:noFill/>
        </p:spPr>
        <p:txBody>
          <a:bodyPr bIns="46800" lIns="90000" rIns="90000" tIns="46800"/>
          <a:p>
            <a:pPr>
              <a:lnSpc>
                <a:spcPct val="100000"/>
              </a:lnSpc>
            </a:pPr>
            <a:r>
              <a:rPr i="1" lang="en-GB" sz="1100">
                <a:solidFill>
                  <a:srgbClr val="000000"/>
                </a:solidFill>
                <a:latin typeface="Times New Roman"/>
                <a:ea typeface="Lucida Sans"/>
              </a:rPr>
              <a:t>7 October 2014</a:t>
            </a:r>
            <a:endParaRPr/>
          </a:p>
        </p:txBody>
      </p:sp>
      <p:sp>
        <p:nvSpPr>
          <p:cNvPr id="4" name="CustomShape 5"/>
          <p:cNvSpPr/>
          <p:nvPr/>
        </p:nvSpPr>
        <p:spPr>
          <a:xfrm>
            <a:off x="1821600" y="6583680"/>
            <a:ext cx="5779080" cy="201240"/>
          </a:xfrm>
          <a:prstGeom prst="rect">
            <a:avLst/>
          </a:prstGeom>
          <a:noFill/>
        </p:spPr>
        <p:txBody>
          <a:bodyPr bIns="0" lIns="0" rIns="0" tIns="0" wrap="none"/>
          <a:p>
            <a:pPr algn="ctr">
              <a:lnSpc>
                <a:spcPct val="100000"/>
              </a:lnSpc>
            </a:pPr>
            <a:r>
              <a:rPr i="1" lang="en-GB" sz="1100">
                <a:solidFill>
                  <a:srgbClr val="000000"/>
                </a:solidFill>
                <a:latin typeface="Times New Roman"/>
                <a:ea typeface="Lucida Sans"/>
              </a:rPr>
              <a:t>S.R. Photon Scattering into SuperKEKB and CESR Quadrupole Magnets</a:t>
            </a:r>
            <a:r>
              <a:rPr i="1" lang="en-GB" sz="1100">
                <a:solidFill>
                  <a:srgbClr val="000000"/>
                </a:solidFill>
                <a:latin typeface="Times New Roman"/>
                <a:ea typeface="Lucida Sans"/>
              </a:rPr>
              <a:t>/ J.A.Crittenden </a:t>
            </a:r>
            <a:endParaRPr/>
          </a:p>
        </p:txBody>
      </p:sp>
      <p:sp>
        <p:nvSpPr>
          <p:cNvPr id="5" name="CustomShape 6"/>
          <p:cNvSpPr/>
          <p:nvPr/>
        </p:nvSpPr>
        <p:spPr>
          <a:xfrm>
            <a:off x="8001000" y="6537960"/>
            <a:ext cx="1066680" cy="263160"/>
          </a:xfrm>
          <a:prstGeom prst="rect">
            <a:avLst/>
          </a:prstGeom>
          <a:noFill/>
        </p:spPr>
        <p:txBody>
          <a:bodyPr bIns="46800" lIns="90000" rIns="90000" tIns="46800"/>
          <a:p>
            <a:pPr algn="r">
              <a:lnSpc>
                <a:spcPct val="100000"/>
              </a:lnSpc>
            </a:pPr>
            <a:fld id="{745BE38A-43E5-4B85-AD51-C5AD9EE2F612}" type="slidenum">
              <a:rPr i="1" lang="en-GB" sz="1100">
                <a:solidFill>
                  <a:srgbClr val="000000"/>
                </a:solidFill>
                <a:latin typeface="Times New Roman"/>
                <a:ea typeface="Lucida Sans"/>
              </a:rPr>
              <a:t>&lt;number&gt;</a:t>
            </a:fld>
            <a:r>
              <a:rPr i="1" lang="en-GB" sz="1100">
                <a:solidFill>
                  <a:srgbClr val="000000"/>
                </a:solidFill>
                <a:latin typeface="Times New Roman"/>
                <a:ea typeface="Lucida Sans"/>
              </a:rPr>
              <a:t> / 7</a:t>
            </a:r>
            <a:endParaRPr/>
          </a:p>
        </p:txBody>
      </p:sp>
      <p:pic>
        <p:nvPicPr>
          <p:cNvPr descr="" id="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04960"/>
          </a:xfrm>
          <a:prstGeom prst="rect">
            <a:avLst/>
          </a:prstGeom>
        </p:spPr>
      </p:pic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6840" y="1371600"/>
            <a:ext cx="8178840" cy="1370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143000" y="2971800"/>
            <a:ext cx="7493040" cy="397764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charset="2" typeface="Wingdings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charset="2" typeface="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charset="2" typeface="Wingdings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charset="2" typeface="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charset="2" typeface="Wingdings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charset="2" typeface="Wingdings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charset="2" typeface="Wingdings"/>
              <a:buChar char=""/>
            </a:pPr>
            <a:r>
              <a:rPr lang="en-US"/>
              <a:t>Seventh Outline Level</a:t>
            </a:r>
            <a:endParaRPr/>
          </a:p>
        </p:txBody>
      </p:sp>
      <p:sp>
        <p:nvSpPr>
          <p:cNvPr id="43" name="CustomShape 3"/>
          <p:cNvSpPr/>
          <p:nvPr/>
        </p:nvSpPr>
        <p:spPr>
          <a:xfrm>
            <a:off x="0" y="6396120"/>
            <a:ext cx="9144000" cy="81000"/>
          </a:xfrm>
          <a:prstGeom prst="rect">
            <a:avLst/>
          </a:prstGeom>
          <a:solidFill>
            <a:srgbClr val="6d6e71"/>
          </a:solidFill>
          <a:ln w="9360">
            <a:solidFill>
              <a:srgbClr val="6d6e71"/>
            </a:solidFill>
            <a:miter/>
          </a:ln>
        </p:spPr>
      </p:sp>
      <p:sp>
        <p:nvSpPr>
          <p:cNvPr id="44" name="CustomShape 4"/>
          <p:cNvSpPr/>
          <p:nvPr/>
        </p:nvSpPr>
        <p:spPr>
          <a:xfrm>
            <a:off x="5562720" y="257040"/>
            <a:ext cx="3352680" cy="487080"/>
          </a:xfrm>
          <a:prstGeom prst="rect">
            <a:avLst/>
          </a:prstGeom>
          <a:noFill/>
        </p:spPr>
        <p:txBody>
          <a:bodyPr bIns="46800" lIns="90000" rIns="90000" tIns="46800"/>
          <a:p>
            <a:pPr algn="r">
              <a:lnSpc>
                <a:spcPct val="124000"/>
              </a:lnSpc>
            </a:pPr>
            <a:r>
              <a:rPr b="1" lang="en-GB" sz="1200">
                <a:solidFill>
                  <a:srgbClr val="ffffff"/>
                </a:solidFill>
                <a:latin typeface="Arial"/>
              </a:rPr>
              <a:t>45</a:t>
            </a:r>
            <a:r>
              <a:rPr b="1" lang="en-GB" sz="1200">
                <a:solidFill>
                  <a:srgbClr val="ffffff"/>
                </a:solidFill>
                <a:latin typeface="Arial"/>
              </a:rPr>
              <a:t>th</a:t>
            </a:r>
            <a:r>
              <a:rPr b="1" lang="en-GB" sz="1200">
                <a:solidFill>
                  <a:srgbClr val="ffffff"/>
                </a:solidFill>
                <a:latin typeface="Arial"/>
              </a:rPr>
              <a:t> ICFA Beam Dynamic Workshop</a:t>
            </a:r>
            <a:endParaRPr/>
          </a:p>
          <a:p>
            <a:pPr algn="r">
              <a:lnSpc>
                <a:spcPct val="124000"/>
              </a:lnSpc>
            </a:pPr>
            <a:r>
              <a:rPr lang="en-GB" sz="1000">
                <a:solidFill>
                  <a:srgbClr val="ffffff"/>
                </a:solidFill>
                <a:latin typeface="Arial"/>
              </a:rPr>
              <a:t>June 8–12, 2009, Cornell University, Ithaca New York</a:t>
            </a:r>
            <a:endParaRPr/>
          </a:p>
        </p:txBody>
      </p:sp>
      <p:pic>
        <p:nvPicPr>
          <p:cNvPr descr="" id="4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8229600" y="5486400"/>
            <a:ext cx="731880" cy="712800"/>
          </a:xfrm>
          <a:prstGeom prst="rect">
            <a:avLst/>
          </a:prstGeom>
        </p:spPr>
      </p:pic>
      <p:pic>
        <p:nvPicPr>
          <p:cNvPr descr="" id="46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04960"/>
          </a:xfrm>
          <a:prstGeom prst="rect">
            <a:avLst/>
          </a:prstGeom>
        </p:spPr>
      </p:pic>
      <p:pic>
        <p:nvPicPr>
          <p:cNvPr descr="" id="47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54000" y="5486400"/>
            <a:ext cx="860400" cy="824040"/>
          </a:xfrm>
          <a:prstGeom prst="rect">
            <a:avLst/>
          </a:prstGeom>
        </p:spPr>
      </p:pic>
      <p:pic>
        <p:nvPicPr>
          <p:cNvPr descr="" id="48" name=""/>
          <p:cNvPicPr/>
          <p:nvPr/>
        </p:nvPicPr>
        <p:blipFill>
          <a:blip r:embed="rId5"/>
          <a:stretch>
            <a:fillRect/>
          </a:stretch>
        </p:blipFill>
        <p:spPr>
          <a:xfrm>
            <a:off x="7315200" y="5513400"/>
            <a:ext cx="685800" cy="685800"/>
          </a:xfrm>
          <a:prstGeom prst="rect">
            <a:avLst/>
          </a:prstGeom>
        </p:spPr>
      </p:pic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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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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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dt"/>
          </p:nvPr>
        </p:nvSpPr>
        <p:spPr>
          <a:xfrm>
            <a:off x="457200" y="6247440"/>
            <a:ext cx="2130120" cy="47304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 sz="1400"/>
              <a:t>&lt;date/time&gt;</a:t>
            </a:r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ftr"/>
          </p:nvPr>
        </p:nvSpPr>
        <p:spPr>
          <a:xfrm>
            <a:off x="3126960" y="6247440"/>
            <a:ext cx="2898360" cy="473040"/>
          </a:xfrm>
          <a:prstGeom prst="rect">
            <a:avLst/>
          </a:prstGeom>
        </p:spPr>
        <p:txBody>
          <a:bodyPr bIns="0" lIns="0" rIns="0" tIns="0" wrap="none"/>
          <a:p>
            <a:pPr algn="ctr"/>
            <a:r>
              <a:rPr lang="en-US" sz="1400"/>
              <a:t>&lt;footer&gt;</a:t>
            </a:r>
            <a:endParaRPr/>
          </a:p>
        </p:txBody>
      </p:sp>
      <p:sp>
        <p:nvSpPr>
          <p:cNvPr id="87" name="PlaceHolder 5"/>
          <p:cNvSpPr>
            <a:spLocks noGrp="1"/>
          </p:cNvSpPr>
          <p:nvPr>
            <p:ph type="sldNum"/>
          </p:nvPr>
        </p:nvSpPr>
        <p:spPr>
          <a:xfrm>
            <a:off x="6555960" y="6247440"/>
            <a:ext cx="2130120" cy="473040"/>
          </a:xfrm>
          <a:prstGeom prst="rect">
            <a:avLst/>
          </a:prstGeom>
        </p:spPr>
        <p:txBody>
          <a:bodyPr bIns="0" lIns="0" rIns="0" tIns="0" wrap="none"/>
          <a:p>
            <a:pPr algn="r"/>
            <a:fld id="{193AB2E4-F94C-4EA8-A874-439669407CF4}" type="slidenum">
              <a:rPr lang="en-US" sz="1400"/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1828800" y="4181400"/>
            <a:ext cx="5486400" cy="1076400"/>
          </a:xfrm>
          <a:prstGeom prst="rect">
            <a:avLst/>
          </a:prstGeom>
        </p:spPr>
        <p:txBody>
          <a:bodyPr bIns="46800" lIns="90000" rIns="90000" tIns="46800"/>
          <a:p>
            <a:pPr algn="ctr">
              <a:lnSpc>
                <a:spcPct val="104000"/>
              </a:lnSpc>
            </a:pPr>
            <a:r>
              <a:rPr lang="en-GB">
                <a:solidFill>
                  <a:srgbClr val="000000"/>
                </a:solidFill>
                <a:latin typeface="Times New Roman"/>
                <a:ea typeface="msmincho"/>
              </a:rPr>
              <a:t>Jim Crittenden</a:t>
            </a:r>
            <a:endParaRPr/>
          </a:p>
          <a:p>
            <a:pPr algn="ctr">
              <a:lnSpc>
                <a:spcPct val="104000"/>
              </a:lnSpc>
            </a:pPr>
            <a:r>
              <a:rPr i="1" lang="en-GB">
                <a:solidFill>
                  <a:srgbClr val="000000"/>
                </a:solidFill>
                <a:latin typeface="Times New Roman"/>
                <a:ea typeface="msmincho"/>
              </a:rPr>
              <a:t>Electron Cloud Meeting</a:t>
            </a:r>
            <a:endParaRPr/>
          </a:p>
          <a:p>
            <a:pPr algn="ctr">
              <a:lnSpc>
                <a:spcPct val="104000"/>
              </a:lnSpc>
            </a:pPr>
            <a:r>
              <a:rPr i="1" lang="en-GB">
                <a:solidFill>
                  <a:srgbClr val="000000"/>
                </a:solidFill>
                <a:latin typeface="Times New Roman"/>
                <a:ea typeface="msmincho"/>
              </a:rPr>
              <a:t>8 October 2014</a:t>
            </a:r>
            <a:endParaRPr/>
          </a:p>
        </p:txBody>
      </p:sp>
      <p:sp>
        <p:nvSpPr>
          <p:cNvPr id="160" name="CustomShape 2"/>
          <p:cNvSpPr/>
          <p:nvPr/>
        </p:nvSpPr>
        <p:spPr>
          <a:xfrm>
            <a:off x="2286000" y="5810400"/>
            <a:ext cx="4800600" cy="992160"/>
          </a:xfrm>
          <a:prstGeom prst="rect">
            <a:avLst/>
          </a:prstGeom>
          <a:noFill/>
        </p:spPr>
      </p:sp>
      <p:sp>
        <p:nvSpPr>
          <p:cNvPr id="161" name="CustomShape 3"/>
          <p:cNvSpPr/>
          <p:nvPr/>
        </p:nvSpPr>
        <p:spPr>
          <a:xfrm>
            <a:off x="5943240" y="31680"/>
            <a:ext cx="3200400" cy="654120"/>
          </a:xfrm>
          <a:prstGeom prst="rect">
            <a:avLst/>
          </a:prstGeom>
          <a:noFill/>
        </p:spPr>
      </p:sp>
      <p:sp>
        <p:nvSpPr>
          <p:cNvPr id="162" name="TextShape 4"/>
          <p:cNvSpPr txBox="1"/>
          <p:nvPr/>
        </p:nvSpPr>
        <p:spPr>
          <a:xfrm>
            <a:off x="0" y="1130040"/>
            <a:ext cx="9144000" cy="1841760"/>
          </a:xfrm>
          <a:prstGeom prst="rect">
            <a:avLst/>
          </a:prstGeom>
        </p:spPr>
        <p:txBody>
          <a:bodyPr anchor="ctr" bIns="46800" lIns="90000" rIns="90000" tIns="46800"/>
          <a:p>
            <a:pPr algn="ctr">
              <a:lnSpc>
                <a:spcPct val="150000"/>
              </a:lnSpc>
            </a:pPr>
            <a:r>
              <a:rPr b="1" lang="en-GB" sz="2800">
                <a:solidFill>
                  <a:srgbClr val="800000"/>
                </a:solidFill>
                <a:latin typeface="Times New Roman"/>
              </a:rPr>
              <a:t>Synchrotron Radiation Photon Scattering Phenomena</a:t>
            </a:r>
            <a:r>
              <a:rPr b="1" lang="en-GB" sz="2800">
                <a:solidFill>
                  <a:srgbClr val="800000"/>
                </a:solidFill>
                <a:latin typeface="Times New Roman"/>
              </a:rPr>
              <a:t>
</a:t>
            </a:r>
            <a:r>
              <a:rPr b="1" lang="en-GB" sz="2800">
                <a:solidFill>
                  <a:srgbClr val="800000"/>
                </a:solidFill>
                <a:latin typeface="Times New Roman"/>
              </a:rPr>
              <a:t>in the Final-focus Quadrupoles of SuperKEKB</a:t>
            </a:r>
            <a:r>
              <a:rPr b="1" lang="en-GB" sz="2800">
                <a:solidFill>
                  <a:srgbClr val="800000"/>
                </a:solidFill>
                <a:latin typeface="Times New Roman"/>
              </a:rPr>
              <a:t>
</a:t>
            </a:r>
            <a:r>
              <a:rPr b="1" lang="en-GB" sz="2800">
                <a:solidFill>
                  <a:srgbClr val="800000"/>
                </a:solidFill>
                <a:latin typeface="Times New Roman"/>
              </a:rPr>
              <a:t>and in CESR Quadrupole Q48W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3657600" y="45000"/>
            <a:ext cx="5486400" cy="778680"/>
          </a:xfrm>
          <a:prstGeom prst="rect">
            <a:avLst/>
          </a:prstGeom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b="1" i="1" lang="en-GB" sz="2200">
                <a:solidFill>
                  <a:srgbClr val="ffffff"/>
                </a:solidFill>
              </a:rPr>
              <a:t>The anti-bend BLCWRP in SuperKEKB</a:t>
            </a:r>
            <a:r>
              <a:rPr b="1" i="1" lang="en-GB" sz="2200">
                <a:solidFill>
                  <a:srgbClr val="ffffff"/>
                </a:solidFill>
              </a:rPr>
              <a:t>
</a:t>
            </a:r>
            <a:r>
              <a:rPr b="1" i="1" lang="en-GB" sz="2200">
                <a:solidFill>
                  <a:srgbClr val="ffffff"/>
                </a:solidFill>
              </a:rPr>
              <a:t>shines into the final-focus quadrupoles</a:t>
            </a:r>
            <a:endParaRPr/>
          </a:p>
        </p:txBody>
      </p:sp>
      <p:sp>
        <p:nvSpPr>
          <p:cNvPr id="164" name="CustomShape 2"/>
          <p:cNvSpPr/>
          <p:nvPr/>
        </p:nvSpPr>
        <p:spPr>
          <a:xfrm>
            <a:off x="5715000" y="914400"/>
            <a:ext cx="3374280" cy="5440680"/>
          </a:xfrm>
          <a:prstGeom prst="rect">
            <a:avLst/>
          </a:prstGeom>
          <a:solidFill>
            <a:srgbClr val="800000"/>
          </a:solidFill>
        </p:spPr>
        <p:txBody>
          <a:bodyPr anchor="ctr" lIns="45720" rIns="45720"/>
          <a:p>
            <a:pPr algn="ctr">
              <a:lnSpc>
                <a:spcPct val="100000"/>
              </a:lnSpc>
            </a:pPr>
            <a:r>
              <a:rPr b="1" lang="en-US">
                <a:solidFill>
                  <a:srgbClr val="ffffff"/>
                </a:solidFill>
                <a:latin typeface="Times New Roman"/>
              </a:rPr>
              <a:t>QC1RP is 33 cm long.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>
                <a:solidFill>
                  <a:srgbClr val="ffffff"/>
                </a:solidFill>
                <a:latin typeface="Times New Roman"/>
              </a:rPr>
              <a:t>The field gradient is 68 T/m.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en-US">
                <a:solidFill>
                  <a:srgbClr val="ffffff"/>
                </a:solidFill>
                <a:latin typeface="Times New Roman"/>
              </a:rPr>
              <a:t>BLCWRP is 2.23 m long and the field strength is 897 G.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>
                <a:solidFill>
                  <a:srgbClr val="ffffff"/>
                </a:solidFill>
                <a:latin typeface="Times New Roman"/>
              </a:rPr>
              <a:t>It is 5 m upstream of QC1RP.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en-US">
                <a:solidFill>
                  <a:srgbClr val="ffffff"/>
                </a:solidFill>
                <a:latin typeface="Times New Roman"/>
              </a:rPr>
              <a:t>Ignoring photon scattering, the incident photon rate is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>
                <a:solidFill>
                  <a:srgbClr val="ffffff"/>
                </a:solidFill>
                <a:latin typeface="Times New Roman"/>
              </a:rPr>
              <a:t>about 0.055 </a:t>
            </a:r>
            <a:r>
              <a:rPr b="1" lang="en-US">
                <a:solidFill>
                  <a:srgbClr val="ffffff"/>
                </a:solidFill>
                <a:latin typeface="Standard Symbols L"/>
              </a:rPr>
              <a:t>g</a:t>
            </a:r>
            <a:r>
              <a:rPr b="1" lang="en-US">
                <a:solidFill>
                  <a:srgbClr val="ffffff"/>
                </a:solidFill>
                <a:latin typeface="Times New Roman"/>
              </a:rPr>
              <a:t>/m/e+.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en-US">
                <a:solidFill>
                  <a:srgbClr val="ffffff"/>
                </a:solidFill>
                <a:latin typeface="Times New Roman"/>
              </a:rPr>
              <a:t>The critical energy of the photons is 958 eV.</a:t>
            </a:r>
            <a:endParaRPr/>
          </a:p>
        </p:txBody>
      </p:sp>
      <p:pic>
        <p:nvPicPr>
          <p:cNvPr descr="" id="16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914400"/>
            <a:ext cx="5523120" cy="5486400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5486400" y="45000"/>
            <a:ext cx="3657600" cy="778680"/>
          </a:xfrm>
          <a:prstGeom prst="rect">
            <a:avLst/>
          </a:prstGeom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b="1" i="1" lang="en-GB" sz="2200">
                <a:solidFill>
                  <a:srgbClr val="ffffff"/>
                </a:solidFill>
              </a:rPr>
              <a:t>Synrad3D calculation of </a:t>
            </a:r>
            <a:r>
              <a:rPr b="1" i="1" lang="en-GB" sz="2200">
                <a:solidFill>
                  <a:srgbClr val="ffffff"/>
                </a:solidFill>
              </a:rPr>
              <a:t>
</a:t>
            </a:r>
            <a:r>
              <a:rPr b="1" i="1" lang="en-GB" sz="2200">
                <a:solidFill>
                  <a:srgbClr val="ffffff"/>
                </a:solidFill>
              </a:rPr>
              <a:t>photon absorption in QC1RP</a:t>
            </a:r>
            <a:endParaRPr/>
          </a:p>
        </p:txBody>
      </p:sp>
      <p:sp>
        <p:nvSpPr>
          <p:cNvPr id="167" name="CustomShape 2"/>
          <p:cNvSpPr/>
          <p:nvPr/>
        </p:nvSpPr>
        <p:spPr>
          <a:xfrm>
            <a:off x="5715000" y="914400"/>
            <a:ext cx="3374280" cy="5440680"/>
          </a:xfrm>
          <a:prstGeom prst="rect">
            <a:avLst/>
          </a:prstGeom>
          <a:solidFill>
            <a:srgbClr val="800000"/>
          </a:solidFill>
        </p:spPr>
        <p:txBody>
          <a:bodyPr anchor="ctr" lIns="45720" rIns="45720"/>
          <a:p>
            <a:pPr algn="ctr">
              <a:lnSpc>
                <a:spcPct val="100000"/>
              </a:lnSpc>
            </a:pPr>
            <a:r>
              <a:rPr b="1" lang="en-US">
                <a:solidFill>
                  <a:srgbClr val="ffffff"/>
                </a:solidFill>
                <a:latin typeface="Times New Roman"/>
              </a:rPr>
              <a:t>The calculated absorbed photon rate at QC1RP is 1.0 </a:t>
            </a:r>
            <a:r>
              <a:rPr b="1" lang="en-US">
                <a:solidFill>
                  <a:srgbClr val="ffffff"/>
                </a:solidFill>
                <a:latin typeface="Standard Symbols L"/>
              </a:rPr>
              <a:t>g</a:t>
            </a:r>
            <a:r>
              <a:rPr b="1" lang="en-US">
                <a:solidFill>
                  <a:srgbClr val="ffffff"/>
                </a:solidFill>
                <a:latin typeface="Times New Roman"/>
              </a:rPr>
              <a:t>/m/e+,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>
                <a:solidFill>
                  <a:srgbClr val="ffffff"/>
                </a:solidFill>
                <a:latin typeface="Times New Roman"/>
              </a:rPr>
              <a:t>nearly 20 times the incident rate ignoring photon scattering.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en-US">
                <a:solidFill>
                  <a:srgbClr val="ffffff"/>
                </a:solidFill>
                <a:latin typeface="Times New Roman"/>
              </a:rPr>
              <a:t>But there are no cases of directly absorbed photons, i.e. those which have not scattered at least once off the vacuum chamber wall.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en-US">
                <a:solidFill>
                  <a:srgbClr val="ffffff"/>
                </a:solidFill>
                <a:latin typeface="Times New Roman"/>
              </a:rPr>
              <a:t>All the absorbed photons originate in bends upstream of BLCWRP.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en-US">
                <a:solidFill>
                  <a:srgbClr val="ffffff"/>
                </a:solidFill>
                <a:latin typeface="Times New Roman"/>
              </a:rPr>
              <a:t>Is this a discrepancy between Synrad and Synrad3D?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descr="" id="168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914400"/>
            <a:ext cx="5523120" cy="5486400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3657600" y="45000"/>
            <a:ext cx="5486400" cy="778680"/>
          </a:xfrm>
          <a:prstGeom prst="rect">
            <a:avLst/>
          </a:prstGeom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b="1" i="1" lang="en-GB" sz="2200">
                <a:solidFill>
                  <a:srgbClr val="ffffff"/>
                </a:solidFill>
              </a:rPr>
              <a:t>Check of Synrad3D with photon scattering turned off</a:t>
            </a:r>
            <a:endParaRPr/>
          </a:p>
        </p:txBody>
      </p:sp>
      <p:sp>
        <p:nvSpPr>
          <p:cNvPr id="170" name="CustomShape 2"/>
          <p:cNvSpPr/>
          <p:nvPr/>
        </p:nvSpPr>
        <p:spPr>
          <a:xfrm>
            <a:off x="5715000" y="914400"/>
            <a:ext cx="3374280" cy="5440680"/>
          </a:xfrm>
          <a:prstGeom prst="rect">
            <a:avLst/>
          </a:prstGeom>
          <a:solidFill>
            <a:srgbClr val="800000"/>
          </a:solidFill>
        </p:spPr>
        <p:txBody>
          <a:bodyPr anchor="ctr" lIns="45720" rIns="45720"/>
          <a:p>
            <a:pPr algn="ctr">
              <a:lnSpc>
                <a:spcPct val="100000"/>
              </a:lnSpc>
            </a:pPr>
            <a:r>
              <a:rPr b="1" lang="en-US">
                <a:solidFill>
                  <a:srgbClr val="ffffff"/>
                </a:solidFill>
                <a:latin typeface="Times New Roman"/>
              </a:rPr>
              <a:t>Synrad3D correctly finds the photons from the anti-bend to be incident on the wall on the inside of the ring.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en-US">
                <a:solidFill>
                  <a:srgbClr val="ffffff"/>
                </a:solidFill>
                <a:latin typeface="Times New Roman"/>
              </a:rPr>
              <a:t>It also finds all the photons to come from BLCWRP, as does Synrad.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en-US">
                <a:solidFill>
                  <a:srgbClr val="ffffff"/>
                </a:solidFill>
                <a:latin typeface="Times New Roman"/>
              </a:rPr>
              <a:t>The rate is calculated to be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>
                <a:solidFill>
                  <a:srgbClr val="ffffff"/>
                </a:solidFill>
                <a:latin typeface="Times New Roman"/>
              </a:rPr>
              <a:t>0.029 </a:t>
            </a:r>
            <a:r>
              <a:rPr b="1" lang="en-US">
                <a:solidFill>
                  <a:srgbClr val="ffffff"/>
                </a:solidFill>
                <a:latin typeface="Standard Symbols L"/>
              </a:rPr>
              <a:t>g</a:t>
            </a:r>
            <a:r>
              <a:rPr b="1" lang="en-US">
                <a:solidFill>
                  <a:srgbClr val="ffffff"/>
                </a:solidFill>
                <a:latin typeface="Times New Roman"/>
              </a:rPr>
              <a:t>/m/e+ , somewhat lower than Synrad (needs to be investigated).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en-US">
                <a:solidFill>
                  <a:srgbClr val="ffffff"/>
                </a:solidFill>
                <a:latin typeface="Times New Roman"/>
              </a:rPr>
              <a:t>So why are NONE of these photons absorbed in QC1RP?</a:t>
            </a:r>
            <a:endParaRPr/>
          </a:p>
        </p:txBody>
      </p:sp>
      <p:pic>
        <p:nvPicPr>
          <p:cNvPr descr="" id="171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914400"/>
            <a:ext cx="5523120" cy="548640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3657600" y="45000"/>
            <a:ext cx="5486400" cy="778680"/>
          </a:xfrm>
          <a:prstGeom prst="rect">
            <a:avLst/>
          </a:prstGeom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b="1" i="1" lang="en-GB" sz="2200">
                <a:solidFill>
                  <a:srgbClr val="ffffff"/>
                </a:solidFill>
              </a:rPr>
              <a:t>Incident angle and energy of photons from BLCWRP hitting the wall directly</a:t>
            </a:r>
            <a:endParaRPr/>
          </a:p>
        </p:txBody>
      </p:sp>
      <p:pic>
        <p:nvPicPr>
          <p:cNvPr descr="" id="173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371600"/>
            <a:ext cx="3657600" cy="3429000"/>
          </a:xfrm>
          <a:prstGeom prst="rect">
            <a:avLst/>
          </a:prstGeom>
        </p:spPr>
      </p:pic>
      <p:sp>
        <p:nvSpPr>
          <p:cNvPr id="174" name="CustomShape 2"/>
          <p:cNvSpPr/>
          <p:nvPr/>
        </p:nvSpPr>
        <p:spPr>
          <a:xfrm>
            <a:off x="141840" y="5257800"/>
            <a:ext cx="8860680" cy="1097280"/>
          </a:xfrm>
          <a:prstGeom prst="rect">
            <a:avLst/>
          </a:prstGeom>
          <a:solidFill>
            <a:srgbClr val="800000"/>
          </a:solidFill>
        </p:spPr>
        <p:txBody>
          <a:bodyPr anchor="ctr" lIns="45720" rIns="45720"/>
          <a:p>
            <a:pPr algn="ctr">
              <a:lnSpc>
                <a:spcPct val="100000"/>
              </a:lnSpc>
            </a:pPr>
            <a:r>
              <a:rPr b="1" lang="en-US">
                <a:solidFill>
                  <a:srgbClr val="ffffff"/>
                </a:solidFill>
                <a:latin typeface="Times New Roman"/>
              </a:rPr>
              <a:t>The probability of specular reflection of the direct photons from BLCWRP is 100%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>
                <a:solidFill>
                  <a:srgbClr val="ffffff"/>
                </a:solidFill>
                <a:latin typeface="Times New Roman"/>
              </a:rPr>
              <a:t>because their incident angle is so grazing.</a:t>
            </a:r>
            <a:endParaRPr/>
          </a:p>
        </p:txBody>
      </p:sp>
      <p:pic>
        <p:nvPicPr>
          <p:cNvPr descr="" id="17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57600" y="2185560"/>
            <a:ext cx="5486400" cy="2615040"/>
          </a:xfrm>
          <a:prstGeom prst="rect">
            <a:avLst/>
          </a:prstGeom>
        </p:spPr>
      </p:pic>
      <p:sp>
        <p:nvSpPr>
          <p:cNvPr id="176" name="CustomShape 3"/>
          <p:cNvSpPr/>
          <p:nvPr/>
        </p:nvSpPr>
        <p:spPr>
          <a:xfrm>
            <a:off x="3886200" y="960120"/>
            <a:ext cx="5203080" cy="868680"/>
          </a:xfrm>
          <a:prstGeom prst="rect">
            <a:avLst/>
          </a:prstGeom>
          <a:solidFill>
            <a:srgbClr val="c0c0c0"/>
          </a:solidFill>
        </p:spPr>
        <p:txBody>
          <a:bodyPr anchor="ctr" lIns="45720" rIns="45720"/>
          <a:p>
            <a:pPr algn="ctr">
              <a:lnSpc>
                <a:spcPct val="100000"/>
              </a:lnSpc>
            </a:pPr>
            <a:r>
              <a:rPr b="1" i="1" lang="en-US" sz="1400">
                <a:solidFill>
                  <a:srgbClr val="ffffff"/>
                </a:solidFill>
                <a:latin typeface="Times New Roman"/>
              </a:rPr>
              <a:t>The Synrad3D Photon Tracking Program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en-US" sz="1400">
                <a:solidFill>
                  <a:srgbClr val="ffffff"/>
                </a:solidFill>
                <a:latin typeface="Times New Roman"/>
              </a:rPr>
              <a:t>G. Dugan and D. Sagan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en-US" sz="1400">
                <a:solidFill>
                  <a:srgbClr val="ffffff"/>
                </a:solidFill>
                <a:latin typeface="Times New Roman"/>
              </a:rPr>
              <a:t>April/2013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en-US" sz="1400">
                <a:solidFill>
                  <a:srgbClr val="ffffff"/>
                </a:solidFill>
                <a:latin typeface="Times New Roman"/>
              </a:rPr>
              <a:t>Figure 1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3886200" y="45000"/>
            <a:ext cx="5257800" cy="778680"/>
          </a:xfrm>
          <a:prstGeom prst="rect">
            <a:avLst/>
          </a:prstGeom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b="1" i="1" lang="en-GB" sz="2200">
                <a:solidFill>
                  <a:srgbClr val="ffffff"/>
                </a:solidFill>
              </a:rPr>
              <a:t>Synrad3D calculation of photon absorption in the CESR  quadrupole Q48W</a:t>
            </a:r>
            <a:endParaRPr/>
          </a:p>
        </p:txBody>
      </p:sp>
      <p:sp>
        <p:nvSpPr>
          <p:cNvPr id="178" name="CustomShape 2"/>
          <p:cNvSpPr/>
          <p:nvPr/>
        </p:nvSpPr>
        <p:spPr>
          <a:xfrm>
            <a:off x="5715000" y="914400"/>
            <a:ext cx="3374280" cy="5440680"/>
          </a:xfrm>
          <a:prstGeom prst="rect">
            <a:avLst/>
          </a:prstGeom>
          <a:solidFill>
            <a:srgbClr val="800000"/>
          </a:solidFill>
        </p:spPr>
        <p:txBody>
          <a:bodyPr anchor="ctr" lIns="45720" rIns="45720"/>
          <a:p>
            <a:pPr algn="ctr">
              <a:lnSpc>
                <a:spcPct val="100000"/>
              </a:lnSpc>
            </a:pPr>
            <a:r>
              <a:rPr b="1" lang="en-US">
                <a:solidFill>
                  <a:srgbClr val="ffffff"/>
                </a:solidFill>
                <a:latin typeface="Times New Roman"/>
              </a:rPr>
              <a:t>About 5% of the unscattered photons are absorbed in Q48W.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>
                <a:solidFill>
                  <a:srgbClr val="ffffff"/>
                </a:solidFill>
                <a:latin typeface="Times New Roman"/>
              </a:rPr>
              <a:t>They originate in B48W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>
                <a:solidFill>
                  <a:srgbClr val="ffffff"/>
                </a:solidFill>
                <a:latin typeface="Times New Roman"/>
              </a:rPr>
              <a:t>at s=373 m.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en-US">
                <a:solidFill>
                  <a:srgbClr val="ffffff"/>
                </a:solidFill>
                <a:latin typeface="Times New Roman"/>
              </a:rPr>
              <a:t>The absorbed rate is 0.42 </a:t>
            </a:r>
            <a:r>
              <a:rPr b="1" lang="en-US">
                <a:solidFill>
                  <a:srgbClr val="ffffff"/>
                </a:solidFill>
                <a:latin typeface="Standard Symbols L"/>
              </a:rPr>
              <a:t>g</a:t>
            </a:r>
            <a:r>
              <a:rPr b="1" lang="en-US">
                <a:solidFill>
                  <a:srgbClr val="ffffff"/>
                </a:solidFill>
                <a:latin typeface="Times New Roman"/>
              </a:rPr>
              <a:t>/m/e+.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descr="" id="17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914400"/>
            <a:ext cx="5523120" cy="5486400"/>
          </a:xfrm>
          <a:prstGeom prst="rect">
            <a:avLst/>
          </a:prstGeom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3886200" y="45000"/>
            <a:ext cx="5257800" cy="778680"/>
          </a:xfrm>
          <a:prstGeom prst="rect">
            <a:avLst/>
          </a:prstGeom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b="1" i="1" lang="en-GB" sz="2200">
                <a:solidFill>
                  <a:srgbClr val="ffffff"/>
                </a:solidFill>
              </a:rPr>
              <a:t>Synrad3D calculation in Q48W </a:t>
            </a:r>
            <a:r>
              <a:rPr b="1" i="1" lang="en-GB" sz="2200">
                <a:solidFill>
                  <a:srgbClr val="ffffff"/>
                </a:solidFill>
              </a:rPr>
              <a:t>
</a:t>
            </a:r>
            <a:r>
              <a:rPr b="1" i="1" lang="en-GB" sz="2200">
                <a:solidFill>
                  <a:srgbClr val="ffffff"/>
                </a:solidFill>
              </a:rPr>
              <a:t>ignoring photon scattering</a:t>
            </a:r>
            <a:endParaRPr/>
          </a:p>
        </p:txBody>
      </p:sp>
      <p:pic>
        <p:nvPicPr>
          <p:cNvPr descr="" id="181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914400"/>
            <a:ext cx="4572000" cy="4288680"/>
          </a:xfrm>
          <a:prstGeom prst="rect">
            <a:avLst/>
          </a:prstGeom>
        </p:spPr>
      </p:pic>
      <p:sp>
        <p:nvSpPr>
          <p:cNvPr id="182" name="CustomShape 2"/>
          <p:cNvSpPr/>
          <p:nvPr/>
        </p:nvSpPr>
        <p:spPr>
          <a:xfrm>
            <a:off x="4572000" y="3200400"/>
            <a:ext cx="4430520" cy="3155040"/>
          </a:xfrm>
          <a:prstGeom prst="rect">
            <a:avLst/>
          </a:prstGeom>
          <a:solidFill>
            <a:srgbClr val="800000"/>
          </a:solidFill>
        </p:spPr>
        <p:txBody>
          <a:bodyPr anchor="ctr" lIns="45720" rIns="4572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en-US">
                <a:solidFill>
                  <a:srgbClr val="ffffff"/>
                </a:solidFill>
                <a:latin typeface="Times New Roman"/>
              </a:rPr>
              <a:t>Synrad3D with photon scattering turned off finds a rate of 0.19 </a:t>
            </a:r>
            <a:r>
              <a:rPr b="1" lang="en-US">
                <a:solidFill>
                  <a:srgbClr val="ffffff"/>
                </a:solidFill>
                <a:latin typeface="Standard Symbols L"/>
              </a:rPr>
              <a:t>g</a:t>
            </a:r>
            <a:r>
              <a:rPr b="1" lang="en-US">
                <a:solidFill>
                  <a:srgbClr val="ffffff"/>
                </a:solidFill>
                <a:latin typeface="Times New Roman"/>
              </a:rPr>
              <a:t>/m/e+ ,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>
                <a:solidFill>
                  <a:srgbClr val="ffffff"/>
                </a:solidFill>
                <a:latin typeface="Times New Roman"/>
              </a:rPr>
              <a:t>to be compared with the rate calculated by Synrad of 0.215 </a:t>
            </a:r>
            <a:r>
              <a:rPr b="1" lang="en-US">
                <a:solidFill>
                  <a:srgbClr val="ffffff"/>
                </a:solidFill>
                <a:latin typeface="Standard Symbols L"/>
              </a:rPr>
              <a:t>g</a:t>
            </a:r>
            <a:r>
              <a:rPr b="1" lang="en-US">
                <a:solidFill>
                  <a:srgbClr val="ffffff"/>
                </a:solidFill>
                <a:latin typeface="Times New Roman"/>
              </a:rPr>
              <a:t>/m/e+.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en-US">
                <a:solidFill>
                  <a:srgbClr val="ffffff"/>
                </a:solidFill>
                <a:latin typeface="Times New Roman"/>
              </a:rPr>
              <a:t>The direct photons from B48W hit the wall at about 0.6 degrees.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>
                <a:solidFill>
                  <a:srgbClr val="ffffff"/>
                </a:solidFill>
                <a:latin typeface="Times New Roman"/>
              </a:rPr>
              <a:t>Their critical energy is 2.3 keV. 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en-US">
                <a:solidFill>
                  <a:srgbClr val="ffffff"/>
                </a:solidFill>
                <a:latin typeface="Times New Roman"/>
              </a:rPr>
              <a:t>About 10% of them (0.05*0.42/0.19) are absorbed.  </a:t>
            </a:r>
            <a:endParaRPr/>
          </a:p>
        </p:txBody>
      </p:sp>
      <p:pic>
        <p:nvPicPr>
          <p:cNvPr descr="" id="183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0" y="914400"/>
            <a:ext cx="4572000" cy="2176200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