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49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1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8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51.xml" ContentType="application/vnd.openxmlformats-officedocument.presentationml.slide+xml"/>
  <Override PartName="/ppt/slides/slide46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7.xml.rels" ContentType="application/vnd.openxmlformats-package.relationships+xml"/>
  <Override PartName="/ppt/slides/_rels/slide44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50.xml.rels" ContentType="application/vnd.openxmlformats-package.relationships+xml"/>
  <Override PartName="/ppt/slides/_rels/slide36.xml.rels" ContentType="application/vnd.openxmlformats-package.relationships+xml"/>
  <Override PartName="/ppt/slides/_rels/slide38.xml.rels" ContentType="application/vnd.openxmlformats-package.relationships+xml"/>
  <Override PartName="/ppt/slides/_rels/slide35.xml.rels" ContentType="application/vnd.openxmlformats-package.relationships+xml"/>
  <Override PartName="/ppt/slides/_rels/slide32.xml.rels" ContentType="application/vnd.openxmlformats-package.relationships+xml"/>
  <Override PartName="/ppt/slides/_rels/slide51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48.xml.rels" ContentType="application/vnd.openxmlformats-package.relationships+xml"/>
  <Override PartName="/ppt/slides/_rels/slide21.xml.rels" ContentType="application/vnd.openxmlformats-package.relationships+xml"/>
  <Override PartName="/ppt/slides/_rels/slide46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45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58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43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55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59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4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57.xml" ContentType="application/vnd.openxmlformats-officedocument.presentationml.slide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52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6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8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_rels/slideLayout84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38.wmf" ContentType="image/x-wmf"/>
  <Override PartName="/ppt/media/image135.wmf" ContentType="image/x-wmf"/>
  <Override PartName="/ppt/media/image131.wmf" ContentType="image/x-wmf"/>
  <Override PartName="/ppt/media/image130.wmf" ContentType="image/x-wmf"/>
  <Override PartName="/ppt/media/image126.wmf" ContentType="image/x-wmf"/>
  <Override PartName="/ppt/media/image123.wmf" ContentType="image/x-wmf"/>
  <Override PartName="/ppt/media/image121.wmf" ContentType="image/x-wmf"/>
  <Override PartName="/ppt/media/image119.png" ContentType="image/png"/>
  <Override PartName="/ppt/media/image116.png" ContentType="image/png"/>
  <Override PartName="/ppt/media/image114.wmf" ContentType="image/x-wmf"/>
  <Override PartName="/ppt/media/image106.png" ContentType="image/png"/>
  <Override PartName="/ppt/media/image105.png" ContentType="image/png"/>
  <Override PartName="/ppt/media/image112.wmf" ContentType="image/x-wmf"/>
  <Override PartName="/ppt/media/image101.wmf" ContentType="image/x-wmf"/>
  <Override PartName="/ppt/media/image100.wmf" ContentType="image/x-wmf"/>
  <Override PartName="/ppt/media/image99.wmf" ContentType="image/x-wmf"/>
  <Override PartName="/ppt/media/image127.png" ContentType="image/png"/>
  <Override PartName="/ppt/media/image113.png" ContentType="image/png"/>
  <Override PartName="/ppt/media/image98.wmf" ContentType="image/x-wmf"/>
  <Override PartName="/ppt/media/image97.wmf" ContentType="image/x-wmf"/>
  <Override PartName="/ppt/media/image95.png" ContentType="image/png"/>
  <Override PartName="/ppt/media/image109.png" ContentType="image/png"/>
  <Override PartName="/ppt/media/image122.wmf" ContentType="image/x-wmf"/>
  <Override PartName="/ppt/media/image92.png" ContentType="image/png"/>
  <Override PartName="/ppt/media/image91.png" ContentType="image/png"/>
  <Override PartName="/ppt/media/image90.png" ContentType="image/png"/>
  <Override PartName="/ppt/media/image132.wmf" ContentType="image/x-wmf"/>
  <Override PartName="/ppt/media/image88.png" ContentType="image/png"/>
  <Override PartName="/ppt/media/image85.png" ContentType="image/png"/>
  <Override PartName="/ppt/media/image81.jpeg" ContentType="image/jpeg"/>
  <Override PartName="/ppt/media/image78.jpeg" ContentType="image/jpeg"/>
  <Override PartName="/ppt/media/image76.wmf" ContentType="image/x-wmf"/>
  <Override PartName="/ppt/media/image75.wmf" ContentType="image/x-wmf"/>
  <Override PartName="/ppt/media/image74.png" ContentType="image/png"/>
  <Override PartName="/ppt/media/image73.png" ContentType="image/png"/>
  <Override PartName="/ppt/media/image71.png" ContentType="image/png"/>
  <Override PartName="/ppt/media/image118.png" ContentType="image/png"/>
  <Override PartName="/ppt/media/image129.png" ContentType="image/png"/>
  <Override PartName="/ppt/media/image68.png" ContentType="image/png"/>
  <Override PartName="/ppt/media/image69.png" ContentType="image/png"/>
  <Override PartName="/ppt/media/image67.png" ContentType="image/png"/>
  <Override PartName="/ppt/media/image66.png" ContentType="image/png"/>
  <Override PartName="/ppt/media/image115.png" ContentType="image/png"/>
  <Override PartName="/ppt/media/image65.png" ContentType="image/png"/>
  <Override PartName="/ppt/media/image64.wmf" ContentType="image/x-wmf"/>
  <Override PartName="/ppt/media/image63.png" ContentType="image/png"/>
  <Override PartName="/ppt/media/image125.jpeg" ContentType="image/jpeg"/>
  <Override PartName="/ppt/media/image72.png" ContentType="image/png"/>
  <Override PartName="/ppt/media/image102.wmf" ContentType="image/x-wmf"/>
  <Override PartName="/ppt/media/image62.wmf" ContentType="image/x-wmf"/>
  <Override PartName="/ppt/media/image84.png" ContentType="image/png"/>
  <Override PartName="/ppt/media/image61.wmf" ContentType="image/x-wmf"/>
  <Override PartName="/ppt/media/image107.png" ContentType="image/png"/>
  <Override PartName="/ppt/media/image60.wmf" ContentType="image/x-wmf"/>
  <Override PartName="/ppt/media/image57.wmf" ContentType="image/x-wmf"/>
  <Override PartName="/ppt/media/image55.wmf" ContentType="image/x-wmf"/>
  <Override PartName="/ppt/media/image139.wmf" ContentType="image/x-wmf"/>
  <Override PartName="/ppt/media/image52.png" ContentType="image/png"/>
  <Override PartName="/ppt/media/image86.png" ContentType="image/png"/>
  <Override PartName="/ppt/media/image50.png" ContentType="image/png"/>
  <Override PartName="/ppt/media/image128.png" ContentType="image/png"/>
  <Override PartName="/ppt/media/image49.png" ContentType="image/png"/>
  <Override PartName="/ppt/media/image89.png" ContentType="image/png"/>
  <Override PartName="/ppt/media/image45.png" ContentType="image/png"/>
  <Override PartName="/ppt/media/image44.png" ContentType="image/png"/>
  <Override PartName="/ppt/media/image111.png" ContentType="image/png"/>
  <Override PartName="/ppt/media/image43.png" ContentType="image/png"/>
  <Override PartName="/ppt/media/image124.png" ContentType="image/png"/>
  <Override PartName="/ppt/media/image42.png" ContentType="image/png"/>
  <Override PartName="/ppt/media/image41.png" ContentType="image/png"/>
  <Override PartName="/ppt/media/image79.jpeg" ContentType="image/jpeg"/>
  <Override PartName="/ppt/media/image59.wmf" ContentType="image/x-wmf"/>
  <Override PartName="/ppt/media/image82.jpeg" ContentType="image/jpeg"/>
  <Override PartName="/ppt/media/image37.wmf" ContentType="image/x-wmf"/>
  <Override PartName="/ppt/media/image34.wmf" ContentType="image/x-wmf"/>
  <Override PartName="/ppt/media/image51.png" ContentType="image/png"/>
  <Override PartName="/ppt/media/image33.wmf" ContentType="image/x-wmf"/>
  <Override PartName="/ppt/media/image32.png" ContentType="image/png"/>
  <Override PartName="/ppt/media/image58.wmf" ContentType="image/x-wmf"/>
  <Override PartName="/ppt/media/image80.jpeg" ContentType="image/jpeg"/>
  <Override PartName="/ppt/media/image87.png" ContentType="image/png"/>
  <Override PartName="/ppt/media/image137.wmf" ContentType="image/x-wmf"/>
  <Override PartName="/ppt/media/image28.png" ContentType="image/png"/>
  <Override PartName="/ppt/media/image29.wmf" ContentType="image/x-wmf"/>
  <Override PartName="/ppt/media/image38.wmf" ContentType="image/x-wmf"/>
  <Override PartName="/ppt/media/image27.png" ContentType="image/png"/>
  <Override PartName="/ppt/media/image93.png" ContentType="image/png"/>
  <Override PartName="/ppt/media/image26.wmf" ContentType="image/x-wmf"/>
  <Override PartName="/ppt/media/image22.png" ContentType="image/png"/>
  <Override PartName="/ppt/media/image56.wmf" ContentType="image/x-wmf"/>
  <Override PartName="/ppt/media/image31.png" ContentType="image/png"/>
  <Override PartName="/ppt/media/image108.png" ContentType="image/png"/>
  <Override PartName="/ppt/media/image53.wmf" ContentType="image/x-wmf"/>
  <Override PartName="/ppt/media/image24.png" ContentType="image/png"/>
  <Override PartName="/ppt/media/image77.jpeg" ContentType="image/jpeg"/>
  <Override PartName="/ppt/media/image30.wmf" ContentType="image/x-wmf"/>
  <Override PartName="/ppt/media/image96.wmf" ContentType="image/x-wmf"/>
  <Override PartName="/ppt/media/image21.png" ContentType="image/png"/>
  <Override PartName="/ppt/media/image20.png" ContentType="image/png"/>
  <Override PartName="/ppt/media/image136.wmf" ContentType="image/x-wmf"/>
  <Override PartName="/ppt/media/image19.png" ContentType="image/png"/>
  <Override PartName="/ppt/media/image83.jpeg" ContentType="image/jpeg"/>
  <Override PartName="/ppt/media/image16.png" ContentType="image/png"/>
  <Override PartName="/ppt/media/image17.png" ContentType="image/png"/>
  <Override PartName="/ppt/media/image14.png" ContentType="image/png"/>
  <Override PartName="/ppt/media/image46.png" ContentType="image/png"/>
  <Override PartName="/ppt/media/image103.wmf" ContentType="image/x-wmf"/>
  <Override PartName="/ppt/media/image13.png" ContentType="image/png"/>
  <Override PartName="/ppt/media/image25.wmf" ContentType="image/x-wmf"/>
  <Override PartName="/ppt/media/image23.png" ContentType="image/png"/>
  <Override PartName="/ppt/media/image12.png" ContentType="image/png"/>
  <Override PartName="/ppt/media/image39.png" ContentType="image/png"/>
  <Override PartName="/ppt/media/image94.png" ContentType="image/png"/>
  <Override PartName="/ppt/media/image110.png" ContentType="image/png"/>
  <Override PartName="/ppt/media/image35.png" ContentType="image/png"/>
  <Override PartName="/ppt/media/image10.png" ContentType="image/png"/>
  <Override PartName="/ppt/media/image54.wmf" ContentType="image/x-wmf"/>
  <Override PartName="/ppt/media/image134.wmf" ContentType="image/x-wmf"/>
  <Override PartName="/ppt/media/image117.png" ContentType="image/png"/>
  <Override PartName="/ppt/media/image48.png" ContentType="image/png"/>
  <Override PartName="/ppt/media/image120.wmf" ContentType="image/x-wmf"/>
  <Override PartName="/ppt/media/image15.png" ContentType="image/png"/>
  <Override PartName="/ppt/media/image9.png" ContentType="image/png"/>
  <Override PartName="/ppt/media/image40.png" ContentType="image/png"/>
  <Override PartName="/ppt/media/image8.png" ContentType="image/png"/>
  <Override PartName="/ppt/media/image36.wmf" ContentType="image/x-wmf"/>
  <Override PartName="/ppt/media/image6.png" ContentType="image/png"/>
  <Override PartName="/ppt/media/image5.png" ContentType="image/png"/>
  <Override PartName="/ppt/media/image18.png" ContentType="image/png"/>
  <Override PartName="/ppt/media/image7.png" ContentType="image/png"/>
  <Override PartName="/ppt/media/image133.wmf" ContentType="image/x-wmf"/>
  <Override PartName="/ppt/media/image4.png" ContentType="image/png"/>
  <Override PartName="/ppt/media/image3.png" ContentType="image/png"/>
  <Override PartName="/ppt/media/image47.png" ContentType="image/png"/>
  <Override PartName="/ppt/media/image70.png" ContentType="image/png"/>
  <Override PartName="/ppt/media/image104.png" ContentType="image/png"/>
  <Override PartName="/ppt/media/image2.png" ContentType="image/png"/>
  <Override PartName="/ppt/media/image11.png" ContentType="image/png"/>
  <Override PartName="/ppt/media/image1.png" ContentType="image/png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60" Type="http://schemas.openxmlformats.org/officeDocument/2006/relationships/slide" Target="slides/slide51.xml"/><Relationship Id="rId61" Type="http://schemas.openxmlformats.org/officeDocument/2006/relationships/slide" Target="slides/slide52.xml"/><Relationship Id="rId62" Type="http://schemas.openxmlformats.org/officeDocument/2006/relationships/slide" Target="slides/slide53.xml"/><Relationship Id="rId63" Type="http://schemas.openxmlformats.org/officeDocument/2006/relationships/slide" Target="slides/slide54.xml"/><Relationship Id="rId64" Type="http://schemas.openxmlformats.org/officeDocument/2006/relationships/slide" Target="slides/slide55.xml"/><Relationship Id="rId65" Type="http://schemas.openxmlformats.org/officeDocument/2006/relationships/slide" Target="slides/slide56.xml"/><Relationship Id="rId66" Type="http://schemas.openxmlformats.org/officeDocument/2006/relationships/slide" Target="slides/slide57.xml"/><Relationship Id="rId67" Type="http://schemas.openxmlformats.org/officeDocument/2006/relationships/slide" Target="slides/slide58.xml"/><Relationship Id="rId68" Type="http://schemas.openxmlformats.org/officeDocument/2006/relationships/slide" Target="slides/slide59.xml"/><Relationship Id="rId69" Type="http://schemas.openxmlformats.org/officeDocument/2006/relationships/slide" Target="slides/slide60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Trapped</c:v>
                </c:pt>
              </c:strCache>
            </c:strRef>
          </c:tx>
          <c:spPr>
            <a:solidFill>
              <a:srgbClr val="99ccff"/>
            </a:solidFill>
            <a:ln w="6480">
              <a:noFill/>
            </a:ln>
          </c:spPr>
          <c:marker>
            <c:symbol val="diamond"/>
            <c:size val="6"/>
            <c:spPr>
              <a:solidFill>
                <a:srgbClr val="000000"/>
              </a:solidFill>
            </c:spPr>
          </c:marker>
          <c:xVal>
            <c:numRef>
              <c:f>1</c:f>
              <c:numCache>
                <c:formatCode>General</c:formatCode>
                <c:ptCount val="19"/>
                <c:pt idx="0">
                  <c:v>100000000</c:v>
                </c:pt>
                <c:pt idx="1">
                  <c:v>300000000</c:v>
                </c:pt>
                <c:pt idx="2">
                  <c:v>500000000</c:v>
                </c:pt>
                <c:pt idx="3">
                  <c:v>1000000000</c:v>
                </c:pt>
                <c:pt idx="4">
                  <c:v>2000000000</c:v>
                </c:pt>
                <c:pt idx="5">
                  <c:v>2200000000</c:v>
                </c:pt>
                <c:pt idx="6">
                  <c:v>2300000000</c:v>
                </c:pt>
                <c:pt idx="7">
                  <c:v>2400000000</c:v>
                </c:pt>
                <c:pt idx="8">
                  <c:v>2500000000</c:v>
                </c:pt>
                <c:pt idx="9">
                  <c:v>3000000000</c:v>
                </c:pt>
                <c:pt idx="10">
                  <c:v>4000000000</c:v>
                </c:pt>
                <c:pt idx="11">
                  <c:v>5000000000</c:v>
                </c:pt>
                <c:pt idx="12">
                  <c:v>10000000000</c:v>
                </c:pt>
                <c:pt idx="13">
                  <c:v>20000000000</c:v>
                </c:pt>
                <c:pt idx="14">
                  <c:v>30000000000</c:v>
                </c:pt>
                <c:pt idx="15">
                  <c:v>40000000000</c:v>
                </c:pt>
                <c:pt idx="16">
                  <c:v>60000000000</c:v>
                </c:pt>
                <c:pt idx="17">
                  <c:v>80000000000</c:v>
                </c:pt>
                <c:pt idx="18">
                  <c:v>100000000000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19"/>
                <c:pt idx="0">
                  <c:v>0.00025</c:v>
                </c:pt>
                <c:pt idx="1">
                  <c:v>5E-005</c:v>
                </c:pt>
                <c:pt idx="2">
                  <c:v>3E-005</c:v>
                </c:pt>
                <c:pt idx="3">
                  <c:v>0</c:v>
                </c:pt>
                <c:pt idx="4">
                  <c:v>0</c:v>
                </c:pt>
                <c:pt idx="5">
                  <c:v>0.00035</c:v>
                </c:pt>
                <c:pt idx="6">
                  <c:v>0.0016</c:v>
                </c:pt>
                <c:pt idx="7">
                  <c:v>0.005</c:v>
                </c:pt>
                <c:pt idx="8">
                  <c:v>0.014</c:v>
                </c:pt>
                <c:pt idx="9">
                  <c:v>0.022</c:v>
                </c:pt>
                <c:pt idx="10">
                  <c:v>0.017</c:v>
                </c:pt>
                <c:pt idx="11">
                  <c:v>0.017</c:v>
                </c:pt>
                <c:pt idx="12">
                  <c:v>0.014</c:v>
                </c:pt>
                <c:pt idx="13">
                  <c:v>0.02</c:v>
                </c:pt>
                <c:pt idx="14">
                  <c:v>0.0041</c:v>
                </c:pt>
                <c:pt idx="15">
                  <c:v>0.0046</c:v>
                </c:pt>
                <c:pt idx="16">
                  <c:v>0.009</c:v>
                </c:pt>
                <c:pt idx="17">
                  <c:v>0.007</c:v>
                </c:pt>
                <c:pt idx="18">
                  <c:v>0.0019</c:v>
                </c:pt>
              </c:numCache>
            </c:numRef>
          </c:yVal>
          <c:smooth val="0"/>
        </c:ser>
        <c:axId val="31369286"/>
        <c:axId val="8133871"/>
      </c:scatterChart>
      <c:valAx>
        <c:axId val="31369286"/>
        <c:scaling>
          <c:logBase val="10"/>
          <c:orientation val="minMax"/>
          <c:min val="1000000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>
                    <a:solidFill>
                      <a:srgbClr val="595959"/>
                    </a:solidFill>
                    <a:latin typeface="Perpetua"/>
                  </a:rPr>
                  <a:t>Bunch population</a:t>
                </a:r>
              </a:p>
            </c:rich>
          </c:tx>
          <c:layout/>
        </c:title>
        <c:majorTickMark val="in"/>
        <c:minorTickMark val="in"/>
        <c:tickLblPos val="nextTo"/>
        <c:spPr>
          <a:ln w="9360">
            <a:solidFill>
              <a:srgbClr val="bfbfbf"/>
            </a:solidFill>
            <a:round/>
          </a:ln>
        </c:spPr>
        <c:crossAx val="8133871"/>
        <c:crosses val="autoZero"/>
      </c:valAx>
      <c:valAx>
        <c:axId val="813387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>
                    <a:solidFill>
                      <a:srgbClr val="595959"/>
                    </a:solidFill>
                    <a:latin typeface="Perpetua"/>
                  </a:rPr>
                  <a:t>Ratio of particles, trapped by the field</a:t>
                </a:r>
              </a:p>
            </c:rich>
          </c:tx>
          <c:layout/>
        </c:title>
        <c:majorTickMark val="in"/>
        <c:minorTickMark val="in"/>
        <c:tickLblPos val="nextTo"/>
        <c:spPr>
          <a:ln w="9360">
            <a:solidFill>
              <a:srgbClr val="bfbfbf"/>
            </a:solidFill>
            <a:round/>
          </a:ln>
        </c:spPr>
        <c:crossAx val="31369286"/>
        <c:crosses val="autoZero"/>
        <c:majorUnit val="0.01"/>
      </c:valAx>
      <c:spPr>
        <a:noFill/>
        <a:ln>
          <a:noFill/>
        </a:ln>
      </c:spPr>
    </c:plotArea>
    <c:plotVisOnly val="1"/>
  </c:chart>
  <c:spPr>
    <a:solidFill>
      <a:srgbClr val="ffffff"/>
    </a:solidFill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No clearing bunch</c:v>
                </c:pt>
              </c:strCache>
            </c:strRef>
          </c:tx>
          <c:spPr>
            <a:solidFill>
              <a:srgbClr val="99ccff"/>
            </a:solidFill>
            <a:ln w="28440">
              <a:noFill/>
            </a:ln>
          </c:spPr>
          <c:marker>
            <c:symbol val="square"/>
            <c:size val="5"/>
            <c:spPr>
              <a:solidFill>
                <a:srgbClr val="d34817"/>
              </a:solidFill>
            </c:spPr>
          </c:marker>
          <c:xVal>
            <c:numRef>
              <c:f>1</c:f>
              <c:numCache>
                <c:formatCode>General</c:formatCode>
                <c:ptCount val="7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79"/>
                <c:pt idx="0">
                  <c:v>0.000377777777777773</c:v>
                </c:pt>
                <c:pt idx="1">
                  <c:v>4.44444444444395E-005</c:v>
                </c:pt>
                <c:pt idx="2">
                  <c:v>-2.22222222222198E-005</c:v>
                </c:pt>
                <c:pt idx="3">
                  <c:v>-2.22222222222198E-005</c:v>
                </c:pt>
                <c:pt idx="4">
                  <c:v>-5.55555555555494E-005</c:v>
                </c:pt>
                <c:pt idx="5">
                  <c:v>-5.55555555555494E-005</c:v>
                </c:pt>
                <c:pt idx="6">
                  <c:v>-0.000122222222222227</c:v>
                </c:pt>
                <c:pt idx="7">
                  <c:v>-8.88888888888791E-005</c:v>
                </c:pt>
                <c:pt idx="8">
                  <c:v>-8.88888888888791E-005</c:v>
                </c:pt>
                <c:pt idx="9">
                  <c:v>-0.000122222222222227</c:v>
                </c:pt>
                <c:pt idx="10">
                  <c:v>-0.000122222222222227</c:v>
                </c:pt>
                <c:pt idx="11">
                  <c:v>-0.000122222222222227</c:v>
                </c:pt>
                <c:pt idx="12">
                  <c:v>-0.000155555555555557</c:v>
                </c:pt>
                <c:pt idx="13">
                  <c:v>-0.000122222222222227</c:v>
                </c:pt>
                <c:pt idx="14">
                  <c:v>-0.000122222222222209</c:v>
                </c:pt>
                <c:pt idx="15">
                  <c:v>-8.88888888888791E-005</c:v>
                </c:pt>
                <c:pt idx="16">
                  <c:v>-5.55555555555494E-005</c:v>
                </c:pt>
                <c:pt idx="17">
                  <c:v>-8.88888888888791E-005</c:v>
                </c:pt>
                <c:pt idx="18">
                  <c:v>-8.88888888888791E-005</c:v>
                </c:pt>
                <c:pt idx="19">
                  <c:v>-2.22222222222198E-005</c:v>
                </c:pt>
                <c:pt idx="20">
                  <c:v>-5.55555555555494E-005</c:v>
                </c:pt>
                <c:pt idx="21">
                  <c:v>-2.22222222222198E-005</c:v>
                </c:pt>
                <c:pt idx="22">
                  <c:v>4.44444444444395E-005</c:v>
                </c:pt>
                <c:pt idx="23">
                  <c:v>1.11111111111099E-005</c:v>
                </c:pt>
                <c:pt idx="24">
                  <c:v>1.11111111111099E-005</c:v>
                </c:pt>
                <c:pt idx="25">
                  <c:v>0.000111111111111099</c:v>
                </c:pt>
                <c:pt idx="26">
                  <c:v>0.000144444444444429</c:v>
                </c:pt>
                <c:pt idx="27">
                  <c:v>4.44444444444395E-005</c:v>
                </c:pt>
                <c:pt idx="28">
                  <c:v>0.000111111111111099</c:v>
                </c:pt>
                <c:pt idx="29">
                  <c:v>7.77777777777692E-005</c:v>
                </c:pt>
                <c:pt idx="30">
                  <c:v>0.000144444444444429</c:v>
                </c:pt>
                <c:pt idx="31">
                  <c:v>0.000177777777777777</c:v>
                </c:pt>
                <c:pt idx="32">
                  <c:v>0.000211111111111106</c:v>
                </c:pt>
                <c:pt idx="33">
                  <c:v>0.000177777777777777</c:v>
                </c:pt>
                <c:pt idx="34">
                  <c:v>0.000311111111111095</c:v>
                </c:pt>
                <c:pt idx="35">
                  <c:v>0.000144444444444429</c:v>
                </c:pt>
                <c:pt idx="36">
                  <c:v>0.000244444444444436</c:v>
                </c:pt>
                <c:pt idx="37">
                  <c:v>0.000311111111111114</c:v>
                </c:pt>
                <c:pt idx="38">
                  <c:v>0.000411111111111121</c:v>
                </c:pt>
                <c:pt idx="39">
                  <c:v>0.000344444444444443</c:v>
                </c:pt>
                <c:pt idx="40">
                  <c:v>0.000444444444444433</c:v>
                </c:pt>
                <c:pt idx="41">
                  <c:v>0.000377777777777773</c:v>
                </c:pt>
                <c:pt idx="42">
                  <c:v>0.000311111111111114</c:v>
                </c:pt>
                <c:pt idx="43">
                  <c:v>0.000277777777777766</c:v>
                </c:pt>
                <c:pt idx="44">
                  <c:v>0.000444444444444451</c:v>
                </c:pt>
                <c:pt idx="45">
                  <c:v>0.000377777777777773</c:v>
                </c:pt>
                <c:pt idx="46">
                  <c:v>0.00054444444444444</c:v>
                </c:pt>
                <c:pt idx="47">
                  <c:v>0.000611111111111099</c:v>
                </c:pt>
                <c:pt idx="48">
                  <c:v>0.000477777777777762</c:v>
                </c:pt>
                <c:pt idx="49">
                  <c:v>0.00051111111111111</c:v>
                </c:pt>
                <c:pt idx="50">
                  <c:v>0.00051111111111111</c:v>
                </c:pt>
                <c:pt idx="51">
                  <c:v>0.000477777777777781</c:v>
                </c:pt>
                <c:pt idx="52">
                  <c:v>0.00057777777777777</c:v>
                </c:pt>
                <c:pt idx="53">
                  <c:v>0.000777777777777785</c:v>
                </c:pt>
                <c:pt idx="54">
                  <c:v>0.000811111111111096</c:v>
                </c:pt>
                <c:pt idx="55">
                  <c:v>0.000744444444444455</c:v>
                </c:pt>
                <c:pt idx="56">
                  <c:v>0.000677777777777777</c:v>
                </c:pt>
                <c:pt idx="57">
                  <c:v>0.000911111111111103</c:v>
                </c:pt>
                <c:pt idx="58">
                  <c:v>0.000911111111111122</c:v>
                </c:pt>
                <c:pt idx="59">
                  <c:v>0.00101111111111111</c:v>
                </c:pt>
                <c:pt idx="60">
                  <c:v>0.00104444444444444</c:v>
                </c:pt>
                <c:pt idx="61">
                  <c:v>0.00107777777777777</c:v>
                </c:pt>
                <c:pt idx="62">
                  <c:v>0.00101111111111109</c:v>
                </c:pt>
                <c:pt idx="63">
                  <c:v>0.0011777777777778</c:v>
                </c:pt>
                <c:pt idx="64">
                  <c:v>0.00114444444444445</c:v>
                </c:pt>
                <c:pt idx="65">
                  <c:v>0.00124444444444444</c:v>
                </c:pt>
                <c:pt idx="66">
                  <c:v>0.00134444444444444</c:v>
                </c:pt>
                <c:pt idx="67">
                  <c:v>0.00131111111111111</c:v>
                </c:pt>
                <c:pt idx="68">
                  <c:v>0.00134444444444444</c:v>
                </c:pt>
                <c:pt idx="69">
                  <c:v>0.0014111111111111</c:v>
                </c:pt>
                <c:pt idx="70">
                  <c:v>0.00137777777777777</c:v>
                </c:pt>
                <c:pt idx="71">
                  <c:v>0.00134444444444444</c:v>
                </c:pt>
                <c:pt idx="72">
                  <c:v>0.00151111111111113</c:v>
                </c:pt>
                <c:pt idx="73">
                  <c:v>0.00157777777777777</c:v>
                </c:pt>
                <c:pt idx="74">
                  <c:v>0.00157777777777777</c:v>
                </c:pt>
                <c:pt idx="75">
                  <c:v>0.00161111111111112</c:v>
                </c:pt>
                <c:pt idx="76">
                  <c:v>0.00174444444444444</c:v>
                </c:pt>
                <c:pt idx="77">
                  <c:v>0.00157777777777779</c:v>
                </c:pt>
                <c:pt idx="78">
                  <c:v>0.00164444444444445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With clearing bunch</c:v>
                </c:pt>
              </c:strCache>
            </c:strRef>
          </c:tx>
          <c:spPr>
            <a:solidFill>
              <a:srgbClr val="99ccff"/>
            </a:solidFill>
            <a:ln w="28440">
              <a:noFill/>
            </a:ln>
          </c:spPr>
          <c:marker>
            <c:symbol val="square"/>
            <c:size val="5"/>
            <c:spPr>
              <a:solidFill>
                <a:srgbClr val="0070c0"/>
              </a:solidFill>
            </c:spPr>
          </c:marker>
          <c:xVal>
            <c:numRef>
              <c:f>3</c:f>
              <c:numCache>
                <c:formatCode>General</c:formatCode>
                <c:ptCount val="7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</c:numCache>
            </c:numRef>
          </c:xVal>
          <c:yVal>
            <c:numRef>
              <c:f>2</c:f>
              <c:numCache>
                <c:formatCode>General</c:formatCode>
                <c:ptCount val="79"/>
                <c:pt idx="0">
                  <c:v>0.000194666666666676</c:v>
                </c:pt>
                <c:pt idx="1">
                  <c:v>4.80000000000073E-005</c:v>
                </c:pt>
                <c:pt idx="2">
                  <c:v>-1.86666666666668E-005</c:v>
                </c:pt>
                <c:pt idx="3">
                  <c:v>1.33333333333097E-006</c:v>
                </c:pt>
                <c:pt idx="4">
                  <c:v>8.0000000000043E-006</c:v>
                </c:pt>
                <c:pt idx="5">
                  <c:v>2.13333333333399E-005</c:v>
                </c:pt>
                <c:pt idx="6">
                  <c:v>-1.19999999999972E-005</c:v>
                </c:pt>
                <c:pt idx="7">
                  <c:v>-3.86666666666572E-005</c:v>
                </c:pt>
                <c:pt idx="8">
                  <c:v>-2.53333333333254E-005</c:v>
                </c:pt>
                <c:pt idx="9">
                  <c:v>-7.19999999999943E-005</c:v>
                </c:pt>
                <c:pt idx="10">
                  <c:v>-9.8666666666658E-005</c:v>
                </c:pt>
                <c:pt idx="11">
                  <c:v>-9.19999999999958E-005</c:v>
                </c:pt>
                <c:pt idx="12">
                  <c:v>-0.000131999999999991</c:v>
                </c:pt>
                <c:pt idx="13">
                  <c:v>-0.000145333333333323</c:v>
                </c:pt>
                <c:pt idx="14">
                  <c:v>-0.000118666666666656</c:v>
                </c:pt>
                <c:pt idx="15">
                  <c:v>-0.000151999999999989</c:v>
                </c:pt>
                <c:pt idx="16">
                  <c:v>-0.000185333333333323</c:v>
                </c:pt>
                <c:pt idx="17">
                  <c:v>-0.000158666666666655</c:v>
                </c:pt>
                <c:pt idx="18">
                  <c:v>-0.000171999999999983</c:v>
                </c:pt>
                <c:pt idx="19">
                  <c:v>-0.000131999999999991</c:v>
                </c:pt>
                <c:pt idx="20">
                  <c:v>-0.00014533333333332</c:v>
                </c:pt>
                <c:pt idx="21">
                  <c:v>-0.000131999999999988</c:v>
                </c:pt>
                <c:pt idx="22">
                  <c:v>-0.000105333333333328</c:v>
                </c:pt>
                <c:pt idx="23">
                  <c:v>-0.000105333333333331</c:v>
                </c:pt>
                <c:pt idx="24">
                  <c:v>-0.000105333333333328</c:v>
                </c:pt>
                <c:pt idx="25">
                  <c:v>-3.86666666666609E-005</c:v>
                </c:pt>
                <c:pt idx="26">
                  <c:v>-3.86666666666683E-005</c:v>
                </c:pt>
                <c:pt idx="27">
                  <c:v>8.0000000000006E-006</c:v>
                </c:pt>
                <c:pt idx="28">
                  <c:v>4.13333333333414E-005</c:v>
                </c:pt>
                <c:pt idx="29">
                  <c:v>6.80000000000051E-005</c:v>
                </c:pt>
                <c:pt idx="30">
                  <c:v>0.000101333333333342</c:v>
                </c:pt>
                <c:pt idx="31">
                  <c:v>8.13333333333481E-005</c:v>
                </c:pt>
                <c:pt idx="32">
                  <c:v>9.46666666666725E-005</c:v>
                </c:pt>
                <c:pt idx="33">
                  <c:v>0.000114666666666674</c:v>
                </c:pt>
                <c:pt idx="34">
                  <c:v>0.000141333333333334</c:v>
                </c:pt>
                <c:pt idx="35">
                  <c:v>0.000181333333333341</c:v>
                </c:pt>
                <c:pt idx="36">
                  <c:v>0.000188000000000003</c:v>
                </c:pt>
                <c:pt idx="37">
                  <c:v>0.000208000000000001</c:v>
                </c:pt>
                <c:pt idx="38">
                  <c:v>0.00022800000000001</c:v>
                </c:pt>
                <c:pt idx="39">
                  <c:v>0.000214666666666674</c:v>
                </c:pt>
                <c:pt idx="40">
                  <c:v>0.000228000000000006</c:v>
                </c:pt>
                <c:pt idx="41">
                  <c:v>0.000221333333333333</c:v>
                </c:pt>
                <c:pt idx="42">
                  <c:v>0.000221333333333344</c:v>
                </c:pt>
                <c:pt idx="43">
                  <c:v>0.000248000000000007</c:v>
                </c:pt>
                <c:pt idx="44">
                  <c:v>0.000248000000000007</c:v>
                </c:pt>
                <c:pt idx="45">
                  <c:v>0.000254666666666677</c:v>
                </c:pt>
                <c:pt idx="46">
                  <c:v>0.000234666666666679</c:v>
                </c:pt>
                <c:pt idx="47">
                  <c:v>0.000274666666666675</c:v>
                </c:pt>
                <c:pt idx="48">
                  <c:v>0.000274666666666679</c:v>
                </c:pt>
                <c:pt idx="49">
                  <c:v>0.000268000000000009</c:v>
                </c:pt>
                <c:pt idx="50">
                  <c:v>0.000261333333333339</c:v>
                </c:pt>
                <c:pt idx="51">
                  <c:v>0.000274666666666671</c:v>
                </c:pt>
                <c:pt idx="52">
                  <c:v>0.000254666666666673</c:v>
                </c:pt>
                <c:pt idx="53">
                  <c:v>0.000281333333333344</c:v>
                </c:pt>
                <c:pt idx="54">
                  <c:v>0.000321333333333348</c:v>
                </c:pt>
                <c:pt idx="55">
                  <c:v>0.000321333333333351</c:v>
                </c:pt>
                <c:pt idx="56">
                  <c:v>0.000281333333333344</c:v>
                </c:pt>
                <c:pt idx="57">
                  <c:v>0.00032133333333334</c:v>
                </c:pt>
                <c:pt idx="58">
                  <c:v>0.000308000000000012</c:v>
                </c:pt>
                <c:pt idx="59">
                  <c:v>0.000361333333333343</c:v>
                </c:pt>
                <c:pt idx="60">
                  <c:v>0.000381333333333352</c:v>
                </c:pt>
                <c:pt idx="61">
                  <c:v>0.000441333333333345</c:v>
                </c:pt>
                <c:pt idx="62">
                  <c:v>0.000408000000000012</c:v>
                </c:pt>
                <c:pt idx="63">
                  <c:v>0.000428000000000014</c:v>
                </c:pt>
                <c:pt idx="64">
                  <c:v>0.000388000000000018</c:v>
                </c:pt>
                <c:pt idx="65">
                  <c:v>0.000428000000000006</c:v>
                </c:pt>
                <c:pt idx="66">
                  <c:v>0.000434666666666679</c:v>
                </c:pt>
                <c:pt idx="67">
                  <c:v>0.00049466666666668</c:v>
                </c:pt>
                <c:pt idx="68">
                  <c:v>0.000488000000000007</c:v>
                </c:pt>
                <c:pt idx="69">
                  <c:v>0.000494666666666677</c:v>
                </c:pt>
                <c:pt idx="70">
                  <c:v>0.000488000000000011</c:v>
                </c:pt>
                <c:pt idx="71">
                  <c:v>0.00055466666666667</c:v>
                </c:pt>
                <c:pt idx="72">
                  <c:v>0.00052800000000001</c:v>
                </c:pt>
                <c:pt idx="73">
                  <c:v>0.00052133333333334</c:v>
                </c:pt>
                <c:pt idx="74">
                  <c:v>0.000561333333333343</c:v>
                </c:pt>
                <c:pt idx="75">
                  <c:v>0.000521333333333348</c:v>
                </c:pt>
                <c:pt idx="76">
                  <c:v>0.000514666666666674</c:v>
                </c:pt>
                <c:pt idx="77">
                  <c:v>0.000521333333333344</c:v>
                </c:pt>
                <c:pt idx="78">
                  <c:v>0.000488000000000011</c:v>
                </c:pt>
              </c:numCache>
            </c:numRef>
          </c:yVal>
          <c:smooth val="0"/>
        </c:ser>
        <c:axId val="16449305"/>
        <c:axId val="15121684"/>
      </c:scatterChart>
      <c:valAx>
        <c:axId val="16449305"/>
        <c:scaling>
          <c:orientation val="minMax"/>
          <c:max val="8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sz="2400">
                    <a:solidFill>
                      <a:srgbClr val="000000"/>
                    </a:solidFill>
                    <a:latin typeface="Calibri"/>
                  </a:rPr>
                  <a:t>Bunch number</a:t>
                </a:r>
              </a:p>
            </c:rich>
          </c:tx>
          <c:layout/>
        </c:title>
        <c:majorTickMark val="in"/>
        <c:minorTickMark val="none"/>
        <c:tickLblPos val="nextTo"/>
        <c:spPr>
          <a:ln w="6480">
            <a:solidFill>
              <a:srgbClr val="b3b3b3"/>
            </a:solidFill>
            <a:round/>
          </a:ln>
        </c:spPr>
        <c:crossAx val="15121684"/>
        <c:crossesAt val="-0.001"/>
      </c:valAx>
      <c:valAx>
        <c:axId val="15121684"/>
        <c:scaling>
          <c:orientation val="minMax"/>
          <c:max val="0.003"/>
          <c:min val="-0.001"/>
        </c:scaling>
        <c:delete val="0"/>
        <c:axPos val="l"/>
        <c:majorGridlines>
          <c:spPr>
            <a:ln w="6480">
              <a:solidFill>
                <a:srgbClr val="b3b3b3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sz="2400">
                    <a:solidFill>
                      <a:srgbClr val="000000"/>
                    </a:solidFill>
                    <a:latin typeface="Calibri"/>
                  </a:rPr>
                  <a:t>Horizontal tune shift</a:t>
                </a:r>
              </a:p>
            </c:rich>
          </c:tx>
          <c:layout/>
        </c:title>
        <c:majorTickMark val="none"/>
        <c:minorTickMark val="none"/>
        <c:tickLblPos val="nextTo"/>
        <c:spPr>
          <a:ln w="6480">
            <a:solidFill>
              <a:srgbClr val="b3b3b3"/>
            </a:solidFill>
            <a:round/>
          </a:ln>
        </c:spPr>
        <c:crossAx val="16449305"/>
        <c:crossesAt val="0"/>
        <c:majorUnit val="0.001"/>
      </c:valAx>
      <c:spPr>
        <a:noFill/>
        <a:ln w="9360">
          <a:solidFill>
            <a:srgbClr val="b3b3b3"/>
          </a:solidFill>
          <a:round/>
        </a:ln>
      </c:spPr>
    </c:plotArea>
    <c:plotVisOnly val="1"/>
  </c:chart>
  <c:spPr>
    <a:solidFill>
      <a:srgbClr val="ffffff"/>
    </a:solidFill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5e10 p</c:v>
                </c:pt>
              </c:strCache>
            </c:strRef>
          </c:tx>
          <c:spPr>
            <a:solidFill>
              <a:srgbClr val="99ccff"/>
            </a:solidFill>
            <a:ln w="28440">
              <a:noFill/>
            </a:ln>
          </c:spPr>
          <c:marker>
            <c:symbol val="square"/>
            <c:size val="7"/>
            <c:spPr>
              <a:solidFill>
                <a:srgbClr val="000000"/>
              </a:solidFill>
            </c:spPr>
          </c:marker>
          <c:xVal>
            <c:numRef>
              <c:f>1</c:f>
              <c:numCache>
                <c:formatCode>General</c:formatCode>
                <c:ptCount val="9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92"/>
                <c:pt idx="0">
                  <c:v/>
                </c:pt>
                <c:pt idx="1">
                  <c:v/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  <c:pt idx="6">
                  <c:v/>
                </c:pt>
                <c:pt idx="7">
                  <c:v/>
                </c:pt>
                <c:pt idx="8">
                  <c:v/>
                </c:pt>
                <c:pt idx="9">
                  <c:v/>
                </c:pt>
                <c:pt idx="10">
                  <c:v/>
                </c:pt>
                <c:pt idx="11">
                  <c:v/>
                </c:pt>
                <c:pt idx="12">
                  <c:v/>
                </c:pt>
                <c:pt idx="13">
                  <c:v/>
                </c:pt>
                <c:pt idx="14">
                  <c:v/>
                </c:pt>
                <c:pt idx="15">
                  <c:v/>
                </c:pt>
                <c:pt idx="16">
                  <c:v/>
                </c:pt>
                <c:pt idx="17">
                  <c:v/>
                </c:pt>
                <c:pt idx="18">
                  <c:v/>
                </c:pt>
                <c:pt idx="19">
                  <c:v/>
                </c:pt>
                <c:pt idx="20">
                  <c:v/>
                </c:pt>
                <c:pt idx="21">
                  <c:v/>
                </c:pt>
                <c:pt idx="22">
                  <c:v/>
                </c:pt>
                <c:pt idx="23">
                  <c:v/>
                </c:pt>
                <c:pt idx="24">
                  <c:v/>
                </c:pt>
                <c:pt idx="25">
                  <c:v/>
                </c:pt>
                <c:pt idx="26">
                  <c:v/>
                </c:pt>
                <c:pt idx="27">
                  <c:v/>
                </c:pt>
                <c:pt idx="28">
                  <c:v/>
                </c:pt>
                <c:pt idx="29">
                  <c:v/>
                </c:pt>
                <c:pt idx="30">
                  <c:v/>
                </c:pt>
                <c:pt idx="31">
                  <c:v/>
                </c:pt>
                <c:pt idx="32">
                  <c:v/>
                </c:pt>
                <c:pt idx="33">
                  <c:v/>
                </c:pt>
                <c:pt idx="34">
                  <c:v/>
                </c:pt>
                <c:pt idx="35">
                  <c:v/>
                </c:pt>
                <c:pt idx="36">
                  <c:v/>
                </c:pt>
                <c:pt idx="37">
                  <c:v/>
                </c:pt>
                <c:pt idx="38">
                  <c:v/>
                </c:pt>
                <c:pt idx="39">
                  <c:v/>
                </c:pt>
                <c:pt idx="40">
                  <c:v/>
                </c:pt>
                <c:pt idx="41">
                  <c:v/>
                </c:pt>
                <c:pt idx="42">
                  <c:v/>
                </c:pt>
                <c:pt idx="43">
                  <c:v/>
                </c:pt>
                <c:pt idx="44">
                  <c:v/>
                </c:pt>
                <c:pt idx="45">
                  <c:v/>
                </c:pt>
                <c:pt idx="46">
                  <c:v/>
                </c:pt>
                <c:pt idx="47">
                  <c:v/>
                </c:pt>
                <c:pt idx="48">
                  <c:v/>
                </c:pt>
                <c:pt idx="49">
                  <c:v/>
                </c:pt>
                <c:pt idx="50">
                  <c:v/>
                </c:pt>
                <c:pt idx="51">
                  <c:v/>
                </c:pt>
                <c:pt idx="52">
                  <c:v/>
                </c:pt>
                <c:pt idx="53">
                  <c:v/>
                </c:pt>
                <c:pt idx="54">
                  <c:v/>
                </c:pt>
                <c:pt idx="55">
                  <c:v/>
                </c:pt>
                <c:pt idx="56">
                  <c:v/>
                </c:pt>
                <c:pt idx="57">
                  <c:v/>
                </c:pt>
                <c:pt idx="58">
                  <c:v/>
                </c:pt>
                <c:pt idx="59">
                  <c:v/>
                </c:pt>
                <c:pt idx="60">
                  <c:v/>
                </c:pt>
                <c:pt idx="61">
                  <c:v/>
                </c:pt>
                <c:pt idx="62">
                  <c:v/>
                </c:pt>
                <c:pt idx="63">
                  <c:v/>
                </c:pt>
                <c:pt idx="64">
                  <c:v/>
                </c:pt>
                <c:pt idx="65">
                  <c:v/>
                </c:pt>
                <c:pt idx="66">
                  <c:v/>
                </c:pt>
                <c:pt idx="67">
                  <c:v/>
                </c:pt>
                <c:pt idx="68">
                  <c:v/>
                </c:pt>
                <c:pt idx="69">
                  <c:v/>
                </c:pt>
                <c:pt idx="70">
                  <c:v/>
                </c:pt>
                <c:pt idx="71">
                  <c:v/>
                </c:pt>
                <c:pt idx="72">
                  <c:v/>
                </c:pt>
                <c:pt idx="73">
                  <c:v/>
                </c:pt>
                <c:pt idx="74">
                  <c:v/>
                </c:pt>
                <c:pt idx="75">
                  <c:v/>
                </c:pt>
                <c:pt idx="76">
                  <c:v/>
                </c:pt>
                <c:pt idx="77">
                  <c:v/>
                </c:pt>
                <c:pt idx="78">
                  <c:v/>
                </c:pt>
                <c:pt idx="79">
                  <c:v/>
                </c:pt>
                <c:pt idx="80">
                  <c:v/>
                </c:pt>
                <c:pt idx="81">
                  <c:v/>
                </c:pt>
                <c:pt idx="82">
                  <c:v/>
                </c:pt>
                <c:pt idx="83">
                  <c:v/>
                </c:pt>
                <c:pt idx="84">
                  <c:v/>
                </c:pt>
                <c:pt idx="85">
                  <c:v/>
                </c:pt>
                <c:pt idx="86">
                  <c:v/>
                </c:pt>
                <c:pt idx="87">
                  <c:v/>
                </c:pt>
                <c:pt idx="88">
                  <c:v/>
                </c:pt>
                <c:pt idx="89">
                  <c:v/>
                </c:pt>
                <c:pt idx="90">
                  <c:v/>
                </c:pt>
                <c:pt idx="91">
                  <c:v/>
                </c:pt>
              </c:numCache>
            </c:numRef>
          </c:yVal>
          <c:smooth val="0"/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Witness</c:v>
                </c:pt>
              </c:strCache>
            </c:strRef>
          </c:tx>
          <c:spPr>
            <a:solidFill>
              <a:srgbClr val="99ccff"/>
            </a:solidFill>
            <a:ln w="19080">
              <a:noFill/>
            </a:ln>
          </c:spPr>
          <c:marker>
            <c:symbol val="triangle"/>
            <c:size val="7"/>
            <c:spPr>
              <a:solidFill>
                <a:srgbClr val="00b050"/>
              </a:solidFill>
            </c:spPr>
          </c:marker>
          <c:xVal>
            <c:numRef>
              <c:f>3</c:f>
              <c:numCache>
                <c:formatCode>General</c:formatCode>
                <c:ptCount val="9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</c:numCache>
            </c:numRef>
          </c:xVal>
          <c:yVal>
            <c:numRef>
              <c:f>2</c:f>
              <c:numCache>
                <c:formatCode>General</c:formatCode>
                <c:ptCount val="92"/>
                <c:pt idx="0">
                  <c:v/>
                </c:pt>
                <c:pt idx="1">
                  <c:v/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  <c:pt idx="6">
                  <c:v/>
                </c:pt>
                <c:pt idx="7">
                  <c:v/>
                </c:pt>
                <c:pt idx="8">
                  <c:v/>
                </c:pt>
                <c:pt idx="9">
                  <c:v/>
                </c:pt>
                <c:pt idx="10">
                  <c:v/>
                </c:pt>
                <c:pt idx="11">
                  <c:v/>
                </c:pt>
                <c:pt idx="12">
                  <c:v/>
                </c:pt>
                <c:pt idx="13">
                  <c:v/>
                </c:pt>
                <c:pt idx="14">
                  <c:v/>
                </c:pt>
                <c:pt idx="15">
                  <c:v/>
                </c:pt>
                <c:pt idx="16">
                  <c:v/>
                </c:pt>
                <c:pt idx="17">
                  <c:v/>
                </c:pt>
                <c:pt idx="18">
                  <c:v/>
                </c:pt>
                <c:pt idx="19">
                  <c:v/>
                </c:pt>
                <c:pt idx="20">
                  <c:v/>
                </c:pt>
                <c:pt idx="21">
                  <c:v/>
                </c:pt>
                <c:pt idx="22">
                  <c:v/>
                </c:pt>
                <c:pt idx="23">
                  <c:v/>
                </c:pt>
                <c:pt idx="24">
                  <c:v/>
                </c:pt>
                <c:pt idx="25">
                  <c:v/>
                </c:pt>
                <c:pt idx="26">
                  <c:v/>
                </c:pt>
                <c:pt idx="27">
                  <c:v/>
                </c:pt>
                <c:pt idx="28">
                  <c:v/>
                </c:pt>
                <c:pt idx="29">
                  <c:v/>
                </c:pt>
                <c:pt idx="30">
                  <c:v/>
                </c:pt>
                <c:pt idx="31">
                  <c:v/>
                </c:pt>
                <c:pt idx="32">
                  <c:v/>
                </c:pt>
                <c:pt idx="33">
                  <c:v/>
                </c:pt>
                <c:pt idx="34">
                  <c:v/>
                </c:pt>
                <c:pt idx="35">
                  <c:v/>
                </c:pt>
                <c:pt idx="36">
                  <c:v/>
                </c:pt>
                <c:pt idx="37">
                  <c:v/>
                </c:pt>
                <c:pt idx="38">
                  <c:v/>
                </c:pt>
                <c:pt idx="39">
                  <c:v/>
                </c:pt>
                <c:pt idx="40">
                  <c:v/>
                </c:pt>
                <c:pt idx="41">
                  <c:v/>
                </c:pt>
                <c:pt idx="42">
                  <c:v/>
                </c:pt>
                <c:pt idx="43">
                  <c:v/>
                </c:pt>
                <c:pt idx="44">
                  <c:v/>
                </c:pt>
                <c:pt idx="45">
                  <c:v/>
                </c:pt>
                <c:pt idx="46">
                  <c:v/>
                </c:pt>
                <c:pt idx="47">
                  <c:v/>
                </c:pt>
                <c:pt idx="48">
                  <c:v/>
                </c:pt>
                <c:pt idx="49">
                  <c:v/>
                </c:pt>
                <c:pt idx="50">
                  <c:v/>
                </c:pt>
                <c:pt idx="51">
                  <c:v/>
                </c:pt>
                <c:pt idx="52">
                  <c:v/>
                </c:pt>
                <c:pt idx="53">
                  <c:v/>
                </c:pt>
                <c:pt idx="54">
                  <c:v/>
                </c:pt>
                <c:pt idx="55">
                  <c:v/>
                </c:pt>
                <c:pt idx="56">
                  <c:v/>
                </c:pt>
                <c:pt idx="57">
                  <c:v/>
                </c:pt>
                <c:pt idx="58">
                  <c:v/>
                </c:pt>
                <c:pt idx="59">
                  <c:v/>
                </c:pt>
                <c:pt idx="60">
                  <c:v/>
                </c:pt>
                <c:pt idx="61">
                  <c:v/>
                </c:pt>
                <c:pt idx="62">
                  <c:v/>
                </c:pt>
                <c:pt idx="63">
                  <c:v/>
                </c:pt>
                <c:pt idx="64">
                  <c:v/>
                </c:pt>
                <c:pt idx="65">
                  <c:v/>
                </c:pt>
                <c:pt idx="66">
                  <c:v/>
                </c:pt>
                <c:pt idx="67">
                  <c:v/>
                </c:pt>
                <c:pt idx="68">
                  <c:v/>
                </c:pt>
                <c:pt idx="69">
                  <c:v/>
                </c:pt>
                <c:pt idx="70">
                  <c:v/>
                </c:pt>
                <c:pt idx="71">
                  <c:v/>
                </c:pt>
                <c:pt idx="72">
                  <c:v/>
                </c:pt>
                <c:pt idx="73">
                  <c:v/>
                </c:pt>
                <c:pt idx="74">
                  <c:v/>
                </c:pt>
                <c:pt idx="75">
                  <c:v/>
                </c:pt>
                <c:pt idx="76">
                  <c:v/>
                </c:pt>
                <c:pt idx="77">
                  <c:v/>
                </c:pt>
                <c:pt idx="78">
                  <c:v/>
                </c:pt>
                <c:pt idx="79">
                  <c:v/>
                </c:pt>
                <c:pt idx="80">
                  <c:v/>
                </c:pt>
                <c:pt idx="81">
                  <c:v/>
                </c:pt>
                <c:pt idx="82">
                  <c:v/>
                </c:pt>
                <c:pt idx="83">
                  <c:v/>
                </c:pt>
                <c:pt idx="84">
                  <c:v/>
                </c:pt>
                <c:pt idx="85">
                  <c:v/>
                </c:pt>
                <c:pt idx="86">
                  <c:v/>
                </c:pt>
                <c:pt idx="87">
                  <c:v/>
                </c:pt>
                <c:pt idx="88">
                  <c:v/>
                </c:pt>
                <c:pt idx="89">
                  <c:v/>
                </c:pt>
                <c:pt idx="90">
                  <c:v/>
                </c:pt>
                <c:pt idx="91">
                  <c:v/>
                </c:pt>
              </c:numCache>
            </c:numRef>
          </c:yVal>
          <c:smooth val="0"/>
        </c:ser>
        <c:ser>
          <c:idx val="2"/>
          <c:order val="2"/>
          <c:tx>
            <c:strRef>
              <c:f>label 4</c:f>
              <c:strCache>
                <c:ptCount val="1"/>
                <c:pt idx="0">
                  <c:v>PEI</c:v>
                </c:pt>
              </c:strCache>
            </c:strRef>
          </c:tx>
          <c:spPr>
            <a:solidFill>
              <a:srgbClr val="002060"/>
            </a:solidFill>
            <a:ln w="25560">
              <a:solidFill>
                <a:srgbClr val="002060"/>
              </a:solidFill>
              <a:round/>
            </a:ln>
          </c:spPr>
          <c:xVal>
            <c:numRef>
              <c:f>5</c:f>
              <c:numCache>
                <c:formatCode>General</c:formatCode>
                <c:ptCount val="92"/>
                <c:pt idx="0">
                  <c:v>0</c:v>
                </c:pt>
                <c:pt idx="1">
                  <c:v>0.0188679245283019</c:v>
                </c:pt>
                <c:pt idx="2">
                  <c:v>0.0377358490566038</c:v>
                </c:pt>
                <c:pt idx="3">
                  <c:v>0.0566037735849057</c:v>
                </c:pt>
                <c:pt idx="4">
                  <c:v>0.0754716981132075</c:v>
                </c:pt>
                <c:pt idx="5">
                  <c:v>0.0943396226415094</c:v>
                </c:pt>
                <c:pt idx="6">
                  <c:v>0.113207547169811</c:v>
                </c:pt>
                <c:pt idx="7">
                  <c:v>0.132075471698113</c:v>
                </c:pt>
                <c:pt idx="8">
                  <c:v>0.150943396226415</c:v>
                </c:pt>
                <c:pt idx="9">
                  <c:v>0.169811320754717</c:v>
                </c:pt>
                <c:pt idx="10">
                  <c:v>0.188679245283019</c:v>
                </c:pt>
                <c:pt idx="11">
                  <c:v>0.207547169811321</c:v>
                </c:pt>
                <c:pt idx="12">
                  <c:v>0.226415094339623</c:v>
                </c:pt>
                <c:pt idx="13">
                  <c:v>0.245283018867925</c:v>
                </c:pt>
                <c:pt idx="14">
                  <c:v>0.264150943396226</c:v>
                </c:pt>
                <c:pt idx="15">
                  <c:v>0.283018867924528</c:v>
                </c:pt>
                <c:pt idx="16">
                  <c:v>0.30188679245283</c:v>
                </c:pt>
                <c:pt idx="17">
                  <c:v>0.320754716981132</c:v>
                </c:pt>
                <c:pt idx="18">
                  <c:v>0.339622641509434</c:v>
                </c:pt>
                <c:pt idx="19">
                  <c:v>0.358490566037736</c:v>
                </c:pt>
                <c:pt idx="20">
                  <c:v>0.377358490566038</c:v>
                </c:pt>
                <c:pt idx="21">
                  <c:v>0.39622641509434</c:v>
                </c:pt>
                <c:pt idx="22">
                  <c:v>0.415094339622642</c:v>
                </c:pt>
                <c:pt idx="23">
                  <c:v>0.433962264150943</c:v>
                </c:pt>
                <c:pt idx="24">
                  <c:v>0.452830188679245</c:v>
                </c:pt>
                <c:pt idx="25">
                  <c:v>0.471698113207547</c:v>
                </c:pt>
                <c:pt idx="26">
                  <c:v>0.490566037735849</c:v>
                </c:pt>
                <c:pt idx="27">
                  <c:v>0.509433962264151</c:v>
                </c:pt>
                <c:pt idx="28">
                  <c:v>0.528301886792453</c:v>
                </c:pt>
                <c:pt idx="29">
                  <c:v>0.547169811320755</c:v>
                </c:pt>
                <c:pt idx="30">
                  <c:v>0.566037735849057</c:v>
                </c:pt>
                <c:pt idx="31">
                  <c:v>0.584905660377358</c:v>
                </c:pt>
                <c:pt idx="32">
                  <c:v>0.60377358490566</c:v>
                </c:pt>
                <c:pt idx="33">
                  <c:v>0.622641509433962</c:v>
                </c:pt>
                <c:pt idx="34">
                  <c:v>0.641509433962264</c:v>
                </c:pt>
                <c:pt idx="35">
                  <c:v>0.660377358490566</c:v>
                </c:pt>
                <c:pt idx="36">
                  <c:v>0.679245283018868</c:v>
                </c:pt>
                <c:pt idx="37">
                  <c:v>0.69811320754717</c:v>
                </c:pt>
                <c:pt idx="38">
                  <c:v>0.716981132075472</c:v>
                </c:pt>
                <c:pt idx="39">
                  <c:v>0.735849056603773</c:v>
                </c:pt>
                <c:pt idx="40">
                  <c:v>0.754716981132076</c:v>
                </c:pt>
                <c:pt idx="41">
                  <c:v>0.773584905660378</c:v>
                </c:pt>
                <c:pt idx="42">
                  <c:v>0.792452830188679</c:v>
                </c:pt>
                <c:pt idx="43">
                  <c:v>0.811320754716981</c:v>
                </c:pt>
                <c:pt idx="44">
                  <c:v>0.830188679245283</c:v>
                </c:pt>
                <c:pt idx="45">
                  <c:v>0.849056603773585</c:v>
                </c:pt>
                <c:pt idx="46">
                  <c:v>0.867924528301887</c:v>
                </c:pt>
                <c:pt idx="47">
                  <c:v>0.886792452830189</c:v>
                </c:pt>
                <c:pt idx="48">
                  <c:v>0.905660377358491</c:v>
                </c:pt>
                <c:pt idx="49">
                  <c:v>0.924528301886792</c:v>
                </c:pt>
                <c:pt idx="50">
                  <c:v>0.943396226415094</c:v>
                </c:pt>
                <c:pt idx="51">
                  <c:v>0.962264150943396</c:v>
                </c:pt>
                <c:pt idx="52">
                  <c:v>0.981132075471698</c:v>
                </c:pt>
                <c:pt idx="53">
                  <c:v>1</c:v>
                </c:pt>
                <c:pt idx="54">
                  <c:v>1.0188679245283</c:v>
                </c:pt>
                <c:pt idx="55">
                  <c:v>1.0377358490566</c:v>
                </c:pt>
                <c:pt idx="56">
                  <c:v>1.05660377358491</c:v>
                </c:pt>
                <c:pt idx="57">
                  <c:v>1.07547169811321</c:v>
                </c:pt>
                <c:pt idx="58">
                  <c:v>1.09433962264151</c:v>
                </c:pt>
                <c:pt idx="59">
                  <c:v>1.11320754716981</c:v>
                </c:pt>
                <c:pt idx="60">
                  <c:v>1.13207547169811</c:v>
                </c:pt>
                <c:pt idx="61">
                  <c:v>1.15094339622642</c:v>
                </c:pt>
                <c:pt idx="62">
                  <c:v>1.16981132075472</c:v>
                </c:pt>
                <c:pt idx="63">
                  <c:v>1.18867924528302</c:v>
                </c:pt>
                <c:pt idx="64">
                  <c:v>1.20754716981132</c:v>
                </c:pt>
                <c:pt idx="65">
                  <c:v>1.22641509433962</c:v>
                </c:pt>
                <c:pt idx="66">
                  <c:v>1.24528301886792</c:v>
                </c:pt>
                <c:pt idx="67">
                  <c:v>1.26415094339623</c:v>
                </c:pt>
                <c:pt idx="68">
                  <c:v>1.28301886792453</c:v>
                </c:pt>
                <c:pt idx="69">
                  <c:v>1.30188679245283</c:v>
                </c:pt>
                <c:pt idx="70">
                  <c:v>1.32075471698113</c:v>
                </c:pt>
                <c:pt idx="71">
                  <c:v>1.33962264150943</c:v>
                </c:pt>
                <c:pt idx="72">
                  <c:v>1.35849056603774</c:v>
                </c:pt>
                <c:pt idx="73">
                  <c:v>1.37735849056604</c:v>
                </c:pt>
                <c:pt idx="74">
                  <c:v>1.39622641509434</c:v>
                </c:pt>
                <c:pt idx="75">
                  <c:v>1.41509433962264</c:v>
                </c:pt>
                <c:pt idx="76">
                  <c:v>1.43396226415094</c:v>
                </c:pt>
                <c:pt idx="77">
                  <c:v>1.45283018867925</c:v>
                </c:pt>
                <c:pt idx="78">
                  <c:v>1.47169811320755</c:v>
                </c:pt>
                <c:pt idx="79">
                  <c:v>1.49056603773585</c:v>
                </c:pt>
                <c:pt idx="80">
                  <c:v>1.50943396226415</c:v>
                </c:pt>
                <c:pt idx="81">
                  <c:v>1.52830188679245</c:v>
                </c:pt>
                <c:pt idx="82">
                  <c:v>1.54716981132075</c:v>
                </c:pt>
                <c:pt idx="83">
                  <c:v>1.56603773584906</c:v>
                </c:pt>
                <c:pt idx="84">
                  <c:v>1.58490566037736</c:v>
                </c:pt>
                <c:pt idx="85">
                  <c:v>1.60377358490566</c:v>
                </c:pt>
                <c:pt idx="86">
                  <c:v>1.62264150943396</c:v>
                </c:pt>
                <c:pt idx="87">
                  <c:v>1.64150943396226</c:v>
                </c:pt>
                <c:pt idx="88">
                  <c:v>1.66037735849057</c:v>
                </c:pt>
                <c:pt idx="89">
                  <c:v>1.67924528301887</c:v>
                </c:pt>
                <c:pt idx="90">
                  <c:v>1.77358490566038</c:v>
                </c:pt>
                <c:pt idx="91">
                  <c:v>1.86792452830189</c:v>
                </c:pt>
              </c:numCache>
            </c:numRef>
          </c:xVal>
          <c:yVal>
            <c:numRef>
              <c:f>4</c:f>
              <c:numCache>
                <c:formatCode>General</c:formatCode>
                <c:ptCount val="92"/>
                <c:pt idx="0">
                  <c:v>1.42675159235669E-005</c:v>
                </c:pt>
                <c:pt idx="1">
                  <c:v>1.20254777070064E-005</c:v>
                </c:pt>
                <c:pt idx="2">
                  <c:v>1.07006369426752E-005</c:v>
                </c:pt>
                <c:pt idx="3">
                  <c:v>1.22292993630573E-005</c:v>
                </c:pt>
                <c:pt idx="4">
                  <c:v>1.22292993630573E-005</c:v>
                </c:pt>
                <c:pt idx="5">
                  <c:v>1.32484076433121E-005</c:v>
                </c:pt>
                <c:pt idx="6">
                  <c:v>1.42675159235669E-005</c:v>
                </c:pt>
                <c:pt idx="7">
                  <c:v>1.63057324840764E-005</c:v>
                </c:pt>
                <c:pt idx="8">
                  <c:v>1.73248407643312E-005</c:v>
                </c:pt>
                <c:pt idx="9">
                  <c:v>1.88535031847134E-005</c:v>
                </c:pt>
                <c:pt idx="10">
                  <c:v>2.03821656050955E-005</c:v>
                </c:pt>
                <c:pt idx="11">
                  <c:v>2.24203821656051E-005</c:v>
                </c:pt>
                <c:pt idx="12">
                  <c:v>2.44585987261146E-005</c:v>
                </c:pt>
                <c:pt idx="13">
                  <c:v>2.54777070063694E-005</c:v>
                </c:pt>
                <c:pt idx="14">
                  <c:v>2.64968152866242E-005</c:v>
                </c:pt>
                <c:pt idx="15">
                  <c:v>2.85350318471338E-005</c:v>
                </c:pt>
                <c:pt idx="16">
                  <c:v>3.05732484076433E-005</c:v>
                </c:pt>
                <c:pt idx="17">
                  <c:v>3.26114649681529E-005</c:v>
                </c:pt>
                <c:pt idx="18">
                  <c:v>3.46496815286624E-005</c:v>
                </c:pt>
                <c:pt idx="19">
                  <c:v>3.6687898089172E-005</c:v>
                </c:pt>
                <c:pt idx="20">
                  <c:v>3.87261146496815E-005</c:v>
                </c:pt>
                <c:pt idx="21">
                  <c:v>4.15796178343949E-005</c:v>
                </c:pt>
                <c:pt idx="22">
                  <c:v>4.36178343949045E-005</c:v>
                </c:pt>
                <c:pt idx="23">
                  <c:v>4.68789808917197E-005</c:v>
                </c:pt>
                <c:pt idx="24">
                  <c:v>4.89171974522293E-005</c:v>
                </c:pt>
                <c:pt idx="25">
                  <c:v>5.29936305732484E-005</c:v>
                </c:pt>
                <c:pt idx="26">
                  <c:v>5.70700636942675E-005</c:v>
                </c:pt>
                <c:pt idx="27">
                  <c:v>6.31847133757962E-005</c:v>
                </c:pt>
                <c:pt idx="28">
                  <c:v>6.52229299363058E-005</c:v>
                </c:pt>
                <c:pt idx="29">
                  <c:v>6.82802547770701E-005</c:v>
                </c:pt>
                <c:pt idx="30">
                  <c:v>7.13375796178344E-005</c:v>
                </c:pt>
                <c:pt idx="31">
                  <c:v>7.74522292993631E-005</c:v>
                </c:pt>
                <c:pt idx="32">
                  <c:v>8.15286624203822E-005</c:v>
                </c:pt>
                <c:pt idx="33">
                  <c:v>8.56050955414013E-005</c:v>
                </c:pt>
                <c:pt idx="34">
                  <c:v>9.37579617834395E-005</c:v>
                </c:pt>
                <c:pt idx="35">
                  <c:v>0.000101910828025478</c:v>
                </c:pt>
                <c:pt idx="36">
                  <c:v>0.000110063694267516</c:v>
                </c:pt>
                <c:pt idx="37">
                  <c:v>0.000116178343949045</c:v>
                </c:pt>
                <c:pt idx="38">
                  <c:v>0.000122292993630573</c:v>
                </c:pt>
                <c:pt idx="39">
                  <c:v>0.000132484076433121</c:v>
                </c:pt>
                <c:pt idx="40">
                  <c:v>0.000140636942675159</c:v>
                </c:pt>
                <c:pt idx="41">
                  <c:v>0.000150828025477707</c:v>
                </c:pt>
                <c:pt idx="42">
                  <c:v>0.000163057324840764</c:v>
                </c:pt>
                <c:pt idx="43">
                  <c:v>0.000173248407643312</c:v>
                </c:pt>
                <c:pt idx="44">
                  <c:v>0.00018140127388535</c:v>
                </c:pt>
                <c:pt idx="45">
                  <c:v>0.000197707006369427</c:v>
                </c:pt>
                <c:pt idx="46">
                  <c:v>0.000203821656050955</c:v>
                </c:pt>
                <c:pt idx="47">
                  <c:v>0.000224203821656051</c:v>
                </c:pt>
                <c:pt idx="48">
                  <c:v>0.000238471337579618</c:v>
                </c:pt>
                <c:pt idx="49">
                  <c:v>0.000252738853503185</c:v>
                </c:pt>
                <c:pt idx="50">
                  <c:v>0.000264968152866242</c:v>
                </c:pt>
                <c:pt idx="51">
                  <c:v>0.00027312101910828</c:v>
                </c:pt>
                <c:pt idx="52">
                  <c:v>0.000305732484076433</c:v>
                </c:pt>
                <c:pt idx="53">
                  <c:v>0.000311847133757962</c:v>
                </c:pt>
                <c:pt idx="54">
                  <c:v>0.000326114649681529</c:v>
                </c:pt>
                <c:pt idx="55">
                  <c:v>0.000356687898089172</c:v>
                </c:pt>
                <c:pt idx="56">
                  <c:v>0.000377070063694268</c:v>
                </c:pt>
                <c:pt idx="57">
                  <c:v>0.000407643312101911</c:v>
                </c:pt>
                <c:pt idx="58">
                  <c:v>0.000428025477707006</c:v>
                </c:pt>
                <c:pt idx="59">
                  <c:v>0.000448407643312102</c:v>
                </c:pt>
                <c:pt idx="60">
                  <c:v>0.000489171974522293</c:v>
                </c:pt>
                <c:pt idx="61">
                  <c:v>0.000529936305732484</c:v>
                </c:pt>
                <c:pt idx="62">
                  <c:v>0.000560509554140127</c:v>
                </c:pt>
                <c:pt idx="63">
                  <c:v>0.000611464968152866</c:v>
                </c:pt>
                <c:pt idx="64">
                  <c:v>0.000652229299363057</c:v>
                </c:pt>
                <c:pt idx="65">
                  <c:v>0.000703184713375796</c:v>
                </c:pt>
                <c:pt idx="66">
                  <c:v>0.000754140127388535</c:v>
                </c:pt>
                <c:pt idx="67">
                  <c:v>0.000774522292993631</c:v>
                </c:pt>
                <c:pt idx="68">
                  <c:v>0.000815286624203822</c:v>
                </c:pt>
                <c:pt idx="69">
                  <c:v>0.000876433121019108</c:v>
                </c:pt>
                <c:pt idx="70">
                  <c:v>0.000917197452229299</c:v>
                </c:pt>
                <c:pt idx="71">
                  <c:v>0.00095796178343949</c:v>
                </c:pt>
                <c:pt idx="72">
                  <c:v>0.00103949044585987</c:v>
                </c:pt>
                <c:pt idx="73">
                  <c:v>0.00114140127388535</c:v>
                </c:pt>
                <c:pt idx="74">
                  <c:v>0.00122292993630573</c:v>
                </c:pt>
                <c:pt idx="75">
                  <c:v>0.00130445859872611</c:v>
                </c:pt>
                <c:pt idx="76">
                  <c:v>0.0013859872611465</c:v>
                </c:pt>
                <c:pt idx="77">
                  <c:v>0.00144713375796178</c:v>
                </c:pt>
                <c:pt idx="78">
                  <c:v>0.00151847133757962</c:v>
                </c:pt>
                <c:pt idx="79">
                  <c:v>0.00156942675159236</c:v>
                </c:pt>
                <c:pt idx="80">
                  <c:v>0.00152866242038217</c:v>
                </c:pt>
                <c:pt idx="81">
                  <c:v>0.00114140127388535</c:v>
                </c:pt>
                <c:pt idx="82">
                  <c:v>0.000876433121019108</c:v>
                </c:pt>
                <c:pt idx="83">
                  <c:v>0.000611464968152866</c:v>
                </c:pt>
                <c:pt idx="84">
                  <c:v>0.000448407643312102</c:v>
                </c:pt>
                <c:pt idx="85">
                  <c:v>0.000285350318471338</c:v>
                </c:pt>
                <c:pt idx="86">
                  <c:v>0.000203821656050955</c:v>
                </c:pt>
                <c:pt idx="87">
                  <c:v>0.000150828025477707</c:v>
                </c:pt>
                <c:pt idx="88">
                  <c:v>0.000130445859872611</c:v>
                </c:pt>
                <c:pt idx="89">
                  <c:v>9.98726114649682E-005</c:v>
                </c:pt>
                <c:pt idx="90">
                  <c:v>3.87261146496815E-005</c:v>
                </c:pt>
                <c:pt idx="91">
                  <c:v>2.24203821656051E-005</c:v>
                </c:pt>
              </c:numCache>
            </c:numRef>
          </c:yVal>
          <c:smooth val="0"/>
        </c:ser>
        <c:axId val="62662203"/>
        <c:axId val="16446855"/>
      </c:scatterChart>
      <c:valAx>
        <c:axId val="62662203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sz="2400">
                    <a:solidFill>
                      <a:srgbClr val="000000"/>
                    </a:solidFill>
                    <a:latin typeface="Calibri"/>
                  </a:rPr>
                  <a:t>Time (μs)</a:t>
                </a:r>
              </a:p>
            </c:rich>
          </c:tx>
          <c:layout/>
        </c:title>
        <c:majorTickMark val="none"/>
        <c:minorTickMark val="in"/>
        <c:tickLblPos val="nextTo"/>
        <c:spPr>
          <a:ln w="6480">
            <a:solidFill>
              <a:srgbClr val="b3b3b3"/>
            </a:solidFill>
            <a:round/>
          </a:ln>
        </c:spPr>
        <c:crossAx val="16446855"/>
        <c:crossesAt val="-0.005"/>
        <c:majorUnit val="0.5"/>
      </c:valAx>
      <c:valAx>
        <c:axId val="16446855"/>
        <c:scaling>
          <c:orientation val="minMax"/>
          <c:max val="0.003"/>
          <c:min val="-0.001"/>
        </c:scaling>
        <c:delete val="0"/>
        <c:axPos val="l"/>
        <c:majorGridlines>
          <c:spPr>
            <a:ln w="6480">
              <a:solidFill>
                <a:srgbClr val="b3b3b3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sz="2400">
                    <a:solidFill>
                      <a:srgbClr val="000000"/>
                    </a:solidFill>
                    <a:latin typeface="Calibri"/>
                  </a:rPr>
                  <a:t>Horizontal tune shift</a:t>
                </a:r>
              </a:p>
            </c:rich>
          </c:tx>
          <c:layout/>
        </c:title>
        <c:majorTickMark val="in"/>
        <c:minorTickMark val="in"/>
        <c:tickLblPos val="nextTo"/>
        <c:spPr>
          <a:ln w="6480">
            <a:solidFill>
              <a:srgbClr val="b3b3b3"/>
            </a:solidFill>
            <a:round/>
          </a:ln>
        </c:spPr>
        <c:crossAx val="62662203"/>
        <c:crossesAt val="0"/>
        <c:majorUnit val="0.001"/>
      </c:valAx>
      <c:spPr>
        <a:noFill/>
        <a:ln w="9360">
          <a:solidFill>
            <a:srgbClr val="b3b3b3"/>
          </a:solidFill>
          <a:round/>
        </a:ln>
      </c:spPr>
    </c:plotArea>
    <c:plotVisOnly val="1"/>
  </c:chart>
  <c:spPr>
    <a:solidFill>
      <a:srgbClr val="ffffff"/>
    </a:solidFill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phase delay</c:v>
                </c:pt>
              </c:strCache>
            </c:strRef>
          </c:tx>
          <c:spPr>
            <a:solidFill>
              <a:srgbClr val="99ccff"/>
            </a:solidFill>
            <a:ln w="22320">
              <a:noFill/>
            </a:ln>
          </c:spPr>
          <c:marker>
            <c:symbol val="circle"/>
            <c:size val="6"/>
            <c:spPr>
              <a:solidFill>
                <a:srgbClr val="ffffff"/>
              </a:solidFill>
            </c:spPr>
          </c:marker>
          <c:xVal>
            <c:numRef>
              <c:f>1</c:f>
              <c:numCache>
                <c:formatCode>General</c:formatCode>
                <c:ptCount val="3"/>
                <c:pt idx="0">
                  <c:v>6.3</c:v>
                </c:pt>
                <c:pt idx="1">
                  <c:v>17</c:v>
                </c:pt>
                <c:pt idx="2">
                  <c:v>41.2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3"/>
                <c:pt idx="0">
                  <c:v>0</c:v>
                </c:pt>
                <c:pt idx="1">
                  <c:v>0.200000000000017</c:v>
                </c:pt>
                <c:pt idx="2">
                  <c:v>0.300000000000011</c:v>
                </c:pt>
              </c:numCache>
            </c:numRef>
          </c:yVal>
          <c:smooth val="1"/>
        </c:ser>
        <c:axId val="43806526"/>
        <c:axId val="72593338"/>
      </c:scatterChart>
      <c:scatterChart>
        <c:scatterStyle val="lineMarker"/>
        <c:varyColors val="0"/>
        <c:ser>
          <c:idx val="1"/>
          <c:order val="1"/>
          <c:tx>
            <c:strRef>
              <c:f>label 2</c:f>
              <c:strCache>
                <c:ptCount val="1"/>
                <c:pt idx="0">
                  <c:v>Electron cloud</c:v>
                </c:pt>
              </c:strCache>
            </c:strRef>
          </c:tx>
          <c:spPr>
            <a:solidFill>
              <a:srgbClr val="99ccff"/>
            </a:solidFill>
            <a:ln w="22320">
              <a:noFill/>
            </a:ln>
          </c:spPr>
          <c:marker>
            <c:symbol val="x"/>
            <c:size val="9"/>
            <c:spPr>
              <a:solidFill>
                <a:srgbClr val="ffffffff"/>
              </a:solidFill>
            </c:spPr>
          </c:marker>
          <c:xVal>
            <c:numRef>
              <c:f>3</c:f>
              <c:numCache>
                <c:formatCode>General</c:formatCode>
                <c:ptCount val="3"/>
                <c:pt idx="0">
                  <c:v>6.3</c:v>
                </c:pt>
                <c:pt idx="1">
                  <c:v>17</c:v>
                </c:pt>
                <c:pt idx="2">
                  <c:v>41.2</c:v>
                </c:pt>
              </c:numCache>
            </c:numRef>
          </c:xVal>
          <c:yVal>
            <c:numRef>
              <c:f>2</c:f>
              <c:numCache>
                <c:formatCode>General</c:formatCode>
                <c:ptCount val="3"/>
                <c:pt idx="0">
                  <c:v>0</c:v>
                </c:pt>
                <c:pt idx="1">
                  <c:v>7.2</c:v>
                </c:pt>
                <c:pt idx="2">
                  <c:v>10.9</c:v>
                </c:pt>
              </c:numCache>
            </c:numRef>
          </c:yVal>
          <c:smooth val="1"/>
        </c:ser>
        <c:axId val="30886032"/>
        <c:axId val="28294500"/>
      </c:scatterChart>
      <c:valAx>
        <c:axId val="43806526"/>
        <c:scaling>
          <c:orientation val="minMax"/>
          <c:max val="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b="1" sz="2000">
                    <a:solidFill>
                      <a:srgbClr val="595959"/>
                    </a:solidFill>
                    <a:latin typeface="Perpetua"/>
                  </a:rPr>
                  <a:t>Beam Intensity (E12)</a:t>
                </a:r>
              </a:p>
            </c:rich>
          </c:tx>
          <c:layout/>
        </c:title>
        <c:majorTickMark val="none"/>
        <c:minorTickMark val="none"/>
        <c:tickLblPos val="nextTo"/>
        <c:spPr>
          <a:ln w="9360">
            <a:solidFill>
              <a:srgbClr val="000000"/>
            </a:solidFill>
            <a:round/>
          </a:ln>
        </c:spPr>
        <c:crossAx val="72593338"/>
        <c:crosses val="autoZero"/>
        <c:majorUnit val="10"/>
      </c:valAx>
      <c:valAx>
        <c:axId val="7259333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b="1" sz="2000">
                    <a:solidFill>
                      <a:srgbClr val="595959"/>
                    </a:solidFill>
                    <a:latin typeface="Perpetua"/>
                  </a:rPr>
                  <a:t>Phase delay (deg)</a:t>
                </a:r>
              </a:p>
            </c:rich>
          </c:tx>
          <c:layout/>
        </c:title>
        <c:majorTickMark val="in"/>
        <c:minorTickMark val="none"/>
        <c:tickLblPos val="nextTo"/>
        <c:spPr>
          <a:ln w="9360">
            <a:solidFill>
              <a:srgbClr val="000000"/>
            </a:solidFill>
            <a:round/>
          </a:ln>
        </c:spPr>
        <c:crossAx val="43806526"/>
        <c:crosses val="autoZero"/>
        <c:majorUnit val="0.1"/>
      </c:valAx>
      <c:valAx>
        <c:axId val="30886032"/>
        <c:scaling>
          <c:orientation val="minMax"/>
          <c:max val="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b="1" sz="2000">
                    <a:solidFill>
                      <a:srgbClr val="595959"/>
                    </a:solidFill>
                    <a:latin typeface="Perpetua"/>
                  </a:rPr>
                  <a:t>Beam Intensity (E12)</a:t>
                </a:r>
              </a:p>
            </c:rich>
          </c:tx>
          <c:layout/>
        </c:title>
        <c:majorTickMark val="none"/>
        <c:minorTickMark val="none"/>
        <c:tickLblPos val="nextTo"/>
        <c:spPr>
          <a:ln w="9360">
            <a:solidFill>
              <a:srgbClr val="000000"/>
            </a:solidFill>
            <a:round/>
          </a:ln>
        </c:spPr>
        <c:crossAx val="28294500"/>
        <c:crosses val="autoZero"/>
        <c:majorUnit val="10"/>
      </c:valAx>
      <c:valAx>
        <c:axId val="28294500"/>
        <c:scaling>
          <c:orientation val="minMax"/>
          <c:max val="11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b="1" sz="2000">
                    <a:solidFill>
                      <a:srgbClr val="595959"/>
                    </a:solidFill>
                    <a:latin typeface="Perpetua"/>
                  </a:rPr>
                  <a:t>EC density (x1011 m-3)</a:t>
                </a:r>
              </a:p>
            </c:rich>
          </c:tx>
          <c:layout/>
        </c:title>
        <c:majorTickMark val="in"/>
        <c:minorTickMark val="none"/>
        <c:tickLblPos val="nextTo"/>
        <c:spPr>
          <a:ln w="9360">
            <a:solidFill>
              <a:srgbClr val="000000"/>
            </a:solidFill>
            <a:round/>
          </a:ln>
        </c:spPr>
        <c:crossAx val="30886032"/>
        <c:crosses val="max"/>
        <c:majorUnit val="5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</c:chart>
  <c:spPr>
    <a:solidFill>
      <a:srgbClr val="ffffff"/>
    </a:solidFill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sz="2000">
                <a:solidFill>
                  <a:srgbClr val="595959"/>
                </a:solidFill>
                <a:latin typeface="Perpetua"/>
              </a:rPr>
              <a:t>Instability threshold increases
during the run 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34817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3"/>
                <c:pt idx="0">
                  <c:v>42309</c:v>
                </c:pt>
                <c:pt idx="1">
                  <c:v>42461</c:v>
                </c:pt>
                <c:pt idx="2">
                  <c:v>42552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10</c:v>
                </c:pt>
                <c:pt idx="1">
                  <c:v>12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b2d1f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3"/>
                <c:pt idx="0">
                  <c:v>42309</c:v>
                </c:pt>
                <c:pt idx="1">
                  <c:v>42461</c:v>
                </c:pt>
                <c:pt idx="2">
                  <c:v>42552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14</c:v>
                </c:pt>
              </c:numCache>
            </c:numRef>
          </c:val>
        </c:ser>
        <c:gapWidth val="182"/>
        <c:overlap val="0"/>
        <c:axId val="72790279"/>
        <c:axId val="2480864"/>
      </c:barChart>
      <c:catAx>
        <c:axId val="7279027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000000"/>
            </a:solidFill>
            <a:round/>
          </a:ln>
        </c:spPr>
        <c:crossAx val="2480864"/>
        <c:crosses val="autoZero"/>
        <c:auto val="1"/>
        <c:lblAlgn val="ctr"/>
        <c:lblOffset val="100"/>
      </c:catAx>
      <c:valAx>
        <c:axId val="2480864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sz="2000">
                    <a:solidFill>
                      <a:srgbClr val="595959"/>
                    </a:solidFill>
                    <a:latin typeface="Perpetua"/>
                  </a:rPr>
                  <a:t>Intensity (turns)</a:t>
                </a:r>
              </a:p>
            </c:rich>
          </c:tx>
          <c:layout/>
        </c:title>
        <c:majorTickMark val="none"/>
        <c:minorTickMark val="none"/>
        <c:tickLblPos val="nextTo"/>
        <c:spPr>
          <a:ln w="9360">
            <a:solidFill>
              <a:srgbClr val="000000"/>
            </a:solidFill>
            <a:round/>
          </a:ln>
        </c:spPr>
        <c:crossAx val="72790279"/>
        <c:crosses val="autoZero"/>
      </c:valAx>
      <c:spPr>
        <a:noFill/>
        <a:ln>
          <a:noFill/>
        </a:ln>
      </c:spPr>
    </c:plotArea>
    <c:plotVisOnly val="1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29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0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0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30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04A8A42-41C2-4C95-9FE3-5F760418DD6E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89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A52D427-DDBF-4A1C-A67F-EC5734AE008C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91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024B233-8C8E-43E1-98E4-269FA10B7991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91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8493B7C-FB16-4CE7-A30B-CCFA55B4CFEC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CEE9C7D-C629-426C-A37F-C40061C6FC0C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  <p:sp>
        <p:nvSpPr>
          <p:cNvPr id="918" name="CustomShape 2"/>
          <p:cNvSpPr/>
          <p:nvPr/>
        </p:nvSpPr>
        <p:spPr>
          <a:xfrm>
            <a:off x="4398840" y="9555120"/>
            <a:ext cx="3333240" cy="46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9" name="CustomShape 3"/>
          <p:cNvSpPr/>
          <p:nvPr/>
        </p:nvSpPr>
        <p:spPr>
          <a:xfrm>
            <a:off x="4398840" y="9555120"/>
            <a:ext cx="3336480" cy="4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0" name="CustomShape 4"/>
          <p:cNvSpPr/>
          <p:nvPr/>
        </p:nvSpPr>
        <p:spPr>
          <a:xfrm>
            <a:off x="4398840" y="9555120"/>
            <a:ext cx="336672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1" name="CustomShape 5"/>
          <p:cNvSpPr/>
          <p:nvPr/>
        </p:nvSpPr>
        <p:spPr>
          <a:xfrm>
            <a:off x="4398840" y="9555120"/>
            <a:ext cx="337140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2" name="CustomShape 6"/>
          <p:cNvSpPr/>
          <p:nvPr/>
        </p:nvSpPr>
        <p:spPr>
          <a:xfrm>
            <a:off x="777960" y="4776840"/>
            <a:ext cx="621792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4909951-3661-40DE-943E-7D008AEA0793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  <p:sp>
        <p:nvSpPr>
          <p:cNvPr id="924" name="CustomShape 2"/>
          <p:cNvSpPr/>
          <p:nvPr/>
        </p:nvSpPr>
        <p:spPr>
          <a:xfrm>
            <a:off x="4398840" y="9555120"/>
            <a:ext cx="3333240" cy="46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5" name="CustomShape 3"/>
          <p:cNvSpPr/>
          <p:nvPr/>
        </p:nvSpPr>
        <p:spPr>
          <a:xfrm>
            <a:off x="4398840" y="9555120"/>
            <a:ext cx="3336480" cy="4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6" name="CustomShape 4"/>
          <p:cNvSpPr/>
          <p:nvPr/>
        </p:nvSpPr>
        <p:spPr>
          <a:xfrm>
            <a:off x="4398840" y="9555120"/>
            <a:ext cx="336672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7" name="CustomShape 5"/>
          <p:cNvSpPr/>
          <p:nvPr/>
        </p:nvSpPr>
        <p:spPr>
          <a:xfrm>
            <a:off x="4398840" y="9555120"/>
            <a:ext cx="337140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8" name="CustomShape 6"/>
          <p:cNvSpPr/>
          <p:nvPr/>
        </p:nvSpPr>
        <p:spPr>
          <a:xfrm>
            <a:off x="777960" y="4776840"/>
            <a:ext cx="621792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AFDE5A1-7EE9-41CD-AE50-B99445A01DB4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  <p:sp>
        <p:nvSpPr>
          <p:cNvPr id="900" name="CustomShape 2"/>
          <p:cNvSpPr/>
          <p:nvPr/>
        </p:nvSpPr>
        <p:spPr>
          <a:xfrm>
            <a:off x="4398840" y="9555120"/>
            <a:ext cx="3333240" cy="46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3000"/>
              </a:lnSpc>
            </a:pPr>
            <a:fld id="{BC12C3F5-E161-4112-8D43-E7959E25BBB8}" type="slidenum">
              <a:rPr lang="en-US" sz="1400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/>
          </a:p>
        </p:txBody>
      </p:sp>
      <p:sp>
        <p:nvSpPr>
          <p:cNvPr id="901" name="CustomShape 3"/>
          <p:cNvSpPr/>
          <p:nvPr/>
        </p:nvSpPr>
        <p:spPr>
          <a:xfrm>
            <a:off x="4398840" y="9555120"/>
            <a:ext cx="3336480" cy="4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3000"/>
              </a:lnSpc>
            </a:pPr>
            <a:fld id="{3B4AB9ED-55FD-41C0-AE1D-DE6437A2ABB4}" type="slidenum">
              <a:rPr lang="en-US" sz="1400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/>
          </a:p>
        </p:txBody>
      </p:sp>
      <p:sp>
        <p:nvSpPr>
          <p:cNvPr id="902" name="CustomShape 4"/>
          <p:cNvSpPr/>
          <p:nvPr/>
        </p:nvSpPr>
        <p:spPr>
          <a:xfrm>
            <a:off x="4398840" y="9555120"/>
            <a:ext cx="336672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3" name="CustomShape 5"/>
          <p:cNvSpPr/>
          <p:nvPr/>
        </p:nvSpPr>
        <p:spPr>
          <a:xfrm>
            <a:off x="4398840" y="9555120"/>
            <a:ext cx="337140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4" name="CustomShape 6"/>
          <p:cNvSpPr/>
          <p:nvPr/>
        </p:nvSpPr>
        <p:spPr>
          <a:xfrm>
            <a:off x="777960" y="4776840"/>
            <a:ext cx="621792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0F65592-C8BD-4876-A982-D9ECDD2D5209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  <p:sp>
        <p:nvSpPr>
          <p:cNvPr id="906" name="CustomShape 2"/>
          <p:cNvSpPr/>
          <p:nvPr/>
        </p:nvSpPr>
        <p:spPr>
          <a:xfrm>
            <a:off x="4398840" y="9555120"/>
            <a:ext cx="3333240" cy="46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3000"/>
              </a:lnSpc>
            </a:pPr>
            <a:fld id="{3F117CBE-D755-4FF0-9B5B-EB62A51F2180}" type="slidenum">
              <a:rPr lang="en-US" sz="1400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/>
          </a:p>
        </p:txBody>
      </p:sp>
      <p:sp>
        <p:nvSpPr>
          <p:cNvPr id="907" name="CustomShape 3"/>
          <p:cNvSpPr/>
          <p:nvPr/>
        </p:nvSpPr>
        <p:spPr>
          <a:xfrm>
            <a:off x="4398840" y="9555120"/>
            <a:ext cx="3336480" cy="4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3000"/>
              </a:lnSpc>
            </a:pPr>
            <a:fld id="{85FE7D96-718A-46D6-B348-97DFD85A1357}" type="slidenum">
              <a:rPr lang="en-US" sz="1400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/>
          </a:p>
        </p:txBody>
      </p:sp>
      <p:sp>
        <p:nvSpPr>
          <p:cNvPr id="908" name="CustomShape 4"/>
          <p:cNvSpPr/>
          <p:nvPr/>
        </p:nvSpPr>
        <p:spPr>
          <a:xfrm>
            <a:off x="4398840" y="9555120"/>
            <a:ext cx="3347640" cy="47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3000"/>
              </a:lnSpc>
            </a:pPr>
            <a:fld id="{CB1C25BF-72B4-4352-864F-A71F25FE2524}" type="slidenum">
              <a:rPr lang="en-US" sz="1400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/>
          </a:p>
        </p:txBody>
      </p:sp>
      <p:sp>
        <p:nvSpPr>
          <p:cNvPr id="909" name="CustomShape 5"/>
          <p:cNvSpPr/>
          <p:nvPr/>
        </p:nvSpPr>
        <p:spPr>
          <a:xfrm>
            <a:off x="4398840" y="9555120"/>
            <a:ext cx="336672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3000"/>
              </a:lnSpc>
            </a:pPr>
            <a:fld id="{61A1E666-A18D-409B-887F-26BEF26A4E6C}" type="slidenum">
              <a:rPr lang="en-US" sz="1400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/>
          </a:p>
        </p:txBody>
      </p:sp>
      <p:sp>
        <p:nvSpPr>
          <p:cNvPr id="910" name="CustomShape 6"/>
          <p:cNvSpPr/>
          <p:nvPr/>
        </p:nvSpPr>
        <p:spPr>
          <a:xfrm>
            <a:off x="4398840" y="9555120"/>
            <a:ext cx="337140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3000"/>
              </a:lnSpc>
            </a:pPr>
            <a:fld id="{4130019E-599B-4E40-98AD-550D6340DD8F}" type="slidenum">
              <a:rPr lang="en-US" sz="1400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/>
          </a:p>
        </p:txBody>
      </p:sp>
      <p:sp>
        <p:nvSpPr>
          <p:cNvPr id="911" name="CustomShape 7"/>
          <p:cNvSpPr/>
          <p:nvPr/>
        </p:nvSpPr>
        <p:spPr>
          <a:xfrm>
            <a:off x="777960" y="4776840"/>
            <a:ext cx="621792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2" name="CustomShape 8"/>
          <p:cNvSpPr/>
          <p:nvPr/>
        </p:nvSpPr>
        <p:spPr>
          <a:xfrm>
            <a:off x="777960" y="4776840"/>
            <a:ext cx="6181200" cy="448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219320" y="383616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52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21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3535920" y="1447560"/>
            <a:ext cx="5729400" cy="457164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3535920" y="1447560"/>
            <a:ext cx="572940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1219320" y="274680"/>
            <a:ext cx="1036296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21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52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219320" y="383616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219320" y="383616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52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121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3535920" y="1447560"/>
            <a:ext cx="5729400" cy="457164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3"/>
          <a:stretch/>
        </p:blipFill>
        <p:spPr>
          <a:xfrm>
            <a:off x="3535920" y="1447560"/>
            <a:ext cx="572940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1219320" y="274680"/>
            <a:ext cx="1036296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21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52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1219320" y="383616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1219320" y="383616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52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121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3535920" y="1447560"/>
            <a:ext cx="5729400" cy="4571640"/>
          </a:xfrm>
          <a:prstGeom prst="rect">
            <a:avLst/>
          </a:prstGeom>
          <a:ln>
            <a:noFill/>
          </a:ln>
        </p:spPr>
      </p:pic>
      <p:pic>
        <p:nvPicPr>
          <p:cNvPr id="127" name="" descr=""/>
          <p:cNvPicPr/>
          <p:nvPr/>
        </p:nvPicPr>
        <p:blipFill>
          <a:blip r:embed="rId3"/>
          <a:stretch/>
        </p:blipFill>
        <p:spPr>
          <a:xfrm>
            <a:off x="3535920" y="1447560"/>
            <a:ext cx="572940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1219320" y="274680"/>
            <a:ext cx="1036296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121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52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1219320" y="383616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1219320" y="383616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52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121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70" name="" descr=""/>
          <p:cNvPicPr/>
          <p:nvPr/>
        </p:nvPicPr>
        <p:blipFill>
          <a:blip r:embed="rId2"/>
          <a:stretch/>
        </p:blipFill>
        <p:spPr>
          <a:xfrm>
            <a:off x="3535920" y="1447560"/>
            <a:ext cx="5729400" cy="4571640"/>
          </a:xfrm>
          <a:prstGeom prst="rect">
            <a:avLst/>
          </a:prstGeom>
          <a:ln>
            <a:noFill/>
          </a:ln>
        </p:spPr>
      </p:pic>
      <p:pic>
        <p:nvPicPr>
          <p:cNvPr id="171" name="" descr=""/>
          <p:cNvPicPr/>
          <p:nvPr/>
        </p:nvPicPr>
        <p:blipFill>
          <a:blip r:embed="rId3"/>
          <a:stretch/>
        </p:blipFill>
        <p:spPr>
          <a:xfrm>
            <a:off x="3535920" y="1447560"/>
            <a:ext cx="572940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subTitle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ubTitle"/>
          </p:nvPr>
        </p:nvSpPr>
        <p:spPr>
          <a:xfrm>
            <a:off x="1219320" y="274680"/>
            <a:ext cx="1036296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121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52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1219320" y="383616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1219320" y="383616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652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121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219320" y="274680"/>
            <a:ext cx="1036296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11" name="" descr=""/>
          <p:cNvPicPr/>
          <p:nvPr/>
        </p:nvPicPr>
        <p:blipFill>
          <a:blip r:embed="rId2"/>
          <a:stretch/>
        </p:blipFill>
        <p:spPr>
          <a:xfrm>
            <a:off x="3535920" y="1447560"/>
            <a:ext cx="5729400" cy="4571640"/>
          </a:xfrm>
          <a:prstGeom prst="rect">
            <a:avLst/>
          </a:prstGeom>
          <a:ln>
            <a:noFill/>
          </a:ln>
        </p:spPr>
      </p:pic>
      <p:pic>
        <p:nvPicPr>
          <p:cNvPr id="212" name="" descr=""/>
          <p:cNvPicPr/>
          <p:nvPr/>
        </p:nvPicPr>
        <p:blipFill>
          <a:blip r:embed="rId3"/>
          <a:stretch/>
        </p:blipFill>
        <p:spPr>
          <a:xfrm>
            <a:off x="3535920" y="1447560"/>
            <a:ext cx="572940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subTitle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ubTitle"/>
          </p:nvPr>
        </p:nvSpPr>
        <p:spPr>
          <a:xfrm>
            <a:off x="1219320" y="274680"/>
            <a:ext cx="1036296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121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652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1219320" y="383616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21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1219320" y="383616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652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3" name="PlaceHolder 5"/>
          <p:cNvSpPr>
            <a:spLocks noGrp="1"/>
          </p:cNvSpPr>
          <p:nvPr>
            <p:ph type="body"/>
          </p:nvPr>
        </p:nvSpPr>
        <p:spPr>
          <a:xfrm>
            <a:off x="121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57" name="" descr=""/>
          <p:cNvPicPr/>
          <p:nvPr/>
        </p:nvPicPr>
        <p:blipFill>
          <a:blip r:embed="rId2"/>
          <a:stretch/>
        </p:blipFill>
        <p:spPr>
          <a:xfrm>
            <a:off x="3535920" y="1447560"/>
            <a:ext cx="5729400" cy="4571640"/>
          </a:xfrm>
          <a:prstGeom prst="rect">
            <a:avLst/>
          </a:prstGeom>
          <a:ln>
            <a:noFill/>
          </a:ln>
        </p:spPr>
      </p:pic>
      <p:pic>
        <p:nvPicPr>
          <p:cNvPr id="258" name="" descr=""/>
          <p:cNvPicPr/>
          <p:nvPr/>
        </p:nvPicPr>
        <p:blipFill>
          <a:blip r:embed="rId3"/>
          <a:stretch/>
        </p:blipFill>
        <p:spPr>
          <a:xfrm>
            <a:off x="3535920" y="1447560"/>
            <a:ext cx="572940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5" name="PlaceHolder 2"/>
          <p:cNvSpPr>
            <a:spLocks noGrp="1"/>
          </p:cNvSpPr>
          <p:nvPr>
            <p:ph type="subTitle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ubTitle"/>
          </p:nvPr>
        </p:nvSpPr>
        <p:spPr>
          <a:xfrm>
            <a:off x="1219320" y="274680"/>
            <a:ext cx="1036296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121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52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652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1219320" y="383616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1219320" y="383616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652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2" name="PlaceHolder 5"/>
          <p:cNvSpPr>
            <a:spLocks noGrp="1"/>
          </p:cNvSpPr>
          <p:nvPr>
            <p:ph type="body"/>
          </p:nvPr>
        </p:nvSpPr>
        <p:spPr>
          <a:xfrm>
            <a:off x="1219320" y="383616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96" name="" descr=""/>
          <p:cNvPicPr/>
          <p:nvPr/>
        </p:nvPicPr>
        <p:blipFill>
          <a:blip r:embed="rId2"/>
          <a:stretch/>
        </p:blipFill>
        <p:spPr>
          <a:xfrm>
            <a:off x="3535920" y="1447560"/>
            <a:ext cx="5729400" cy="4571640"/>
          </a:xfrm>
          <a:prstGeom prst="rect">
            <a:avLst/>
          </a:prstGeom>
          <a:ln>
            <a:noFill/>
          </a:ln>
        </p:spPr>
      </p:pic>
      <p:pic>
        <p:nvPicPr>
          <p:cNvPr id="297" name="" descr=""/>
          <p:cNvPicPr/>
          <p:nvPr/>
        </p:nvPicPr>
        <p:blipFill>
          <a:blip r:embed="rId3"/>
          <a:stretch/>
        </p:blipFill>
        <p:spPr>
          <a:xfrm>
            <a:off x="3535920" y="1447560"/>
            <a:ext cx="572940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529320" y="1447920"/>
            <a:ext cx="505692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219320" y="3836160"/>
            <a:ext cx="10362960" cy="218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85320" y="69840"/>
            <a:ext cx="12017520" cy="6693120"/>
          </a:xfrm>
          <a:prstGeom prst="roundRect">
            <a:avLst>
              <a:gd name="adj" fmla="val 11865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87120" y="69840"/>
            <a:ext cx="12017520" cy="6691680"/>
          </a:xfrm>
          <a:prstGeom prst="roundRect">
            <a:avLst>
              <a:gd name="adj" fmla="val 11865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8229600" y="6191280"/>
            <a:ext cx="330156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1219320" y="6172200"/>
            <a:ext cx="528300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195120" y="6210360"/>
            <a:ext cx="60912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41C79E24-471C-49FF-A28E-ADA298BAC1D7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sp>
        <p:nvSpPr>
          <p:cNvPr id="7" name="CustomShape 8"/>
          <p:cNvSpPr/>
          <p:nvPr/>
        </p:nvSpPr>
        <p:spPr>
          <a:xfrm>
            <a:off x="83880" y="1449360"/>
            <a:ext cx="12028320" cy="15271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80">
            <a:noFill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83880" y="1396800"/>
            <a:ext cx="12028320" cy="12024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80">
            <a:noFill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83880" y="2976480"/>
            <a:ext cx="12028320" cy="110160"/>
          </a:xfrm>
          <a:prstGeom prst="rect">
            <a:avLst/>
          </a:prstGeom>
          <a:solidFill>
            <a:schemeClr val="accent5"/>
          </a:solidFill>
          <a:ln w="19080">
            <a:noFill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609480" y="1505880"/>
            <a:ext cx="10972440" cy="1469520"/>
          </a:xfrm>
          <a:prstGeom prst="rect">
            <a:avLst/>
          </a:prstGeom>
        </p:spPr>
        <p:txBody>
          <a:bodyPr lIns="90000" rIns="90000" tIns="45000" bIns="91440"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ffffff"/>
                </a:solidFill>
                <a:latin typeface="Franklin Gothic Book"/>
              </a:rPr>
              <a:t>Click to edit the title text formatClick to edit Master title style</a:t>
            </a:r>
            <a:endParaRPr/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Perpetu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Perpetu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Perpetu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Perpetu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Perpetu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Perpetu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Perpetua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85320" y="69840"/>
            <a:ext cx="12017520" cy="6693120"/>
          </a:xfrm>
          <a:prstGeom prst="roundRect">
            <a:avLst>
              <a:gd name="adj" fmla="val 11865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Click to edit the title text formatClick to edit Master title style</a:t>
            </a:r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dt"/>
          </p:nvPr>
        </p:nvSpPr>
        <p:spPr>
          <a:xfrm>
            <a:off x="8229600" y="6191280"/>
            <a:ext cx="330156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ftr"/>
          </p:nvPr>
        </p:nvSpPr>
        <p:spPr>
          <a:xfrm>
            <a:off x="1219320" y="6172200"/>
            <a:ext cx="528300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sp>
        <p:nvSpPr>
          <p:cNvPr id="51" name="PlaceHolder 6"/>
          <p:cNvSpPr>
            <a:spLocks noGrp="1"/>
          </p:cNvSpPr>
          <p:nvPr>
            <p:ph type="sldNum"/>
          </p:nvPr>
        </p:nvSpPr>
        <p:spPr>
          <a:xfrm>
            <a:off x="195120" y="6210360"/>
            <a:ext cx="60912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E31C5177-AFCB-4DE3-8C40-F791E13CF0F9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164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o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Fifth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85320" y="69840"/>
            <a:ext cx="12017520" cy="6693120"/>
          </a:xfrm>
          <a:prstGeom prst="roundRect">
            <a:avLst>
              <a:gd name="adj" fmla="val 11865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89" name="PlaceHolder 3"/>
          <p:cNvSpPr>
            <a:spLocks noGrp="1"/>
          </p:cNvSpPr>
          <p:nvPr>
            <p:ph type="dt"/>
          </p:nvPr>
        </p:nvSpPr>
        <p:spPr>
          <a:xfrm>
            <a:off x="8229600" y="6191280"/>
            <a:ext cx="330156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ftr"/>
          </p:nvPr>
        </p:nvSpPr>
        <p:spPr>
          <a:xfrm>
            <a:off x="1219320" y="6172200"/>
            <a:ext cx="528300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sp>
        <p:nvSpPr>
          <p:cNvPr id="91" name="PlaceHolder 5"/>
          <p:cNvSpPr>
            <a:spLocks noGrp="1"/>
          </p:cNvSpPr>
          <p:nvPr>
            <p:ph type="sldNum"/>
          </p:nvPr>
        </p:nvSpPr>
        <p:spPr>
          <a:xfrm>
            <a:off x="195120" y="6210360"/>
            <a:ext cx="60912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7CF9D74A-9D6E-4594-807B-12C695EC1F94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sp>
        <p:nvSpPr>
          <p:cNvPr id="92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Perpetua"/>
              </a:rPr>
              <a:t>Click to edit the title text format</a:t>
            </a:r>
            <a:endParaRPr/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Perpetu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Perpetu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Perpetu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Perpetu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Perpetu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Perpetu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Perpetua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2"/>
          <p:cNvSpPr/>
          <p:nvPr/>
        </p:nvSpPr>
        <p:spPr>
          <a:xfrm>
            <a:off x="85320" y="69840"/>
            <a:ext cx="12017520" cy="6693120"/>
          </a:xfrm>
          <a:prstGeom prst="roundRect">
            <a:avLst>
              <a:gd name="adj" fmla="val 11865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130" name="PlaceHolder 3"/>
          <p:cNvSpPr>
            <a:spLocks noGrp="1"/>
          </p:cNvSpPr>
          <p:nvPr>
            <p:ph type="title"/>
          </p:nvPr>
        </p:nvSpPr>
        <p:spPr>
          <a:xfrm>
            <a:off x="1219320" y="272880"/>
            <a:ext cx="1036296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Click to edit the title text formatClick to edit Master title style</a:t>
            </a:r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1219320" y="1447920"/>
            <a:ext cx="4978080" cy="761760"/>
          </a:xfrm>
          <a:prstGeom prst="rect">
            <a:avLst/>
          </a:prstGeom>
        </p:spPr>
        <p:txBody>
          <a:bodyPr rIns="90000" tIns="45000" bIns="45000" anchor="b"/>
          <a:p>
            <a:pPr>
              <a:buSzPct val="45000"/>
              <a:buFont typeface="StarSymbol"/>
              <a:buChar char=""/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Seventh Outline LevelClick to edit Master text styles</a:t>
            </a:r>
            <a:endParaRPr/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603840" y="1447920"/>
            <a:ext cx="4978080" cy="761760"/>
          </a:xfrm>
          <a:prstGeom prst="rect">
            <a:avLst/>
          </a:prstGeom>
        </p:spPr>
        <p:txBody>
          <a:bodyPr rIns="90000" tIns="45000" bIns="45000" anchor="b"/>
          <a:p>
            <a:pPr>
              <a:buSzPct val="45000"/>
              <a:buFont typeface="StarSymbol"/>
              <a:buChar char=""/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Seventh Outline LevelClick to edit Master text styles</a:t>
            </a:r>
            <a:endParaRPr/>
          </a:p>
        </p:txBody>
      </p:sp>
      <p:sp>
        <p:nvSpPr>
          <p:cNvPr id="133" name="PlaceHolder 6"/>
          <p:cNvSpPr>
            <a:spLocks noGrp="1"/>
          </p:cNvSpPr>
          <p:nvPr>
            <p:ph type="dt"/>
          </p:nvPr>
        </p:nvSpPr>
        <p:spPr>
          <a:xfrm>
            <a:off x="8229600" y="6191280"/>
            <a:ext cx="330156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134" name="PlaceHolder 7"/>
          <p:cNvSpPr>
            <a:spLocks noGrp="1"/>
          </p:cNvSpPr>
          <p:nvPr>
            <p:ph type="ftr"/>
          </p:nvPr>
        </p:nvSpPr>
        <p:spPr>
          <a:xfrm>
            <a:off x="1219320" y="6172200"/>
            <a:ext cx="528300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sp>
        <p:nvSpPr>
          <p:cNvPr id="135" name="PlaceHolder 8"/>
          <p:cNvSpPr>
            <a:spLocks noGrp="1"/>
          </p:cNvSpPr>
          <p:nvPr>
            <p:ph type="sldNum"/>
          </p:nvPr>
        </p:nvSpPr>
        <p:spPr>
          <a:xfrm>
            <a:off x="195120" y="6210360"/>
            <a:ext cx="60912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A80349FC-3637-492F-B8EF-C8F3B27A40B1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sp>
        <p:nvSpPr>
          <p:cNvPr id="136" name="PlaceHolder 9"/>
          <p:cNvSpPr>
            <a:spLocks noGrp="1"/>
          </p:cNvSpPr>
          <p:nvPr>
            <p:ph type="body"/>
          </p:nvPr>
        </p:nvSpPr>
        <p:spPr>
          <a:xfrm>
            <a:off x="1219320" y="2247840"/>
            <a:ext cx="4978080" cy="388584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o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Fifth level</a:t>
            </a:r>
            <a:endParaRPr/>
          </a:p>
        </p:txBody>
      </p:sp>
      <p:sp>
        <p:nvSpPr>
          <p:cNvPr id="137" name="PlaceHolder 10"/>
          <p:cNvSpPr>
            <a:spLocks noGrp="1"/>
          </p:cNvSpPr>
          <p:nvPr>
            <p:ph type="body"/>
          </p:nvPr>
        </p:nvSpPr>
        <p:spPr>
          <a:xfrm>
            <a:off x="6603840" y="2247840"/>
            <a:ext cx="4978080" cy="388584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o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Fifth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2"/>
          <p:cNvSpPr/>
          <p:nvPr/>
        </p:nvSpPr>
        <p:spPr>
          <a:xfrm>
            <a:off x="85320" y="69840"/>
            <a:ext cx="12017520" cy="6693120"/>
          </a:xfrm>
          <a:prstGeom prst="roundRect">
            <a:avLst>
              <a:gd name="adj" fmla="val 11865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174" name="PlaceHolder 3"/>
          <p:cNvSpPr>
            <a:spLocks noGrp="1"/>
          </p:cNvSpPr>
          <p:nvPr>
            <p:ph type="title"/>
          </p:nvPr>
        </p:nvSpPr>
        <p:spPr>
          <a:xfrm>
            <a:off x="1219320" y="274680"/>
            <a:ext cx="1036296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Click to edit the title text formatClick to edit Master title style</a:t>
            </a:r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dt"/>
          </p:nvPr>
        </p:nvSpPr>
        <p:spPr>
          <a:xfrm>
            <a:off x="8229600" y="6191280"/>
            <a:ext cx="330156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176" name="PlaceHolder 5"/>
          <p:cNvSpPr>
            <a:spLocks noGrp="1"/>
          </p:cNvSpPr>
          <p:nvPr>
            <p:ph type="ftr"/>
          </p:nvPr>
        </p:nvSpPr>
        <p:spPr>
          <a:xfrm>
            <a:off x="1219320" y="6172200"/>
            <a:ext cx="528300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sp>
        <p:nvSpPr>
          <p:cNvPr id="177" name="PlaceHolder 6"/>
          <p:cNvSpPr>
            <a:spLocks noGrp="1"/>
          </p:cNvSpPr>
          <p:nvPr>
            <p:ph type="sldNum"/>
          </p:nvPr>
        </p:nvSpPr>
        <p:spPr>
          <a:xfrm>
            <a:off x="195120" y="6210360"/>
            <a:ext cx="60912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7B54440C-4FD1-4784-9BCE-AF85C173D3A1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Perpetu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Perpetu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Perpetu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Perpetu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Perpetu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Perpetu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Perpetua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2"/>
          <p:cNvSpPr/>
          <p:nvPr/>
        </p:nvSpPr>
        <p:spPr>
          <a:xfrm>
            <a:off x="85320" y="69840"/>
            <a:ext cx="12017520" cy="6693120"/>
          </a:xfrm>
          <a:prstGeom prst="roundRect">
            <a:avLst>
              <a:gd name="adj" fmla="val 11865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215" name="CustomShap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4"/>
          <p:cNvSpPr/>
          <p:nvPr/>
        </p:nvSpPr>
        <p:spPr>
          <a:xfrm>
            <a:off x="87120" y="69840"/>
            <a:ext cx="12017520" cy="6691680"/>
          </a:xfrm>
          <a:prstGeom prst="roundRect">
            <a:avLst>
              <a:gd name="adj" fmla="val 11865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217" name="PlaceHolder 5"/>
          <p:cNvSpPr>
            <a:spLocks noGrp="1"/>
          </p:cNvSpPr>
          <p:nvPr>
            <p:ph type="title"/>
          </p:nvPr>
        </p:nvSpPr>
        <p:spPr>
          <a:xfrm>
            <a:off x="963000" y="952560"/>
            <a:ext cx="10362960" cy="136188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Click to edit the title text formatClick to edit Master title style</a:t>
            </a:r>
            <a:endParaRPr/>
          </a:p>
        </p:txBody>
      </p:sp>
      <p:sp>
        <p:nvSpPr>
          <p:cNvPr id="218" name="PlaceHolder 6"/>
          <p:cNvSpPr>
            <a:spLocks noGrp="1"/>
          </p:cNvSpPr>
          <p:nvPr>
            <p:ph type="body"/>
          </p:nvPr>
        </p:nvSpPr>
        <p:spPr>
          <a:xfrm>
            <a:off x="963000" y="2548080"/>
            <a:ext cx="10362960" cy="133776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8b8b8b"/>
                </a:solidFill>
                <a:latin typeface="Perpetu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8b8b8b"/>
                </a:solidFill>
                <a:latin typeface="Perpetu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8b8b8b"/>
                </a:solidFill>
                <a:latin typeface="Perpetu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8b8b8b"/>
                </a:solidFill>
                <a:latin typeface="Perpetu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8b8b8b"/>
                </a:solidFill>
                <a:latin typeface="Perpetu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8b8b8b"/>
                </a:solidFill>
                <a:latin typeface="Perpetua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8b8b8b"/>
                </a:solidFill>
                <a:latin typeface="Perpetua"/>
              </a:rPr>
              <a:t>Seventh Outline LevelClick to edit Master text styles</a:t>
            </a:r>
            <a:endParaRPr/>
          </a:p>
        </p:txBody>
      </p:sp>
      <p:sp>
        <p:nvSpPr>
          <p:cNvPr id="219" name="PlaceHolder 7"/>
          <p:cNvSpPr>
            <a:spLocks noGrp="1"/>
          </p:cNvSpPr>
          <p:nvPr>
            <p:ph type="dt"/>
          </p:nvPr>
        </p:nvSpPr>
        <p:spPr>
          <a:xfrm>
            <a:off x="8229600" y="6191280"/>
            <a:ext cx="330156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220" name="PlaceHolder 8"/>
          <p:cNvSpPr>
            <a:spLocks noGrp="1"/>
          </p:cNvSpPr>
          <p:nvPr>
            <p:ph type="ftr"/>
          </p:nvPr>
        </p:nvSpPr>
        <p:spPr>
          <a:xfrm>
            <a:off x="1066680" y="6172200"/>
            <a:ext cx="533376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sp>
        <p:nvSpPr>
          <p:cNvPr id="221" name="CustomShape 9"/>
          <p:cNvSpPr/>
          <p:nvPr/>
        </p:nvSpPr>
        <p:spPr>
          <a:xfrm flipV="1">
            <a:off x="92520" y="2376000"/>
            <a:ext cx="12017520" cy="910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80">
            <a:noFill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2" name="CustomShape 10"/>
          <p:cNvSpPr/>
          <p:nvPr/>
        </p:nvSpPr>
        <p:spPr>
          <a:xfrm>
            <a:off x="92160" y="2341440"/>
            <a:ext cx="12017880" cy="4536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80">
            <a:noFill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3" name="CustomShape 11"/>
          <p:cNvSpPr/>
          <p:nvPr/>
        </p:nvSpPr>
        <p:spPr>
          <a:xfrm>
            <a:off x="91080" y="2468880"/>
            <a:ext cx="12018960" cy="45360"/>
          </a:xfrm>
          <a:prstGeom prst="rect">
            <a:avLst/>
          </a:prstGeom>
          <a:solidFill>
            <a:schemeClr val="accent5"/>
          </a:solidFill>
          <a:ln w="19080">
            <a:noFill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4" name="PlaceHolder 12"/>
          <p:cNvSpPr>
            <a:spLocks noGrp="1"/>
          </p:cNvSpPr>
          <p:nvPr>
            <p:ph type="sldNum"/>
          </p:nvPr>
        </p:nvSpPr>
        <p:spPr>
          <a:xfrm>
            <a:off x="195120" y="6208920"/>
            <a:ext cx="60912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4501B040-24FC-497B-97C9-4606EE2809F0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ffffff"/>
                </a:solidFill>
                <a:latin typeface="Century Gothic"/>
              </a:rPr>
              <a:t>Click to edit the title text formatClick to edit Master title style</a:t>
            </a:r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dt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en-US" sz="900" strike="noStrike">
                <a:solidFill>
                  <a:srgbClr val="bfbfbf"/>
                </a:solidFill>
                <a:latin typeface="Century Gothic"/>
              </a:rPr>
              <a:t>10/24/2016</a:t>
            </a:r>
            <a:endParaRPr/>
          </a:p>
        </p:txBody>
      </p:sp>
      <p:sp>
        <p:nvSpPr>
          <p:cNvPr id="261" name="PlaceHolder 3"/>
          <p:cNvSpPr>
            <a:spLocks noGrp="1"/>
          </p:cNvSpPr>
          <p:nvPr>
            <p:ph type="ftr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62" name="PlaceHolder 4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E618FDA-7B8A-4294-97C4-802CB5D5FA29}" type="slidenum">
              <a:rPr b="1" lang="en-US" sz="900" strike="noStrike">
                <a:solidFill>
                  <a:srgbClr val="bfbfbf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400">
                <a:latin typeface="Century Gothic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400">
                <a:latin typeface="Century Gothic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5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wmf"/><Relationship Id="rId3" Type="http://schemas.openxmlformats.org/officeDocument/2006/relationships/image" Target="../media/image34.wmf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wmf"/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image" Target="../media/image54.wmf"/><Relationship Id="rId3" Type="http://schemas.openxmlformats.org/officeDocument/2006/relationships/image" Target="../media/image55.wmf"/><Relationship Id="rId4" Type="http://schemas.openxmlformats.org/officeDocument/2006/relationships/image" Target="../media/image56.wmf"/><Relationship Id="rId5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image" Target="../media/image58.wmf"/><Relationship Id="rId3" Type="http://schemas.openxmlformats.org/officeDocument/2006/relationships/image" Target="../media/image59.wmf"/><Relationship Id="rId4" Type="http://schemas.openxmlformats.org/officeDocument/2006/relationships/image" Target="../media/image60.wmf"/><Relationship Id="rId5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image" Target="../media/image61.wmf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2.wmf"/><Relationship Id="rId2" Type="http://schemas.openxmlformats.org/officeDocument/2006/relationships/image" Target="../media/image63.png"/><Relationship Id="rId3" Type="http://schemas.openxmlformats.org/officeDocument/2006/relationships/image" Target="../media/image64.wmf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slideLayout" Target="../slideLayouts/slideLayout7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wmf"/><Relationship Id="rId3" Type="http://schemas.openxmlformats.org/officeDocument/2006/relationships/image" Target="../media/image76.wmf"/><Relationship Id="rId4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5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77.jpeg"/><Relationship Id="rId2" Type="http://schemas.openxmlformats.org/officeDocument/2006/relationships/image" Target="../media/image78.jpeg"/><Relationship Id="rId3" Type="http://schemas.openxmlformats.org/officeDocument/2006/relationships/image" Target="../media/image79.jpeg"/><Relationship Id="rId4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80.jpeg"/><Relationship Id="rId2" Type="http://schemas.openxmlformats.org/officeDocument/2006/relationships/image" Target="../media/image81.jpeg"/><Relationship Id="rId3" Type="http://schemas.openxmlformats.org/officeDocument/2006/relationships/image" Target="../media/image82.jpeg"/><Relationship Id="rId4" Type="http://schemas.openxmlformats.org/officeDocument/2006/relationships/image" Target="../media/image83.jpeg"/><Relationship Id="rId5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image" Target="../media/image84.png"/><Relationship Id="rId3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slideLayout" Target="../slideLayouts/slideLayout7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91.pn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94.png"/><Relationship Id="rId2" Type="http://schemas.openxmlformats.org/officeDocument/2006/relationships/image" Target="../media/image95.png"/><Relationship Id="rId3" Type="http://schemas.openxmlformats.org/officeDocument/2006/relationships/image" Target="../media/image96.wmf"/><Relationship Id="rId4" Type="http://schemas.openxmlformats.org/officeDocument/2006/relationships/image" Target="../media/image97.wmf"/><Relationship Id="rId5" Type="http://schemas.openxmlformats.org/officeDocument/2006/relationships/image" Target="../media/image98.wmf"/><Relationship Id="rId6" Type="http://schemas.openxmlformats.org/officeDocument/2006/relationships/image" Target="../media/image99.wmf"/><Relationship Id="rId7" Type="http://schemas.openxmlformats.org/officeDocument/2006/relationships/image" Target="../media/image100.wmf"/><Relationship Id="rId8" Type="http://schemas.openxmlformats.org/officeDocument/2006/relationships/image" Target="../media/image101.wmf"/><Relationship Id="rId9" Type="http://schemas.openxmlformats.org/officeDocument/2006/relationships/image" Target="../media/image102.wmf"/><Relationship Id="rId10" Type="http://schemas.openxmlformats.org/officeDocument/2006/relationships/image" Target="../media/image103.wmf"/><Relationship Id="rId1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04.png"/><Relationship Id="rId2" Type="http://schemas.openxmlformats.org/officeDocument/2006/relationships/image" Target="../media/image105.png"/><Relationship Id="rId3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106.png"/><Relationship Id="rId2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107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08.png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12.wmf"/><Relationship Id="rId2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113.png"/><Relationship Id="rId2" Type="http://schemas.openxmlformats.org/officeDocument/2006/relationships/image" Target="../media/image114.wmf"/><Relationship Id="rId3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115.png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wmf"/><Relationship Id="rId7" Type="http://schemas.openxmlformats.org/officeDocument/2006/relationships/image" Target="../media/image121.wmf"/><Relationship Id="rId8" Type="http://schemas.openxmlformats.org/officeDocument/2006/relationships/image" Target="../media/image122.wmf"/><Relationship Id="rId9" Type="http://schemas.openxmlformats.org/officeDocument/2006/relationships/image" Target="../media/image123.wmf"/><Relationship Id="rId10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124.png"/><Relationship Id="rId2" Type="http://schemas.openxmlformats.org/officeDocument/2006/relationships/image" Target="../media/image125.jpeg"/><Relationship Id="rId3" Type="http://schemas.openxmlformats.org/officeDocument/2006/relationships/image" Target="../media/image126.wmf"/><Relationship Id="rId4" Type="http://schemas.openxmlformats.org/officeDocument/2006/relationships/slideLayout" Target="../slideLayouts/slideLayout37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127.png"/><Relationship Id="rId2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28.png"/><Relationship Id="rId2" Type="http://schemas.openxmlformats.org/officeDocument/2006/relationships/image" Target="../media/image129.png"/><Relationship Id="rId3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130.wmf"/><Relationship Id="rId2" Type="http://schemas.openxmlformats.org/officeDocument/2006/relationships/image" Target="../media/image131.wmf"/><Relationship Id="rId3" Type="http://schemas.openxmlformats.org/officeDocument/2006/relationships/image" Target="../media/image132.wmf"/><Relationship Id="rId4" Type="http://schemas.openxmlformats.org/officeDocument/2006/relationships/image" Target="../media/image133.wmf"/><Relationship Id="rId5" Type="http://schemas.openxmlformats.org/officeDocument/2006/relationships/image" Target="../media/image134.wmf"/><Relationship Id="rId6" Type="http://schemas.openxmlformats.org/officeDocument/2006/relationships/image" Target="../media/image135.wmf"/><Relationship Id="rId7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136.wmf"/><Relationship Id="rId2" Type="http://schemas.openxmlformats.org/officeDocument/2006/relationships/image" Target="../media/image137.wmf"/><Relationship Id="rId3" Type="http://schemas.openxmlformats.org/officeDocument/2006/relationships/image" Target="../media/image138.wmf"/><Relationship Id="rId4" Type="http://schemas.openxmlformats.org/officeDocument/2006/relationships/image" Target="../media/image139.wmf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wmf"/><Relationship Id="rId3" Type="http://schemas.openxmlformats.org/officeDocument/2006/relationships/image" Target="../media/image26.wmf"/><Relationship Id="rId4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1727280" y="3200400"/>
            <a:ext cx="8534160" cy="1599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2600" strike="noStrike">
                <a:solidFill>
                  <a:srgbClr val="696464"/>
                </a:solidFill>
                <a:latin typeface="Perpetua"/>
              </a:rPr>
              <a:t>Sergey Antipov, The University of Chicago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600" strike="noStrike">
                <a:solidFill>
                  <a:srgbClr val="696464"/>
                </a:solidFill>
                <a:latin typeface="Perpetua"/>
              </a:rPr>
              <a:t>Advisors: Young-Kee Kim (U.Chicago) and</a:t>
            </a:r>
            <a:r>
              <a:rPr lang="en-US" sz="2600" strike="noStrike">
                <a:solidFill>
                  <a:srgbClr val="696464"/>
                </a:solidFill>
                <a:latin typeface="Perpetua"/>
              </a:rPr>
              <a:t>
</a:t>
            </a:r>
            <a:r>
              <a:rPr lang="en-US" sz="2600" strike="noStrike">
                <a:solidFill>
                  <a:srgbClr val="696464"/>
                </a:solidFill>
                <a:latin typeface="Perpetua"/>
              </a:rPr>
              <a:t>Sergei Nagaitsev (FNAL/U.Chicago)</a:t>
            </a:r>
            <a:endParaRPr/>
          </a:p>
        </p:txBody>
      </p:sp>
      <p:sp>
        <p:nvSpPr>
          <p:cNvPr id="304" name="TextShape 2"/>
          <p:cNvSpPr txBox="1"/>
          <p:nvPr/>
        </p:nvSpPr>
        <p:spPr>
          <a:xfrm>
            <a:off x="609480" y="1505880"/>
            <a:ext cx="10972440" cy="1469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ffffff"/>
                </a:solidFill>
                <a:latin typeface="Franklin Gothic Book"/>
              </a:rPr>
              <a:t>Study of Fast Instability in Recycler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1219320" y="274680"/>
            <a:ext cx="10362960" cy="162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Why do we see an instability in Recycler but nothing in Main Injector?</a:t>
            </a:r>
            <a:endParaRPr/>
          </a:p>
        </p:txBody>
      </p:sp>
      <p:sp>
        <p:nvSpPr>
          <p:cNvPr id="386" name="CustomShape 2"/>
          <p:cNvSpPr/>
          <p:nvPr/>
        </p:nvSpPr>
        <p:spPr>
          <a:xfrm>
            <a:off x="784800" y="1895400"/>
            <a:ext cx="341820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Perpetua"/>
              </a:rPr>
              <a:t>Same energy</a:t>
            </a:r>
            <a:endParaRPr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Perpetua"/>
              </a:rPr>
              <a:t>Same beam</a:t>
            </a:r>
            <a:endParaRPr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Perpetua"/>
              </a:rPr>
              <a:t>Same beampipe</a:t>
            </a:r>
            <a:endParaRPr/>
          </a:p>
        </p:txBody>
      </p:sp>
      <p:pic>
        <p:nvPicPr>
          <p:cNvPr id="387" name="Picture 7" descr=""/>
          <p:cNvPicPr/>
          <p:nvPr/>
        </p:nvPicPr>
        <p:blipFill>
          <a:blip r:embed="rId1"/>
          <a:stretch/>
        </p:blipFill>
        <p:spPr>
          <a:xfrm>
            <a:off x="6141960" y="2170440"/>
            <a:ext cx="5336280" cy="4110120"/>
          </a:xfrm>
          <a:prstGeom prst="rect">
            <a:avLst/>
          </a:prstGeom>
          <a:ln>
            <a:noFill/>
          </a:ln>
        </p:spPr>
      </p:pic>
      <p:sp>
        <p:nvSpPr>
          <p:cNvPr id="388" name="CustomShape 3"/>
          <p:cNvSpPr/>
          <p:nvPr/>
        </p:nvSpPr>
        <p:spPr>
          <a:xfrm>
            <a:off x="6141960" y="1362960"/>
            <a:ext cx="214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4"/>
          <p:cNvSpPr/>
          <p:nvPr/>
        </p:nvSpPr>
        <p:spPr>
          <a:xfrm>
            <a:off x="9505800" y="5501880"/>
            <a:ext cx="12769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00b0f0"/>
                </a:solidFill>
                <a:latin typeface="Perpetua"/>
              </a:rPr>
              <a:t>Dipole</a:t>
            </a:r>
            <a:endParaRPr/>
          </a:p>
        </p:txBody>
      </p:sp>
      <p:sp>
        <p:nvSpPr>
          <p:cNvPr id="390" name="Line 5"/>
          <p:cNvSpPr/>
          <p:nvPr/>
        </p:nvSpPr>
        <p:spPr>
          <a:xfrm>
            <a:off x="8721360" y="5501880"/>
            <a:ext cx="798120" cy="179640"/>
          </a:xfrm>
          <a:prstGeom prst="line">
            <a:avLst/>
          </a:prstGeom>
          <a:ln>
            <a:solidFill>
              <a:srgbClr val="00b0f0"/>
            </a:solidFill>
            <a:round/>
          </a:ln>
        </p:spPr>
      </p:sp>
      <p:sp>
        <p:nvSpPr>
          <p:cNvPr id="391" name="CustomShape 6"/>
          <p:cNvSpPr/>
          <p:nvPr/>
        </p:nvSpPr>
        <p:spPr>
          <a:xfrm>
            <a:off x="9532440" y="4745520"/>
            <a:ext cx="21852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c00000"/>
                </a:solidFill>
                <a:latin typeface="Perpetua"/>
              </a:rPr>
              <a:t>Quadrupole</a:t>
            </a:r>
            <a:endParaRPr/>
          </a:p>
        </p:txBody>
      </p:sp>
      <p:sp>
        <p:nvSpPr>
          <p:cNvPr id="392" name="Line 7"/>
          <p:cNvSpPr/>
          <p:nvPr/>
        </p:nvSpPr>
        <p:spPr>
          <a:xfrm>
            <a:off x="9327960" y="5008680"/>
            <a:ext cx="261000" cy="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  <p:sp>
        <p:nvSpPr>
          <p:cNvPr id="393" name="CustomShape 8"/>
          <p:cNvSpPr/>
          <p:nvPr/>
        </p:nvSpPr>
        <p:spPr>
          <a:xfrm>
            <a:off x="8236440" y="2289600"/>
            <a:ext cx="2883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006600"/>
                </a:solidFill>
                <a:latin typeface="Perpetua"/>
              </a:rPr>
              <a:t>Gradient Dipole</a:t>
            </a:r>
            <a:endParaRPr/>
          </a:p>
        </p:txBody>
      </p:sp>
      <p:sp>
        <p:nvSpPr>
          <p:cNvPr id="394" name="Line 9"/>
          <p:cNvSpPr/>
          <p:nvPr/>
        </p:nvSpPr>
        <p:spPr>
          <a:xfrm flipV="1">
            <a:off x="7741800" y="2552760"/>
            <a:ext cx="596160" cy="156240"/>
          </a:xfrm>
          <a:prstGeom prst="line">
            <a:avLst/>
          </a:prstGeom>
          <a:ln>
            <a:solidFill>
              <a:srgbClr val="006600"/>
            </a:solidFill>
            <a:round/>
          </a:ln>
        </p:spPr>
      </p:sp>
      <p:sp>
        <p:nvSpPr>
          <p:cNvPr id="395" name="TextShape 10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396" name="TextShape 11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B9768326-1984-41F4-95FD-649F440AF8E3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Trapping in combined function dipoles</a:t>
            </a:r>
            <a:endParaRPr/>
          </a:p>
        </p:txBody>
      </p:sp>
      <p:pic>
        <p:nvPicPr>
          <p:cNvPr id="398" name="Picture 3" descr=""/>
          <p:cNvPicPr/>
          <p:nvPr/>
        </p:nvPicPr>
        <p:blipFill>
          <a:blip r:embed="rId1"/>
          <a:stretch/>
        </p:blipFill>
        <p:spPr>
          <a:xfrm>
            <a:off x="3272040" y="1571040"/>
            <a:ext cx="6324120" cy="3920760"/>
          </a:xfrm>
          <a:prstGeom prst="rect">
            <a:avLst/>
          </a:prstGeom>
          <a:ln>
            <a:noFill/>
          </a:ln>
        </p:spPr>
      </p:pic>
      <p:sp>
        <p:nvSpPr>
          <p:cNvPr id="399" name="CustomShape 2"/>
          <p:cNvSpPr/>
          <p:nvPr/>
        </p:nvSpPr>
        <p:spPr>
          <a:xfrm>
            <a:off x="6422400" y="5492160"/>
            <a:ext cx="169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Escape cone:</a:t>
            </a:r>
            <a:endParaRPr/>
          </a:p>
        </p:txBody>
      </p:sp>
      <p:sp>
        <p:nvSpPr>
          <p:cNvPr id="400" name="Line 3"/>
          <p:cNvSpPr/>
          <p:nvPr/>
        </p:nvSpPr>
        <p:spPr>
          <a:xfrm>
            <a:off x="2156760" y="6116040"/>
            <a:ext cx="241200" cy="20700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  <p:sp>
        <p:nvSpPr>
          <p:cNvPr id="401" name="Line 4"/>
          <p:cNvSpPr/>
          <p:nvPr/>
        </p:nvSpPr>
        <p:spPr>
          <a:xfrm>
            <a:off x="2501640" y="5575320"/>
            <a:ext cx="621000" cy="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  <p:sp>
        <p:nvSpPr>
          <p:cNvPr id="402" name="Line 5"/>
          <p:cNvSpPr/>
          <p:nvPr/>
        </p:nvSpPr>
        <p:spPr>
          <a:xfrm flipV="1">
            <a:off x="2872440" y="5575320"/>
            <a:ext cx="258840" cy="28512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  <p:sp>
        <p:nvSpPr>
          <p:cNvPr id="403" name="CustomShape 6"/>
          <p:cNvSpPr/>
          <p:nvPr/>
        </p:nvSpPr>
        <p:spPr>
          <a:xfrm>
            <a:off x="2787480" y="5376600"/>
            <a:ext cx="2883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Quadrupole component</a:t>
            </a:r>
            <a:endParaRPr/>
          </a:p>
        </p:txBody>
      </p:sp>
      <p:sp>
        <p:nvSpPr>
          <p:cNvPr id="404" name="CustomShape 7"/>
          <p:cNvSpPr/>
          <p:nvPr/>
        </p:nvSpPr>
        <p:spPr>
          <a:xfrm>
            <a:off x="2134440" y="6230880"/>
            <a:ext cx="2275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Dipole component</a:t>
            </a:r>
            <a:endParaRPr/>
          </a:p>
        </p:txBody>
      </p:sp>
      <p:sp>
        <p:nvSpPr>
          <p:cNvPr id="405" name="TextShape 8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406" name="TextShape 9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754C9BDE-E416-4BC1-B4AE-3F87828DC8D8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pic>
        <p:nvPicPr>
          <p:cNvPr id="407" name="" descr=""/>
          <p:cNvPicPr/>
          <p:nvPr/>
        </p:nvPicPr>
        <p:blipFill>
          <a:blip r:embed="rId2"/>
          <a:stretch/>
        </p:blipFill>
        <p:spPr>
          <a:xfrm>
            <a:off x="1434960" y="5372280"/>
            <a:ext cx="1422360" cy="736560"/>
          </a:xfrm>
          <a:prstGeom prst="rect">
            <a:avLst/>
          </a:prstGeom>
          <a:ln>
            <a:noFill/>
          </a:ln>
        </p:spPr>
      </p:pic>
      <p:pic>
        <p:nvPicPr>
          <p:cNvPr id="408" name="" descr=""/>
          <p:cNvPicPr/>
          <p:nvPr/>
        </p:nvPicPr>
        <p:blipFill>
          <a:blip r:embed="rId3"/>
          <a:stretch/>
        </p:blipFill>
        <p:spPr>
          <a:xfrm>
            <a:off x="8102520" y="5460840"/>
            <a:ext cx="2476440" cy="38088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Trapping in combined function dipoles</a:t>
            </a:r>
            <a:endParaRPr/>
          </a:p>
        </p:txBody>
      </p:sp>
      <p:pic>
        <p:nvPicPr>
          <p:cNvPr id="410" name="Picture 3" descr=""/>
          <p:cNvPicPr/>
          <p:nvPr/>
        </p:nvPicPr>
        <p:blipFill>
          <a:blip r:embed="rId1"/>
          <a:stretch/>
        </p:blipFill>
        <p:spPr>
          <a:xfrm>
            <a:off x="1219320" y="1736640"/>
            <a:ext cx="4551480" cy="3370320"/>
          </a:xfrm>
          <a:prstGeom prst="rect">
            <a:avLst/>
          </a:prstGeom>
          <a:ln>
            <a:noFill/>
          </a:ln>
        </p:spPr>
      </p:pic>
      <p:sp>
        <p:nvSpPr>
          <p:cNvPr id="411" name="CustomShape 2"/>
          <p:cNvSpPr/>
          <p:nvPr/>
        </p:nvSpPr>
        <p:spPr>
          <a:xfrm>
            <a:off x="6422400" y="5492160"/>
            <a:ext cx="169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Escape cone:</a:t>
            </a:r>
            <a:endParaRPr/>
          </a:p>
        </p:txBody>
      </p:sp>
      <p:sp>
        <p:nvSpPr>
          <p:cNvPr id="412" name="Line 3"/>
          <p:cNvSpPr/>
          <p:nvPr/>
        </p:nvSpPr>
        <p:spPr>
          <a:xfrm>
            <a:off x="2156760" y="6116040"/>
            <a:ext cx="241200" cy="20700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  <p:sp>
        <p:nvSpPr>
          <p:cNvPr id="413" name="Line 4"/>
          <p:cNvSpPr/>
          <p:nvPr/>
        </p:nvSpPr>
        <p:spPr>
          <a:xfrm>
            <a:off x="2501640" y="5575320"/>
            <a:ext cx="621000" cy="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  <p:sp>
        <p:nvSpPr>
          <p:cNvPr id="414" name="Line 5"/>
          <p:cNvSpPr/>
          <p:nvPr/>
        </p:nvSpPr>
        <p:spPr>
          <a:xfrm flipV="1">
            <a:off x="2872440" y="5575320"/>
            <a:ext cx="258840" cy="28512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  <p:sp>
        <p:nvSpPr>
          <p:cNvPr id="415" name="CustomShape 6"/>
          <p:cNvSpPr/>
          <p:nvPr/>
        </p:nvSpPr>
        <p:spPr>
          <a:xfrm>
            <a:off x="2787480" y="5376600"/>
            <a:ext cx="2883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Quadrupole component</a:t>
            </a:r>
            <a:endParaRPr/>
          </a:p>
        </p:txBody>
      </p:sp>
      <p:sp>
        <p:nvSpPr>
          <p:cNvPr id="416" name="CustomShape 7"/>
          <p:cNvSpPr/>
          <p:nvPr/>
        </p:nvSpPr>
        <p:spPr>
          <a:xfrm>
            <a:off x="2134440" y="6230880"/>
            <a:ext cx="2275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Dipole component</a:t>
            </a:r>
            <a:endParaRPr/>
          </a:p>
        </p:txBody>
      </p:sp>
      <p:graphicFrame>
        <p:nvGraphicFramePr>
          <p:cNvPr id="417" name="Table 8"/>
          <p:cNvGraphicFramePr/>
          <p:nvPr/>
        </p:nvGraphicFramePr>
        <p:xfrm>
          <a:off x="6167880" y="2113560"/>
          <a:ext cx="5414040" cy="1586880"/>
        </p:xfrm>
        <a:graphic>
          <a:graphicData uri="http://schemas.openxmlformats.org/drawingml/2006/table">
            <a:tbl>
              <a:tblPr/>
              <a:tblGrid>
                <a:gridCol w="974520"/>
                <a:gridCol w="1732320"/>
                <a:gridCol w="1353600"/>
                <a:gridCol w="1353600"/>
              </a:tblGrid>
              <a:tr h="5785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Magnet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Central Field, kG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Bdl, kG-m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Quad, kG/m </a:t>
                      </a:r>
                      <a:endParaRPr/>
                    </a:p>
                  </a:txBody>
                  <a:tcPr/>
                </a:tc>
              </a:tr>
              <a:tr h="335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RGF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1.3752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6.182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3.355</a:t>
                      </a:r>
                      <a:endParaRPr/>
                    </a:p>
                  </a:txBody>
                  <a:tcPr/>
                </a:tc>
              </a:tr>
              <a:tr h="335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RGD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1.3752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6.183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-3.238 </a:t>
                      </a:r>
                      <a:endParaRPr/>
                    </a:p>
                  </a:txBody>
                  <a:tcPr/>
                </a:tc>
              </a:tr>
              <a:tr h="335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SGF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1.330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4.121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6.682 </a:t>
                      </a:r>
                      <a:endParaRPr/>
                    </a:p>
                  </a:txBody>
                  <a:tcPr/>
                </a:tc>
              </a:tr>
              <a:tr h="335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SGD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1.330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4.121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Perpetua"/>
                        </a:rPr>
                        <a:t>-6.824 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8" name="CustomShape 9"/>
          <p:cNvSpPr/>
          <p:nvPr/>
        </p:nvSpPr>
        <p:spPr>
          <a:xfrm>
            <a:off x="6167880" y="2484360"/>
            <a:ext cx="5414040" cy="62100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9" name="TextShape 10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420" name="TextShape 11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E688ED64-BCC5-40C6-A072-11D1D68CDD9E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pic>
        <p:nvPicPr>
          <p:cNvPr id="421" name="" descr=""/>
          <p:cNvPicPr/>
          <p:nvPr/>
        </p:nvPicPr>
        <p:blipFill>
          <a:blip r:embed="rId2"/>
          <a:stretch/>
        </p:blipFill>
        <p:spPr>
          <a:xfrm>
            <a:off x="1434960" y="5372280"/>
            <a:ext cx="1422360" cy="736560"/>
          </a:xfrm>
          <a:prstGeom prst="rect">
            <a:avLst/>
          </a:prstGeom>
          <a:ln>
            <a:noFill/>
          </a:ln>
        </p:spPr>
      </p:pic>
      <p:pic>
        <p:nvPicPr>
          <p:cNvPr id="422" name="" descr=""/>
          <p:cNvPicPr/>
          <p:nvPr/>
        </p:nvPicPr>
        <p:blipFill>
          <a:blip r:embed="rId3"/>
          <a:stretch/>
        </p:blipFill>
        <p:spPr>
          <a:xfrm>
            <a:off x="8102520" y="5460840"/>
            <a:ext cx="2476440" cy="380880"/>
          </a:xfrm>
          <a:prstGeom prst="rect">
            <a:avLst/>
          </a:prstGeom>
          <a:ln>
            <a:noFill/>
          </a:ln>
        </p:spPr>
      </p:pic>
      <p:pic>
        <p:nvPicPr>
          <p:cNvPr id="423" name="" descr=""/>
          <p:cNvPicPr/>
          <p:nvPr/>
        </p:nvPicPr>
        <p:blipFill>
          <a:blip r:embed="rId4"/>
          <a:stretch/>
        </p:blipFill>
        <p:spPr>
          <a:xfrm>
            <a:off x="8102520" y="5931000"/>
            <a:ext cx="1219320" cy="31752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 txBox="1"/>
          <p:nvPr/>
        </p:nvSpPr>
        <p:spPr>
          <a:xfrm>
            <a:off x="1219320" y="150840"/>
            <a:ext cx="10362960" cy="8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696464"/>
                </a:solidFill>
                <a:latin typeface="Franklin Gothic Book"/>
              </a:rPr>
              <a:t>Up to 1% of the particles can be trapped by magnetic field</a:t>
            </a:r>
            <a:endParaRPr/>
          </a:p>
        </p:txBody>
      </p:sp>
      <p:sp>
        <p:nvSpPr>
          <p:cNvPr id="425" name="TextShape 2"/>
          <p:cNvSpPr txBox="1"/>
          <p:nvPr/>
        </p:nvSpPr>
        <p:spPr>
          <a:xfrm>
            <a:off x="838080" y="1825560"/>
            <a:ext cx="10515240" cy="4367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pic>
        <p:nvPicPr>
          <p:cNvPr id="426" name="Picture 3" descr=""/>
          <p:cNvPicPr/>
          <p:nvPr/>
        </p:nvPicPr>
        <p:blipFill>
          <a:blip r:embed="rId1"/>
          <a:stretch/>
        </p:blipFill>
        <p:spPr>
          <a:xfrm>
            <a:off x="1721880" y="1184760"/>
            <a:ext cx="8747640" cy="2682000"/>
          </a:xfrm>
          <a:prstGeom prst="rect">
            <a:avLst/>
          </a:prstGeom>
          <a:ln>
            <a:noFill/>
          </a:ln>
        </p:spPr>
      </p:pic>
      <p:graphicFrame>
        <p:nvGraphicFramePr>
          <p:cNvPr id="427" name="Chart 9"/>
          <p:cNvGraphicFramePr/>
          <p:nvPr/>
        </p:nvGraphicFramePr>
        <p:xfrm>
          <a:off x="6719400" y="3873960"/>
          <a:ext cx="4705200" cy="237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8" name="Line 3"/>
          <p:cNvSpPr/>
          <p:nvPr/>
        </p:nvSpPr>
        <p:spPr>
          <a:xfrm flipH="1" flipV="1">
            <a:off x="10679400" y="4012200"/>
            <a:ext cx="7920" cy="1661760"/>
          </a:xfrm>
          <a:prstGeom prst="line">
            <a:avLst/>
          </a:prstGeom>
          <a:ln>
            <a:solidFill>
              <a:srgbClr val="b0350b"/>
            </a:solidFill>
            <a:custDash>
              <a:ds d="500000" sp="400000"/>
            </a:custDash>
            <a:round/>
          </a:ln>
        </p:spPr>
      </p:sp>
      <p:sp>
        <p:nvSpPr>
          <p:cNvPr id="429" name="CustomShape 4"/>
          <p:cNvSpPr/>
          <p:nvPr/>
        </p:nvSpPr>
        <p:spPr>
          <a:xfrm rot="16200000">
            <a:off x="10164240" y="3770280"/>
            <a:ext cx="898200" cy="118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Current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intensity</a:t>
            </a:r>
            <a:endParaRPr/>
          </a:p>
        </p:txBody>
      </p:sp>
      <p:sp>
        <p:nvSpPr>
          <p:cNvPr id="430" name="CustomShape 5"/>
          <p:cNvSpPr/>
          <p:nvPr/>
        </p:nvSpPr>
        <p:spPr>
          <a:xfrm>
            <a:off x="1071720" y="4812840"/>
            <a:ext cx="5414040" cy="136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  <a:buSzPct val="66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  </a:t>
            </a:r>
            <a:r>
              <a:rPr lang="en-US" sz="2000" strike="noStrike">
                <a:solidFill>
                  <a:srgbClr val="000000"/>
                </a:solidFill>
                <a:latin typeface="Perpetua"/>
              </a:rPr>
              <a:t>Lifetime due to scattering: ~ 1 ms</a:t>
            </a:r>
            <a:endParaRPr/>
          </a:p>
          <a:p>
            <a:pPr>
              <a:lnSpc>
                <a:spcPct val="150000"/>
              </a:lnSpc>
              <a:buSzPct val="66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  </a:t>
            </a:r>
            <a:r>
              <a:rPr lang="en-US" sz="2000" strike="noStrike">
                <a:solidFill>
                  <a:srgbClr val="000000"/>
                </a:solidFill>
                <a:latin typeface="Perpetua"/>
              </a:rPr>
              <a:t>All trapped particles survive until the next turn </a:t>
            </a:r>
            <a:endParaRPr/>
          </a:p>
        </p:txBody>
      </p:sp>
      <p:sp>
        <p:nvSpPr>
          <p:cNvPr id="431" name="TextShape 6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432" name="TextShape 7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AE64495B-0F6D-4C9A-A14A-F9EFDD4B279A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Presence of trapping changes the build-up</a:t>
            </a:r>
            <a:endParaRPr/>
          </a:p>
        </p:txBody>
      </p:sp>
      <p:sp>
        <p:nvSpPr>
          <p:cNvPr id="434" name="CustomShape 2"/>
          <p:cNvSpPr/>
          <p:nvPr/>
        </p:nvSpPr>
        <p:spPr>
          <a:xfrm>
            <a:off x="4796280" y="181152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35" name="Picture 4" descr=""/>
          <p:cNvPicPr/>
          <p:nvPr/>
        </p:nvPicPr>
        <p:blipFill>
          <a:blip r:embed="rId1"/>
          <a:stretch/>
        </p:blipFill>
        <p:spPr>
          <a:xfrm>
            <a:off x="2772720" y="1454760"/>
            <a:ext cx="6071760" cy="5023080"/>
          </a:xfrm>
          <a:prstGeom prst="rect">
            <a:avLst/>
          </a:prstGeom>
          <a:ln>
            <a:noFill/>
          </a:ln>
        </p:spPr>
      </p:pic>
      <p:sp>
        <p:nvSpPr>
          <p:cNvPr id="436" name="TextShape 3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437" name="CustomShape 4"/>
          <p:cNvSpPr/>
          <p:nvPr/>
        </p:nvSpPr>
        <p:spPr>
          <a:xfrm rot="16200000">
            <a:off x="1499760" y="3228120"/>
            <a:ext cx="3345480" cy="36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Linear particle density (m</a:t>
            </a:r>
            <a:r>
              <a:rPr lang="en-US" strike="noStrike" baseline="30000">
                <a:solidFill>
                  <a:srgbClr val="000000"/>
                </a:solidFill>
                <a:latin typeface="Perpetua"/>
              </a:rPr>
              <a:t>-1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)</a:t>
            </a:r>
            <a:endParaRPr/>
          </a:p>
        </p:txBody>
      </p:sp>
      <p:sp>
        <p:nvSpPr>
          <p:cNvPr id="438" name="TextShape 5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E8FD269E-E952-4B89-B215-91D712AD13DA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Times New Roman"/>
                <a:ea typeface="Times New Roman"/>
              </a:rPr>
              <a:t>Electron cloud forms a vertical stripe inside the vacuum chamber; its horizontal position - beam center</a:t>
            </a:r>
            <a:endParaRPr/>
          </a:p>
        </p:txBody>
      </p:sp>
      <p:sp>
        <p:nvSpPr>
          <p:cNvPr id="440" name="TextShape 2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441" name="TextShape 3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99678E2B-EA53-4545-939D-14E708F4584B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pic>
        <p:nvPicPr>
          <p:cNvPr id="442" name="Content Placeholder 5" descr=""/>
          <p:cNvPicPr/>
          <p:nvPr/>
        </p:nvPicPr>
        <p:blipFill>
          <a:blip r:embed="rId1"/>
          <a:stretch/>
        </p:blipFill>
        <p:spPr>
          <a:xfrm>
            <a:off x="2850120" y="1926720"/>
            <a:ext cx="6224040" cy="3755160"/>
          </a:xfrm>
          <a:prstGeom prst="rect">
            <a:avLst/>
          </a:prstGeom>
          <a:ln>
            <a:noFill/>
          </a:ln>
        </p:spPr>
      </p:pic>
      <p:sp>
        <p:nvSpPr>
          <p:cNvPr id="443" name="Line 4"/>
          <p:cNvSpPr/>
          <p:nvPr/>
        </p:nvSpPr>
        <p:spPr>
          <a:xfrm>
            <a:off x="3848040" y="5810040"/>
            <a:ext cx="504720" cy="0"/>
          </a:xfrm>
          <a:prstGeom prst="line">
            <a:avLst/>
          </a:prstGeom>
          <a:ln w="19080">
            <a:solidFill>
              <a:srgbClr val="b0350b"/>
            </a:solidFill>
            <a:round/>
          </a:ln>
        </p:spPr>
      </p:sp>
      <p:sp>
        <p:nvSpPr>
          <p:cNvPr id="444" name="CustomShape 5"/>
          <p:cNvSpPr/>
          <p:nvPr/>
        </p:nvSpPr>
        <p:spPr>
          <a:xfrm>
            <a:off x="3872160" y="5841000"/>
            <a:ext cx="446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2</a:t>
            </a:r>
            <a:r>
              <a:rPr lang="en-US" strike="noStrike">
                <a:solidFill>
                  <a:srgbClr val="000000"/>
                </a:solidFill>
                <a:latin typeface="Calibri"/>
              </a:rPr>
              <a:t>σ</a:t>
            </a:r>
            <a:endParaRPr/>
          </a:p>
        </p:txBody>
      </p:sp>
      <p:sp>
        <p:nvSpPr>
          <p:cNvPr id="445" name="CustomShape 6"/>
          <p:cNvSpPr/>
          <p:nvPr/>
        </p:nvSpPr>
        <p:spPr>
          <a:xfrm>
            <a:off x="3848040" y="5810400"/>
            <a:ext cx="504360" cy="360"/>
          </a:xfrm>
          <a:prstGeom prst="straightConnector1">
            <a:avLst/>
          </a:prstGeom>
          <a:noFill/>
          <a:ln>
            <a:solidFill>
              <a:srgbClr val="b0350b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Picture 5" descr=""/>
          <p:cNvPicPr/>
          <p:nvPr/>
        </p:nvPicPr>
        <p:blipFill>
          <a:blip r:embed="rId1"/>
          <a:stretch/>
        </p:blipFill>
        <p:spPr>
          <a:xfrm>
            <a:off x="2523960" y="1648440"/>
            <a:ext cx="6837840" cy="4836240"/>
          </a:xfrm>
          <a:prstGeom prst="rect">
            <a:avLst/>
          </a:prstGeom>
          <a:ln>
            <a:noFill/>
          </a:ln>
        </p:spPr>
      </p:pic>
      <p:sp>
        <p:nvSpPr>
          <p:cNvPr id="447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When bunches compress longitudinally,</a:t>
            </a: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
</a:t>
            </a: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the electron density reaches the beam density</a:t>
            </a:r>
            <a:endParaRPr/>
          </a:p>
        </p:txBody>
      </p:sp>
      <p:sp>
        <p:nvSpPr>
          <p:cNvPr id="448" name="CustomShape 2"/>
          <p:cNvSpPr/>
          <p:nvPr/>
        </p:nvSpPr>
        <p:spPr>
          <a:xfrm rot="16200000">
            <a:off x="856800" y="3714840"/>
            <a:ext cx="3699000" cy="39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Linear particle density (m</a:t>
            </a:r>
            <a:r>
              <a:rPr lang="en-US" sz="2000" strike="noStrike" baseline="30000">
                <a:solidFill>
                  <a:srgbClr val="000000"/>
                </a:solidFill>
                <a:latin typeface="Perpetua"/>
              </a:rPr>
              <a:t>-1</a:t>
            </a:r>
            <a:r>
              <a:rPr lang="en-US" sz="2000" strike="noStrike">
                <a:solidFill>
                  <a:srgbClr val="000000"/>
                </a:solidFill>
                <a:latin typeface="Perpetua"/>
              </a:rPr>
              <a:t>)</a:t>
            </a:r>
            <a:endParaRPr/>
          </a:p>
        </p:txBody>
      </p:sp>
      <p:sp>
        <p:nvSpPr>
          <p:cNvPr id="449" name="Line 3"/>
          <p:cNvSpPr/>
          <p:nvPr/>
        </p:nvSpPr>
        <p:spPr>
          <a:xfrm>
            <a:off x="3716280" y="2424240"/>
            <a:ext cx="5271840" cy="18360"/>
          </a:xfrm>
          <a:prstGeom prst="line">
            <a:avLst/>
          </a:prstGeom>
          <a:ln w="25560">
            <a:solidFill>
              <a:srgbClr val="b0350b"/>
            </a:solidFill>
            <a:custDash>
              <a:ds d="400000" sp="300000"/>
            </a:custDash>
            <a:round/>
          </a:ln>
        </p:spPr>
      </p:sp>
      <p:sp>
        <p:nvSpPr>
          <p:cNvPr id="450" name="CustomShape 4"/>
          <p:cNvSpPr/>
          <p:nvPr/>
        </p:nvSpPr>
        <p:spPr>
          <a:xfrm>
            <a:off x="6298920" y="2433600"/>
            <a:ext cx="972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9b2d1f"/>
                </a:solidFill>
                <a:latin typeface="Perpetua"/>
              </a:rPr>
              <a:t>beam</a:t>
            </a:r>
            <a:endParaRPr/>
          </a:p>
        </p:txBody>
      </p:sp>
      <p:sp>
        <p:nvSpPr>
          <p:cNvPr id="451" name="CustomShape 5"/>
          <p:cNvSpPr/>
          <p:nvPr/>
        </p:nvSpPr>
        <p:spPr>
          <a:xfrm>
            <a:off x="5467320" y="16484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52" name="Picture 15" descr=""/>
          <p:cNvPicPr/>
          <p:nvPr/>
        </p:nvPicPr>
        <p:blipFill>
          <a:blip r:embed="rId2"/>
          <a:stretch/>
        </p:blipFill>
        <p:spPr>
          <a:xfrm>
            <a:off x="6400800" y="1832040"/>
            <a:ext cx="2586960" cy="566640"/>
          </a:xfrm>
          <a:prstGeom prst="rect">
            <a:avLst/>
          </a:prstGeom>
          <a:ln>
            <a:noFill/>
          </a:ln>
        </p:spPr>
      </p:pic>
      <p:sp>
        <p:nvSpPr>
          <p:cNvPr id="453" name="TextShape 6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454" name="TextShape 7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82A69472-5214-490F-BEE7-D3661784808D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sp>
        <p:nvSpPr>
          <p:cNvPr id="455" name="CustomShape 8"/>
          <p:cNvSpPr/>
          <p:nvPr/>
        </p:nvSpPr>
        <p:spPr>
          <a:xfrm>
            <a:off x="5838840" y="6198480"/>
            <a:ext cx="132984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time (</a:t>
            </a:r>
            <a:r>
              <a:rPr lang="en-US" strike="noStrike">
                <a:solidFill>
                  <a:srgbClr val="000000"/>
                </a:solidFill>
                <a:latin typeface="Calibri"/>
              </a:rPr>
              <a:t>μs)</a:t>
            </a:r>
            <a:endParaRPr/>
          </a:p>
        </p:txBody>
      </p:sp>
      <p:sp>
        <p:nvSpPr>
          <p:cNvPr id="456" name="CustomShape 9"/>
          <p:cNvSpPr/>
          <p:nvPr/>
        </p:nvSpPr>
        <p:spPr>
          <a:xfrm>
            <a:off x="3624840" y="5905800"/>
            <a:ext cx="29700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0</a:t>
            </a:r>
            <a:endParaRPr/>
          </a:p>
        </p:txBody>
      </p:sp>
      <p:sp>
        <p:nvSpPr>
          <p:cNvPr id="457" name="CustomShape 10"/>
          <p:cNvSpPr/>
          <p:nvPr/>
        </p:nvSpPr>
        <p:spPr>
          <a:xfrm>
            <a:off x="4874400" y="5905800"/>
            <a:ext cx="29700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1</a:t>
            </a:r>
            <a:endParaRPr/>
          </a:p>
        </p:txBody>
      </p:sp>
      <p:sp>
        <p:nvSpPr>
          <p:cNvPr id="458" name="CustomShape 11"/>
          <p:cNvSpPr/>
          <p:nvPr/>
        </p:nvSpPr>
        <p:spPr>
          <a:xfrm>
            <a:off x="6233040" y="5905800"/>
            <a:ext cx="29700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2</a:t>
            </a:r>
            <a:endParaRPr/>
          </a:p>
        </p:txBody>
      </p:sp>
      <p:sp>
        <p:nvSpPr>
          <p:cNvPr id="459" name="CustomShape 12"/>
          <p:cNvSpPr/>
          <p:nvPr/>
        </p:nvSpPr>
        <p:spPr>
          <a:xfrm>
            <a:off x="7553520" y="5905800"/>
            <a:ext cx="29700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3</a:t>
            </a:r>
            <a:endParaRPr/>
          </a:p>
        </p:txBody>
      </p:sp>
      <p:sp>
        <p:nvSpPr>
          <p:cNvPr id="460" name="CustomShape 13"/>
          <p:cNvSpPr/>
          <p:nvPr/>
        </p:nvSpPr>
        <p:spPr>
          <a:xfrm>
            <a:off x="8775720" y="5905800"/>
            <a:ext cx="49176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4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Fast instability happens when the cloud reaches the saturation</a:t>
            </a:r>
            <a:endParaRPr/>
          </a:p>
        </p:txBody>
      </p:sp>
      <p:pic>
        <p:nvPicPr>
          <p:cNvPr id="462" name="Content Placeholder 3" descr=""/>
          <p:cNvPicPr/>
          <p:nvPr/>
        </p:nvPicPr>
        <p:blipFill>
          <a:blip r:embed="rId1"/>
          <a:stretch/>
        </p:blipFill>
        <p:spPr>
          <a:xfrm>
            <a:off x="2468880" y="1303200"/>
            <a:ext cx="7251480" cy="5438520"/>
          </a:xfrm>
          <a:prstGeom prst="rect">
            <a:avLst/>
          </a:prstGeom>
          <a:ln>
            <a:noFill/>
          </a:ln>
        </p:spPr>
      </p:pic>
      <p:sp>
        <p:nvSpPr>
          <p:cNvPr id="463" name="CustomShape 2"/>
          <p:cNvSpPr/>
          <p:nvPr/>
        </p:nvSpPr>
        <p:spPr>
          <a:xfrm>
            <a:off x="1367640" y="1472760"/>
            <a:ext cx="10065960" cy="67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Beam center position (white) and electron cloud distribution every 4 bunches or 80 ns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
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Intensity - 5*10</a:t>
            </a:r>
            <a:r>
              <a:rPr lang="en-US" strike="noStrike" baseline="30000">
                <a:solidFill>
                  <a:srgbClr val="000000"/>
                </a:solidFill>
                <a:latin typeface="Perpetua"/>
              </a:rPr>
              <a:t>10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 ppb, 80 bunches, </a:t>
            </a:r>
            <a:r>
              <a:rPr i="1" lang="en-US" strike="noStrike">
                <a:solidFill>
                  <a:srgbClr val="000000"/>
                </a:solidFill>
                <a:latin typeface="Calibri"/>
              </a:rPr>
              <a:t>σ</a:t>
            </a:r>
            <a:r>
              <a:rPr i="1" lang="en-US" strike="noStrike" baseline="-25000">
                <a:solidFill>
                  <a:srgbClr val="000000"/>
                </a:solidFill>
                <a:latin typeface="Perpetua"/>
              </a:rPr>
              <a:t>z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 = 40 cm</a:t>
            </a:r>
            <a:endParaRPr/>
          </a:p>
        </p:txBody>
      </p:sp>
      <p:sp>
        <p:nvSpPr>
          <p:cNvPr id="464" name="CustomShape 3"/>
          <p:cNvSpPr/>
          <p:nvPr/>
        </p:nvSpPr>
        <p:spPr>
          <a:xfrm flipV="1">
            <a:off x="5546520" y="6192360"/>
            <a:ext cx="1096200" cy="9000"/>
          </a:xfrm>
          <a:prstGeom prst="straightConnector1">
            <a:avLst/>
          </a:prstGeom>
          <a:noFill/>
          <a:ln w="25560">
            <a:solidFill>
              <a:srgbClr val="b0350b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5" name="CustomShape 4"/>
          <p:cNvSpPr/>
          <p:nvPr/>
        </p:nvSpPr>
        <p:spPr>
          <a:xfrm>
            <a:off x="5637600" y="6202800"/>
            <a:ext cx="93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2 cm</a:t>
            </a:r>
            <a:endParaRPr/>
          </a:p>
        </p:txBody>
      </p:sp>
      <p:sp>
        <p:nvSpPr>
          <p:cNvPr id="466" name="TextShape 5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467" name="TextShape 6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A6DA4DC6-D1A3-4055-AF0C-4B4E33388CBE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The instability only affects the horizontal motion</a:t>
            </a:r>
            <a:endParaRPr/>
          </a:p>
        </p:txBody>
      </p:sp>
      <p:sp>
        <p:nvSpPr>
          <p:cNvPr id="469" name="TextShape 2"/>
          <p:cNvSpPr txBox="1"/>
          <p:nvPr/>
        </p:nvSpPr>
        <p:spPr>
          <a:xfrm>
            <a:off x="1219320" y="1802880"/>
            <a:ext cx="10362960" cy="421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Growth rate ~ 4 revolutions (after the cloud has reached the saturation density)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70" name="Picture 7" descr=""/>
          <p:cNvPicPr/>
          <p:nvPr/>
        </p:nvPicPr>
        <p:blipFill>
          <a:blip r:embed="rId1"/>
          <a:stretch/>
        </p:blipFill>
        <p:spPr>
          <a:xfrm>
            <a:off x="3088080" y="2304720"/>
            <a:ext cx="6138360" cy="4285800"/>
          </a:xfrm>
          <a:prstGeom prst="rect">
            <a:avLst/>
          </a:prstGeom>
          <a:ln>
            <a:noFill/>
          </a:ln>
        </p:spPr>
      </p:pic>
      <p:sp>
        <p:nvSpPr>
          <p:cNvPr id="471" name="TextShape 3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472" name="TextShape 4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73383712-D81F-489C-902E-A1CDC14FB130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 w="12600"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Clearing prevents the multi-turn accumulation of the electron cloud</a:t>
            </a:r>
            <a:endParaRPr/>
          </a:p>
        </p:txBody>
      </p:sp>
      <p:pic>
        <p:nvPicPr>
          <p:cNvPr id="474" name="Content Placeholder 3" descr=""/>
          <p:cNvPicPr/>
          <p:nvPr/>
        </p:nvPicPr>
        <p:blipFill>
          <a:blip r:embed="rId1"/>
          <a:stretch/>
        </p:blipFill>
        <p:spPr>
          <a:xfrm>
            <a:off x="3019320" y="1689480"/>
            <a:ext cx="5640840" cy="4571640"/>
          </a:xfrm>
          <a:prstGeom prst="rect">
            <a:avLst/>
          </a:prstGeom>
          <a:ln w="12600">
            <a:noFill/>
          </a:ln>
        </p:spPr>
      </p:pic>
      <p:sp>
        <p:nvSpPr>
          <p:cNvPr id="475" name="CustomShape 2"/>
          <p:cNvSpPr/>
          <p:nvPr/>
        </p:nvSpPr>
        <p:spPr>
          <a:xfrm rot="16200000">
            <a:off x="1629720" y="3284280"/>
            <a:ext cx="3345480" cy="36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Linear particle density (m</a:t>
            </a:r>
            <a:r>
              <a:rPr lang="en-US" strike="noStrike" baseline="30000">
                <a:solidFill>
                  <a:srgbClr val="000000"/>
                </a:solidFill>
                <a:latin typeface="Perpetua"/>
              </a:rPr>
              <a:t>-1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)</a:t>
            </a:r>
            <a:endParaRPr/>
          </a:p>
        </p:txBody>
      </p:sp>
      <p:sp>
        <p:nvSpPr>
          <p:cNvPr id="476" name="TextShape 3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477" name="TextShape 4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2972B0B0-045F-442E-88E5-A5AA7E652AB6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Outline</a:t>
            </a:r>
            <a:endParaRPr/>
          </a:p>
        </p:txBody>
      </p:sp>
      <p:sp>
        <p:nvSpPr>
          <p:cNvPr id="306" name="TextShape 2"/>
          <p:cNvSpPr txBox="1"/>
          <p:nvPr/>
        </p:nvSpPr>
        <p:spPr>
          <a:xfrm>
            <a:off x="1219320" y="1447920"/>
            <a:ext cx="1036296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2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What we know about the fast instability?</a:t>
            </a:r>
            <a:endParaRPr/>
          </a:p>
          <a:p>
            <a:pPr>
              <a:lnSpc>
                <a:spcPct val="2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Electron cloud trapping in Recycler combined function magnets</a:t>
            </a:r>
            <a:endParaRPr/>
          </a:p>
          <a:p>
            <a:pPr>
              <a:lnSpc>
                <a:spcPct val="2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Model of the instability</a:t>
            </a:r>
            <a:endParaRPr/>
          </a:p>
          <a:p>
            <a:pPr>
              <a:lnSpc>
                <a:spcPct val="2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Microwave measurement of electron cloud</a:t>
            </a:r>
            <a:endParaRPr/>
          </a:p>
          <a:p>
            <a:pPr>
              <a:lnSpc>
                <a:spcPct val="2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Stabilization with a clearing bunch</a:t>
            </a:r>
            <a:endParaRPr/>
          </a:p>
        </p:txBody>
      </p:sp>
      <p:sp>
        <p:nvSpPr>
          <p:cNvPr id="307" name="TextShape 3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308" name="TextShape 4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E581EB6C-FDFE-43E0-99AE-E6F8F4E99167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838080" y="140760"/>
            <a:ext cx="10515240" cy="87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696464"/>
                </a:solidFill>
                <a:latin typeface="Franklin Gothic Book"/>
              </a:rPr>
              <a:t>Stabilization by Single Low-Intensity Bunch</a:t>
            </a:r>
            <a:endParaRPr/>
          </a:p>
        </p:txBody>
      </p:sp>
      <p:sp>
        <p:nvSpPr>
          <p:cNvPr id="479" name="CustomShape 2"/>
          <p:cNvSpPr/>
          <p:nvPr/>
        </p:nvSpPr>
        <p:spPr>
          <a:xfrm rot="5400000">
            <a:off x="4239000" y="4492080"/>
            <a:ext cx="3897360" cy="359640"/>
          </a:xfrm>
          <a:prstGeom prst="rightArrow">
            <a:avLst>
              <a:gd name="adj1" fmla="val 50000"/>
              <a:gd name="adj2" fmla="val 50000"/>
            </a:avLst>
          </a:prstGeom>
          <a:blipFill>
            <a:blip r:embed="rId1"/>
            <a:tile/>
          </a:blipFill>
          <a:ln>
            <a:solidFill>
              <a:srgbClr val="812013"/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80" name="CustomShape 3"/>
          <p:cNvSpPr/>
          <p:nvPr/>
        </p:nvSpPr>
        <p:spPr>
          <a:xfrm rot="16200000">
            <a:off x="5268600" y="5646240"/>
            <a:ext cx="985320" cy="459360"/>
          </a:xfrm>
          <a:custGeom>
            <a:avLst/>
            <a:gdLst/>
            <a:ahLst/>
            <a:rect l="0" t="0" r="r" b="b"/>
            <a:pathLst>
              <a:path w="985855" h="459593">
                <a:moveTo>
                  <a:pt x="0" y="0"/>
                </a:moveTo>
                <a:lnTo>
                  <a:pt x="985854" y="0"/>
                </a:lnTo>
                <a:lnTo>
                  <a:pt x="985854" y="459592"/>
                </a:lnTo>
                <a:lnTo>
                  <a:pt x="0" y="45959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0" rIns="0" tIns="162720" bIns="162720" anchor="ctr"/>
          <a:p>
            <a:pPr algn="ctr">
              <a:lnSpc>
                <a:spcPct val="90000"/>
              </a:lnSpc>
            </a:pPr>
            <a:r>
              <a:rPr lang="en-US" sz="1600" strike="noStrike">
                <a:solidFill>
                  <a:srgbClr val="000000"/>
                </a:solidFill>
                <a:latin typeface="Perpetua"/>
              </a:rPr>
              <a:t>1.5e10 p</a:t>
            </a:r>
            <a:endParaRPr/>
          </a:p>
        </p:txBody>
      </p:sp>
      <p:sp>
        <p:nvSpPr>
          <p:cNvPr id="481" name="CustomShape 4"/>
          <p:cNvSpPr/>
          <p:nvPr/>
        </p:nvSpPr>
        <p:spPr>
          <a:xfrm rot="16200000">
            <a:off x="5248440" y="4349520"/>
            <a:ext cx="985320" cy="459360"/>
          </a:xfrm>
          <a:custGeom>
            <a:avLst/>
            <a:gdLst/>
            <a:ahLst/>
            <a:rect l="0" t="0" r="r" b="b"/>
            <a:pathLst>
              <a:path w="985855" h="459593">
                <a:moveTo>
                  <a:pt x="0" y="0"/>
                </a:moveTo>
                <a:lnTo>
                  <a:pt x="985854" y="0"/>
                </a:lnTo>
                <a:lnTo>
                  <a:pt x="985854" y="459592"/>
                </a:lnTo>
                <a:lnTo>
                  <a:pt x="0" y="45959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0" rIns="0" tIns="162720" bIns="162720" anchor="ctr"/>
          <a:p>
            <a:pPr algn="ctr">
              <a:lnSpc>
                <a:spcPct val="90000"/>
              </a:lnSpc>
            </a:pPr>
            <a:r>
              <a:rPr lang="en-US" sz="1600" strike="noStrike">
                <a:solidFill>
                  <a:srgbClr val="000000"/>
                </a:solidFill>
                <a:latin typeface="Perpetua"/>
              </a:rPr>
              <a:t>1e10 p</a:t>
            </a:r>
            <a:endParaRPr/>
          </a:p>
        </p:txBody>
      </p:sp>
      <p:sp>
        <p:nvSpPr>
          <p:cNvPr id="482" name="CustomShape 5"/>
          <p:cNvSpPr/>
          <p:nvPr/>
        </p:nvSpPr>
        <p:spPr>
          <a:xfrm rot="16200000">
            <a:off x="5231880" y="3034080"/>
            <a:ext cx="985320" cy="459360"/>
          </a:xfrm>
          <a:custGeom>
            <a:avLst/>
            <a:gdLst/>
            <a:ahLst/>
            <a:rect l="0" t="0" r="r" b="b"/>
            <a:pathLst>
              <a:path w="985855" h="459593">
                <a:moveTo>
                  <a:pt x="0" y="0"/>
                </a:moveTo>
                <a:lnTo>
                  <a:pt x="985854" y="0"/>
                </a:lnTo>
                <a:lnTo>
                  <a:pt x="985854" y="459592"/>
                </a:lnTo>
                <a:lnTo>
                  <a:pt x="0" y="45959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0" rIns="0" tIns="162720" bIns="162720" anchor="ctr"/>
          <a:p>
            <a:pPr algn="ctr">
              <a:lnSpc>
                <a:spcPct val="90000"/>
              </a:lnSpc>
            </a:pPr>
            <a:r>
              <a:rPr lang="en-US" sz="1600" strike="noStrike">
                <a:solidFill>
                  <a:srgbClr val="000000"/>
                </a:solidFill>
                <a:latin typeface="Perpetua"/>
              </a:rPr>
              <a:t>5e9 p</a:t>
            </a:r>
            <a:endParaRPr/>
          </a:p>
        </p:txBody>
      </p:sp>
      <p:sp>
        <p:nvSpPr>
          <p:cNvPr id="483" name="CustomShape 6"/>
          <p:cNvSpPr/>
          <p:nvPr/>
        </p:nvSpPr>
        <p:spPr>
          <a:xfrm>
            <a:off x="2358000" y="1415520"/>
            <a:ext cx="1207440" cy="1139040"/>
          </a:xfrm>
          <a:prstGeom prst="ellipse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84" name="CustomShape 7"/>
          <p:cNvSpPr/>
          <p:nvPr/>
        </p:nvSpPr>
        <p:spPr>
          <a:xfrm>
            <a:off x="8533440" y="1266120"/>
            <a:ext cx="1274040" cy="1205280"/>
          </a:xfrm>
          <a:prstGeom prst="ellipse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85" name="CustomShape 8"/>
          <p:cNvSpPr/>
          <p:nvPr/>
        </p:nvSpPr>
        <p:spPr>
          <a:xfrm>
            <a:off x="8487720" y="1833480"/>
            <a:ext cx="77400" cy="53640"/>
          </a:xfrm>
          <a:prstGeom prst="ellipse">
            <a:avLst/>
          </a:prstGeom>
          <a:solidFill>
            <a:srgbClr val="c0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6" name="CustomShape 9"/>
          <p:cNvSpPr/>
          <p:nvPr/>
        </p:nvSpPr>
        <p:spPr>
          <a:xfrm>
            <a:off x="5459760" y="1549800"/>
            <a:ext cx="21348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Increase clearing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
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bunch intensity:</a:t>
            </a:r>
            <a:endParaRPr/>
          </a:p>
        </p:txBody>
      </p:sp>
      <p:sp>
        <p:nvSpPr>
          <p:cNvPr id="487" name="CustomShape 10"/>
          <p:cNvSpPr/>
          <p:nvPr/>
        </p:nvSpPr>
        <p:spPr>
          <a:xfrm>
            <a:off x="3386160" y="1549800"/>
            <a:ext cx="13057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3.6e12 p</a:t>
            </a:r>
            <a:endParaRPr/>
          </a:p>
        </p:txBody>
      </p:sp>
      <p:pic>
        <p:nvPicPr>
          <p:cNvPr id="488" name="Picture 17" descr=""/>
          <p:cNvPicPr/>
          <p:nvPr/>
        </p:nvPicPr>
        <p:blipFill>
          <a:blip r:embed="rId2"/>
          <a:stretch/>
        </p:blipFill>
        <p:spPr>
          <a:xfrm>
            <a:off x="306360" y="3373560"/>
            <a:ext cx="5082480" cy="1149840"/>
          </a:xfrm>
          <a:prstGeom prst="rect">
            <a:avLst/>
          </a:prstGeom>
          <a:ln>
            <a:noFill/>
          </a:ln>
        </p:spPr>
      </p:pic>
      <p:pic>
        <p:nvPicPr>
          <p:cNvPr id="489" name="Picture 18" descr=""/>
          <p:cNvPicPr/>
          <p:nvPr/>
        </p:nvPicPr>
        <p:blipFill>
          <a:blip r:embed="rId3"/>
          <a:stretch/>
        </p:blipFill>
        <p:spPr>
          <a:xfrm>
            <a:off x="6569280" y="5509440"/>
            <a:ext cx="5011920" cy="1134000"/>
          </a:xfrm>
          <a:prstGeom prst="rect">
            <a:avLst/>
          </a:prstGeom>
          <a:ln>
            <a:noFill/>
          </a:ln>
        </p:spPr>
      </p:pic>
      <p:pic>
        <p:nvPicPr>
          <p:cNvPr id="490" name="Picture 19" descr=""/>
          <p:cNvPicPr/>
          <p:nvPr/>
        </p:nvPicPr>
        <p:blipFill>
          <a:blip r:embed="rId4"/>
          <a:stretch/>
        </p:blipFill>
        <p:spPr>
          <a:xfrm>
            <a:off x="6569280" y="2642040"/>
            <a:ext cx="5011920" cy="1278000"/>
          </a:xfrm>
          <a:prstGeom prst="rect">
            <a:avLst/>
          </a:prstGeom>
          <a:ln>
            <a:noFill/>
          </a:ln>
        </p:spPr>
      </p:pic>
      <p:pic>
        <p:nvPicPr>
          <p:cNvPr id="491" name="Picture 20" descr=""/>
          <p:cNvPicPr/>
          <p:nvPr/>
        </p:nvPicPr>
        <p:blipFill>
          <a:blip r:embed="rId5"/>
          <a:stretch/>
        </p:blipFill>
        <p:spPr>
          <a:xfrm>
            <a:off x="6569280" y="4129560"/>
            <a:ext cx="5011920" cy="1134000"/>
          </a:xfrm>
          <a:prstGeom prst="rect">
            <a:avLst/>
          </a:prstGeom>
          <a:ln>
            <a:noFill/>
          </a:ln>
        </p:spPr>
      </p:pic>
      <p:sp>
        <p:nvSpPr>
          <p:cNvPr id="492" name="CustomShape 11"/>
          <p:cNvSpPr/>
          <p:nvPr/>
        </p:nvSpPr>
        <p:spPr>
          <a:xfrm>
            <a:off x="9715680" y="1504440"/>
            <a:ext cx="13057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3.6e12 p</a:t>
            </a:r>
            <a:endParaRPr/>
          </a:p>
        </p:txBody>
      </p:sp>
      <p:sp>
        <p:nvSpPr>
          <p:cNvPr id="493" name="CustomShape 12"/>
          <p:cNvSpPr/>
          <p:nvPr/>
        </p:nvSpPr>
        <p:spPr>
          <a:xfrm rot="7714200">
            <a:off x="2450520" y="1381320"/>
            <a:ext cx="1139040" cy="1207440"/>
          </a:xfrm>
          <a:prstGeom prst="blockArc">
            <a:avLst>
              <a:gd name="adj1" fmla="val 11104127"/>
              <a:gd name="adj2" fmla="val 16402884"/>
              <a:gd name="adj3" fmla="val 9514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4" name="CustomShape 13"/>
          <p:cNvSpPr/>
          <p:nvPr/>
        </p:nvSpPr>
        <p:spPr>
          <a:xfrm rot="7714200">
            <a:off x="8720640" y="1256400"/>
            <a:ext cx="1139040" cy="1207440"/>
          </a:xfrm>
          <a:prstGeom prst="blockArc">
            <a:avLst>
              <a:gd name="adj1" fmla="val 11104127"/>
              <a:gd name="adj2" fmla="val 16402884"/>
              <a:gd name="adj3" fmla="val 9514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5" name="TextShape 14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D98289B8-3305-4A07-AF44-340FE7CBD723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sp>
        <p:nvSpPr>
          <p:cNvPr id="496" name="TextShape 15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696464"/>
                </a:solidFill>
                <a:latin typeface="Franklin Gothic Book"/>
              </a:rPr>
              <a:t>Electron cloud creates a shift in betatron frequencies between the head and the tail of the bunch train</a:t>
            </a:r>
            <a:endParaRPr/>
          </a:p>
        </p:txBody>
      </p:sp>
      <p:sp>
        <p:nvSpPr>
          <p:cNvPr id="498" name="TextShape 2"/>
          <p:cNvSpPr txBox="1"/>
          <p:nvPr/>
        </p:nvSpPr>
        <p:spPr>
          <a:xfrm>
            <a:off x="1219320" y="1989000"/>
            <a:ext cx="10362960" cy="403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Focusing horizontally (higher Q)</a:t>
            </a:r>
            <a:endParaRPr/>
          </a:p>
          <a:p>
            <a:pPr lvl="1">
              <a:lnSpc>
                <a:spcPct val="15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Electron cloud is the only effect</a:t>
            </a:r>
            <a:r>
              <a:rPr lang="en-US" sz="2400" strike="noStrike">
                <a:solidFill>
                  <a:srgbClr val="000000"/>
                </a:solidFill>
                <a:latin typeface="Perpetua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Perpetua"/>
              </a:rPr>
              <a:t>that can increase the frequency</a:t>
            </a:r>
            <a:endParaRPr/>
          </a:p>
          <a:p>
            <a:endParaRPr/>
          </a:p>
          <a:p>
            <a:pPr>
              <a:lnSpc>
                <a:spcPct val="15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Defocusing vertically (lower Q)</a:t>
            </a:r>
            <a:endParaRPr/>
          </a:p>
        </p:txBody>
      </p:sp>
      <p:pic>
        <p:nvPicPr>
          <p:cNvPr id="499" name="Picture 6" descr=""/>
          <p:cNvPicPr/>
          <p:nvPr/>
        </p:nvPicPr>
        <p:blipFill>
          <a:blip r:embed="rId1"/>
          <a:stretch/>
        </p:blipFill>
        <p:spPr>
          <a:xfrm>
            <a:off x="7000920" y="2157480"/>
            <a:ext cx="4290480" cy="2889720"/>
          </a:xfrm>
          <a:prstGeom prst="rect">
            <a:avLst/>
          </a:prstGeom>
          <a:ln>
            <a:noFill/>
          </a:ln>
        </p:spPr>
      </p:pic>
      <p:sp>
        <p:nvSpPr>
          <p:cNvPr id="500" name="CustomShape 3"/>
          <p:cNvSpPr/>
          <p:nvPr/>
        </p:nvSpPr>
        <p:spPr>
          <a:xfrm>
            <a:off x="9455400" y="3315600"/>
            <a:ext cx="241200" cy="24984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1" name="CustomShape 4"/>
          <p:cNvSpPr/>
          <p:nvPr/>
        </p:nvSpPr>
        <p:spPr>
          <a:xfrm flipH="1">
            <a:off x="9166320" y="3440880"/>
            <a:ext cx="249840" cy="360"/>
          </a:xfrm>
          <a:prstGeom prst="straightConnector1">
            <a:avLst/>
          </a:prstGeom>
          <a:noFill/>
          <a:ln w="31680">
            <a:solidFill>
              <a:srgbClr val="b0350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2" name="CustomShape 5"/>
          <p:cNvSpPr/>
          <p:nvPr/>
        </p:nvSpPr>
        <p:spPr>
          <a:xfrm flipH="1" flipV="1">
            <a:off x="9150840" y="3122280"/>
            <a:ext cx="279000" cy="192600"/>
          </a:xfrm>
          <a:prstGeom prst="straightConnector1">
            <a:avLst/>
          </a:prstGeom>
          <a:noFill/>
          <a:ln w="31680">
            <a:solidFill>
              <a:srgbClr val="b0350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3" name="CustomShape 6"/>
          <p:cNvSpPr/>
          <p:nvPr/>
        </p:nvSpPr>
        <p:spPr>
          <a:xfrm flipH="1">
            <a:off x="9278640" y="3534120"/>
            <a:ext cx="151920" cy="149760"/>
          </a:xfrm>
          <a:prstGeom prst="straightConnector1">
            <a:avLst/>
          </a:prstGeom>
          <a:noFill/>
          <a:ln w="31680">
            <a:solidFill>
              <a:srgbClr val="b0350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4" name="TextShape 7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505" name="TextShape 8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7EC31D85-67C0-4042-AC4D-CC3D09FE5C18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696464"/>
                </a:solidFill>
                <a:latin typeface="Franklin Gothic Book"/>
              </a:rPr>
              <a:t>Electron cloud creates a shift in betatron frequencies between the head and the tail of the bunch train</a:t>
            </a:r>
            <a:endParaRPr/>
          </a:p>
        </p:txBody>
      </p:sp>
      <p:sp>
        <p:nvSpPr>
          <p:cNvPr id="507" name="TextShape 2"/>
          <p:cNvSpPr txBox="1"/>
          <p:nvPr/>
        </p:nvSpPr>
        <p:spPr>
          <a:xfrm>
            <a:off x="1219320" y="1447920"/>
            <a:ext cx="10362960" cy="5038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Use the data from 600 turns to evaluate the betatron frequencies (tunes)</a:t>
            </a: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Positive tune shift is a signature of electron cloud</a:t>
            </a:r>
            <a:endParaRPr/>
          </a:p>
        </p:txBody>
      </p:sp>
      <p:graphicFrame>
        <p:nvGraphicFramePr>
          <p:cNvPr id="508" name="Chart 4"/>
          <p:cNvGraphicFramePr/>
          <p:nvPr/>
        </p:nvGraphicFramePr>
        <p:xfrm>
          <a:off x="2391480" y="1694880"/>
          <a:ext cx="6152040" cy="358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09" name="CustomShape 3"/>
          <p:cNvSpPr/>
          <p:nvPr/>
        </p:nvSpPr>
        <p:spPr>
          <a:xfrm>
            <a:off x="5733000" y="2511720"/>
            <a:ext cx="18147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d34817"/>
                </a:solidFill>
                <a:latin typeface="Perpetua"/>
              </a:rPr>
              <a:t>No clearing</a:t>
            </a:r>
            <a:endParaRPr/>
          </a:p>
        </p:txBody>
      </p:sp>
      <p:sp>
        <p:nvSpPr>
          <p:cNvPr id="510" name="CustomShape 4"/>
          <p:cNvSpPr/>
          <p:nvPr/>
        </p:nvSpPr>
        <p:spPr>
          <a:xfrm>
            <a:off x="6010920" y="3801600"/>
            <a:ext cx="2097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0070c0"/>
                </a:solidFill>
                <a:latin typeface="Perpetua"/>
              </a:rPr>
              <a:t>With clearing</a:t>
            </a:r>
            <a:endParaRPr/>
          </a:p>
        </p:txBody>
      </p:sp>
      <p:sp>
        <p:nvSpPr>
          <p:cNvPr id="511" name="TextShape 5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512" name="TextShape 6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BE5E7891-9658-4A57-98AF-2743416BBE92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TextShape 1"/>
          <p:cNvSpPr txBox="1"/>
          <p:nvPr/>
        </p:nvSpPr>
        <p:spPr>
          <a:xfrm>
            <a:off x="963000" y="9525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696464"/>
                </a:solidFill>
                <a:latin typeface="Franklin Gothic Book"/>
              </a:rPr>
              <a:t>Can we estimate the rate of the electron cloud instability?</a:t>
            </a:r>
            <a:endParaRPr/>
          </a:p>
        </p:txBody>
      </p:sp>
      <p:sp>
        <p:nvSpPr>
          <p:cNvPr id="514" name="TextShape 2"/>
          <p:cNvSpPr txBox="1"/>
          <p:nvPr/>
        </p:nvSpPr>
        <p:spPr>
          <a:xfrm>
            <a:off x="963000" y="2548080"/>
            <a:ext cx="10362960" cy="133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extShape 1"/>
          <p:cNvSpPr txBox="1"/>
          <p:nvPr/>
        </p:nvSpPr>
        <p:spPr>
          <a:xfrm>
            <a:off x="1000080" y="274680"/>
            <a:ext cx="10362960" cy="889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Analytical model of the instability: coasting beam</a:t>
            </a:r>
            <a:endParaRPr/>
          </a:p>
        </p:txBody>
      </p:sp>
      <p:sp>
        <p:nvSpPr>
          <p:cNvPr id="516" name="TextShape 2"/>
          <p:cNvSpPr txBox="1"/>
          <p:nvPr/>
        </p:nvSpPr>
        <p:spPr>
          <a:xfrm>
            <a:off x="885960" y="1447920"/>
            <a:ext cx="10782000" cy="4876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Solving the coupled e-p motion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Searching for solutions in the form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Im(</a:t>
            </a:r>
            <a:r>
              <a:rPr i="1" lang="en-US" sz="2600" strike="noStrike">
                <a:solidFill>
                  <a:srgbClr val="000000"/>
                </a:solidFill>
                <a:latin typeface="Perpetua"/>
              </a:rPr>
              <a:t>Δω</a:t>
            </a:r>
            <a:r>
              <a:rPr lang="en-US" sz="2600" strike="noStrike">
                <a:solidFill>
                  <a:srgbClr val="000000"/>
                </a:solidFill>
                <a:latin typeface="Perpetua"/>
              </a:rPr>
              <a:t>) – Growth rate</a:t>
            </a:r>
            <a:r>
              <a:rPr lang="en-US" sz="2600" strike="noStrike">
                <a:solidFill>
                  <a:srgbClr val="000000"/>
                </a:solidFill>
                <a:latin typeface="Perpetua"/>
              </a:rPr>
              <a:t>
</a:t>
            </a:r>
            <a:r>
              <a:rPr lang="en-US" sz="2600" strike="noStrike">
                <a:solidFill>
                  <a:srgbClr val="000000"/>
                </a:solidFill>
                <a:latin typeface="Perpetua"/>
              </a:rPr>
              <a:t>Re(</a:t>
            </a:r>
            <a:r>
              <a:rPr i="1" lang="en-US" sz="2600" strike="noStrike">
                <a:solidFill>
                  <a:srgbClr val="000000"/>
                </a:solidFill>
                <a:latin typeface="Perpetua"/>
              </a:rPr>
              <a:t>Δω</a:t>
            </a:r>
            <a:r>
              <a:rPr lang="en-US" sz="2600" strike="noStrike">
                <a:solidFill>
                  <a:srgbClr val="000000"/>
                </a:solidFill>
                <a:latin typeface="Perpetua"/>
              </a:rPr>
              <a:t>) – Frequency shift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17" name="CustomShape 3"/>
          <p:cNvSpPr/>
          <p:nvPr/>
        </p:nvSpPr>
        <p:spPr>
          <a:xfrm>
            <a:off x="0" y="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CustomShape 4"/>
          <p:cNvSpPr/>
          <p:nvPr/>
        </p:nvSpPr>
        <p:spPr>
          <a:xfrm>
            <a:off x="0" y="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9" name="CustomShape 5"/>
          <p:cNvSpPr/>
          <p:nvPr/>
        </p:nvSpPr>
        <p:spPr>
          <a:xfrm>
            <a:off x="0" y="0"/>
            <a:ext cx="16932960" cy="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CustomShape 6"/>
          <p:cNvSpPr/>
          <p:nvPr/>
        </p:nvSpPr>
        <p:spPr>
          <a:xfrm>
            <a:off x="0" y="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CustomShape 7"/>
          <p:cNvSpPr/>
          <p:nvPr/>
        </p:nvSpPr>
        <p:spPr>
          <a:xfrm>
            <a:off x="0" y="0"/>
            <a:ext cx="14046480" cy="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CustomShape 8"/>
          <p:cNvSpPr/>
          <p:nvPr/>
        </p:nvSpPr>
        <p:spPr>
          <a:xfrm>
            <a:off x="0" y="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CustomShape 9"/>
          <p:cNvSpPr/>
          <p:nvPr/>
        </p:nvSpPr>
        <p:spPr>
          <a:xfrm>
            <a:off x="6645600" y="5493600"/>
            <a:ext cx="12987000" cy="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4" name="CustomShape 10"/>
          <p:cNvSpPr/>
          <p:nvPr/>
        </p:nvSpPr>
        <p:spPr>
          <a:xfrm>
            <a:off x="0" y="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TextShape 11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526" name="TextShape 12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4E4394D2-D4BB-4CCF-879C-DB9EDF4093B2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sp>
        <p:nvSpPr>
          <p:cNvPr id="527" name="Line 13"/>
          <p:cNvSpPr/>
          <p:nvPr/>
        </p:nvSpPr>
        <p:spPr>
          <a:xfrm flipH="1" flipV="1">
            <a:off x="2672640" y="2496960"/>
            <a:ext cx="96840" cy="29412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  <p:sp>
        <p:nvSpPr>
          <p:cNvPr id="528" name="CustomShape 14"/>
          <p:cNvSpPr/>
          <p:nvPr/>
        </p:nvSpPr>
        <p:spPr>
          <a:xfrm>
            <a:off x="2082960" y="2154240"/>
            <a:ext cx="1217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Damping</a:t>
            </a:r>
            <a:endParaRPr/>
          </a:p>
        </p:txBody>
      </p:sp>
      <p:sp>
        <p:nvSpPr>
          <p:cNvPr id="529" name="Line 15"/>
          <p:cNvSpPr/>
          <p:nvPr/>
        </p:nvSpPr>
        <p:spPr>
          <a:xfrm flipH="1" flipV="1">
            <a:off x="4212360" y="2534760"/>
            <a:ext cx="131760" cy="25632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  <p:sp>
        <p:nvSpPr>
          <p:cNvPr id="530" name="CustomShape 16"/>
          <p:cNvSpPr/>
          <p:nvPr/>
        </p:nvSpPr>
        <p:spPr>
          <a:xfrm>
            <a:off x="3620520" y="2165400"/>
            <a:ext cx="1184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Focusing</a:t>
            </a:r>
            <a:endParaRPr/>
          </a:p>
        </p:txBody>
      </p:sp>
      <p:sp>
        <p:nvSpPr>
          <p:cNvPr id="531" name="Line 17"/>
          <p:cNvSpPr/>
          <p:nvPr/>
        </p:nvSpPr>
        <p:spPr>
          <a:xfrm flipH="1">
            <a:off x="4958640" y="2520720"/>
            <a:ext cx="163800" cy="31932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  <p:sp>
        <p:nvSpPr>
          <p:cNvPr id="532" name="CustomShape 18"/>
          <p:cNvSpPr/>
          <p:nvPr/>
        </p:nvSpPr>
        <p:spPr>
          <a:xfrm>
            <a:off x="4575600" y="2165400"/>
            <a:ext cx="1936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Linear coupling</a:t>
            </a:r>
            <a:endParaRPr/>
          </a:p>
        </p:txBody>
      </p:sp>
      <p:sp>
        <p:nvSpPr>
          <p:cNvPr id="533" name="Line 19"/>
          <p:cNvSpPr/>
          <p:nvPr/>
        </p:nvSpPr>
        <p:spPr>
          <a:xfrm>
            <a:off x="3541680" y="3622320"/>
            <a:ext cx="215280" cy="30780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  <p:sp>
        <p:nvSpPr>
          <p:cNvPr id="534" name="CustomShape 20"/>
          <p:cNvSpPr/>
          <p:nvPr/>
        </p:nvSpPr>
        <p:spPr>
          <a:xfrm>
            <a:off x="2576160" y="3916800"/>
            <a:ext cx="2512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Mobility of the cloud</a:t>
            </a:r>
            <a:endParaRPr/>
          </a:p>
        </p:txBody>
      </p:sp>
      <p:pic>
        <p:nvPicPr>
          <p:cNvPr id="535" name="" descr=""/>
          <p:cNvPicPr/>
          <p:nvPr/>
        </p:nvPicPr>
        <p:blipFill>
          <a:blip r:embed="rId1"/>
          <a:stretch/>
        </p:blipFill>
        <p:spPr>
          <a:xfrm>
            <a:off x="1168560" y="4711680"/>
            <a:ext cx="2502000" cy="596880"/>
          </a:xfrm>
          <a:prstGeom prst="rect">
            <a:avLst/>
          </a:prstGeom>
          <a:ln>
            <a:noFill/>
          </a:ln>
        </p:spPr>
      </p:pic>
      <p:pic>
        <p:nvPicPr>
          <p:cNvPr id="536" name="" descr=""/>
          <p:cNvPicPr/>
          <p:nvPr/>
        </p:nvPicPr>
        <p:blipFill>
          <a:blip r:embed="rId2"/>
          <a:stretch/>
        </p:blipFill>
        <p:spPr>
          <a:xfrm>
            <a:off x="6959520" y="2222640"/>
            <a:ext cx="1460520" cy="368280"/>
          </a:xfrm>
          <a:prstGeom prst="rect">
            <a:avLst/>
          </a:prstGeom>
          <a:ln>
            <a:noFill/>
          </a:ln>
        </p:spPr>
      </p:pic>
      <p:pic>
        <p:nvPicPr>
          <p:cNvPr id="537" name="" descr=""/>
          <p:cNvPicPr/>
          <p:nvPr/>
        </p:nvPicPr>
        <p:blipFill>
          <a:blip r:embed="rId3"/>
          <a:stretch/>
        </p:blipFill>
        <p:spPr>
          <a:xfrm>
            <a:off x="6959520" y="2895480"/>
            <a:ext cx="1955880" cy="393840"/>
          </a:xfrm>
          <a:prstGeom prst="rect">
            <a:avLst/>
          </a:prstGeom>
          <a:ln>
            <a:noFill/>
          </a:ln>
        </p:spPr>
      </p:pic>
      <p:pic>
        <p:nvPicPr>
          <p:cNvPr id="538" name="" descr=""/>
          <p:cNvPicPr/>
          <p:nvPr/>
        </p:nvPicPr>
        <p:blipFill>
          <a:blip r:embed="rId4"/>
          <a:stretch/>
        </p:blipFill>
        <p:spPr>
          <a:xfrm>
            <a:off x="1168560" y="2666880"/>
            <a:ext cx="4737240" cy="102888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TextShape 1"/>
          <p:cNvSpPr txBox="1"/>
          <p:nvPr/>
        </p:nvSpPr>
        <p:spPr>
          <a:xfrm>
            <a:off x="1219320" y="274680"/>
            <a:ext cx="10362960" cy="1039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Analytical model of the instability: bunched beam</a:t>
            </a:r>
            <a:endParaRPr/>
          </a:p>
        </p:txBody>
      </p:sp>
      <p:sp>
        <p:nvSpPr>
          <p:cNvPr id="540" name="TextShape 2"/>
          <p:cNvSpPr txBox="1"/>
          <p:nvPr/>
        </p:nvSpPr>
        <p:spPr>
          <a:xfrm>
            <a:off x="1219320" y="1636560"/>
            <a:ext cx="9689040" cy="4452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Impedance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The most unstable mode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Instability growth rate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Betatron frequency shift</a:t>
            </a:r>
            <a:endParaRPr/>
          </a:p>
        </p:txBody>
      </p:sp>
      <p:sp>
        <p:nvSpPr>
          <p:cNvPr id="541" name="CustomShape 3"/>
          <p:cNvSpPr/>
          <p:nvPr/>
        </p:nvSpPr>
        <p:spPr>
          <a:xfrm>
            <a:off x="3448080" y="1590840"/>
            <a:ext cx="13282920" cy="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CustomShape 4"/>
          <p:cNvSpPr/>
          <p:nvPr/>
        </p:nvSpPr>
        <p:spPr>
          <a:xfrm>
            <a:off x="0" y="0"/>
            <a:ext cx="11399040" cy="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3" name="CustomShape 5"/>
          <p:cNvSpPr/>
          <p:nvPr/>
        </p:nvSpPr>
        <p:spPr>
          <a:xfrm>
            <a:off x="2532240" y="4436280"/>
            <a:ext cx="209160" cy="267120"/>
          </a:xfrm>
          <a:prstGeom prst="ellipse">
            <a:avLst/>
          </a:prstGeom>
          <a:noFill/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544" name="CustomShape 6"/>
          <p:cNvSpPr/>
          <p:nvPr/>
        </p:nvSpPr>
        <p:spPr>
          <a:xfrm>
            <a:off x="8194320" y="4457520"/>
            <a:ext cx="418320" cy="333720"/>
          </a:xfrm>
          <a:prstGeom prst="ellipse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5" name="CustomShape 7"/>
          <p:cNvSpPr/>
          <p:nvPr/>
        </p:nvSpPr>
        <p:spPr>
          <a:xfrm>
            <a:off x="-528120" y="5791680"/>
            <a:ext cx="135176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d34817"/>
                </a:solidFill>
                <a:latin typeface="Perpetua"/>
              </a:rPr>
              <a:t>One can estimate the unknowns from the measurement of the betatron frequency shift</a:t>
            </a:r>
            <a:r>
              <a:rPr lang="en-US" sz="2400" strike="noStrike">
                <a:solidFill>
                  <a:srgbClr val="d34817"/>
                </a:solidFill>
                <a:latin typeface="Perpetua"/>
              </a:rPr>
              <a:t>
</a:t>
            </a:r>
            <a:r>
              <a:rPr lang="en-US" sz="2400" strike="noStrike">
                <a:solidFill>
                  <a:srgbClr val="d34817"/>
                </a:solidFill>
                <a:latin typeface="Perpetua"/>
              </a:rPr>
              <a:t>or from the simulation of the build-up</a:t>
            </a:r>
            <a:endParaRPr/>
          </a:p>
        </p:txBody>
      </p:sp>
      <p:sp>
        <p:nvSpPr>
          <p:cNvPr id="546" name="Line 8"/>
          <p:cNvSpPr/>
          <p:nvPr/>
        </p:nvSpPr>
        <p:spPr>
          <a:xfrm>
            <a:off x="2831040" y="4624560"/>
            <a:ext cx="2171520" cy="63036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  <p:sp>
        <p:nvSpPr>
          <p:cNvPr id="547" name="Line 9"/>
          <p:cNvSpPr/>
          <p:nvPr/>
        </p:nvSpPr>
        <p:spPr>
          <a:xfrm flipV="1">
            <a:off x="6063840" y="4703760"/>
            <a:ext cx="2025000" cy="54396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  <p:sp>
        <p:nvSpPr>
          <p:cNvPr id="548" name="CustomShape 10"/>
          <p:cNvSpPr/>
          <p:nvPr/>
        </p:nvSpPr>
        <p:spPr>
          <a:xfrm>
            <a:off x="4912200" y="5150520"/>
            <a:ext cx="1242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Unknown</a:t>
            </a:r>
            <a:endParaRPr/>
          </a:p>
        </p:txBody>
      </p:sp>
      <p:sp>
        <p:nvSpPr>
          <p:cNvPr id="549" name="TextShape 11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550" name="TextShape 12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A6CCF7BF-3AEF-4352-8E3F-54013538EED2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pic>
        <p:nvPicPr>
          <p:cNvPr id="551" name="" descr=""/>
          <p:cNvPicPr/>
          <p:nvPr/>
        </p:nvPicPr>
        <p:blipFill>
          <a:blip r:embed="rId1"/>
          <a:stretch/>
        </p:blipFill>
        <p:spPr>
          <a:xfrm>
            <a:off x="1650960" y="2222640"/>
            <a:ext cx="1676520" cy="635040"/>
          </a:xfrm>
          <a:prstGeom prst="rect">
            <a:avLst/>
          </a:prstGeom>
          <a:ln>
            <a:noFill/>
          </a:ln>
        </p:spPr>
      </p:pic>
      <p:pic>
        <p:nvPicPr>
          <p:cNvPr id="552" name="" descr=""/>
          <p:cNvPicPr/>
          <p:nvPr/>
        </p:nvPicPr>
        <p:blipFill>
          <a:blip r:embed="rId2"/>
          <a:stretch/>
        </p:blipFill>
        <p:spPr>
          <a:xfrm>
            <a:off x="1549440" y="4432320"/>
            <a:ext cx="1181160" cy="635040"/>
          </a:xfrm>
          <a:prstGeom prst="rect">
            <a:avLst/>
          </a:prstGeom>
          <a:ln>
            <a:noFill/>
          </a:ln>
        </p:spPr>
      </p:pic>
      <p:pic>
        <p:nvPicPr>
          <p:cNvPr id="553" name="" descr=""/>
          <p:cNvPicPr/>
          <p:nvPr/>
        </p:nvPicPr>
        <p:blipFill>
          <a:blip r:embed="rId3"/>
          <a:stretch/>
        </p:blipFill>
        <p:spPr>
          <a:xfrm>
            <a:off x="6794640" y="4444920"/>
            <a:ext cx="1803240" cy="685800"/>
          </a:xfrm>
          <a:prstGeom prst="rect">
            <a:avLst/>
          </a:prstGeom>
          <a:ln>
            <a:noFill/>
          </a:ln>
        </p:spPr>
      </p:pic>
      <p:pic>
        <p:nvPicPr>
          <p:cNvPr id="554" name="" descr=""/>
          <p:cNvPicPr/>
          <p:nvPr/>
        </p:nvPicPr>
        <p:blipFill>
          <a:blip r:embed="rId4"/>
          <a:stretch/>
        </p:blipFill>
        <p:spPr>
          <a:xfrm>
            <a:off x="6794640" y="2476440"/>
            <a:ext cx="2387520" cy="571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5" name="Chart 10"/>
          <p:cNvGraphicFramePr/>
          <p:nvPr/>
        </p:nvGraphicFramePr>
        <p:xfrm>
          <a:off x="1467000" y="1638360"/>
          <a:ext cx="8943480" cy="457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56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Tune measurement agrees with the simulation</a:t>
            </a:r>
            <a:endParaRPr/>
          </a:p>
        </p:txBody>
      </p:sp>
      <p:sp>
        <p:nvSpPr>
          <p:cNvPr id="557" name="CustomShape 2"/>
          <p:cNvSpPr/>
          <p:nvPr/>
        </p:nvSpPr>
        <p:spPr>
          <a:xfrm>
            <a:off x="8292600" y="3666240"/>
            <a:ext cx="26348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00b050"/>
                </a:solidFill>
                <a:latin typeface="Perpetua"/>
              </a:rPr>
              <a:t>Witnesses: 8e9 p</a:t>
            </a:r>
            <a:endParaRPr/>
          </a:p>
        </p:txBody>
      </p:sp>
      <p:sp>
        <p:nvSpPr>
          <p:cNvPr id="558" name="CustomShape 3"/>
          <p:cNvSpPr/>
          <p:nvPr/>
        </p:nvSpPr>
        <p:spPr>
          <a:xfrm>
            <a:off x="3325320" y="3522600"/>
            <a:ext cx="33008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d34817"/>
                </a:solidFill>
                <a:latin typeface="Perpetua"/>
              </a:rPr>
              <a:t>Main batch: 5e10 ppb</a:t>
            </a:r>
            <a:endParaRPr/>
          </a:p>
        </p:txBody>
      </p:sp>
      <p:sp>
        <p:nvSpPr>
          <p:cNvPr id="559" name="CustomShape 4"/>
          <p:cNvSpPr/>
          <p:nvPr/>
        </p:nvSpPr>
        <p:spPr>
          <a:xfrm>
            <a:off x="8339760" y="3000240"/>
            <a:ext cx="17204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002060"/>
                </a:solidFill>
                <a:latin typeface="Perpetua"/>
              </a:rPr>
              <a:t>Simulation</a:t>
            </a:r>
            <a:endParaRPr/>
          </a:p>
        </p:txBody>
      </p:sp>
      <p:sp>
        <p:nvSpPr>
          <p:cNvPr id="560" name="CustomShape 5"/>
          <p:cNvSpPr/>
          <p:nvPr/>
        </p:nvSpPr>
        <p:spPr>
          <a:xfrm>
            <a:off x="8475480" y="1764000"/>
            <a:ext cx="1686960" cy="8942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60000"/>
                <a:satMod val="110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50000"/>
              </a:lnSpc>
            </a:pPr>
            <a:r>
              <a:rPr lang="en-US" sz="2000" strike="noStrike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sz="2000" strike="noStrike" baseline="-25000">
                <a:solidFill>
                  <a:srgbClr val="000000"/>
                </a:solidFill>
                <a:latin typeface="Times New Roman"/>
              </a:rPr>
              <a:t>e</a:t>
            </a:r>
            <a:r>
              <a:rPr lang="en-US" sz="2000" strike="noStrike">
                <a:solidFill>
                  <a:srgbClr val="000000"/>
                </a:solidFill>
                <a:latin typeface="Times New Roman"/>
              </a:rPr>
              <a:t> = 6*10</a:t>
            </a:r>
            <a:r>
              <a:rPr lang="en-US" sz="2000" strike="noStrike" baseline="30000">
                <a:solidFill>
                  <a:srgbClr val="000000"/>
                </a:solidFill>
                <a:latin typeface="Times New Roman"/>
              </a:rPr>
              <a:t>11</a:t>
            </a:r>
            <a:r>
              <a:rPr lang="en-US" sz="2000" strike="noStrike">
                <a:solidFill>
                  <a:srgbClr val="000000"/>
                </a:solidFill>
                <a:latin typeface="Times New Roman"/>
              </a:rPr>
              <a:t> m</a:t>
            </a:r>
            <a:r>
              <a:rPr lang="en-US" sz="2000" strike="noStrike" baseline="30000">
                <a:solidFill>
                  <a:srgbClr val="000000"/>
                </a:solidFill>
                <a:latin typeface="Times New Roman"/>
              </a:rPr>
              <a:t>-3</a:t>
            </a:r>
            <a:endParaRPr/>
          </a:p>
          <a:p>
            <a:pPr>
              <a:lnSpc>
                <a:spcPct val="150000"/>
              </a:lnSpc>
            </a:pPr>
            <a:r>
              <a:rPr lang="en-US" sz="2000" strike="noStrike">
                <a:solidFill>
                  <a:srgbClr val="000000"/>
                </a:solidFill>
                <a:latin typeface="Times New Roman"/>
              </a:rPr>
              <a:t>λ = 2.7*10</a:t>
            </a:r>
            <a:r>
              <a:rPr lang="en-US" sz="2000" strike="noStrike" baseline="30000">
                <a:solidFill>
                  <a:srgbClr val="000000"/>
                </a:solidFill>
                <a:latin typeface="Times New Roman"/>
              </a:rPr>
              <a:t>6</a:t>
            </a:r>
            <a:r>
              <a:rPr lang="en-US" sz="2000" strike="noStrike">
                <a:solidFill>
                  <a:srgbClr val="000000"/>
                </a:solidFill>
                <a:latin typeface="Times New Roman"/>
              </a:rPr>
              <a:t> s</a:t>
            </a:r>
            <a:r>
              <a:rPr lang="en-US" sz="2000" strike="noStrike" baseline="30000">
                <a:solidFill>
                  <a:srgbClr val="000000"/>
                </a:solidFill>
                <a:latin typeface="Times New Roman"/>
              </a:rPr>
              <a:t>-1</a:t>
            </a:r>
            <a:endParaRPr/>
          </a:p>
        </p:txBody>
      </p:sp>
      <p:sp>
        <p:nvSpPr>
          <p:cNvPr id="561" name="TextShape 6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562" name="TextShape 7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9FB84F3B-C5B1-441E-B34E-0F0352F2F24E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pic>
        <p:nvPicPr>
          <p:cNvPr id="563" name="" descr=""/>
          <p:cNvPicPr/>
          <p:nvPr/>
        </p:nvPicPr>
        <p:blipFill>
          <a:blip r:embed="rId2"/>
          <a:stretch/>
        </p:blipFill>
        <p:spPr>
          <a:xfrm>
            <a:off x="3111480" y="1816200"/>
            <a:ext cx="1828800" cy="787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Growth rate and mode frequency are consistent with the observations</a:t>
            </a:r>
            <a:endParaRPr/>
          </a:p>
        </p:txBody>
      </p:sp>
      <p:sp>
        <p:nvSpPr>
          <p:cNvPr id="565" name="TextShape 2"/>
          <p:cNvSpPr txBox="1"/>
          <p:nvPr/>
        </p:nvSpPr>
        <p:spPr>
          <a:xfrm>
            <a:off x="1219320" y="1447920"/>
            <a:ext cx="1036296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566" name="Picture 33" descr=""/>
          <p:cNvPicPr/>
          <p:nvPr/>
        </p:nvPicPr>
        <p:blipFill>
          <a:blip r:embed="rId1"/>
          <a:stretch/>
        </p:blipFill>
        <p:spPr>
          <a:xfrm>
            <a:off x="888120" y="3083760"/>
            <a:ext cx="4441680" cy="3286080"/>
          </a:xfrm>
          <a:prstGeom prst="rect">
            <a:avLst/>
          </a:prstGeom>
          <a:ln>
            <a:noFill/>
          </a:ln>
        </p:spPr>
      </p:pic>
      <p:sp>
        <p:nvSpPr>
          <p:cNvPr id="567" name="CustomShape 3"/>
          <p:cNvSpPr/>
          <p:nvPr/>
        </p:nvSpPr>
        <p:spPr>
          <a:xfrm>
            <a:off x="0" y="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CustomShape 4"/>
          <p:cNvSpPr/>
          <p:nvPr/>
        </p:nvSpPr>
        <p:spPr>
          <a:xfrm>
            <a:off x="179280" y="1642320"/>
            <a:ext cx="583812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The most unstable mode is </a:t>
            </a:r>
            <a:r>
              <a:rPr i="1" lang="en-US" sz="2400" strike="noStrike">
                <a:solidFill>
                  <a:srgbClr val="000000"/>
                </a:solidFill>
                <a:latin typeface="Perpetua"/>
              </a:rPr>
              <a:t>n</a:t>
            </a:r>
            <a:r>
              <a:rPr i="1" lang="en-US" sz="2400" strike="noStrike" baseline="-25000">
                <a:solidFill>
                  <a:srgbClr val="000000"/>
                </a:solidFill>
                <a:latin typeface="Perpetua"/>
              </a:rPr>
              <a:t>max</a:t>
            </a:r>
            <a:r>
              <a:rPr lang="en-US" sz="2400" strike="noStrike">
                <a:solidFill>
                  <a:srgbClr val="000000"/>
                </a:solidFill>
                <a:latin typeface="Perpetua"/>
              </a:rPr>
              <a:t> = 30</a:t>
            </a:r>
            <a:endParaRPr/>
          </a:p>
        </p:txBody>
      </p:sp>
      <p:sp>
        <p:nvSpPr>
          <p:cNvPr id="569" name="TextShape 5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570" name="TextShape 6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7117D9F4-AE3C-4A7F-B7F5-388331C8EDFE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sp>
        <p:nvSpPr>
          <p:cNvPr id="571" name="CustomShape 7"/>
          <p:cNvSpPr/>
          <p:nvPr/>
        </p:nvSpPr>
        <p:spPr>
          <a:xfrm>
            <a:off x="216720" y="2075760"/>
            <a:ext cx="6050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The frequency of this mode is 0.4 MHz</a:t>
            </a:r>
            <a:endParaRPr/>
          </a:p>
        </p:txBody>
      </p:sp>
      <p:sp>
        <p:nvSpPr>
          <p:cNvPr id="572" name="CustomShape 8"/>
          <p:cNvSpPr/>
          <p:nvPr/>
        </p:nvSpPr>
        <p:spPr>
          <a:xfrm>
            <a:off x="6400800" y="1623240"/>
            <a:ext cx="531180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Stripline measurement shows a horizontal</a:t>
            </a:r>
            <a:r>
              <a:rPr lang="en-US" sz="2400" strike="noStrike">
                <a:solidFill>
                  <a:srgbClr val="000000"/>
                </a:solidFill>
                <a:latin typeface="Perpetua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Perpetua"/>
              </a:rPr>
              <a:t>instability with a period of slightly less than</a:t>
            </a:r>
            <a:r>
              <a:rPr lang="en-US" sz="2400" strike="noStrike">
                <a:solidFill>
                  <a:srgbClr val="000000"/>
                </a:solidFill>
                <a:latin typeface="Perpetua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Perpetua"/>
              </a:rPr>
              <a:t>the length of a batch and a frequency &lt; 1 MHz</a:t>
            </a:r>
            <a:endParaRPr/>
          </a:p>
        </p:txBody>
      </p:sp>
      <p:pic>
        <p:nvPicPr>
          <p:cNvPr id="573" name="Picture 13" descr=""/>
          <p:cNvPicPr/>
          <p:nvPr/>
        </p:nvPicPr>
        <p:blipFill>
          <a:blip r:embed="rId2"/>
          <a:stretch/>
        </p:blipFill>
        <p:spPr>
          <a:xfrm>
            <a:off x="7161480" y="3159720"/>
            <a:ext cx="3407760" cy="2742840"/>
          </a:xfrm>
          <a:prstGeom prst="rect">
            <a:avLst/>
          </a:prstGeom>
          <a:ln>
            <a:noFill/>
          </a:ln>
        </p:spPr>
      </p:pic>
      <p:pic>
        <p:nvPicPr>
          <p:cNvPr id="574" name="" descr=""/>
          <p:cNvPicPr/>
          <p:nvPr/>
        </p:nvPicPr>
        <p:blipFill>
          <a:blip r:embed="rId3"/>
          <a:stretch/>
        </p:blipFill>
        <p:spPr>
          <a:xfrm>
            <a:off x="1015920" y="2514600"/>
            <a:ext cx="2070000" cy="40644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1141560" y="609480"/>
            <a:ext cx="9905760" cy="809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ffffff"/>
                </a:solidFill>
                <a:latin typeface="Century Gothic"/>
              </a:rPr>
              <a:t>Instability goes </a:t>
            </a:r>
            <a:r>
              <a:rPr b="1" lang="en-US" sz="3200" strike="noStrike">
                <a:solidFill>
                  <a:srgbClr val="ffffff"/>
                </a:solidFill>
                <a:latin typeface="Century Gothic"/>
              </a:rPr>
              <a:t>Up</a:t>
            </a:r>
            <a:r>
              <a:rPr lang="en-US" sz="3200" strike="noStrike">
                <a:solidFill>
                  <a:srgbClr val="ffffff"/>
                </a:solidFill>
                <a:latin typeface="Century Gothic"/>
              </a:rPr>
              <a:t> and then </a:t>
            </a:r>
            <a:r>
              <a:rPr b="1" lang="en-US" sz="3200" strike="noStrike">
                <a:solidFill>
                  <a:srgbClr val="ffffff"/>
                </a:solidFill>
                <a:latin typeface="Century Gothic"/>
              </a:rPr>
              <a:t>down</a:t>
            </a:r>
            <a:r>
              <a:rPr lang="en-US" sz="3200" strike="noStrike">
                <a:solidFill>
                  <a:srgbClr val="ffffff"/>
                </a:solidFill>
                <a:latin typeface="Century Gothic"/>
              </a:rPr>
              <a:t> with intensity</a:t>
            </a:r>
            <a:endParaRPr/>
          </a:p>
        </p:txBody>
      </p:sp>
      <p:sp>
        <p:nvSpPr>
          <p:cNvPr id="576" name="CustomShape 2"/>
          <p:cNvSpPr/>
          <p:nvPr/>
        </p:nvSpPr>
        <p:spPr>
          <a:xfrm>
            <a:off x="5093280" y="1895400"/>
            <a:ext cx="21106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e9a039"/>
                </a:solidFill>
                <a:latin typeface="Century Gothic"/>
              </a:rPr>
              <a:t>4.2e10 ppb</a:t>
            </a:r>
            <a:endParaRPr/>
          </a:p>
        </p:txBody>
      </p:sp>
      <p:pic>
        <p:nvPicPr>
          <p:cNvPr id="577" name="Picture 6" descr=""/>
          <p:cNvPicPr/>
          <p:nvPr/>
        </p:nvPicPr>
        <p:blipFill>
          <a:blip r:embed="rId1"/>
          <a:stretch/>
        </p:blipFill>
        <p:spPr>
          <a:xfrm>
            <a:off x="1209240" y="2690640"/>
            <a:ext cx="9905040" cy="1756440"/>
          </a:xfrm>
          <a:prstGeom prst="rect">
            <a:avLst/>
          </a:prstGeom>
          <a:ln>
            <a:noFill/>
          </a:ln>
        </p:spPr>
      </p:pic>
      <p:pic>
        <p:nvPicPr>
          <p:cNvPr id="578" name="Picture 8" descr=""/>
          <p:cNvPicPr/>
          <p:nvPr/>
        </p:nvPicPr>
        <p:blipFill>
          <a:blip r:embed="rId2"/>
          <a:stretch/>
        </p:blipFill>
        <p:spPr>
          <a:xfrm>
            <a:off x="1209240" y="2690640"/>
            <a:ext cx="9975600" cy="1756440"/>
          </a:xfrm>
          <a:prstGeom prst="rect">
            <a:avLst/>
          </a:prstGeom>
          <a:ln>
            <a:noFill/>
          </a:ln>
        </p:spPr>
      </p:pic>
      <p:sp>
        <p:nvSpPr>
          <p:cNvPr id="579" name="CustomShape 3"/>
          <p:cNvSpPr/>
          <p:nvPr/>
        </p:nvSpPr>
        <p:spPr>
          <a:xfrm>
            <a:off x="5093280" y="1891080"/>
            <a:ext cx="2110680" cy="456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e9a039"/>
                </a:solidFill>
                <a:latin typeface="Century Gothic"/>
              </a:rPr>
              <a:t>4.6e10 ppb</a:t>
            </a:r>
            <a:endParaRPr/>
          </a:p>
        </p:txBody>
      </p:sp>
      <p:pic>
        <p:nvPicPr>
          <p:cNvPr id="580" name="Picture 12" descr=""/>
          <p:cNvPicPr/>
          <p:nvPr/>
        </p:nvPicPr>
        <p:blipFill>
          <a:blip r:embed="rId3"/>
          <a:stretch/>
        </p:blipFill>
        <p:spPr>
          <a:xfrm>
            <a:off x="1209240" y="2690640"/>
            <a:ext cx="9905040" cy="1767960"/>
          </a:xfrm>
          <a:prstGeom prst="rect">
            <a:avLst/>
          </a:prstGeom>
          <a:ln>
            <a:noFill/>
          </a:ln>
        </p:spPr>
      </p:pic>
      <p:sp>
        <p:nvSpPr>
          <p:cNvPr id="581" name="CustomShape 4"/>
          <p:cNvSpPr/>
          <p:nvPr/>
        </p:nvSpPr>
        <p:spPr>
          <a:xfrm>
            <a:off x="5093280" y="1884960"/>
            <a:ext cx="2110680" cy="456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e9a039"/>
                </a:solidFill>
                <a:latin typeface="Century Gothic"/>
              </a:rPr>
              <a:t>5.0e10 ppb</a:t>
            </a:r>
            <a:endParaRPr/>
          </a:p>
        </p:txBody>
      </p:sp>
      <p:pic>
        <p:nvPicPr>
          <p:cNvPr id="582" name="Picture 15" descr=""/>
          <p:cNvPicPr/>
          <p:nvPr/>
        </p:nvPicPr>
        <p:blipFill>
          <a:blip r:embed="rId4"/>
          <a:stretch/>
        </p:blipFill>
        <p:spPr>
          <a:xfrm>
            <a:off x="1209240" y="2690640"/>
            <a:ext cx="10038600" cy="1756440"/>
          </a:xfrm>
          <a:prstGeom prst="rect">
            <a:avLst/>
          </a:prstGeom>
          <a:ln>
            <a:noFill/>
          </a:ln>
        </p:spPr>
      </p:pic>
      <p:sp>
        <p:nvSpPr>
          <p:cNvPr id="583" name="CustomShape 5"/>
          <p:cNvSpPr/>
          <p:nvPr/>
        </p:nvSpPr>
        <p:spPr>
          <a:xfrm>
            <a:off x="5093280" y="1891800"/>
            <a:ext cx="2110680" cy="456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e9a039"/>
                </a:solidFill>
                <a:latin typeface="Century Gothic"/>
              </a:rPr>
              <a:t>5.4e10 ppb</a:t>
            </a:r>
            <a:endParaRPr/>
          </a:p>
        </p:txBody>
      </p:sp>
      <p:pic>
        <p:nvPicPr>
          <p:cNvPr id="584" name="Picture 18" descr=""/>
          <p:cNvPicPr/>
          <p:nvPr/>
        </p:nvPicPr>
        <p:blipFill>
          <a:blip r:embed="rId5"/>
          <a:stretch/>
        </p:blipFill>
        <p:spPr>
          <a:xfrm>
            <a:off x="1209240" y="2679120"/>
            <a:ext cx="9975600" cy="1753560"/>
          </a:xfrm>
          <a:prstGeom prst="rect">
            <a:avLst/>
          </a:prstGeom>
          <a:ln>
            <a:noFill/>
          </a:ln>
        </p:spPr>
      </p:pic>
      <p:sp>
        <p:nvSpPr>
          <p:cNvPr id="585" name="CustomShape 6"/>
          <p:cNvSpPr/>
          <p:nvPr/>
        </p:nvSpPr>
        <p:spPr>
          <a:xfrm>
            <a:off x="5093280" y="1891440"/>
            <a:ext cx="2110680" cy="456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e9a039"/>
                </a:solidFill>
                <a:latin typeface="Century Gothic"/>
              </a:rPr>
              <a:t>5.8e10 ppb</a:t>
            </a:r>
            <a:endParaRPr/>
          </a:p>
        </p:txBody>
      </p:sp>
      <p:pic>
        <p:nvPicPr>
          <p:cNvPr id="586" name="Picture 21" descr=""/>
          <p:cNvPicPr/>
          <p:nvPr/>
        </p:nvPicPr>
        <p:blipFill>
          <a:blip r:embed="rId6"/>
          <a:stretch/>
        </p:blipFill>
        <p:spPr>
          <a:xfrm>
            <a:off x="1209240" y="2690640"/>
            <a:ext cx="9975600" cy="1745280"/>
          </a:xfrm>
          <a:prstGeom prst="rect">
            <a:avLst/>
          </a:prstGeom>
          <a:ln>
            <a:noFill/>
          </a:ln>
        </p:spPr>
      </p:pic>
      <p:sp>
        <p:nvSpPr>
          <p:cNvPr id="587" name="CustomShape 7"/>
          <p:cNvSpPr/>
          <p:nvPr/>
        </p:nvSpPr>
        <p:spPr>
          <a:xfrm>
            <a:off x="5093280" y="1883160"/>
            <a:ext cx="2110680" cy="456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e9a039"/>
                </a:solidFill>
                <a:latin typeface="Century Gothic"/>
              </a:rPr>
              <a:t>6.3e10 ppb</a:t>
            </a:r>
            <a:endParaRPr/>
          </a:p>
        </p:txBody>
      </p:sp>
      <p:pic>
        <p:nvPicPr>
          <p:cNvPr id="588" name="Picture 24" descr=""/>
          <p:cNvPicPr/>
          <p:nvPr/>
        </p:nvPicPr>
        <p:blipFill>
          <a:blip r:embed="rId7"/>
          <a:stretch/>
        </p:blipFill>
        <p:spPr>
          <a:xfrm>
            <a:off x="1222200" y="2702160"/>
            <a:ext cx="10025640" cy="1776960"/>
          </a:xfrm>
          <a:prstGeom prst="rect">
            <a:avLst/>
          </a:prstGeom>
          <a:ln>
            <a:noFill/>
          </a:ln>
        </p:spPr>
      </p:pic>
      <p:sp>
        <p:nvSpPr>
          <p:cNvPr id="589" name="CustomShape 8"/>
          <p:cNvSpPr/>
          <p:nvPr/>
        </p:nvSpPr>
        <p:spPr>
          <a:xfrm>
            <a:off x="5093280" y="1889640"/>
            <a:ext cx="2110680" cy="456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e9a039"/>
                </a:solidFill>
                <a:latin typeface="Century Gothic"/>
              </a:rPr>
              <a:t>6.6e10 ppb</a:t>
            </a:r>
            <a:endParaRPr/>
          </a:p>
        </p:txBody>
      </p:sp>
      <p:pic>
        <p:nvPicPr>
          <p:cNvPr id="590" name="Picture 27" descr=""/>
          <p:cNvPicPr/>
          <p:nvPr/>
        </p:nvPicPr>
        <p:blipFill>
          <a:blip r:embed="rId8"/>
          <a:stretch/>
        </p:blipFill>
        <p:spPr>
          <a:xfrm>
            <a:off x="1240560" y="2687040"/>
            <a:ext cx="10019880" cy="1796400"/>
          </a:xfrm>
          <a:prstGeom prst="rect">
            <a:avLst/>
          </a:prstGeom>
          <a:ln>
            <a:noFill/>
          </a:ln>
        </p:spPr>
      </p:pic>
      <p:sp>
        <p:nvSpPr>
          <p:cNvPr id="591" name="CustomShape 9"/>
          <p:cNvSpPr/>
          <p:nvPr/>
        </p:nvSpPr>
        <p:spPr>
          <a:xfrm>
            <a:off x="5083200" y="1877760"/>
            <a:ext cx="2217240" cy="456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e9a039"/>
                </a:solidFill>
                <a:latin typeface="Century Gothic"/>
              </a:rPr>
              <a:t>7.0e10 ppb </a:t>
            </a:r>
            <a:endParaRPr/>
          </a:p>
        </p:txBody>
      </p:sp>
      <p:sp>
        <p:nvSpPr>
          <p:cNvPr id="592" name="TextShape 10"/>
          <p:cNvSpPr txBox="1"/>
          <p:nvPr/>
        </p:nvSpPr>
        <p:spPr>
          <a:xfrm>
            <a:off x="9648000" y="5899320"/>
            <a:ext cx="1599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en-US" sz="1200" strike="noStrike">
                <a:solidFill>
                  <a:srgbClr val="bfbfbf"/>
                </a:solidFill>
                <a:latin typeface="Century Gothic"/>
              </a:rPr>
              <a:t>10/24/2016</a:t>
            </a:r>
            <a:endParaRPr/>
          </a:p>
        </p:txBody>
      </p:sp>
      <p:sp>
        <p:nvSpPr>
          <p:cNvPr id="593" name="TextShape 11"/>
          <p:cNvSpPr txBox="1"/>
          <p:nvPr/>
        </p:nvSpPr>
        <p:spPr>
          <a:xfrm>
            <a:off x="1141560" y="5899320"/>
            <a:ext cx="5508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ABA8EE3-B2AF-455D-A209-D166D3BC40B5}" type="slidenum">
              <a:rPr b="1" lang="en-US" sz="1200" strike="noStrike">
                <a:solidFill>
                  <a:srgbClr val="bfbfbf"/>
                </a:solidFill>
                <a:latin typeface="Century Gothic"/>
              </a:rPr>
              <a:t>&lt;number&gt;</a:t>
            </a:fld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Peak of instability rate is consistent with electron cloud simulations</a:t>
            </a:r>
            <a:endParaRPr/>
          </a:p>
        </p:txBody>
      </p:sp>
      <p:pic>
        <p:nvPicPr>
          <p:cNvPr id="595" name="Content Placeholder 3" descr=""/>
          <p:cNvPicPr/>
          <p:nvPr/>
        </p:nvPicPr>
        <p:blipFill>
          <a:blip r:embed="rId1"/>
          <a:stretch/>
        </p:blipFill>
        <p:spPr>
          <a:xfrm>
            <a:off x="3089520" y="1829160"/>
            <a:ext cx="6814440" cy="4019040"/>
          </a:xfrm>
          <a:prstGeom prst="rect">
            <a:avLst/>
          </a:prstGeom>
          <a:ln>
            <a:noFill/>
          </a:ln>
        </p:spPr>
      </p:pic>
      <p:sp>
        <p:nvSpPr>
          <p:cNvPr id="596" name="TextShape 2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597" name="TextShape 3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BA6E6F8B-0090-4DD2-9A62-7F723EC62CA0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sp>
        <p:nvSpPr>
          <p:cNvPr id="598" name="CustomShape 4"/>
          <p:cNvSpPr/>
          <p:nvPr/>
        </p:nvSpPr>
        <p:spPr>
          <a:xfrm>
            <a:off x="3858840" y="2619360"/>
            <a:ext cx="1657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002060"/>
                </a:solidFill>
                <a:latin typeface="Perpetua"/>
              </a:rPr>
              <a:t>Experiment</a:t>
            </a:r>
            <a:endParaRPr/>
          </a:p>
        </p:txBody>
      </p:sp>
      <p:sp>
        <p:nvSpPr>
          <p:cNvPr id="599" name="CustomShape 5"/>
          <p:cNvSpPr/>
          <p:nvPr/>
        </p:nvSpPr>
        <p:spPr>
          <a:xfrm flipH="1">
            <a:off x="4018680" y="2988720"/>
            <a:ext cx="1209240" cy="360"/>
          </a:xfrm>
          <a:prstGeom prst="straightConnector1">
            <a:avLst/>
          </a:prstGeom>
          <a:noFill/>
          <a:ln w="15840">
            <a:solidFill>
              <a:srgbClr val="00206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0" name="CustomShape 6"/>
          <p:cNvSpPr/>
          <p:nvPr/>
        </p:nvSpPr>
        <p:spPr>
          <a:xfrm>
            <a:off x="7050960" y="3055320"/>
            <a:ext cx="1562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d34817"/>
                </a:solidFill>
                <a:latin typeface="Perpetua"/>
              </a:rPr>
              <a:t>Simulation</a:t>
            </a:r>
            <a:endParaRPr/>
          </a:p>
        </p:txBody>
      </p:sp>
      <p:sp>
        <p:nvSpPr>
          <p:cNvPr id="601" name="CustomShape 7"/>
          <p:cNvSpPr/>
          <p:nvPr/>
        </p:nvSpPr>
        <p:spPr>
          <a:xfrm>
            <a:off x="7157880" y="3424680"/>
            <a:ext cx="1537920" cy="360"/>
          </a:xfrm>
          <a:prstGeom prst="straightConnector1">
            <a:avLst/>
          </a:prstGeom>
          <a:noFill/>
          <a:ln w="15840">
            <a:solidFill>
              <a:srgbClr val="b0350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Acknowledgements</a:t>
            </a:r>
            <a:endParaRPr/>
          </a:p>
        </p:txBody>
      </p:sp>
      <p:sp>
        <p:nvSpPr>
          <p:cNvPr id="310" name="TextShape 2"/>
          <p:cNvSpPr txBox="1"/>
          <p:nvPr/>
        </p:nvSpPr>
        <p:spPr>
          <a:xfrm>
            <a:off x="1219320" y="1664280"/>
            <a:ext cx="10362960" cy="435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Phillip Adamson, Ming-Jen Yang, Victor Grzelak, AD Operations for help with conducting the experiments</a:t>
            </a:r>
            <a:endParaRPr/>
          </a:p>
          <a:p>
            <a:pPr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Alexey Burov, Yuri Alexakhin, Jeff Eldred, and all e-cloud group for numerous useful discussions of the results</a:t>
            </a:r>
            <a:endParaRPr/>
          </a:p>
        </p:txBody>
      </p:sp>
      <p:sp>
        <p:nvSpPr>
          <p:cNvPr id="311" name="TextShape 3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312" name="TextShape 4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48BC3EA1-49D7-47DE-94A5-EB60D1478A47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TextShape 1"/>
          <p:cNvSpPr txBox="1"/>
          <p:nvPr/>
        </p:nvSpPr>
        <p:spPr>
          <a:xfrm>
            <a:off x="963000" y="9525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Direct measurement of electron cloud</a:t>
            </a:r>
            <a:endParaRPr/>
          </a:p>
        </p:txBody>
      </p:sp>
      <p:sp>
        <p:nvSpPr>
          <p:cNvPr id="603" name="TextShape 2"/>
          <p:cNvSpPr txBox="1"/>
          <p:nvPr/>
        </p:nvSpPr>
        <p:spPr>
          <a:xfrm>
            <a:off x="963000" y="2548080"/>
            <a:ext cx="10362960" cy="133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696464"/>
                </a:solidFill>
                <a:latin typeface="Franklin Gothic Book"/>
              </a:rPr>
              <a:t>Microwave measurement procedure</a:t>
            </a:r>
            <a:endParaRPr/>
          </a:p>
        </p:txBody>
      </p:sp>
      <p:sp>
        <p:nvSpPr>
          <p:cNvPr id="605" name="TextShape 2"/>
          <p:cNvSpPr txBox="1"/>
          <p:nvPr/>
        </p:nvSpPr>
        <p:spPr>
          <a:xfrm>
            <a:off x="1219320" y="3788640"/>
            <a:ext cx="10181880" cy="2278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Isolate 1 gradient dipole</a:t>
            </a: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Shoot an RF wave, measure phase delay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Get an estimate of e-cloud density as a function of time:</a:t>
            </a:r>
            <a:endParaRPr/>
          </a:p>
          <a:p>
            <a:pPr lvl="1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Density at saturation</a:t>
            </a:r>
            <a:endParaRPr/>
          </a:p>
          <a:p>
            <a:pPr lvl="1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Rate of build-up</a:t>
            </a:r>
            <a:endParaRPr/>
          </a:p>
          <a:p>
            <a:pPr lvl="1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Amount of trapped electrons</a:t>
            </a:r>
            <a:endParaRPr/>
          </a:p>
        </p:txBody>
      </p:sp>
      <p:pic>
        <p:nvPicPr>
          <p:cNvPr id="606" name="Picture 7" descr=""/>
          <p:cNvPicPr/>
          <p:nvPr/>
        </p:nvPicPr>
        <p:blipFill>
          <a:blip r:embed="rId1"/>
          <a:stretch/>
        </p:blipFill>
        <p:spPr>
          <a:xfrm>
            <a:off x="3116160" y="1811520"/>
            <a:ext cx="4838400" cy="1209240"/>
          </a:xfrm>
          <a:prstGeom prst="rect">
            <a:avLst/>
          </a:prstGeom>
          <a:ln>
            <a:noFill/>
          </a:ln>
        </p:spPr>
      </p:pic>
      <p:sp>
        <p:nvSpPr>
          <p:cNvPr id="607" name="CustomShape 3"/>
          <p:cNvSpPr/>
          <p:nvPr/>
        </p:nvSpPr>
        <p:spPr>
          <a:xfrm>
            <a:off x="5060880" y="1745280"/>
            <a:ext cx="10148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d34817"/>
                </a:solidFill>
                <a:latin typeface="Perpetua"/>
              </a:rPr>
              <a:t>2 GHz</a:t>
            </a:r>
            <a:endParaRPr/>
          </a:p>
        </p:txBody>
      </p:sp>
      <p:sp>
        <p:nvSpPr>
          <p:cNvPr id="608" name="CustomShape 4"/>
          <p:cNvSpPr/>
          <p:nvPr/>
        </p:nvSpPr>
        <p:spPr>
          <a:xfrm>
            <a:off x="3822480" y="151812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9" name="CustomShape 5"/>
          <p:cNvSpPr/>
          <p:nvPr/>
        </p:nvSpPr>
        <p:spPr>
          <a:xfrm>
            <a:off x="4294800" y="3181320"/>
            <a:ext cx="2268360" cy="360"/>
          </a:xfrm>
          <a:prstGeom prst="straightConnector1">
            <a:avLst/>
          </a:prstGeom>
          <a:noFill/>
          <a:ln>
            <a:solidFill>
              <a:srgbClr val="b0350b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0" name="CustomShape 6"/>
          <p:cNvSpPr/>
          <p:nvPr/>
        </p:nvSpPr>
        <p:spPr>
          <a:xfrm>
            <a:off x="4994640" y="3166920"/>
            <a:ext cx="10591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d34817"/>
                </a:solidFill>
                <a:latin typeface="Perpetua"/>
              </a:rPr>
              <a:t>5.6 m</a:t>
            </a:r>
            <a:endParaRPr/>
          </a:p>
        </p:txBody>
      </p:sp>
      <p:sp>
        <p:nvSpPr>
          <p:cNvPr id="611" name="CustomShape 7"/>
          <p:cNvSpPr/>
          <p:nvPr/>
        </p:nvSpPr>
        <p:spPr>
          <a:xfrm>
            <a:off x="4914360" y="2242440"/>
            <a:ext cx="1095480" cy="395280"/>
          </a:xfrm>
          <a:prstGeom prst="rect">
            <a:avLst/>
          </a:prstGeom>
          <a:noFill/>
          <a:ln w="255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000000"/>
                </a:solidFill>
                <a:latin typeface="Perpetua"/>
              </a:rPr>
              <a:t>Dipole</a:t>
            </a:r>
            <a:endParaRPr/>
          </a:p>
        </p:txBody>
      </p:sp>
      <p:sp>
        <p:nvSpPr>
          <p:cNvPr id="612" name="CustomShape 8"/>
          <p:cNvSpPr/>
          <p:nvPr/>
        </p:nvSpPr>
        <p:spPr>
          <a:xfrm>
            <a:off x="3915000" y="2162160"/>
            <a:ext cx="85680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Source</a:t>
            </a:r>
            <a:endParaRPr/>
          </a:p>
        </p:txBody>
      </p:sp>
      <p:sp>
        <p:nvSpPr>
          <p:cNvPr id="613" name="CustomShape 9"/>
          <p:cNvSpPr/>
          <p:nvPr/>
        </p:nvSpPr>
        <p:spPr>
          <a:xfrm>
            <a:off x="6025320" y="2175840"/>
            <a:ext cx="116712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Receiver</a:t>
            </a:r>
            <a:endParaRPr/>
          </a:p>
        </p:txBody>
      </p:sp>
      <p:sp>
        <p:nvSpPr>
          <p:cNvPr id="614" name="TextShape 10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615" name="TextShape 11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87887620-42E1-42DB-9049-AC484D88A9E7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pic>
        <p:nvPicPr>
          <p:cNvPr id="616" name="" descr=""/>
          <p:cNvPicPr/>
          <p:nvPr/>
        </p:nvPicPr>
        <p:blipFill>
          <a:blip r:embed="rId2"/>
          <a:stretch/>
        </p:blipFill>
        <p:spPr>
          <a:xfrm>
            <a:off x="1549440" y="5334120"/>
            <a:ext cx="2070000" cy="838080"/>
          </a:xfrm>
          <a:prstGeom prst="rect">
            <a:avLst/>
          </a:prstGeom>
          <a:ln>
            <a:noFill/>
          </a:ln>
        </p:spPr>
      </p:pic>
      <p:pic>
        <p:nvPicPr>
          <p:cNvPr id="617" name="" descr=""/>
          <p:cNvPicPr/>
          <p:nvPr/>
        </p:nvPicPr>
        <p:blipFill>
          <a:blip r:embed="rId3"/>
          <a:stretch/>
        </p:blipFill>
        <p:spPr>
          <a:xfrm>
            <a:off x="1612800" y="4876920"/>
            <a:ext cx="3263760" cy="36828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TextShape 1"/>
          <p:cNvSpPr txBox="1"/>
          <p:nvPr/>
        </p:nvSpPr>
        <p:spPr>
          <a:xfrm>
            <a:off x="1141560" y="609480"/>
            <a:ext cx="9905760" cy="7520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696464"/>
                </a:solidFill>
                <a:latin typeface="Franklin Gothic Book"/>
              </a:rPr>
              <a:t>First Data: Seems that what matters is the peak intensity, not the total charge in the beam </a:t>
            </a:r>
            <a:endParaRPr/>
          </a:p>
        </p:txBody>
      </p:sp>
      <p:sp>
        <p:nvSpPr>
          <p:cNvPr id="619" name="CustomShape 2"/>
          <p:cNvSpPr/>
          <p:nvPr/>
        </p:nvSpPr>
        <p:spPr>
          <a:xfrm>
            <a:off x="1141560" y="1810080"/>
            <a:ext cx="7053480" cy="401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30000"/>
              </a:lnSpc>
            </a:pPr>
            <a:endParaRPr/>
          </a:p>
          <a:p>
            <a:pPr>
              <a:lnSpc>
                <a:spcPct val="130000"/>
              </a:lnSpc>
            </a:pPr>
            <a:endParaRPr/>
          </a:p>
          <a:p>
            <a:pPr>
              <a:lnSpc>
                <a:spcPct val="130000"/>
              </a:lnSpc>
            </a:pPr>
            <a:endParaRPr/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ECloud density is consistent with</a:t>
            </a:r>
            <a:r>
              <a:rPr lang="en-US" sz="2600" strike="noStrike">
                <a:solidFill>
                  <a:srgbClr val="000000"/>
                </a:solidFill>
                <a:latin typeface="Perpetua"/>
              </a:rPr>
              <a:t>
</a:t>
            </a:r>
            <a:r>
              <a:rPr lang="en-US" sz="2600" strike="noStrike">
                <a:solidFill>
                  <a:srgbClr val="000000"/>
                </a:solidFill>
                <a:latin typeface="Perpetua"/>
              </a:rPr>
              <a:t>the simulation</a:t>
            </a:r>
            <a:endParaRPr/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Problems:</a:t>
            </a:r>
            <a:endParaRPr/>
          </a:p>
          <a:p>
            <a:pPr lvl="1">
              <a:lnSpc>
                <a:spcPct val="130000"/>
              </a:lnSpc>
              <a:buFont typeface="Arial"/>
              <a:buChar char="•"/>
            </a:pPr>
            <a:r>
              <a:rPr lang="en-US" sz="2400" strike="noStrike">
                <a:solidFill>
                  <a:srgbClr val="9b2d1f"/>
                </a:solidFill>
                <a:latin typeface="Perpetua"/>
              </a:rPr>
              <a:t>High noise</a:t>
            </a:r>
            <a:endParaRPr/>
          </a:p>
          <a:p>
            <a:pPr lvl="1">
              <a:lnSpc>
                <a:spcPct val="13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Unable to make a fast measurement</a:t>
            </a:r>
            <a:endParaRPr/>
          </a:p>
        </p:txBody>
      </p:sp>
      <p:sp>
        <p:nvSpPr>
          <p:cNvPr id="620" name="TextShape 3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621" name="TextShape 4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B39F9F13-8628-40C7-9D4C-7A0283EEE1D9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graphicFrame>
        <p:nvGraphicFramePr>
          <p:cNvPr id="622" name="Chart 7"/>
          <p:cNvGraphicFramePr/>
          <p:nvPr/>
        </p:nvGraphicFramePr>
        <p:xfrm>
          <a:off x="7380360" y="1951200"/>
          <a:ext cx="4520880" cy="356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23" name="Table 5"/>
          <p:cNvGraphicFramePr/>
          <p:nvPr/>
        </p:nvGraphicFramePr>
        <p:xfrm>
          <a:off x="1141560" y="1951200"/>
          <a:ext cx="5842800" cy="1112040"/>
        </p:xfrm>
        <a:graphic>
          <a:graphicData uri="http://schemas.openxmlformats.org/drawingml/2006/table">
            <a:tbl>
              <a:tblPr/>
              <a:tblGrid>
                <a:gridCol w="2191320"/>
                <a:gridCol w="1481400"/>
                <a:gridCol w="2170080"/>
              </a:tblGrid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Beam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p per batch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Cloud density (m</a:t>
                      </a:r>
                      <a:r>
                        <a:rPr b="1" lang="en-US" strike="noStrike" baseline="30000">
                          <a:solidFill>
                            <a:srgbClr val="000000"/>
                          </a:solidFill>
                          <a:latin typeface="Perpetua"/>
                        </a:rPr>
                        <a:t>-3</a:t>
                      </a:r>
                      <a:r>
                        <a:rPr b="1"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)</a:t>
                      </a:r>
                      <a:endParaRPr/>
                    </a:p>
                  </a:txBody>
                  <a:tcPr/>
                </a:tc>
              </a:tr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41.2x10</a:t>
                      </a:r>
                      <a:r>
                        <a:rPr lang="en-US" strike="noStrike" baseline="30000">
                          <a:solidFill>
                            <a:srgbClr val="000000"/>
                          </a:solidFill>
                          <a:latin typeface="Perpetua"/>
                        </a:rPr>
                        <a:t>12</a:t>
                      </a:r>
                      <a:r>
                        <a:rPr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: 4+6 batches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4.12x10</a:t>
                      </a:r>
                      <a:r>
                        <a:rPr lang="en-US" strike="noStrike" baseline="30000">
                          <a:solidFill>
                            <a:srgbClr val="000000"/>
                          </a:solidFill>
                          <a:latin typeface="Perpetua"/>
                        </a:rPr>
                        <a:t>12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17.9±4.9 x10</a:t>
                      </a:r>
                      <a:r>
                        <a:rPr lang="en-US" strike="noStrike" baseline="30000">
                          <a:solidFill>
                            <a:srgbClr val="000000"/>
                          </a:solidFill>
                          <a:latin typeface="Perpetua"/>
                        </a:rPr>
                        <a:t>11</a:t>
                      </a:r>
                      <a:endParaRPr/>
                    </a:p>
                  </a:txBody>
                  <a:tcPr/>
                </a:tc>
              </a:tr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17.0x10</a:t>
                      </a:r>
                      <a:r>
                        <a:rPr lang="en-US" strike="noStrike" baseline="30000">
                          <a:solidFill>
                            <a:srgbClr val="000000"/>
                          </a:solidFill>
                          <a:latin typeface="Perpetua"/>
                        </a:rPr>
                        <a:t>12</a:t>
                      </a:r>
                      <a:r>
                        <a:rPr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: 4 batches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4.25x10</a:t>
                      </a:r>
                      <a:r>
                        <a:rPr lang="en-US" strike="noStrike" baseline="30000">
                          <a:solidFill>
                            <a:srgbClr val="000000"/>
                          </a:solidFill>
                          <a:latin typeface="Perpetua"/>
                        </a:rPr>
                        <a:t>12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20.3±5.8 x10</a:t>
                      </a:r>
                      <a:r>
                        <a:rPr lang="en-US" strike="noStrike" baseline="30000">
                          <a:solidFill>
                            <a:srgbClr val="000000"/>
                          </a:solidFill>
                          <a:latin typeface="Perpetua"/>
                        </a:rPr>
                        <a:t>11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Broadband Schottky noise</a:t>
            </a:r>
            <a:endParaRPr/>
          </a:p>
        </p:txBody>
      </p:sp>
      <p:sp>
        <p:nvSpPr>
          <p:cNvPr id="625" name="TextShape 2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626" name="TextShape 3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6FD546BB-0181-4387-87A6-B67B04D2677A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pic>
        <p:nvPicPr>
          <p:cNvPr id="627" name="Content Placeholder 5" descr=""/>
          <p:cNvPicPr/>
          <p:nvPr/>
        </p:nvPicPr>
        <p:blipFill>
          <a:blip r:embed="rId1"/>
          <a:stretch/>
        </p:blipFill>
        <p:spPr>
          <a:xfrm>
            <a:off x="5964840" y="1417680"/>
            <a:ext cx="4937400" cy="4411440"/>
          </a:xfrm>
          <a:prstGeom prst="rect">
            <a:avLst/>
          </a:prstGeom>
          <a:ln>
            <a:noFill/>
          </a:ln>
        </p:spPr>
      </p:pic>
      <p:pic>
        <p:nvPicPr>
          <p:cNvPr id="628" name="Picture 6" descr=""/>
          <p:cNvPicPr/>
          <p:nvPr/>
        </p:nvPicPr>
        <p:blipFill>
          <a:blip r:embed="rId2"/>
          <a:stretch/>
        </p:blipFill>
        <p:spPr>
          <a:xfrm>
            <a:off x="9638640" y="1224360"/>
            <a:ext cx="2223000" cy="2154960"/>
          </a:xfrm>
          <a:prstGeom prst="rect">
            <a:avLst/>
          </a:prstGeom>
          <a:ln>
            <a:noFill/>
          </a:ln>
        </p:spPr>
      </p:pic>
      <p:pic>
        <p:nvPicPr>
          <p:cNvPr id="629" name="Picture 7" descr=""/>
          <p:cNvPicPr/>
          <p:nvPr/>
        </p:nvPicPr>
        <p:blipFill>
          <a:blip r:embed="rId3"/>
          <a:stretch/>
        </p:blipFill>
        <p:spPr>
          <a:xfrm>
            <a:off x="804600" y="1459080"/>
            <a:ext cx="4313880" cy="4328280"/>
          </a:xfrm>
          <a:prstGeom prst="rect">
            <a:avLst/>
          </a:prstGeom>
          <a:ln>
            <a:noFill/>
          </a:ln>
        </p:spPr>
      </p:pic>
      <p:sp>
        <p:nvSpPr>
          <p:cNvPr id="630" name="CustomShape 4"/>
          <p:cNvSpPr/>
          <p:nvPr/>
        </p:nvSpPr>
        <p:spPr>
          <a:xfrm flipV="1">
            <a:off x="7991640" y="3526200"/>
            <a:ext cx="441720" cy="9720"/>
          </a:xfrm>
          <a:prstGeom prst="straightConnector1">
            <a:avLst/>
          </a:prstGeom>
          <a:noFill/>
          <a:ln w="19080">
            <a:solidFill>
              <a:schemeClr val="bg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1" name="CustomShape 5"/>
          <p:cNvSpPr/>
          <p:nvPr/>
        </p:nvSpPr>
        <p:spPr>
          <a:xfrm>
            <a:off x="7563240" y="3157560"/>
            <a:ext cx="1298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ffffff"/>
                </a:solidFill>
                <a:latin typeface="Perpetua"/>
              </a:rPr>
              <a:t>90.9 kHz</a:t>
            </a:r>
            <a:endParaRPr/>
          </a:p>
        </p:txBody>
      </p:sp>
      <p:sp>
        <p:nvSpPr>
          <p:cNvPr id="632" name="CustomShape 6"/>
          <p:cNvSpPr/>
          <p:nvPr/>
        </p:nvSpPr>
        <p:spPr>
          <a:xfrm>
            <a:off x="7326720" y="1504800"/>
            <a:ext cx="1668600" cy="456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ffffff"/>
                </a:solidFill>
                <a:latin typeface="Perpetua"/>
              </a:rPr>
              <a:t>At 2 GHz</a:t>
            </a:r>
            <a:endParaRPr/>
          </a:p>
        </p:txBody>
      </p:sp>
      <p:sp>
        <p:nvSpPr>
          <p:cNvPr id="633" name="CustomShape 7"/>
          <p:cNvSpPr/>
          <p:nvPr/>
        </p:nvSpPr>
        <p:spPr>
          <a:xfrm>
            <a:off x="8678880" y="3379680"/>
            <a:ext cx="460440" cy="1372680"/>
          </a:xfrm>
          <a:prstGeom prst="ellipse">
            <a:avLst/>
          </a:prstGeom>
          <a:noFill/>
          <a:ln w="15840">
            <a:solidFill>
              <a:schemeClr val="bg1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</p:sp>
      <p:sp>
        <p:nvSpPr>
          <p:cNvPr id="634" name="Line 8"/>
          <p:cNvSpPr/>
          <p:nvPr/>
        </p:nvSpPr>
        <p:spPr>
          <a:xfrm flipV="1">
            <a:off x="9041760" y="2764080"/>
            <a:ext cx="703440" cy="726480"/>
          </a:xfrm>
          <a:prstGeom prst="line">
            <a:avLst/>
          </a:prstGeom>
          <a:ln w="15840">
            <a:solidFill>
              <a:schemeClr val="bg1"/>
            </a:solidFill>
            <a:round/>
          </a:ln>
        </p:spPr>
      </p:sp>
      <p:sp>
        <p:nvSpPr>
          <p:cNvPr id="635" name="CustomShape 9"/>
          <p:cNvSpPr/>
          <p:nvPr/>
        </p:nvSpPr>
        <p:spPr>
          <a:xfrm>
            <a:off x="1984680" y="1534680"/>
            <a:ext cx="2145600" cy="456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ffffff"/>
                </a:solidFill>
                <a:latin typeface="Perpetua"/>
              </a:rPr>
              <a:t>At 200 MHz</a:t>
            </a:r>
            <a:endParaRPr/>
          </a:p>
        </p:txBody>
      </p:sp>
      <p:sp>
        <p:nvSpPr>
          <p:cNvPr id="636" name="CustomShape 10"/>
          <p:cNvSpPr/>
          <p:nvPr/>
        </p:nvSpPr>
        <p:spPr>
          <a:xfrm>
            <a:off x="10589760" y="2367360"/>
            <a:ext cx="12222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Perpetua"/>
              </a:rPr>
              <a:t>Betatron</a:t>
            </a:r>
            <a:r>
              <a:rPr lang="en-US" strike="noStrike">
                <a:solidFill>
                  <a:srgbClr val="ffffff"/>
                </a:solidFill>
                <a:latin typeface="Perpetua"/>
              </a:rPr>
              <a:t>
</a:t>
            </a:r>
            <a:r>
              <a:rPr lang="en-US" strike="noStrike">
                <a:solidFill>
                  <a:srgbClr val="ffffff"/>
                </a:solidFill>
                <a:latin typeface="Perpetua"/>
              </a:rPr>
              <a:t>sideband</a:t>
            </a:r>
            <a:endParaRPr/>
          </a:p>
        </p:txBody>
      </p:sp>
      <p:sp>
        <p:nvSpPr>
          <p:cNvPr id="637" name="CustomShape 11"/>
          <p:cNvSpPr/>
          <p:nvPr/>
        </p:nvSpPr>
        <p:spPr>
          <a:xfrm>
            <a:off x="10389960" y="1966320"/>
            <a:ext cx="810720" cy="360"/>
          </a:xfrm>
          <a:prstGeom prst="straightConnector1">
            <a:avLst/>
          </a:prstGeom>
          <a:noFill/>
          <a:ln w="15840">
            <a:solidFill>
              <a:schemeClr val="bg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8" name="CustomShape 12"/>
          <p:cNvSpPr/>
          <p:nvPr/>
        </p:nvSpPr>
        <p:spPr>
          <a:xfrm>
            <a:off x="10244160" y="1594800"/>
            <a:ext cx="1053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ffffff"/>
                </a:solidFill>
                <a:latin typeface="Perpetua"/>
              </a:rPr>
              <a:t>45 kHz</a:t>
            </a:r>
            <a:endParaRPr/>
          </a:p>
        </p:txBody>
      </p:sp>
      <p:sp>
        <p:nvSpPr>
          <p:cNvPr id="639" name="CustomShape 13"/>
          <p:cNvSpPr/>
          <p:nvPr/>
        </p:nvSpPr>
        <p:spPr>
          <a:xfrm flipH="1" flipV="1">
            <a:off x="4330080" y="3245040"/>
            <a:ext cx="320760" cy="9720"/>
          </a:xfrm>
          <a:prstGeom prst="straightConnector1">
            <a:avLst/>
          </a:prstGeom>
          <a:noFill/>
          <a:ln w="15840">
            <a:solidFill>
              <a:schemeClr val="bg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0" name="CustomShape 14"/>
          <p:cNvSpPr/>
          <p:nvPr/>
        </p:nvSpPr>
        <p:spPr>
          <a:xfrm>
            <a:off x="3899520" y="3247560"/>
            <a:ext cx="280080" cy="7920"/>
          </a:xfrm>
          <a:prstGeom prst="straightConnector1">
            <a:avLst/>
          </a:prstGeom>
          <a:noFill/>
          <a:ln w="15840">
            <a:solidFill>
              <a:schemeClr val="bg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1" name="CustomShape 15"/>
          <p:cNvSpPr/>
          <p:nvPr/>
        </p:nvSpPr>
        <p:spPr>
          <a:xfrm>
            <a:off x="2919960" y="2886480"/>
            <a:ext cx="1330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ffffff"/>
                </a:solidFill>
                <a:latin typeface="Perpetua"/>
              </a:rPr>
              <a:t>~ 250 Hz</a:t>
            </a:r>
            <a:endParaRPr/>
          </a:p>
        </p:txBody>
      </p:sp>
      <p:sp>
        <p:nvSpPr>
          <p:cNvPr id="642" name="CustomShape 16"/>
          <p:cNvSpPr/>
          <p:nvPr/>
        </p:nvSpPr>
        <p:spPr>
          <a:xfrm>
            <a:off x="3531600" y="4198680"/>
            <a:ext cx="1566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Perpetua"/>
              </a:rPr>
              <a:t>Synchrotron</a:t>
            </a:r>
            <a:r>
              <a:rPr lang="en-US" strike="noStrike">
                <a:solidFill>
                  <a:srgbClr val="ffffff"/>
                </a:solidFill>
                <a:latin typeface="Perpetua"/>
              </a:rPr>
              <a:t>
</a:t>
            </a:r>
            <a:r>
              <a:rPr lang="en-US" strike="noStrike">
                <a:solidFill>
                  <a:srgbClr val="ffffff"/>
                </a:solidFill>
                <a:latin typeface="Perpetua"/>
              </a:rPr>
              <a:t>sidebands</a:t>
            </a:r>
            <a:endParaRPr/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TextShape 1"/>
          <p:cNvSpPr txBox="1"/>
          <p:nvPr/>
        </p:nvSpPr>
        <p:spPr>
          <a:xfrm>
            <a:off x="1219320" y="2728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Improving signal/noise</a:t>
            </a:r>
            <a:endParaRPr/>
          </a:p>
        </p:txBody>
      </p:sp>
      <p:sp>
        <p:nvSpPr>
          <p:cNvPr id="644" name="TextShape 2"/>
          <p:cNvSpPr txBox="1"/>
          <p:nvPr/>
        </p:nvSpPr>
        <p:spPr>
          <a:xfrm>
            <a:off x="1219320" y="1447920"/>
            <a:ext cx="4978080" cy="761760"/>
          </a:xfrm>
          <a:prstGeom prst="rect">
            <a:avLst/>
          </a:prstGeom>
          <a:noFill/>
          <a:ln w="12600">
            <a:noFill/>
          </a:ln>
        </p:spPr>
        <p:txBody>
          <a:bodyPr rIns="90000" tIns="45000" bIns="45000" anchor="b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Addition amplifier in the tunnel</a:t>
            </a:r>
            <a:endParaRPr/>
          </a:p>
        </p:txBody>
      </p:sp>
      <p:sp>
        <p:nvSpPr>
          <p:cNvPr id="645" name="TextShape 3"/>
          <p:cNvSpPr txBox="1"/>
          <p:nvPr/>
        </p:nvSpPr>
        <p:spPr>
          <a:xfrm>
            <a:off x="6603840" y="1447920"/>
            <a:ext cx="4978080" cy="761760"/>
          </a:xfrm>
          <a:prstGeom prst="rect">
            <a:avLst/>
          </a:prstGeom>
          <a:noFill/>
          <a:ln w="12600">
            <a:noFill/>
          </a:ln>
        </p:spPr>
        <p:txBody>
          <a:bodyPr rIns="90000" tIns="45000" bIns="45000" anchor="b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Measure when no beam</a:t>
            </a:r>
            <a:endParaRPr/>
          </a:p>
        </p:txBody>
      </p:sp>
      <p:sp>
        <p:nvSpPr>
          <p:cNvPr id="646" name="TextShape 4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647" name="TextShape 5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E08050F3-235D-480C-B2F3-EB42C837AAD0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sp>
        <p:nvSpPr>
          <p:cNvPr id="648" name="TextShape 6"/>
          <p:cNvSpPr txBox="1"/>
          <p:nvPr/>
        </p:nvSpPr>
        <p:spPr>
          <a:xfrm>
            <a:off x="1219320" y="2247840"/>
            <a:ext cx="4978080" cy="3885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Recommissioned old amps from Recycler Schottky detectors</a:t>
            </a:r>
            <a:endParaRPr/>
          </a:p>
          <a:p>
            <a:pPr lvl="1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+30 dB at 2.0 GHz</a:t>
            </a: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Put it in the tunnel </a:t>
            </a: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Replace the amps if they burn</a:t>
            </a:r>
            <a:endParaRPr/>
          </a:p>
        </p:txBody>
      </p:sp>
      <p:sp>
        <p:nvSpPr>
          <p:cNvPr id="649" name="TextShape 7"/>
          <p:cNvSpPr txBox="1"/>
          <p:nvPr/>
        </p:nvSpPr>
        <p:spPr>
          <a:xfrm>
            <a:off x="6603840" y="2247840"/>
            <a:ext cx="4978080" cy="3885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Triggering hardware to arm the scope already in place, need to reconfigure after shutdown</a:t>
            </a: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Need to add fast gating from RF</a:t>
            </a:r>
            <a:endParaRPr/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Picture 6" descr=""/>
          <p:cNvPicPr/>
          <p:nvPr/>
        </p:nvPicPr>
        <p:blipFill>
          <a:blip r:embed="rId1"/>
          <a:stretch/>
        </p:blipFill>
        <p:spPr>
          <a:xfrm>
            <a:off x="7344000" y="4037760"/>
            <a:ext cx="2071080" cy="1955160"/>
          </a:xfrm>
          <a:prstGeom prst="rect">
            <a:avLst/>
          </a:prstGeom>
          <a:ln>
            <a:noFill/>
          </a:ln>
        </p:spPr>
      </p:pic>
      <p:sp>
        <p:nvSpPr>
          <p:cNvPr id="651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Amplifier in the tunnel</a:t>
            </a:r>
            <a:endParaRPr/>
          </a:p>
        </p:txBody>
      </p:sp>
      <p:sp>
        <p:nvSpPr>
          <p:cNvPr id="652" name="TextShape 2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653" name="TextShape 3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A34150BB-A7B3-43C6-8C8F-AC90F97DEBE9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pic>
        <p:nvPicPr>
          <p:cNvPr id="654" name="Picture 7" descr=""/>
          <p:cNvPicPr/>
          <p:nvPr/>
        </p:nvPicPr>
        <p:blipFill>
          <a:blip r:embed="rId2"/>
          <a:stretch/>
        </p:blipFill>
        <p:spPr>
          <a:xfrm>
            <a:off x="6754320" y="1535760"/>
            <a:ext cx="3683160" cy="2304000"/>
          </a:xfrm>
          <a:prstGeom prst="rect">
            <a:avLst/>
          </a:prstGeom>
          <a:ln>
            <a:noFill/>
          </a:ln>
        </p:spPr>
      </p:pic>
      <p:pic>
        <p:nvPicPr>
          <p:cNvPr id="655" name="Picture 8" descr=""/>
          <p:cNvPicPr/>
          <p:nvPr/>
        </p:nvPicPr>
        <p:blipFill>
          <a:blip r:embed="rId3"/>
          <a:stretch/>
        </p:blipFill>
        <p:spPr>
          <a:xfrm>
            <a:off x="1037520" y="1645200"/>
            <a:ext cx="3022200" cy="4029480"/>
          </a:xfrm>
          <a:prstGeom prst="rect">
            <a:avLst/>
          </a:prstGeom>
          <a:ln>
            <a:noFill/>
          </a:ln>
        </p:spPr>
      </p:pic>
      <p:pic>
        <p:nvPicPr>
          <p:cNvPr id="656" name="Content Placeholder 5" descr=""/>
          <p:cNvPicPr/>
          <p:nvPr/>
        </p:nvPicPr>
        <p:blipFill>
          <a:blip r:embed="rId4"/>
          <a:stretch/>
        </p:blipFill>
        <p:spPr>
          <a:xfrm>
            <a:off x="3335040" y="3401640"/>
            <a:ext cx="2647080" cy="991440"/>
          </a:xfrm>
          <a:prstGeom prst="rect">
            <a:avLst/>
          </a:prstGeom>
          <a:ln>
            <a:noFill/>
          </a:ln>
        </p:spPr>
      </p:pic>
      <p:sp>
        <p:nvSpPr>
          <p:cNvPr id="657" name="CustomShape 4"/>
          <p:cNvSpPr/>
          <p:nvPr/>
        </p:nvSpPr>
        <p:spPr>
          <a:xfrm>
            <a:off x="1119240" y="2096280"/>
            <a:ext cx="1715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ffffff"/>
                </a:solidFill>
                <a:latin typeface="Perpetua"/>
              </a:rPr>
              <a:t>Source BPM</a:t>
            </a:r>
            <a:endParaRPr/>
          </a:p>
        </p:txBody>
      </p:sp>
      <p:sp>
        <p:nvSpPr>
          <p:cNvPr id="658" name="CustomShape 5"/>
          <p:cNvSpPr/>
          <p:nvPr/>
        </p:nvSpPr>
        <p:spPr>
          <a:xfrm rot="3414000">
            <a:off x="3391200" y="4338720"/>
            <a:ext cx="785160" cy="17956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659" name="CustomShape 6"/>
          <p:cNvSpPr/>
          <p:nvPr/>
        </p:nvSpPr>
        <p:spPr>
          <a:xfrm>
            <a:off x="9263520" y="1946880"/>
            <a:ext cx="119016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9b2d1f"/>
                </a:solidFill>
                <a:latin typeface="Perpetua"/>
              </a:rPr>
              <a:t>15 V DC</a:t>
            </a:r>
            <a:endParaRPr/>
          </a:p>
        </p:txBody>
      </p:sp>
      <p:sp>
        <p:nvSpPr>
          <p:cNvPr id="660" name="CustomShape 7"/>
          <p:cNvSpPr/>
          <p:nvPr/>
        </p:nvSpPr>
        <p:spPr>
          <a:xfrm>
            <a:off x="7039080" y="1430640"/>
            <a:ext cx="191844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9b2d1f"/>
                </a:solidFill>
                <a:latin typeface="Perpetua"/>
              </a:rPr>
              <a:t>1 W Amplifier</a:t>
            </a:r>
            <a:endParaRPr/>
          </a:p>
        </p:txBody>
      </p:sp>
      <p:sp>
        <p:nvSpPr>
          <p:cNvPr id="661" name="CustomShape 8"/>
          <p:cNvSpPr/>
          <p:nvPr/>
        </p:nvSpPr>
        <p:spPr>
          <a:xfrm>
            <a:off x="7274880" y="3381480"/>
            <a:ext cx="144756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9b2d1f"/>
                </a:solidFill>
                <a:latin typeface="Perpetua"/>
              </a:rPr>
              <a:t>Circulator</a:t>
            </a:r>
            <a:endParaRPr/>
          </a:p>
        </p:txBody>
      </p:sp>
      <p:sp>
        <p:nvSpPr>
          <p:cNvPr id="662" name="CustomShape 9"/>
          <p:cNvSpPr/>
          <p:nvPr/>
        </p:nvSpPr>
        <p:spPr>
          <a:xfrm>
            <a:off x="7178040" y="2558520"/>
            <a:ext cx="73152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9b2d1f"/>
                </a:solidFill>
                <a:latin typeface="Perpetua"/>
              </a:rPr>
              <a:t>50 </a:t>
            </a:r>
            <a:r>
              <a:rPr b="1" lang="en-US" strike="noStrike">
                <a:solidFill>
                  <a:srgbClr val="9b2d1f"/>
                </a:solidFill>
                <a:latin typeface="Calibri"/>
              </a:rPr>
              <a:t>Ω</a:t>
            </a:r>
            <a:endParaRPr/>
          </a:p>
        </p:txBody>
      </p:sp>
      <p:sp>
        <p:nvSpPr>
          <p:cNvPr id="663" name="CustomShape 10"/>
          <p:cNvSpPr/>
          <p:nvPr/>
        </p:nvSpPr>
        <p:spPr>
          <a:xfrm>
            <a:off x="8298720" y="4738320"/>
            <a:ext cx="8280" cy="770400"/>
          </a:xfrm>
          <a:prstGeom prst="straightConnector1">
            <a:avLst/>
          </a:prstGeom>
          <a:noFill/>
          <a:ln w="19080">
            <a:solidFill>
              <a:schemeClr val="bg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4" name="CustomShape 11"/>
          <p:cNvSpPr/>
          <p:nvPr/>
        </p:nvSpPr>
        <p:spPr>
          <a:xfrm>
            <a:off x="8203320" y="4775040"/>
            <a:ext cx="12373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ffffff"/>
                </a:solidFill>
                <a:latin typeface="Perpetua"/>
              </a:rPr>
              <a:t>+ 30 dB</a:t>
            </a:r>
            <a:r>
              <a:rPr b="1" lang="en-US" strike="noStrike">
                <a:solidFill>
                  <a:srgbClr val="ffffff"/>
                </a:solidFill>
                <a:latin typeface="Perpetua"/>
              </a:rPr>
              <a:t>
</a:t>
            </a:r>
            <a:r>
              <a:rPr b="1" lang="en-US" strike="noStrike">
                <a:solidFill>
                  <a:srgbClr val="ffffff"/>
                </a:solidFill>
                <a:latin typeface="Perpetua"/>
              </a:rPr>
              <a:t>@ 2 GHz</a:t>
            </a:r>
            <a:endParaRPr/>
          </a:p>
        </p:txBody>
      </p:sp>
      <p:sp>
        <p:nvSpPr>
          <p:cNvPr id="665" name="CustomShape 12"/>
          <p:cNvSpPr/>
          <p:nvPr/>
        </p:nvSpPr>
        <p:spPr>
          <a:xfrm>
            <a:off x="7003800" y="6006600"/>
            <a:ext cx="1085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1.9 GHz</a:t>
            </a:r>
            <a:endParaRPr/>
          </a:p>
        </p:txBody>
      </p:sp>
      <p:sp>
        <p:nvSpPr>
          <p:cNvPr id="666" name="CustomShape 13"/>
          <p:cNvSpPr/>
          <p:nvPr/>
        </p:nvSpPr>
        <p:spPr>
          <a:xfrm>
            <a:off x="8872920" y="5993640"/>
            <a:ext cx="1085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2.1 GHz</a:t>
            </a:r>
            <a:endParaRPr/>
          </a:p>
        </p:txBody>
      </p:sp>
      <p:sp>
        <p:nvSpPr>
          <p:cNvPr id="667" name="Line 14"/>
          <p:cNvSpPr/>
          <p:nvPr/>
        </p:nvSpPr>
        <p:spPr>
          <a:xfrm flipV="1">
            <a:off x="1717920" y="1959120"/>
            <a:ext cx="259200" cy="229680"/>
          </a:xfrm>
          <a:prstGeom prst="line">
            <a:avLst/>
          </a:prstGeom>
          <a:ln w="15840">
            <a:solidFill>
              <a:schemeClr val="bg1"/>
            </a:solidFill>
            <a:round/>
          </a:ln>
        </p:spPr>
      </p:sp>
      <p:sp>
        <p:nvSpPr>
          <p:cNvPr id="668" name="Line 15"/>
          <p:cNvSpPr/>
          <p:nvPr/>
        </p:nvSpPr>
        <p:spPr>
          <a:xfrm flipV="1">
            <a:off x="5636880" y="1615320"/>
            <a:ext cx="1045080" cy="169056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  <p:sp>
        <p:nvSpPr>
          <p:cNvPr id="669" name="Line 16"/>
          <p:cNvSpPr/>
          <p:nvPr/>
        </p:nvSpPr>
        <p:spPr>
          <a:xfrm flipV="1">
            <a:off x="5982120" y="3897360"/>
            <a:ext cx="699840" cy="25236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</p:spTree>
  </p:cSld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TextShape 1"/>
          <p:cNvSpPr txBox="1"/>
          <p:nvPr/>
        </p:nvSpPr>
        <p:spPr>
          <a:xfrm>
            <a:off x="963000" y="9525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Can we do anything to reduce the instability? </a:t>
            </a:r>
            <a:endParaRPr/>
          </a:p>
        </p:txBody>
      </p:sp>
      <p:sp>
        <p:nvSpPr>
          <p:cNvPr id="671" name="TextShape 2"/>
          <p:cNvSpPr txBox="1"/>
          <p:nvPr/>
        </p:nvSpPr>
        <p:spPr>
          <a:xfrm>
            <a:off x="963000" y="2548080"/>
            <a:ext cx="10362960" cy="133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TextShape 1"/>
          <p:cNvSpPr txBox="1"/>
          <p:nvPr/>
        </p:nvSpPr>
        <p:spPr>
          <a:xfrm>
            <a:off x="1219320" y="274680"/>
            <a:ext cx="10362960" cy="741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Conditioning helps</a:t>
            </a:r>
            <a:endParaRPr/>
          </a:p>
        </p:txBody>
      </p:sp>
      <p:sp>
        <p:nvSpPr>
          <p:cNvPr id="673" name="TextShape 2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674" name="TextShape 3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7B1ED78E-F1C3-4571-903E-F996198A9183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graphicFrame>
        <p:nvGraphicFramePr>
          <p:cNvPr id="675" name="Content Placeholder 10"/>
          <p:cNvGraphicFramePr/>
          <p:nvPr/>
        </p:nvGraphicFramePr>
        <p:xfrm>
          <a:off x="7020000" y="1295280"/>
          <a:ext cx="4562280" cy="472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676" name="Picture 11" descr=""/>
          <p:cNvPicPr/>
          <p:nvPr/>
        </p:nvPicPr>
        <p:blipFill>
          <a:blip r:embed="rId2"/>
          <a:stretch/>
        </p:blipFill>
        <p:spPr>
          <a:xfrm>
            <a:off x="673920" y="2114280"/>
            <a:ext cx="6145200" cy="2371680"/>
          </a:xfrm>
          <a:prstGeom prst="rect">
            <a:avLst/>
          </a:prstGeom>
          <a:ln>
            <a:noFill/>
          </a:ln>
        </p:spPr>
      </p:pic>
      <p:sp>
        <p:nvSpPr>
          <p:cNvPr id="677" name="CustomShape 4"/>
          <p:cNvSpPr/>
          <p:nvPr/>
        </p:nvSpPr>
        <p:spPr>
          <a:xfrm>
            <a:off x="638280" y="1566000"/>
            <a:ext cx="64022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SEY of the beampipe drops down as it conditions</a:t>
            </a:r>
            <a:endParaRPr/>
          </a:p>
        </p:txBody>
      </p:sp>
      <p:sp>
        <p:nvSpPr>
          <p:cNvPr id="678" name="CustomShape 5"/>
          <p:cNvSpPr/>
          <p:nvPr/>
        </p:nvSpPr>
        <p:spPr>
          <a:xfrm>
            <a:off x="3219480" y="4486320"/>
            <a:ext cx="4111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Yi-Chen Ji, ECloud test set up in MI</a:t>
            </a:r>
            <a:endParaRPr/>
          </a:p>
        </p:txBody>
      </p:sp>
      <p:sp>
        <p:nvSpPr>
          <p:cNvPr id="679" name="CustomShape 6"/>
          <p:cNvSpPr/>
          <p:nvPr/>
        </p:nvSpPr>
        <p:spPr>
          <a:xfrm>
            <a:off x="9162000" y="4552920"/>
            <a:ext cx="106344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i="1" lang="en-US" strike="noStrike">
                <a:solidFill>
                  <a:srgbClr val="000000"/>
                </a:solidFill>
                <a:latin typeface="Calibri"/>
              </a:rPr>
              <a:t>ξ</a:t>
            </a:r>
            <a:r>
              <a:rPr i="1" lang="en-US" strike="noStrike" baseline="-25000">
                <a:solidFill>
                  <a:srgbClr val="000000"/>
                </a:solidFill>
                <a:latin typeface="Calibri"/>
              </a:rPr>
              <a:t>x,y</a:t>
            </a:r>
            <a:r>
              <a:rPr lang="en-US" strike="noStrike">
                <a:solidFill>
                  <a:srgbClr val="000000"/>
                </a:solidFill>
                <a:latin typeface="Calibri"/>
              </a:rPr>
              <a:t> = -6,-8</a:t>
            </a:r>
            <a:endParaRPr/>
          </a:p>
        </p:txBody>
      </p:sp>
      <p:sp>
        <p:nvSpPr>
          <p:cNvPr id="680" name="CustomShape 7"/>
          <p:cNvSpPr/>
          <p:nvPr/>
        </p:nvSpPr>
        <p:spPr>
          <a:xfrm>
            <a:off x="8006400" y="2225160"/>
            <a:ext cx="3529440" cy="71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i="1" lang="en-US" strike="noStrike">
                <a:solidFill>
                  <a:srgbClr val="000000"/>
                </a:solidFill>
                <a:latin typeface="Calibri"/>
              </a:rPr>
              <a:t>ξ</a:t>
            </a:r>
            <a:r>
              <a:rPr i="1" lang="en-US" strike="noStrike" baseline="-25000">
                <a:solidFill>
                  <a:srgbClr val="000000"/>
                </a:solidFill>
                <a:latin typeface="Calibri"/>
              </a:rPr>
              <a:t>x,y</a:t>
            </a:r>
            <a:r>
              <a:rPr lang="en-US" strike="noStrike">
                <a:solidFill>
                  <a:srgbClr val="000000"/>
                </a:solidFill>
                <a:latin typeface="Calibri"/>
              </a:rPr>
              <a:t> = -2,-2;</a:t>
            </a:r>
            <a:r>
              <a:rPr lang="en-US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en-US" strike="noStrike">
                <a:solidFill>
                  <a:srgbClr val="000000"/>
                </a:solidFill>
                <a:latin typeface="Calibri"/>
              </a:rPr>
              <a:t>no inst. below 17 turns at </a:t>
            </a:r>
            <a:r>
              <a:rPr i="1" lang="en-US" strike="noStrike">
                <a:solidFill>
                  <a:srgbClr val="000000"/>
                </a:solidFill>
                <a:latin typeface="Calibri"/>
              </a:rPr>
              <a:t>ξ</a:t>
            </a:r>
            <a:r>
              <a:rPr i="1" lang="en-US" strike="noStrike" baseline="-25000">
                <a:solidFill>
                  <a:srgbClr val="000000"/>
                </a:solidFill>
                <a:latin typeface="Calibri"/>
              </a:rPr>
              <a:t>x,y</a:t>
            </a:r>
            <a:r>
              <a:rPr lang="en-US" strike="noStrike">
                <a:solidFill>
                  <a:srgbClr val="000000"/>
                </a:solidFill>
                <a:latin typeface="Calibri"/>
              </a:rPr>
              <a:t> = -6,-8 </a:t>
            </a:r>
            <a:endParaRPr/>
          </a:p>
        </p:txBody>
      </p:sp>
      <p:sp>
        <p:nvSpPr>
          <p:cNvPr id="681" name="CustomShape 8"/>
          <p:cNvSpPr/>
          <p:nvPr/>
        </p:nvSpPr>
        <p:spPr>
          <a:xfrm>
            <a:off x="9162000" y="3349440"/>
            <a:ext cx="106344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i="1" lang="en-US" strike="noStrike">
                <a:solidFill>
                  <a:srgbClr val="000000"/>
                </a:solidFill>
                <a:latin typeface="Calibri"/>
              </a:rPr>
              <a:t>ξ</a:t>
            </a:r>
            <a:r>
              <a:rPr i="1" lang="en-US" strike="noStrike" baseline="-25000">
                <a:solidFill>
                  <a:srgbClr val="000000"/>
                </a:solidFill>
                <a:latin typeface="Calibri"/>
              </a:rPr>
              <a:t>x,y</a:t>
            </a:r>
            <a:r>
              <a:rPr lang="en-US" strike="noStrike">
                <a:solidFill>
                  <a:srgbClr val="000000"/>
                </a:solidFill>
                <a:latin typeface="Calibri"/>
              </a:rPr>
              <a:t> = -6,-8</a:t>
            </a:r>
            <a:endParaRPr/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TextShape 1"/>
          <p:cNvSpPr txBox="1"/>
          <p:nvPr/>
        </p:nvSpPr>
        <p:spPr>
          <a:xfrm>
            <a:off x="1141560" y="304920"/>
            <a:ext cx="9905760" cy="809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ffffff"/>
                </a:solidFill>
                <a:latin typeface="Century Gothic"/>
              </a:rPr>
              <a:t>Stabilization with a clearing bunch</a:t>
            </a:r>
            <a:endParaRPr/>
          </a:p>
        </p:txBody>
      </p:sp>
      <p:sp>
        <p:nvSpPr>
          <p:cNvPr id="683" name="TextShape 2"/>
          <p:cNvSpPr txBox="1"/>
          <p:nvPr/>
        </p:nvSpPr>
        <p:spPr>
          <a:xfrm>
            <a:off x="9648000" y="5899320"/>
            <a:ext cx="1599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en-US" sz="1200" strike="noStrike">
                <a:solidFill>
                  <a:srgbClr val="bfbfbf"/>
                </a:solidFill>
                <a:latin typeface="Century Gothic"/>
              </a:rPr>
              <a:t>10/24/2016</a:t>
            </a:r>
            <a:endParaRPr/>
          </a:p>
        </p:txBody>
      </p:sp>
      <p:sp>
        <p:nvSpPr>
          <p:cNvPr id="684" name="TextShape 3"/>
          <p:cNvSpPr txBox="1"/>
          <p:nvPr/>
        </p:nvSpPr>
        <p:spPr>
          <a:xfrm>
            <a:off x="1141560" y="5899320"/>
            <a:ext cx="5508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9C7FA9F-1302-4FCE-B8FF-E1F7B77A7909}" type="slidenum">
              <a:rPr b="1" lang="en-US" sz="1200" strike="noStrike">
                <a:solidFill>
                  <a:srgbClr val="bfbfbf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685" name="CustomShape 4"/>
          <p:cNvSpPr/>
          <p:nvPr/>
        </p:nvSpPr>
        <p:spPr>
          <a:xfrm>
            <a:off x="5870880" y="1201320"/>
            <a:ext cx="544824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entury Gothic"/>
              </a:rPr>
              <a:t>No clearing bunch – the first batch is unstable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entury Gothic"/>
              </a:rPr>
              <a:t>Beam: 3 batches of 5.8*10</a:t>
            </a:r>
            <a:r>
              <a:rPr lang="en-US" strike="noStrike" baseline="30000">
                <a:solidFill>
                  <a:srgbClr val="ffffff"/>
                </a:solidFill>
                <a:latin typeface="Century Gothic"/>
              </a:rPr>
              <a:t>10</a:t>
            </a:r>
            <a:r>
              <a:rPr lang="en-US" strike="noStrike">
                <a:solidFill>
                  <a:srgbClr val="ffffff"/>
                </a:solidFill>
                <a:latin typeface="Century Gothic"/>
              </a:rPr>
              <a:t> ppb</a:t>
            </a:r>
            <a:endParaRPr/>
          </a:p>
        </p:txBody>
      </p:sp>
      <p:pic>
        <p:nvPicPr>
          <p:cNvPr id="686" name="Picture 33" descr=""/>
          <p:cNvPicPr/>
          <p:nvPr/>
        </p:nvPicPr>
        <p:blipFill>
          <a:blip r:embed="rId1"/>
          <a:stretch/>
        </p:blipFill>
        <p:spPr>
          <a:xfrm>
            <a:off x="5961240" y="2155320"/>
            <a:ext cx="6118920" cy="3733920"/>
          </a:xfrm>
          <a:prstGeom prst="rect">
            <a:avLst/>
          </a:prstGeom>
          <a:ln>
            <a:noFill/>
          </a:ln>
        </p:spPr>
      </p:pic>
      <p:pic>
        <p:nvPicPr>
          <p:cNvPr id="687" name="Picture 30" descr=""/>
          <p:cNvPicPr/>
          <p:nvPr/>
        </p:nvPicPr>
        <p:blipFill>
          <a:blip r:embed="rId2"/>
          <a:stretch/>
        </p:blipFill>
        <p:spPr>
          <a:xfrm>
            <a:off x="239400" y="1314000"/>
            <a:ext cx="5430600" cy="4876560"/>
          </a:xfrm>
          <a:prstGeom prst="rect">
            <a:avLst/>
          </a:prstGeom>
          <a:ln>
            <a:noFill/>
          </a:ln>
        </p:spPr>
      </p:pic>
      <p:sp>
        <p:nvSpPr>
          <p:cNvPr id="688" name="CustomShape 5"/>
          <p:cNvSpPr/>
          <p:nvPr/>
        </p:nvSpPr>
        <p:spPr>
          <a:xfrm rot="16200000">
            <a:off x="32760" y="3679920"/>
            <a:ext cx="868680" cy="45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Century Gothic"/>
              </a:rPr>
              <a:t>time</a:t>
            </a:r>
            <a:endParaRPr/>
          </a:p>
        </p:txBody>
      </p:sp>
      <p:sp>
        <p:nvSpPr>
          <p:cNvPr id="689" name="CustomShape 6"/>
          <p:cNvSpPr/>
          <p:nvPr/>
        </p:nvSpPr>
        <p:spPr>
          <a:xfrm flipV="1">
            <a:off x="663120" y="3399840"/>
            <a:ext cx="360" cy="1022040"/>
          </a:xfrm>
          <a:prstGeom prst="straightConnector1">
            <a:avLst/>
          </a:prstGeom>
          <a:noFill/>
          <a:ln w="2232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0" name="CustomShape 7"/>
          <p:cNvSpPr/>
          <p:nvPr/>
        </p:nvSpPr>
        <p:spPr>
          <a:xfrm>
            <a:off x="2038320" y="6057720"/>
            <a:ext cx="231624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entury Gothic"/>
              </a:rPr>
              <a:t>long. position (ns) </a:t>
            </a:r>
            <a:endParaRPr/>
          </a:p>
        </p:txBody>
      </p:sp>
      <p:pic>
        <p:nvPicPr>
          <p:cNvPr id="691" name="Picture 42" descr=""/>
          <p:cNvPicPr/>
          <p:nvPr/>
        </p:nvPicPr>
        <p:blipFill>
          <a:blip r:embed="rId3"/>
          <a:stretch/>
        </p:blipFill>
        <p:spPr>
          <a:xfrm>
            <a:off x="261720" y="1314000"/>
            <a:ext cx="5430600" cy="4876560"/>
          </a:xfrm>
          <a:prstGeom prst="rect">
            <a:avLst/>
          </a:prstGeom>
          <a:ln>
            <a:noFill/>
          </a:ln>
        </p:spPr>
      </p:pic>
      <p:sp>
        <p:nvSpPr>
          <p:cNvPr id="692" name="CustomShape 8"/>
          <p:cNvSpPr/>
          <p:nvPr/>
        </p:nvSpPr>
        <p:spPr>
          <a:xfrm rot="16200000">
            <a:off x="42480" y="3670560"/>
            <a:ext cx="868680" cy="45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Century Gothic"/>
              </a:rPr>
              <a:t>time</a:t>
            </a:r>
            <a:endParaRPr/>
          </a:p>
        </p:txBody>
      </p:sp>
      <p:sp>
        <p:nvSpPr>
          <p:cNvPr id="693" name="CustomShape 9"/>
          <p:cNvSpPr/>
          <p:nvPr/>
        </p:nvSpPr>
        <p:spPr>
          <a:xfrm flipV="1">
            <a:off x="682200" y="3390120"/>
            <a:ext cx="360" cy="1022040"/>
          </a:xfrm>
          <a:prstGeom prst="straightConnector1">
            <a:avLst/>
          </a:prstGeom>
          <a:noFill/>
          <a:ln w="2232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4" name="CustomShape 10"/>
          <p:cNvSpPr/>
          <p:nvPr/>
        </p:nvSpPr>
        <p:spPr>
          <a:xfrm>
            <a:off x="2057400" y="6048360"/>
            <a:ext cx="231624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entury Gothic"/>
              </a:rPr>
              <a:t>long. position (ns) </a:t>
            </a:r>
            <a:endParaRPr/>
          </a:p>
        </p:txBody>
      </p:sp>
      <p:sp>
        <p:nvSpPr>
          <p:cNvPr id="695" name="CustomShape 11"/>
          <p:cNvSpPr/>
          <p:nvPr/>
        </p:nvSpPr>
        <p:spPr>
          <a:xfrm>
            <a:off x="1810440" y="1842480"/>
            <a:ext cx="9766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400" strike="noStrike">
                <a:solidFill>
                  <a:srgbClr val="ffffff"/>
                </a:solidFill>
                <a:latin typeface="Century Gothic"/>
              </a:rPr>
              <a:t>4.2*10</a:t>
            </a:r>
            <a:r>
              <a:rPr b="1" lang="en-US" sz="1400" strike="noStrike" baseline="30000">
                <a:solidFill>
                  <a:srgbClr val="ffffff"/>
                </a:solidFill>
                <a:latin typeface="Century Gothic"/>
              </a:rPr>
              <a:t>10</a:t>
            </a:r>
            <a:endParaRPr/>
          </a:p>
        </p:txBody>
      </p:sp>
      <p:sp>
        <p:nvSpPr>
          <p:cNvPr id="696" name="CustomShape 12"/>
          <p:cNvSpPr/>
          <p:nvPr/>
        </p:nvSpPr>
        <p:spPr>
          <a:xfrm>
            <a:off x="5973840" y="1162440"/>
            <a:ext cx="527724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entury Gothic"/>
              </a:rPr>
              <a:t>Add a clearing bunch – all bathes stable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entury Gothic"/>
              </a:rPr>
              <a:t>Beam: 3 batches of 5.8*10</a:t>
            </a:r>
            <a:r>
              <a:rPr lang="en-US" strike="noStrike" baseline="30000">
                <a:solidFill>
                  <a:srgbClr val="ffffff"/>
                </a:solidFill>
                <a:latin typeface="Century Gothic"/>
              </a:rPr>
              <a:t>10</a:t>
            </a:r>
            <a:r>
              <a:rPr lang="en-US" strike="noStrike">
                <a:solidFill>
                  <a:srgbClr val="ffffff"/>
                </a:solidFill>
                <a:latin typeface="Century Gothic"/>
              </a:rPr>
              <a:t> ppb</a:t>
            </a:r>
            <a:endParaRPr/>
          </a:p>
        </p:txBody>
      </p:sp>
      <p:pic>
        <p:nvPicPr>
          <p:cNvPr id="697" name="Picture 50" descr=""/>
          <p:cNvPicPr/>
          <p:nvPr/>
        </p:nvPicPr>
        <p:blipFill>
          <a:blip r:embed="rId4"/>
          <a:stretch/>
        </p:blipFill>
        <p:spPr>
          <a:xfrm>
            <a:off x="5877360" y="2149920"/>
            <a:ext cx="6202800" cy="3794760"/>
          </a:xfrm>
          <a:prstGeom prst="rect">
            <a:avLst/>
          </a:prstGeom>
          <a:ln>
            <a:noFill/>
          </a:ln>
        </p:spPr>
      </p:pic>
      <p:pic>
        <p:nvPicPr>
          <p:cNvPr id="698" name="Picture 51" descr=""/>
          <p:cNvPicPr/>
          <p:nvPr/>
        </p:nvPicPr>
        <p:blipFill>
          <a:blip r:embed="rId5"/>
          <a:stretch/>
        </p:blipFill>
        <p:spPr>
          <a:xfrm>
            <a:off x="246960" y="1314000"/>
            <a:ext cx="5430600" cy="4876560"/>
          </a:xfrm>
          <a:prstGeom prst="rect">
            <a:avLst/>
          </a:prstGeom>
          <a:ln>
            <a:noFill/>
          </a:ln>
        </p:spPr>
      </p:pic>
      <p:sp>
        <p:nvSpPr>
          <p:cNvPr id="699" name="CustomShape 13"/>
          <p:cNvSpPr/>
          <p:nvPr/>
        </p:nvSpPr>
        <p:spPr>
          <a:xfrm rot="16200000">
            <a:off x="32760" y="3660840"/>
            <a:ext cx="868680" cy="45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Century Gothic"/>
              </a:rPr>
              <a:t>time</a:t>
            </a:r>
            <a:endParaRPr/>
          </a:p>
        </p:txBody>
      </p:sp>
      <p:sp>
        <p:nvSpPr>
          <p:cNvPr id="700" name="CustomShape 14"/>
          <p:cNvSpPr/>
          <p:nvPr/>
        </p:nvSpPr>
        <p:spPr>
          <a:xfrm flipV="1">
            <a:off x="672480" y="3380760"/>
            <a:ext cx="360" cy="1022040"/>
          </a:xfrm>
          <a:prstGeom prst="straightConnector1">
            <a:avLst/>
          </a:prstGeom>
          <a:noFill/>
          <a:ln w="2232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1" name="CustomShape 15"/>
          <p:cNvSpPr/>
          <p:nvPr/>
        </p:nvSpPr>
        <p:spPr>
          <a:xfrm>
            <a:off x="2048040" y="6039000"/>
            <a:ext cx="231624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entury Gothic"/>
              </a:rPr>
              <a:t>long. position (ns) </a:t>
            </a:r>
            <a:endParaRPr/>
          </a:p>
        </p:txBody>
      </p:sp>
      <p:sp>
        <p:nvSpPr>
          <p:cNvPr id="702" name="CustomShape 16"/>
          <p:cNvSpPr/>
          <p:nvPr/>
        </p:nvSpPr>
        <p:spPr>
          <a:xfrm>
            <a:off x="2075040" y="5479560"/>
            <a:ext cx="9766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400" strike="noStrike">
                <a:solidFill>
                  <a:srgbClr val="ffffff"/>
                </a:solidFill>
                <a:latin typeface="Century Gothic"/>
              </a:rPr>
              <a:t>4.2*10</a:t>
            </a:r>
            <a:r>
              <a:rPr b="1" lang="en-US" sz="1400" strike="noStrike" baseline="30000">
                <a:solidFill>
                  <a:srgbClr val="ffffff"/>
                </a:solidFill>
                <a:latin typeface="Century Gothic"/>
              </a:rPr>
              <a:t>10</a:t>
            </a:r>
            <a:endParaRPr/>
          </a:p>
        </p:txBody>
      </p:sp>
      <p:sp>
        <p:nvSpPr>
          <p:cNvPr id="703" name="CustomShape 17"/>
          <p:cNvSpPr/>
          <p:nvPr/>
        </p:nvSpPr>
        <p:spPr>
          <a:xfrm>
            <a:off x="1892160" y="4774320"/>
            <a:ext cx="31543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600" strike="noStrike">
                <a:solidFill>
                  <a:srgbClr val="ffffff"/>
                </a:solidFill>
                <a:latin typeface="Century Gothic"/>
              </a:rPr>
              <a:t>At least 5-7 buckets apart</a:t>
            </a:r>
            <a:endParaRPr/>
          </a:p>
        </p:txBody>
      </p:sp>
      <p:sp>
        <p:nvSpPr>
          <p:cNvPr id="704" name="Line 18"/>
          <p:cNvSpPr/>
          <p:nvPr/>
        </p:nvSpPr>
        <p:spPr>
          <a:xfrm>
            <a:off x="1780920" y="4773960"/>
            <a:ext cx="5461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705" name="CustomShape 19"/>
          <p:cNvSpPr/>
          <p:nvPr/>
        </p:nvSpPr>
        <p:spPr>
          <a:xfrm flipH="1">
            <a:off x="2072520" y="4774320"/>
            <a:ext cx="272520" cy="360"/>
          </a:xfrm>
          <a:prstGeom prst="straightConnector1">
            <a:avLst/>
          </a:prstGeom>
          <a:noFill/>
          <a:ln w="1908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6" name="CustomShape 20"/>
          <p:cNvSpPr/>
          <p:nvPr/>
        </p:nvSpPr>
        <p:spPr>
          <a:xfrm>
            <a:off x="1726200" y="4766760"/>
            <a:ext cx="252360" cy="16560"/>
          </a:xfrm>
          <a:prstGeom prst="straightConnector1">
            <a:avLst/>
          </a:prstGeom>
          <a:noFill/>
          <a:ln w="1908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07" name="Picture 77" descr=""/>
          <p:cNvPicPr/>
          <p:nvPr/>
        </p:nvPicPr>
        <p:blipFill>
          <a:blip r:embed="rId6"/>
          <a:stretch/>
        </p:blipFill>
        <p:spPr>
          <a:xfrm>
            <a:off x="5877360" y="2149920"/>
            <a:ext cx="6202800" cy="3771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Summary</a:t>
            </a:r>
            <a:endParaRPr/>
          </a:p>
        </p:txBody>
      </p:sp>
      <p:sp>
        <p:nvSpPr>
          <p:cNvPr id="709" name="TextShape 2"/>
          <p:cNvSpPr txBox="1"/>
          <p:nvPr/>
        </p:nvSpPr>
        <p:spPr>
          <a:xfrm>
            <a:off x="1219320" y="1665000"/>
            <a:ext cx="10362960" cy="435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  <a:buSzPct val="85000"/>
              <a:buFont typeface="Wingdings 2" charset="2"/>
              <a:buChar char=""/>
            </a:pPr>
            <a:r>
              <a:rPr lang="en-US" sz="2800" strike="noStrike">
                <a:solidFill>
                  <a:srgbClr val="000000"/>
                </a:solidFill>
                <a:latin typeface="Perpetua"/>
              </a:rPr>
              <a:t>The fast instability in Recycler is caused by electron cloud</a:t>
            </a:r>
            <a:endParaRPr/>
          </a:p>
          <a:p>
            <a:pPr>
              <a:lnSpc>
                <a:spcPct val="150000"/>
              </a:lnSpc>
              <a:buSzPct val="85000"/>
              <a:buFont typeface="Wingdings 2" charset="2"/>
              <a:buChar char=""/>
            </a:pPr>
            <a:r>
              <a:rPr lang="en-US" sz="2800" strike="noStrike">
                <a:solidFill>
                  <a:srgbClr val="000000"/>
                </a:solidFill>
                <a:latin typeface="Perpetua"/>
              </a:rPr>
              <a:t>Combined function magnets trap the electron cloud</a:t>
            </a:r>
            <a:endParaRPr/>
          </a:p>
          <a:p>
            <a:pPr lvl="1">
              <a:lnSpc>
                <a:spcPct val="15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Trapping of the order 10</a:t>
            </a:r>
            <a:r>
              <a:rPr lang="en-US" sz="2400" strike="noStrike" baseline="30000">
                <a:solidFill>
                  <a:srgbClr val="000000"/>
                </a:solidFill>
                <a:latin typeface="Perpetua"/>
              </a:rPr>
              <a:t>-3</a:t>
            </a:r>
            <a:r>
              <a:rPr lang="en-US" sz="2400" strike="noStrike">
                <a:solidFill>
                  <a:srgbClr val="000000"/>
                </a:solidFill>
                <a:latin typeface="Perpetua"/>
              </a:rPr>
              <a:t> – 10</a:t>
            </a:r>
            <a:r>
              <a:rPr lang="en-US" sz="2400" strike="noStrike" baseline="30000">
                <a:solidFill>
                  <a:srgbClr val="000000"/>
                </a:solidFill>
                <a:latin typeface="Perpetua"/>
              </a:rPr>
              <a:t>-2 </a:t>
            </a:r>
            <a:r>
              <a:rPr lang="en-US" sz="2400" strike="noStrike">
                <a:solidFill>
                  <a:srgbClr val="000000"/>
                </a:solidFill>
                <a:latin typeface="Perpetua"/>
              </a:rPr>
              <a:t>leads to multi-turn accumulation of the cloud</a:t>
            </a:r>
            <a:endParaRPr/>
          </a:p>
          <a:p>
            <a:pPr lvl="1">
              <a:lnSpc>
                <a:spcPct val="15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The cloud reaches much higher densities than in a dipole</a:t>
            </a:r>
            <a:endParaRPr/>
          </a:p>
          <a:p>
            <a:pPr>
              <a:lnSpc>
                <a:spcPct val="150000"/>
              </a:lnSpc>
              <a:buSzPct val="85000"/>
              <a:buFont typeface="Wingdings 2" charset="2"/>
              <a:buChar char=""/>
            </a:pPr>
            <a:r>
              <a:rPr lang="en-US" sz="2800" strike="noStrike">
                <a:solidFill>
                  <a:srgbClr val="000000"/>
                </a:solidFill>
                <a:latin typeface="Perpetua"/>
              </a:rPr>
              <a:t>An analytical model of the instability has been created</a:t>
            </a:r>
            <a:endParaRPr/>
          </a:p>
          <a:p>
            <a:pPr>
              <a:lnSpc>
                <a:spcPct val="150000"/>
              </a:lnSpc>
              <a:buSzPct val="85000"/>
              <a:buFont typeface="Wingdings 2" charset="2"/>
              <a:buChar char=""/>
            </a:pPr>
            <a:r>
              <a:rPr lang="en-US" sz="2800" strike="noStrike">
                <a:solidFill>
                  <a:srgbClr val="000000"/>
                </a:solidFill>
                <a:latin typeface="Perpetua"/>
              </a:rPr>
              <a:t>Trapped electron cloud can be cleared out with a clearing bunch</a:t>
            </a:r>
            <a:endParaRPr/>
          </a:p>
          <a:p>
            <a:pPr lvl="1">
              <a:lnSpc>
                <a:spcPct val="15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Need a gap of 5-7 RF buckets</a:t>
            </a:r>
            <a:endParaRPr/>
          </a:p>
        </p:txBody>
      </p:sp>
      <p:sp>
        <p:nvSpPr>
          <p:cNvPr id="710" name="TextShape 3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711" name="TextShape 4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EFD6048D-8D40-410F-8449-DFEDB63DFE65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Fermilab’s Recycler</a:t>
            </a:r>
            <a:endParaRPr/>
          </a:p>
        </p:txBody>
      </p:sp>
      <p:graphicFrame>
        <p:nvGraphicFramePr>
          <p:cNvPr id="314" name="Table 2"/>
          <p:cNvGraphicFramePr/>
          <p:nvPr/>
        </p:nvGraphicFramePr>
        <p:xfrm>
          <a:off x="1219320" y="1848600"/>
          <a:ext cx="4760640" cy="2077200"/>
        </p:xfrm>
        <a:graphic>
          <a:graphicData uri="http://schemas.openxmlformats.org/drawingml/2006/table">
            <a:tbl>
              <a:tblPr/>
              <a:tblGrid>
                <a:gridCol w="2867040"/>
                <a:gridCol w="1893600"/>
              </a:tblGrid>
              <a:tr h="387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strike="noStrike">
                          <a:solidFill>
                            <a:srgbClr val="000000"/>
                          </a:solidFill>
                          <a:latin typeface="Perpetua"/>
                        </a:rPr>
                        <a:t>Proton momentum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strike="noStrike">
                          <a:solidFill>
                            <a:srgbClr val="000000"/>
                          </a:solidFill>
                          <a:latin typeface="Perpetua"/>
                        </a:rPr>
                        <a:t>8.9 GeV/c</a:t>
                      </a:r>
                      <a:endParaRPr/>
                    </a:p>
                  </a:txBody>
                  <a:tcPr/>
                </a:tc>
              </a:tr>
              <a:tr h="387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strike="noStrike">
                          <a:solidFill>
                            <a:srgbClr val="000000"/>
                          </a:solidFill>
                          <a:latin typeface="Perpetua"/>
                        </a:rPr>
                        <a:t>Circumference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strike="noStrike">
                          <a:solidFill>
                            <a:srgbClr val="000000"/>
                          </a:solidFill>
                          <a:latin typeface="Perpetua"/>
                        </a:rPr>
                        <a:t>3.3 km</a:t>
                      </a:r>
                      <a:endParaRPr/>
                    </a:p>
                  </a:txBody>
                  <a:tcPr/>
                </a:tc>
              </a:tr>
              <a:tr h="682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strike="noStrike">
                          <a:solidFill>
                            <a:srgbClr val="000000"/>
                          </a:solidFill>
                          <a:latin typeface="Perpetua"/>
                        </a:rPr>
                        <a:t>Max protons per batch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strike="noStrike">
                          <a:solidFill>
                            <a:srgbClr val="000000"/>
                          </a:solidFill>
                          <a:latin typeface="Perpetua"/>
                        </a:rPr>
                        <a:t>4*10</a:t>
                      </a:r>
                      <a:r>
                        <a:rPr lang="en-US" sz="2000" strike="noStrike" baseline="30000">
                          <a:solidFill>
                            <a:srgbClr val="000000"/>
                          </a:solidFill>
                          <a:latin typeface="Perpetua"/>
                        </a:rPr>
                        <a:t>12</a:t>
                      </a:r>
                      <a:endParaRPr/>
                    </a:p>
                  </a:txBody>
                  <a:tcPr/>
                </a:tc>
              </a:tr>
              <a:tr h="387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strike="noStrike">
                          <a:solidFill>
                            <a:srgbClr val="000000"/>
                          </a:solidFill>
                          <a:latin typeface="Perpetua"/>
                        </a:rPr>
                        <a:t>Number of batches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strike="noStrike">
                          <a:solidFill>
                            <a:srgbClr val="000000"/>
                          </a:solidFill>
                          <a:latin typeface="Perpetua"/>
                        </a:rPr>
                        <a:t>6</a:t>
                      </a:r>
                      <a:endParaRPr/>
                    </a:p>
                  </a:txBody>
                  <a:tcPr/>
                </a:tc>
              </a:tr>
              <a:tr h="387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strike="noStrike">
                          <a:solidFill>
                            <a:srgbClr val="000000"/>
                          </a:solidFill>
                          <a:latin typeface="Perpetua"/>
                        </a:rPr>
                        <a:t>Bunch spacing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strike="noStrike">
                          <a:solidFill>
                            <a:srgbClr val="000000"/>
                          </a:solidFill>
                          <a:latin typeface="Perpetua"/>
                        </a:rPr>
                        <a:t>19 ns</a:t>
                      </a:r>
                      <a:endParaRPr/>
                    </a:p>
                  </a:txBody>
                  <a:tcPr/>
                </a:tc>
              </a:tr>
              <a:tr h="392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strike="noStrike">
                          <a:solidFill>
                            <a:srgbClr val="000000"/>
                          </a:solidFill>
                          <a:latin typeface="Perpetua"/>
                        </a:rPr>
                        <a:t>Revolution period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strike="noStrike">
                          <a:solidFill>
                            <a:srgbClr val="000000"/>
                          </a:solidFill>
                          <a:latin typeface="Perpetua"/>
                        </a:rPr>
                        <a:t>11 </a:t>
                      </a:r>
                      <a:r>
                        <a:rPr lang="en-US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μs</a:t>
                      </a:r>
                      <a:endParaRPr/>
                    </a:p>
                  </a:txBody>
                  <a:tcPr/>
                </a:tc>
              </a:tr>
              <a:tr h="682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strike="noStrike">
                          <a:solidFill>
                            <a:srgbClr val="000000"/>
                          </a:solidFill>
                          <a:latin typeface="Perpetua"/>
                        </a:rPr>
                        <a:t>Betatron frequencies (x, y)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strike="noStrike">
                          <a:solidFill>
                            <a:srgbClr val="000000"/>
                          </a:solidFill>
                          <a:latin typeface="Perpetua"/>
                        </a:rPr>
                        <a:t>25.425, 24.415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5" name="Picture 3" descr=""/>
          <p:cNvPicPr/>
          <p:nvPr/>
        </p:nvPicPr>
        <p:blipFill>
          <a:blip r:embed="rId1"/>
          <a:stretch/>
        </p:blipFill>
        <p:spPr>
          <a:xfrm>
            <a:off x="7093080" y="2435400"/>
            <a:ext cx="4583520" cy="3603600"/>
          </a:xfrm>
          <a:prstGeom prst="rect">
            <a:avLst/>
          </a:prstGeom>
          <a:ln>
            <a:noFill/>
          </a:ln>
        </p:spPr>
      </p:pic>
      <p:sp>
        <p:nvSpPr>
          <p:cNvPr id="316" name="CustomShape 3"/>
          <p:cNvSpPr/>
          <p:nvPr/>
        </p:nvSpPr>
        <p:spPr>
          <a:xfrm>
            <a:off x="6290640" y="1727640"/>
            <a:ext cx="650124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The Recycler (top) and the Main Injector (bottom)</a:t>
            </a:r>
            <a:r>
              <a:rPr lang="en-US" sz="2000" strike="noStrike">
                <a:solidFill>
                  <a:srgbClr val="000000"/>
                </a:solidFill>
                <a:latin typeface="Perpetua"/>
              </a:rPr>
              <a:t>
</a:t>
            </a:r>
            <a:r>
              <a:rPr lang="en-US" sz="2000" strike="noStrike">
                <a:solidFill>
                  <a:srgbClr val="000000"/>
                </a:solidFill>
                <a:latin typeface="Perpetua"/>
              </a:rPr>
              <a:t>rings installed in a common tunnel. </a:t>
            </a:r>
            <a:endParaRPr/>
          </a:p>
        </p:txBody>
      </p:sp>
      <p:sp>
        <p:nvSpPr>
          <p:cNvPr id="317" name="CustomShape 4"/>
          <p:cNvSpPr/>
          <p:nvPr/>
        </p:nvSpPr>
        <p:spPr>
          <a:xfrm>
            <a:off x="9892080" y="5356440"/>
            <a:ext cx="12769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00b0f0"/>
                </a:solidFill>
                <a:latin typeface="Perpetua"/>
              </a:rPr>
              <a:t>Dipole</a:t>
            </a:r>
            <a:endParaRPr/>
          </a:p>
        </p:txBody>
      </p:sp>
      <p:sp>
        <p:nvSpPr>
          <p:cNvPr id="318" name="Line 5"/>
          <p:cNvSpPr/>
          <p:nvPr/>
        </p:nvSpPr>
        <p:spPr>
          <a:xfrm>
            <a:off x="9308520" y="5356440"/>
            <a:ext cx="685800" cy="157320"/>
          </a:xfrm>
          <a:prstGeom prst="line">
            <a:avLst/>
          </a:prstGeom>
          <a:ln>
            <a:solidFill>
              <a:srgbClr val="00b0f0"/>
            </a:solidFill>
            <a:round/>
          </a:ln>
        </p:spPr>
      </p:sp>
      <p:sp>
        <p:nvSpPr>
          <p:cNvPr id="319" name="CustomShape 6"/>
          <p:cNvSpPr/>
          <p:nvPr/>
        </p:nvSpPr>
        <p:spPr>
          <a:xfrm>
            <a:off x="9851040" y="4692960"/>
            <a:ext cx="21852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c00000"/>
                </a:solidFill>
                <a:latin typeface="Perpetua"/>
              </a:rPr>
              <a:t>Quadrupole</a:t>
            </a:r>
            <a:endParaRPr/>
          </a:p>
        </p:txBody>
      </p:sp>
      <p:sp>
        <p:nvSpPr>
          <p:cNvPr id="320" name="Line 7"/>
          <p:cNvSpPr/>
          <p:nvPr/>
        </p:nvSpPr>
        <p:spPr>
          <a:xfrm>
            <a:off x="9829800" y="4923720"/>
            <a:ext cx="223920" cy="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  <p:sp>
        <p:nvSpPr>
          <p:cNvPr id="321" name="CustomShape 8"/>
          <p:cNvSpPr/>
          <p:nvPr/>
        </p:nvSpPr>
        <p:spPr>
          <a:xfrm>
            <a:off x="8688960" y="2540160"/>
            <a:ext cx="2883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006600"/>
                </a:solidFill>
                <a:latin typeface="Perpetua"/>
              </a:rPr>
              <a:t>Gradient Dipole</a:t>
            </a:r>
            <a:endParaRPr/>
          </a:p>
        </p:txBody>
      </p:sp>
      <p:sp>
        <p:nvSpPr>
          <p:cNvPr id="322" name="Line 9"/>
          <p:cNvSpPr/>
          <p:nvPr/>
        </p:nvSpPr>
        <p:spPr>
          <a:xfrm flipV="1">
            <a:off x="8467200" y="2770560"/>
            <a:ext cx="511920" cy="137160"/>
          </a:xfrm>
          <a:prstGeom prst="line">
            <a:avLst/>
          </a:prstGeom>
          <a:ln>
            <a:solidFill>
              <a:srgbClr val="006600"/>
            </a:solidFill>
            <a:round/>
          </a:ln>
        </p:spPr>
      </p:sp>
      <p:sp>
        <p:nvSpPr>
          <p:cNvPr id="323" name="CustomShape 10"/>
          <p:cNvSpPr/>
          <p:nvPr/>
        </p:nvSpPr>
        <p:spPr>
          <a:xfrm>
            <a:off x="4946760" y="2839320"/>
            <a:ext cx="1197360" cy="360"/>
          </a:xfrm>
          <a:prstGeom prst="straightConnector1">
            <a:avLst/>
          </a:prstGeom>
          <a:noFill/>
          <a:ln>
            <a:solidFill>
              <a:srgbClr val="b0350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CustomShape 11"/>
          <p:cNvSpPr/>
          <p:nvPr/>
        </p:nvSpPr>
        <p:spPr>
          <a:xfrm>
            <a:off x="6030360" y="2586240"/>
            <a:ext cx="1664280" cy="70020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8*10</a:t>
            </a:r>
            <a:r>
              <a:rPr lang="en-US" sz="2000" strike="noStrike" baseline="30000">
                <a:solidFill>
                  <a:srgbClr val="000000"/>
                </a:solidFill>
                <a:latin typeface="Perpetua"/>
              </a:rPr>
              <a:t>12</a:t>
            </a:r>
            <a:r>
              <a:rPr lang="en-US" sz="2000" strike="noStrike">
                <a:solidFill>
                  <a:srgbClr val="000000"/>
                </a:solidFill>
                <a:latin typeface="Perpetua"/>
              </a:rPr>
              <a:t> after</a:t>
            </a:r>
            <a:r>
              <a:rPr lang="en-US" sz="2000" strike="noStrike">
                <a:solidFill>
                  <a:srgbClr val="000000"/>
                </a:solidFill>
                <a:latin typeface="Perpetua"/>
              </a:rPr>
              <a:t>
</a:t>
            </a:r>
            <a:r>
              <a:rPr lang="en-US" sz="2000" strike="noStrike">
                <a:solidFill>
                  <a:srgbClr val="000000"/>
                </a:solidFill>
                <a:latin typeface="Perpetua"/>
              </a:rPr>
              <a:t>upgrade</a:t>
            </a:r>
            <a:endParaRPr/>
          </a:p>
        </p:txBody>
      </p:sp>
      <p:sp>
        <p:nvSpPr>
          <p:cNvPr id="325" name="CustomShape 12"/>
          <p:cNvSpPr/>
          <p:nvPr/>
        </p:nvSpPr>
        <p:spPr>
          <a:xfrm>
            <a:off x="712440" y="4701240"/>
            <a:ext cx="4686120" cy="93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3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Based on gradient dipoles</a:t>
            </a:r>
            <a:endParaRPr/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SPS (CERN) – similar issues</a:t>
            </a:r>
            <a:endParaRPr/>
          </a:p>
        </p:txBody>
      </p:sp>
      <p:sp>
        <p:nvSpPr>
          <p:cNvPr id="326" name="TextShape 13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327" name="TextShape 14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524232D4-3B5B-422D-8966-EE580983006C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Current progress</a:t>
            </a:r>
            <a:endParaRPr/>
          </a:p>
        </p:txBody>
      </p:sp>
      <p:pic>
        <p:nvPicPr>
          <p:cNvPr id="713" name="Content Placeholder 3" descr=""/>
          <p:cNvPicPr/>
          <p:nvPr/>
        </p:nvPicPr>
        <p:blipFill>
          <a:blip r:embed="rId1"/>
          <a:stretch/>
        </p:blipFill>
        <p:spPr>
          <a:xfrm>
            <a:off x="1664640" y="1417680"/>
            <a:ext cx="9471960" cy="5328000"/>
          </a:xfrm>
          <a:prstGeom prst="rect">
            <a:avLst/>
          </a:prstGeom>
          <a:ln>
            <a:noFill/>
          </a:ln>
        </p:spPr>
      </p:pic>
      <p:sp>
        <p:nvSpPr>
          <p:cNvPr id="714" name="CustomShape 2"/>
          <p:cNvSpPr/>
          <p:nvPr/>
        </p:nvSpPr>
        <p:spPr>
          <a:xfrm>
            <a:off x="2493000" y="5448240"/>
            <a:ext cx="8211960" cy="71928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715" name="CustomShape 3"/>
          <p:cNvSpPr/>
          <p:nvPr/>
        </p:nvSpPr>
        <p:spPr>
          <a:xfrm>
            <a:off x="9268200" y="5577120"/>
            <a:ext cx="760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00b050"/>
                </a:solidFill>
                <a:latin typeface="Perpetua"/>
              </a:rPr>
              <a:t>Yes</a:t>
            </a:r>
            <a:endParaRPr/>
          </a:p>
        </p:txBody>
      </p:sp>
      <p:sp>
        <p:nvSpPr>
          <p:cNvPr id="716" name="CustomShape 4"/>
          <p:cNvSpPr/>
          <p:nvPr/>
        </p:nvSpPr>
        <p:spPr>
          <a:xfrm>
            <a:off x="5357520" y="5487480"/>
            <a:ext cx="3765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E-cloud density estimated from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
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the frequency shifts</a:t>
            </a:r>
            <a:endParaRPr/>
          </a:p>
        </p:txBody>
      </p:sp>
      <p:sp>
        <p:nvSpPr>
          <p:cNvPr id="717" name="CustomShape 5"/>
          <p:cNvSpPr/>
          <p:nvPr/>
        </p:nvSpPr>
        <p:spPr>
          <a:xfrm>
            <a:off x="2493000" y="4096440"/>
            <a:ext cx="8211960" cy="45468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718" name="CustomShape 6"/>
          <p:cNvSpPr/>
          <p:nvPr/>
        </p:nvSpPr>
        <p:spPr>
          <a:xfrm>
            <a:off x="9307800" y="4081680"/>
            <a:ext cx="6429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c00000"/>
                </a:solidFill>
                <a:latin typeface="Perpetua"/>
              </a:rPr>
              <a:t>No</a:t>
            </a:r>
            <a:endParaRPr/>
          </a:p>
        </p:txBody>
      </p:sp>
      <p:sp>
        <p:nvSpPr>
          <p:cNvPr id="719" name="CustomShape 7"/>
          <p:cNvSpPr/>
          <p:nvPr/>
        </p:nvSpPr>
        <p:spPr>
          <a:xfrm>
            <a:off x="2493000" y="2751840"/>
            <a:ext cx="8211960" cy="98316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720" name="CustomShape 8"/>
          <p:cNvSpPr/>
          <p:nvPr/>
        </p:nvSpPr>
        <p:spPr>
          <a:xfrm>
            <a:off x="9268200" y="3012840"/>
            <a:ext cx="760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00b050"/>
                </a:solidFill>
                <a:latin typeface="Perpetua"/>
              </a:rPr>
              <a:t>Yes</a:t>
            </a:r>
            <a:endParaRPr/>
          </a:p>
        </p:txBody>
      </p:sp>
      <p:sp>
        <p:nvSpPr>
          <p:cNvPr id="721" name="CustomShape 9"/>
          <p:cNvSpPr/>
          <p:nvPr/>
        </p:nvSpPr>
        <p:spPr>
          <a:xfrm>
            <a:off x="8673480" y="2012400"/>
            <a:ext cx="20800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Perpetua"/>
              </a:rPr>
              <a:t>Complete?</a:t>
            </a:r>
            <a:endParaRPr/>
          </a:p>
        </p:txBody>
      </p:sp>
      <p:sp>
        <p:nvSpPr>
          <p:cNvPr id="722" name="TextShape 10"/>
          <p:cNvSpPr txBox="1"/>
          <p:nvPr/>
        </p:nvSpPr>
        <p:spPr>
          <a:xfrm>
            <a:off x="8637120" y="620064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723" name="TextShape 11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97BFD26D-94C9-4E01-88D2-35A8991CABF2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Time line</a:t>
            </a:r>
            <a:endParaRPr/>
          </a:p>
        </p:txBody>
      </p:sp>
      <p:pic>
        <p:nvPicPr>
          <p:cNvPr id="725" name="Content Placeholder 3" descr=""/>
          <p:cNvPicPr/>
          <p:nvPr/>
        </p:nvPicPr>
        <p:blipFill>
          <a:blip r:embed="rId1"/>
          <a:stretch/>
        </p:blipFill>
        <p:spPr>
          <a:xfrm>
            <a:off x="1680120" y="1417680"/>
            <a:ext cx="9441360" cy="5310720"/>
          </a:xfrm>
          <a:prstGeom prst="rect">
            <a:avLst/>
          </a:prstGeom>
          <a:ln>
            <a:noFill/>
          </a:ln>
        </p:spPr>
      </p:pic>
      <p:sp>
        <p:nvSpPr>
          <p:cNvPr id="726" name="CustomShape 2"/>
          <p:cNvSpPr/>
          <p:nvPr/>
        </p:nvSpPr>
        <p:spPr>
          <a:xfrm>
            <a:off x="7274880" y="3380760"/>
            <a:ext cx="1065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00b050"/>
                </a:solidFill>
                <a:latin typeface="Perpetua"/>
              </a:rPr>
              <a:t>Done</a:t>
            </a:r>
            <a:endParaRPr/>
          </a:p>
        </p:txBody>
      </p:sp>
      <p:sp>
        <p:nvSpPr>
          <p:cNvPr id="727" name="CustomShape 3"/>
          <p:cNvSpPr/>
          <p:nvPr/>
        </p:nvSpPr>
        <p:spPr>
          <a:xfrm>
            <a:off x="7274880" y="3842280"/>
            <a:ext cx="1065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00b050"/>
                </a:solidFill>
                <a:latin typeface="Perpetua"/>
              </a:rPr>
              <a:t>Done</a:t>
            </a:r>
            <a:endParaRPr/>
          </a:p>
        </p:txBody>
      </p:sp>
      <p:sp>
        <p:nvSpPr>
          <p:cNvPr id="728" name="CustomShape 4"/>
          <p:cNvSpPr/>
          <p:nvPr/>
        </p:nvSpPr>
        <p:spPr>
          <a:xfrm>
            <a:off x="6833520" y="2918880"/>
            <a:ext cx="4518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0070c0"/>
                </a:solidFill>
                <a:latin typeface="Perpetua"/>
              </a:rPr>
              <a:t>Right after the shutdown</a:t>
            </a:r>
            <a:endParaRPr/>
          </a:p>
        </p:txBody>
      </p:sp>
      <p:sp>
        <p:nvSpPr>
          <p:cNvPr id="729" name="CustomShape 5"/>
          <p:cNvSpPr/>
          <p:nvPr/>
        </p:nvSpPr>
        <p:spPr>
          <a:xfrm>
            <a:off x="7213320" y="4292640"/>
            <a:ext cx="16214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0070c0"/>
                </a:solidFill>
                <a:latin typeface="Perpetua"/>
              </a:rPr>
              <a:t>Ongoing</a:t>
            </a:r>
            <a:endParaRPr/>
          </a:p>
        </p:txBody>
      </p:sp>
      <p:sp>
        <p:nvSpPr>
          <p:cNvPr id="730" name="TextShape 6"/>
          <p:cNvSpPr txBox="1"/>
          <p:nvPr/>
        </p:nvSpPr>
        <p:spPr>
          <a:xfrm>
            <a:off x="862488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731" name="TextShape 7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2DD557DA-635E-4BD4-9EE3-E26C06554C8D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  <p:timing>
    <p:tnLst>
      <p:par>
        <p:cTn id="141" dur="indefinite" restart="never" nodeType="tmRoot">
          <p:childTnLst>
            <p:seq>
              <p:cTn id="142" dur="indefinite" nodeType="mainSeq">
                <p:childTnLst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TextShape 1"/>
          <p:cNvSpPr txBox="1"/>
          <p:nvPr/>
        </p:nvSpPr>
        <p:spPr>
          <a:xfrm>
            <a:off x="963000" y="9525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Thank you for your attention</a:t>
            </a:r>
            <a:endParaRPr/>
          </a:p>
        </p:txBody>
      </p:sp>
      <p:sp>
        <p:nvSpPr>
          <p:cNvPr id="733" name="TextShape 2"/>
          <p:cNvSpPr txBox="1"/>
          <p:nvPr/>
        </p:nvSpPr>
        <p:spPr>
          <a:xfrm>
            <a:off x="963000" y="2548080"/>
            <a:ext cx="10362960" cy="133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8b8b8b"/>
                </a:solidFill>
                <a:latin typeface="Perpetua"/>
              </a:rPr>
              <a:t>Questions?</a:t>
            </a:r>
            <a:endParaRPr/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TextShape 1"/>
          <p:cNvSpPr txBox="1"/>
          <p:nvPr/>
        </p:nvSpPr>
        <p:spPr>
          <a:xfrm>
            <a:off x="963000" y="9525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Back-up slides</a:t>
            </a:r>
            <a:endParaRPr/>
          </a:p>
        </p:txBody>
      </p:sp>
      <p:sp>
        <p:nvSpPr>
          <p:cNvPr id="735" name="TextShape 2"/>
          <p:cNvSpPr txBox="1"/>
          <p:nvPr/>
        </p:nvSpPr>
        <p:spPr>
          <a:xfrm>
            <a:off x="963000" y="2548080"/>
            <a:ext cx="10362960" cy="133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Picture 1" descr=""/>
          <p:cNvPicPr/>
          <p:nvPr/>
        </p:nvPicPr>
        <p:blipFill>
          <a:blip r:embed="rId1"/>
          <a:stretch/>
        </p:blipFill>
        <p:spPr>
          <a:xfrm>
            <a:off x="2305080" y="457200"/>
            <a:ext cx="8076960" cy="5960880"/>
          </a:xfrm>
          <a:prstGeom prst="rect">
            <a:avLst/>
          </a:prstGeom>
          <a:ln>
            <a:noFill/>
          </a:ln>
        </p:spPr>
      </p:pic>
      <p:sp>
        <p:nvSpPr>
          <p:cNvPr id="737" name="TextShape 1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738" name="TextShape 2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63C98E9B-42A0-488C-82EE-E7812FE96C72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TextShape 1"/>
          <p:cNvSpPr txBox="1"/>
          <p:nvPr/>
        </p:nvSpPr>
        <p:spPr>
          <a:xfrm>
            <a:off x="1981080" y="274680"/>
            <a:ext cx="8229240" cy="63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696464"/>
                </a:solidFill>
                <a:latin typeface="Franklin Gothic Book"/>
              </a:rPr>
              <a:t>Courant-Snyder Parameterization</a:t>
            </a:r>
            <a:endParaRPr/>
          </a:p>
        </p:txBody>
      </p:sp>
      <p:sp>
        <p:nvSpPr>
          <p:cNvPr id="740" name="TextShape 2"/>
          <p:cNvSpPr txBox="1"/>
          <p:nvPr/>
        </p:nvSpPr>
        <p:spPr>
          <a:xfrm>
            <a:off x="1981080" y="1124640"/>
            <a:ext cx="8229240" cy="500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Consider a ring with a one-turn transfer matrix </a:t>
            </a:r>
            <a:r>
              <a:rPr i="1" lang="en-US" strike="noStrike">
                <a:solidFill>
                  <a:srgbClr val="000000"/>
                </a:solidFill>
                <a:latin typeface="Perpetua"/>
              </a:rPr>
              <a:t>M</a:t>
            </a: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det </a:t>
            </a:r>
            <a:r>
              <a:rPr i="1" lang="en-US" strike="noStrike">
                <a:solidFill>
                  <a:srgbClr val="000000"/>
                </a:solidFill>
                <a:latin typeface="Perpetua"/>
              </a:rPr>
              <a:t>M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 = 1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trike="noStrike">
                <a:solidFill>
                  <a:srgbClr val="000000"/>
                </a:solidFill>
                <a:latin typeface="Times New Roman"/>
              </a:rPr>
              <a:t>α, β, γ – 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Twiss parameters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Emittance: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trike="noStrike">
                <a:solidFill>
                  <a:srgbClr val="000000"/>
                </a:solidFill>
                <a:latin typeface="Times New Roman"/>
              </a:rPr>
              <a:t>Φ – 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betatron phase advance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
</a:t>
            </a: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trike="noStrike">
                <a:solidFill>
                  <a:srgbClr val="000000"/>
                </a:solidFill>
                <a:latin typeface="Times New Roman"/>
              </a:rPr>
              <a:t>Φ/2π = Q – 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frequency of betatron oscillations (tune)</a:t>
            </a:r>
            <a:endParaRPr/>
          </a:p>
        </p:txBody>
      </p:sp>
      <p:pic>
        <p:nvPicPr>
          <p:cNvPr id="741" name="Picture 7" descr=""/>
          <p:cNvPicPr/>
          <p:nvPr/>
        </p:nvPicPr>
        <p:blipFill>
          <a:blip r:embed="rId1"/>
          <a:stretch/>
        </p:blipFill>
        <p:spPr>
          <a:xfrm>
            <a:off x="6329880" y="1124640"/>
            <a:ext cx="3540960" cy="2808000"/>
          </a:xfrm>
          <a:prstGeom prst="rect">
            <a:avLst/>
          </a:prstGeom>
          <a:ln>
            <a:noFill/>
          </a:ln>
        </p:spPr>
      </p:pic>
      <p:pic>
        <p:nvPicPr>
          <p:cNvPr id="742" name="Picture 13" descr=""/>
          <p:cNvPicPr/>
          <p:nvPr/>
        </p:nvPicPr>
        <p:blipFill>
          <a:blip r:embed="rId2"/>
          <a:stretch/>
        </p:blipFill>
        <p:spPr>
          <a:xfrm>
            <a:off x="6311880" y="4077000"/>
            <a:ext cx="3762000" cy="1275840"/>
          </a:xfrm>
          <a:prstGeom prst="rect">
            <a:avLst/>
          </a:prstGeom>
          <a:ln>
            <a:noFill/>
          </a:ln>
        </p:spPr>
      </p:pic>
      <p:sp>
        <p:nvSpPr>
          <p:cNvPr id="743" name="TextShape 3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744" name="TextShape 4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C50DE64B-D5DD-4060-BD9B-B6E0717664EB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pic>
        <p:nvPicPr>
          <p:cNvPr id="745" name="" descr=""/>
          <p:cNvPicPr/>
          <p:nvPr/>
        </p:nvPicPr>
        <p:blipFill>
          <a:blip r:embed="rId3"/>
          <a:stretch/>
        </p:blipFill>
        <p:spPr>
          <a:xfrm>
            <a:off x="2413080" y="1879560"/>
            <a:ext cx="2959200" cy="533520"/>
          </a:xfrm>
          <a:prstGeom prst="rect">
            <a:avLst/>
          </a:prstGeom>
          <a:ln>
            <a:noFill/>
          </a:ln>
        </p:spPr>
      </p:pic>
      <p:pic>
        <p:nvPicPr>
          <p:cNvPr id="746" name="" descr=""/>
          <p:cNvPicPr/>
          <p:nvPr/>
        </p:nvPicPr>
        <p:blipFill>
          <a:blip r:embed="rId4"/>
          <a:stretch/>
        </p:blipFill>
        <p:spPr>
          <a:xfrm>
            <a:off x="2438280" y="2908440"/>
            <a:ext cx="1422360" cy="444600"/>
          </a:xfrm>
          <a:prstGeom prst="rect">
            <a:avLst/>
          </a:prstGeom>
          <a:ln>
            <a:noFill/>
          </a:ln>
        </p:spPr>
      </p:pic>
      <p:pic>
        <p:nvPicPr>
          <p:cNvPr id="747" name="" descr=""/>
          <p:cNvPicPr/>
          <p:nvPr/>
        </p:nvPicPr>
        <p:blipFill>
          <a:blip r:embed="rId5"/>
          <a:stretch/>
        </p:blipFill>
        <p:spPr>
          <a:xfrm>
            <a:off x="3492360" y="3708360"/>
            <a:ext cx="2654280" cy="317520"/>
          </a:xfrm>
          <a:prstGeom prst="rect">
            <a:avLst/>
          </a:prstGeom>
          <a:ln>
            <a:noFill/>
          </a:ln>
        </p:spPr>
      </p:pic>
      <p:pic>
        <p:nvPicPr>
          <p:cNvPr id="748" name="" descr=""/>
          <p:cNvPicPr/>
          <p:nvPr/>
        </p:nvPicPr>
        <p:blipFill>
          <a:blip r:embed="rId6"/>
          <a:stretch/>
        </p:blipFill>
        <p:spPr>
          <a:xfrm>
            <a:off x="6311880" y="3276720"/>
            <a:ext cx="851040" cy="241200"/>
          </a:xfrm>
          <a:prstGeom prst="rect">
            <a:avLst/>
          </a:prstGeom>
          <a:ln>
            <a:noFill/>
          </a:ln>
        </p:spPr>
      </p:pic>
      <p:pic>
        <p:nvPicPr>
          <p:cNvPr id="749" name="" descr=""/>
          <p:cNvPicPr/>
          <p:nvPr/>
        </p:nvPicPr>
        <p:blipFill>
          <a:blip r:embed="rId7"/>
          <a:stretch/>
        </p:blipFill>
        <p:spPr>
          <a:xfrm>
            <a:off x="5003640" y="4902120"/>
            <a:ext cx="1193760" cy="609480"/>
          </a:xfrm>
          <a:prstGeom prst="rect">
            <a:avLst/>
          </a:prstGeom>
          <a:ln>
            <a:noFill/>
          </a:ln>
        </p:spPr>
      </p:pic>
      <p:pic>
        <p:nvPicPr>
          <p:cNvPr id="750" name="" descr=""/>
          <p:cNvPicPr/>
          <p:nvPr/>
        </p:nvPicPr>
        <p:blipFill>
          <a:blip r:embed="rId8"/>
          <a:stretch/>
        </p:blipFill>
        <p:spPr>
          <a:xfrm>
            <a:off x="7620120" y="3975120"/>
            <a:ext cx="558720" cy="368280"/>
          </a:xfrm>
          <a:prstGeom prst="rect">
            <a:avLst/>
          </a:prstGeom>
          <a:ln>
            <a:noFill/>
          </a:ln>
        </p:spPr>
      </p:pic>
      <p:pic>
        <p:nvPicPr>
          <p:cNvPr id="751" name="" descr=""/>
          <p:cNvPicPr/>
          <p:nvPr/>
        </p:nvPicPr>
        <p:blipFill>
          <a:blip r:embed="rId9"/>
          <a:stretch/>
        </p:blipFill>
        <p:spPr>
          <a:xfrm>
            <a:off x="6375240" y="3924360"/>
            <a:ext cx="216000" cy="241200"/>
          </a:xfrm>
          <a:prstGeom prst="rect">
            <a:avLst/>
          </a:prstGeom>
          <a:ln>
            <a:noFill/>
          </a:ln>
        </p:spPr>
      </p:pic>
      <p:pic>
        <p:nvPicPr>
          <p:cNvPr id="752" name="" descr=""/>
          <p:cNvPicPr/>
          <p:nvPr/>
        </p:nvPicPr>
        <p:blipFill>
          <a:blip r:embed="rId10"/>
          <a:stretch/>
        </p:blipFill>
        <p:spPr>
          <a:xfrm>
            <a:off x="10058400" y="4470480"/>
            <a:ext cx="203040" cy="241200"/>
          </a:xfrm>
          <a:prstGeom prst="rect">
            <a:avLst/>
          </a:prstGeom>
          <a:ln>
            <a:noFill/>
          </a:ln>
        </p:spPr>
      </p:pic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History</a:t>
            </a:r>
            <a:endParaRPr/>
          </a:p>
        </p:txBody>
      </p:sp>
      <p:sp>
        <p:nvSpPr>
          <p:cNvPr id="754" name="TextShape 2"/>
          <p:cNvSpPr txBox="1"/>
          <p:nvPr/>
        </p:nvSpPr>
        <p:spPr>
          <a:xfrm>
            <a:off x="1219320" y="1447920"/>
            <a:ext cx="1036296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graphicFrame>
        <p:nvGraphicFramePr>
          <p:cNvPr id="755" name="Table 3"/>
          <p:cNvGraphicFramePr/>
          <p:nvPr/>
        </p:nvGraphicFramePr>
        <p:xfrm>
          <a:off x="1236600" y="1417680"/>
          <a:ext cx="10477800" cy="5317920"/>
        </p:xfrm>
        <a:graphic>
          <a:graphicData uri="http://schemas.openxmlformats.org/drawingml/2006/table">
            <a:tbl>
              <a:tblPr/>
              <a:tblGrid>
                <a:gridCol w="5239080"/>
                <a:gridCol w="5239080"/>
              </a:tblGrid>
              <a:tr h="18666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>
                          <a:solidFill>
                            <a:srgbClr val="000000"/>
                          </a:solidFill>
                          <a:latin typeface="Perpetua"/>
                        </a:rPr>
                        <a:t>1965 INP, Novosibirsk: coherent oscillations and beam losses above a threshold proton intensity of 1-1.5e10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>
                          <a:solidFill>
                            <a:srgbClr val="000000"/>
                          </a:solidFill>
                          <a:latin typeface="Perpetua"/>
                        </a:rPr>
                        <a:t>1972 CERN ISR, 1988 Los Alamos PSR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>
                          <a:solidFill>
                            <a:srgbClr val="000000"/>
                          </a:solidFill>
                          <a:latin typeface="Perpetua"/>
                        </a:rPr>
                        <a:t>1989 KEK: multibunch instability after switching from e to e+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428760">
                <a:tc>
                  <a:tcPr/>
                </a:tc>
                <a:tc>
                  <a:tcPr/>
                </a:tc>
              </a:tr>
              <a:tr h="1511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1511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>
                          <a:solidFill>
                            <a:srgbClr val="000000"/>
                          </a:solidFill>
                          <a:latin typeface="Perpetua"/>
                        </a:rPr>
                        <a:t>ZGS, Argonne: vertical instability,</a:t>
                      </a:r>
                      <a:r>
                        <a:rPr lang="en-US" sz="2400" strike="noStrike">
                          <a:solidFill>
                            <a:srgbClr val="000000"/>
                          </a:solidFill>
                          <a:latin typeface="Perpetua"/>
                        </a:rPr>
                        <a:t>
</a:t>
                      </a:r>
                      <a:r>
                        <a:rPr lang="en-US" sz="2400" strike="noStrike">
                          <a:solidFill>
                            <a:srgbClr val="000000"/>
                          </a:solidFill>
                          <a:latin typeface="Perpetua"/>
                        </a:rPr>
                        <a:t>threshold 2-8e11 proton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>
                          <a:solidFill>
                            <a:srgbClr val="000000"/>
                          </a:solidFill>
                          <a:latin typeface="Perpetua"/>
                        </a:rPr>
                        <a:t>CERN SPS: instability different in two transverse planes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56" name="Picture 4" descr=""/>
          <p:cNvPicPr/>
          <p:nvPr/>
        </p:nvPicPr>
        <p:blipFill>
          <a:blip r:embed="rId1"/>
          <a:stretch/>
        </p:blipFill>
        <p:spPr>
          <a:xfrm>
            <a:off x="7057800" y="2730240"/>
            <a:ext cx="3327840" cy="2652840"/>
          </a:xfrm>
          <a:prstGeom prst="rect">
            <a:avLst/>
          </a:prstGeom>
          <a:ln>
            <a:noFill/>
          </a:ln>
        </p:spPr>
      </p:pic>
      <p:pic>
        <p:nvPicPr>
          <p:cNvPr id="757" name="Picture 5" descr=""/>
          <p:cNvPicPr/>
          <p:nvPr/>
        </p:nvPicPr>
        <p:blipFill>
          <a:blip r:embed="rId2"/>
          <a:stretch/>
        </p:blipFill>
        <p:spPr>
          <a:xfrm>
            <a:off x="2212920" y="3220920"/>
            <a:ext cx="2876400" cy="2094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58" name="CustomShape 4"/>
          <p:cNvSpPr/>
          <p:nvPr/>
        </p:nvSpPr>
        <p:spPr>
          <a:xfrm>
            <a:off x="2173680" y="2619720"/>
            <a:ext cx="3035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Beam intensity (top) and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
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position (bottom)</a:t>
            </a:r>
            <a:endParaRPr/>
          </a:p>
        </p:txBody>
      </p:sp>
      <p:sp>
        <p:nvSpPr>
          <p:cNvPr id="759" name="TextShape 5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760" name="TextShape 6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A0B06677-C149-4958-B0A1-400BAB9D9E9D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Picture 14" descr=""/>
          <p:cNvPicPr/>
          <p:nvPr/>
        </p:nvPicPr>
        <p:blipFill>
          <a:blip r:embed="rId1"/>
          <a:stretch/>
        </p:blipFill>
        <p:spPr>
          <a:xfrm>
            <a:off x="4838760" y="1673280"/>
            <a:ext cx="6289200" cy="4205160"/>
          </a:xfrm>
          <a:prstGeom prst="rect">
            <a:avLst/>
          </a:prstGeom>
          <a:ln>
            <a:noFill/>
          </a:ln>
        </p:spPr>
      </p:pic>
      <p:sp>
        <p:nvSpPr>
          <p:cNvPr id="762" name="TextShape 1"/>
          <p:cNvSpPr txBox="1"/>
          <p:nvPr/>
        </p:nvSpPr>
        <p:spPr>
          <a:xfrm>
            <a:off x="838080" y="244440"/>
            <a:ext cx="10515240" cy="93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696464"/>
                </a:solidFill>
                <a:latin typeface="Franklin Gothic Book"/>
              </a:rPr>
              <a:t>Longitudinal Mismatch Leads to an Instability</a:t>
            </a:r>
            <a:endParaRPr/>
          </a:p>
        </p:txBody>
      </p:sp>
      <p:sp>
        <p:nvSpPr>
          <p:cNvPr id="763" name="CustomShape 2"/>
          <p:cNvSpPr/>
          <p:nvPr/>
        </p:nvSpPr>
        <p:spPr>
          <a:xfrm>
            <a:off x="244440" y="1359360"/>
            <a:ext cx="4933800" cy="339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200" strike="noStrike">
                <a:solidFill>
                  <a:srgbClr val="000000"/>
                </a:solidFill>
                <a:latin typeface="Perpetua"/>
              </a:rPr>
              <a:t>Injecting a high-intensity batch</a:t>
            </a:r>
            <a:endParaRPr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4.5e10 p per bunch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200" strike="noStrike">
                <a:solidFill>
                  <a:srgbClr val="000000"/>
                </a:solidFill>
                <a:latin typeface="Perpetua"/>
              </a:rPr>
              <a:t>Observe rapid increase of beam</a:t>
            </a:r>
            <a:r>
              <a:rPr lang="en-US" sz="2200" strike="noStrike">
                <a:solidFill>
                  <a:srgbClr val="000000"/>
                </a:solidFill>
                <a:latin typeface="Perpetua"/>
              </a:rPr>
              <a:t>
</a:t>
            </a:r>
            <a:r>
              <a:rPr lang="en-US" sz="2200" strike="noStrike">
                <a:solidFill>
                  <a:srgbClr val="000000"/>
                </a:solidFill>
                <a:latin typeface="Perpetua"/>
              </a:rPr>
              <a:t>center oscillations when</a:t>
            </a:r>
            <a:r>
              <a:rPr lang="en-US" sz="2200" strike="noStrike">
                <a:solidFill>
                  <a:srgbClr val="000000"/>
                </a:solidFill>
                <a:latin typeface="Perpetua"/>
              </a:rPr>
              <a:t>
</a:t>
            </a:r>
            <a:r>
              <a:rPr lang="en-US" sz="2200" strike="noStrike">
                <a:solidFill>
                  <a:srgbClr val="000000"/>
                </a:solidFill>
                <a:latin typeface="Perpetua"/>
              </a:rPr>
              <a:t>bunches shrink longitudinally</a:t>
            </a:r>
            <a:endParaRPr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In x-plane only</a:t>
            </a:r>
            <a:endParaRPr/>
          </a:p>
        </p:txBody>
      </p:sp>
      <p:sp>
        <p:nvSpPr>
          <p:cNvPr id="764" name="CustomShape 3"/>
          <p:cNvSpPr/>
          <p:nvPr/>
        </p:nvSpPr>
        <p:spPr>
          <a:xfrm>
            <a:off x="10531440" y="1978560"/>
            <a:ext cx="178452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Damper helps</a:t>
            </a:r>
            <a:endParaRPr/>
          </a:p>
        </p:txBody>
      </p:sp>
      <p:sp>
        <p:nvSpPr>
          <p:cNvPr id="765" name="CustomShape 4"/>
          <p:cNvSpPr/>
          <p:nvPr/>
        </p:nvSpPr>
        <p:spPr>
          <a:xfrm flipH="1" flipV="1">
            <a:off x="9907200" y="2167920"/>
            <a:ext cx="844920" cy="360"/>
          </a:xfrm>
          <a:prstGeom prst="straightConnector1">
            <a:avLst/>
          </a:prstGeom>
          <a:noFill/>
          <a:ln>
            <a:solidFill>
              <a:srgbClr val="b0350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6" name="TextShape 5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767" name="TextShape 6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288E3B3B-3FC3-401F-999D-6900D2AB1F52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CustomShape 1"/>
          <p:cNvSpPr/>
          <p:nvPr/>
        </p:nvSpPr>
        <p:spPr>
          <a:xfrm>
            <a:off x="1981080" y="209520"/>
            <a:ext cx="8227800" cy="988560"/>
          </a:xfrm>
          <a:custGeom>
            <a:avLst/>
            <a:gdLst/>
            <a:ahLst/>
            <a:rect l="0" t="0" r="r" b="b"/>
            <a:pathLst>
              <a:path w="22857" h="2749">
                <a:moveTo>
                  <a:pt x="0" y="0"/>
                </a:moveTo>
                <a:lnTo>
                  <a:pt x="22856" y="0"/>
                </a:lnTo>
                <a:lnTo>
                  <a:pt x="22856" y="2748"/>
                </a:lnTo>
                <a:lnTo>
                  <a:pt x="0" y="274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000" strike="noStrike">
                <a:solidFill>
                  <a:srgbClr val="663300"/>
                </a:solidFill>
                <a:latin typeface="Arial"/>
                <a:ea typeface="WenQuanYi Micro Hei"/>
              </a:rPr>
              <a:t>Microwave Measurement Schematic</a:t>
            </a:r>
            <a:endParaRPr/>
          </a:p>
        </p:txBody>
      </p:sp>
      <p:pic>
        <p:nvPicPr>
          <p:cNvPr id="769" name="Picture 2" descr=""/>
          <p:cNvPicPr/>
          <p:nvPr/>
        </p:nvPicPr>
        <p:blipFill>
          <a:blip r:embed="rId1"/>
          <a:stretch/>
        </p:blipFill>
        <p:spPr>
          <a:xfrm>
            <a:off x="6059520" y="1006560"/>
            <a:ext cx="4571640" cy="5851080"/>
          </a:xfrm>
          <a:prstGeom prst="rect">
            <a:avLst/>
          </a:prstGeom>
          <a:ln>
            <a:noFill/>
          </a:ln>
        </p:spPr>
      </p:pic>
      <p:sp>
        <p:nvSpPr>
          <p:cNvPr id="770" name="CustomShape 2"/>
          <p:cNvSpPr/>
          <p:nvPr/>
        </p:nvSpPr>
        <p:spPr>
          <a:xfrm>
            <a:off x="1798560" y="1189080"/>
            <a:ext cx="4373280" cy="5486040"/>
          </a:xfrm>
          <a:custGeom>
            <a:avLst/>
            <a:gdLst/>
            <a:ahLst/>
            <a:rect l="0" t="0" r="r" b="b"/>
            <a:pathLst>
              <a:path w="22857" h="13544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85000"/>
              <a:buFont typeface="Arial"/>
              <a:buChar char="•"/>
            </a:pPr>
            <a:r>
              <a:rPr lang="en-US" sz="2600" strike="noStrike">
                <a:solidFill>
                  <a:srgbClr val="292934"/>
                </a:solidFill>
                <a:latin typeface="Arial"/>
                <a:ea typeface="WenQuanYi Micro Hei"/>
              </a:rPr>
              <a:t>~ 2 GHz carrier signal propagated in beampipe.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Arial"/>
              <a:buChar char="•"/>
            </a:pPr>
            <a:r>
              <a:rPr lang="en-US" sz="2600" strike="noStrike">
                <a:solidFill>
                  <a:srgbClr val="292934"/>
                </a:solidFill>
                <a:latin typeface="Arial"/>
                <a:ea typeface="WenQuanYi Micro Hei"/>
              </a:rPr>
              <a:t>The presence of ecloud causes a phase-delay.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Arial"/>
              <a:buChar char="•"/>
            </a:pPr>
            <a:r>
              <a:rPr lang="en-US" sz="2600" strike="noStrike">
                <a:solidFill>
                  <a:srgbClr val="292934"/>
                </a:solidFill>
                <a:latin typeface="Arial"/>
                <a:ea typeface="WenQuanYi Micro Hei"/>
              </a:rPr>
              <a:t>Phase modulation at beam revolution freq., 90 kHz.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Arial"/>
              <a:buChar char="•"/>
            </a:pPr>
            <a:r>
              <a:rPr lang="en-US" sz="2600" strike="noStrike">
                <a:solidFill>
                  <a:srgbClr val="292934"/>
                </a:solidFill>
                <a:latin typeface="Arial"/>
                <a:ea typeface="WenQuanYi Micro Hei"/>
              </a:rPr>
              <a:t>Ecloud measured in the   90 kHz sidebands of the carrier frequency.</a:t>
            </a:r>
            <a:endParaRPr/>
          </a:p>
        </p:txBody>
      </p:sp>
      <p:sp>
        <p:nvSpPr>
          <p:cNvPr id="771" name="CustomShape 3"/>
          <p:cNvSpPr/>
          <p:nvPr/>
        </p:nvSpPr>
        <p:spPr>
          <a:xfrm>
            <a:off x="9144000" y="7920"/>
            <a:ext cx="103644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2" name="TextShape 4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773" name="TextShape 5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84D6CD74-60E1-4AD9-B550-AD567402E853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  <p:timing>
    <p:tnLst>
      <p:par>
        <p:cTn id="147" dur="indefinite" restart="never" nodeType="tmRoot">
          <p:childTnLst>
            <p:seq>
              <p:cTn id="1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Line 1"/>
          <p:cNvSpPr/>
          <p:nvPr/>
        </p:nvSpPr>
        <p:spPr>
          <a:xfrm flipV="1">
            <a:off x="1539720" y="4138560"/>
            <a:ext cx="9128160" cy="85680"/>
          </a:xfrm>
          <a:prstGeom prst="line">
            <a:avLst/>
          </a:prstGeom>
          <a:ln w="6480">
            <a:solidFill>
              <a:srgbClr val="b3b3b3"/>
            </a:solidFill>
            <a:miter/>
          </a:ln>
        </p:spPr>
      </p:sp>
      <p:sp>
        <p:nvSpPr>
          <p:cNvPr id="775" name="CustomShape 2"/>
          <p:cNvSpPr/>
          <p:nvPr/>
        </p:nvSpPr>
        <p:spPr>
          <a:xfrm>
            <a:off x="1981080" y="533520"/>
            <a:ext cx="8227800" cy="988560"/>
          </a:xfrm>
          <a:custGeom>
            <a:avLst/>
            <a:gdLst/>
            <a:ahLst/>
            <a:rect l="0" t="0" r="r" b="b"/>
            <a:pathLst>
              <a:path w="22857" h="2749">
                <a:moveTo>
                  <a:pt x="0" y="0"/>
                </a:moveTo>
                <a:lnTo>
                  <a:pt x="22856" y="0"/>
                </a:lnTo>
                <a:lnTo>
                  <a:pt x="22856" y="2748"/>
                </a:lnTo>
                <a:lnTo>
                  <a:pt x="0" y="274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63300"/>
                </a:solidFill>
                <a:latin typeface="Arial"/>
                <a:ea typeface="WenQuanYi Micro Hei"/>
              </a:rPr>
              <a:t>EC in Dipoles Matches Instability</a:t>
            </a:r>
            <a:endParaRPr/>
          </a:p>
        </p:txBody>
      </p:sp>
      <p:pic>
        <p:nvPicPr>
          <p:cNvPr id="776" name="Picture 4" descr=""/>
          <p:cNvPicPr/>
          <p:nvPr/>
        </p:nvPicPr>
        <p:blipFill>
          <a:blip r:embed="rId1"/>
          <a:stretch/>
        </p:blipFill>
        <p:spPr>
          <a:xfrm>
            <a:off x="5624640" y="1752480"/>
            <a:ext cx="4870080" cy="2246040"/>
          </a:xfrm>
          <a:prstGeom prst="rect">
            <a:avLst/>
          </a:prstGeom>
          <a:ln>
            <a:noFill/>
          </a:ln>
        </p:spPr>
      </p:pic>
      <p:pic>
        <p:nvPicPr>
          <p:cNvPr id="777" name="Picture 6" descr=""/>
          <p:cNvPicPr/>
          <p:nvPr/>
        </p:nvPicPr>
        <p:blipFill>
          <a:blip r:embed="rId2"/>
          <a:stretch/>
        </p:blipFill>
        <p:spPr>
          <a:xfrm>
            <a:off x="1676520" y="2125800"/>
            <a:ext cx="3817440" cy="1807920"/>
          </a:xfrm>
          <a:prstGeom prst="rect">
            <a:avLst/>
          </a:prstGeom>
          <a:ln>
            <a:noFill/>
          </a:ln>
        </p:spPr>
      </p:pic>
      <p:sp>
        <p:nvSpPr>
          <p:cNvPr id="778" name="CustomShape 3"/>
          <p:cNvSpPr/>
          <p:nvPr/>
        </p:nvSpPr>
        <p:spPr>
          <a:xfrm>
            <a:off x="1827360" y="2019240"/>
            <a:ext cx="1518840" cy="396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720" rIns="36720" tIns="36720" bIns="36720"/>
          <a:p>
            <a:pPr>
              <a:lnSpc>
                <a:spcPct val="93000"/>
              </a:lnSpc>
            </a:pPr>
            <a:r>
              <a:rPr b="1" lang="en-US" sz="1400" strike="noStrike">
                <a:solidFill>
                  <a:srgbClr val="000000"/>
                </a:solidFill>
                <a:latin typeface="Verdana"/>
                <a:ea typeface="WenQuanYi Micro Hei"/>
              </a:rPr>
              <a:t>First Batch</a:t>
            </a:r>
            <a:endParaRPr/>
          </a:p>
          <a:p>
            <a:pPr>
              <a:lnSpc>
                <a:spcPct val="93000"/>
              </a:lnSpc>
            </a:pPr>
            <a:r>
              <a:rPr b="1" lang="en-US" sz="1400" strike="noStrike">
                <a:solidFill>
                  <a:srgbClr val="000000"/>
                </a:solidFill>
                <a:latin typeface="Verdana"/>
                <a:ea typeface="WenQuanYi Micro Hei"/>
              </a:rPr>
              <a:t>Configuration</a:t>
            </a:r>
            <a:endParaRPr/>
          </a:p>
        </p:txBody>
      </p:sp>
      <p:pic>
        <p:nvPicPr>
          <p:cNvPr id="779" name="Picture 9" descr=""/>
          <p:cNvPicPr/>
          <p:nvPr/>
        </p:nvPicPr>
        <p:blipFill>
          <a:blip r:embed="rId3"/>
          <a:stretch/>
        </p:blipFill>
        <p:spPr>
          <a:xfrm>
            <a:off x="5630760" y="4343400"/>
            <a:ext cx="4863600" cy="2280960"/>
          </a:xfrm>
          <a:prstGeom prst="rect">
            <a:avLst/>
          </a:prstGeom>
          <a:ln>
            <a:noFill/>
          </a:ln>
        </p:spPr>
      </p:pic>
      <p:pic>
        <p:nvPicPr>
          <p:cNvPr id="780" name="Picture 11" descr=""/>
          <p:cNvPicPr/>
          <p:nvPr/>
        </p:nvPicPr>
        <p:blipFill>
          <a:blip r:embed="rId4"/>
          <a:stretch/>
        </p:blipFill>
        <p:spPr>
          <a:xfrm>
            <a:off x="1717560" y="4691160"/>
            <a:ext cx="3776400" cy="1804680"/>
          </a:xfrm>
          <a:prstGeom prst="rect">
            <a:avLst/>
          </a:prstGeom>
          <a:ln>
            <a:noFill/>
          </a:ln>
        </p:spPr>
      </p:pic>
      <p:sp>
        <p:nvSpPr>
          <p:cNvPr id="781" name="CustomShape 4"/>
          <p:cNvSpPr/>
          <p:nvPr/>
        </p:nvSpPr>
        <p:spPr>
          <a:xfrm>
            <a:off x="1828800" y="4613400"/>
            <a:ext cx="1518840" cy="396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720" rIns="36720" tIns="36720" bIns="36720"/>
          <a:p>
            <a:pPr>
              <a:lnSpc>
                <a:spcPct val="93000"/>
              </a:lnSpc>
            </a:pPr>
            <a:r>
              <a:rPr b="1" lang="en-US" sz="1400" strike="noStrike">
                <a:solidFill>
                  <a:srgbClr val="000000"/>
                </a:solidFill>
                <a:latin typeface="Verdana"/>
                <a:ea typeface="WenQuanYi Micro Hei"/>
              </a:rPr>
              <a:t>Second Batch</a:t>
            </a:r>
            <a:endParaRPr/>
          </a:p>
          <a:p>
            <a:pPr>
              <a:lnSpc>
                <a:spcPct val="93000"/>
              </a:lnSpc>
            </a:pPr>
            <a:r>
              <a:rPr b="1" lang="en-US" sz="1400" strike="noStrike">
                <a:solidFill>
                  <a:srgbClr val="000000"/>
                </a:solidFill>
                <a:latin typeface="Verdana"/>
                <a:ea typeface="WenQuanYi Micro Hei"/>
              </a:rPr>
              <a:t>Configuration</a:t>
            </a:r>
            <a:endParaRPr/>
          </a:p>
        </p:txBody>
      </p:sp>
      <p:sp>
        <p:nvSpPr>
          <p:cNvPr id="782" name="CustomShape 5"/>
          <p:cNvSpPr/>
          <p:nvPr/>
        </p:nvSpPr>
        <p:spPr>
          <a:xfrm>
            <a:off x="9144000" y="7920"/>
            <a:ext cx="103644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3" name="TextShape 6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784" name="TextShape 7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88321540-02EB-42B6-874F-D37FEEAC4085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  <p:timing>
    <p:tnLst>
      <p:par>
        <p:cTn id="149" dur="indefinite" restart="never" nodeType="tmRoot">
          <p:childTnLst>
            <p:seq>
              <p:cTn id="1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1219320" y="274680"/>
            <a:ext cx="1036296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696464"/>
                </a:solidFill>
                <a:latin typeface="Franklin Gothic Book"/>
              </a:rPr>
              <a:t>Fast instability in Recycler</a:t>
            </a:r>
            <a:endParaRPr/>
          </a:p>
        </p:txBody>
      </p:sp>
      <p:sp>
        <p:nvSpPr>
          <p:cNvPr id="329" name="TextShape 2"/>
          <p:cNvSpPr txBox="1"/>
          <p:nvPr/>
        </p:nvSpPr>
        <p:spPr>
          <a:xfrm>
            <a:off x="1219320" y="1704960"/>
            <a:ext cx="10362960" cy="4685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Develops in 20-30 turns</a:t>
            </a:r>
            <a:endParaRPr/>
          </a:p>
          <a:p>
            <a:pPr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Leads to increase of transverse emit. </a:t>
            </a:r>
            <a:endParaRPr/>
          </a:p>
          <a:p>
            <a:pPr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Might be a challenge for PIP-II intensities</a:t>
            </a:r>
            <a:endParaRPr/>
          </a:p>
          <a:p>
            <a:pPr>
              <a:lnSpc>
                <a:spcPct val="130000"/>
              </a:lnSpc>
            </a:pPr>
            <a:endParaRPr/>
          </a:p>
        </p:txBody>
      </p:sp>
      <p:sp>
        <p:nvSpPr>
          <p:cNvPr id="330" name="CustomShape 3"/>
          <p:cNvSpPr/>
          <p:nvPr/>
        </p:nvSpPr>
        <p:spPr>
          <a:xfrm>
            <a:off x="2962800" y="3774960"/>
            <a:ext cx="1532880" cy="39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~ 20 turns</a:t>
            </a:r>
            <a:endParaRPr/>
          </a:p>
        </p:txBody>
      </p:sp>
      <p:pic>
        <p:nvPicPr>
          <p:cNvPr id="331" name="Picture 16" descr=""/>
          <p:cNvPicPr/>
          <p:nvPr/>
        </p:nvPicPr>
        <p:blipFill>
          <a:blip r:embed="rId1"/>
          <a:stretch/>
        </p:blipFill>
        <p:spPr>
          <a:xfrm>
            <a:off x="1354680" y="1528560"/>
            <a:ext cx="9246240" cy="2341080"/>
          </a:xfrm>
          <a:prstGeom prst="rect">
            <a:avLst/>
          </a:prstGeom>
          <a:ln>
            <a:noFill/>
          </a:ln>
        </p:spPr>
      </p:pic>
      <p:sp>
        <p:nvSpPr>
          <p:cNvPr id="332" name="Line 4"/>
          <p:cNvSpPr/>
          <p:nvPr/>
        </p:nvSpPr>
        <p:spPr>
          <a:xfrm>
            <a:off x="3398760" y="1423080"/>
            <a:ext cx="0" cy="2284560"/>
          </a:xfrm>
          <a:prstGeom prst="line">
            <a:avLst/>
          </a:prstGeom>
          <a:ln>
            <a:solidFill>
              <a:srgbClr val="b0350b"/>
            </a:solidFill>
            <a:custDash>
              <a:ds d="500000" sp="400000"/>
            </a:custDash>
            <a:round/>
          </a:ln>
        </p:spPr>
      </p:sp>
      <p:sp>
        <p:nvSpPr>
          <p:cNvPr id="333" name="Line 5"/>
          <p:cNvSpPr/>
          <p:nvPr/>
        </p:nvSpPr>
        <p:spPr>
          <a:xfrm>
            <a:off x="3967920" y="1423080"/>
            <a:ext cx="0" cy="2284560"/>
          </a:xfrm>
          <a:prstGeom prst="line">
            <a:avLst/>
          </a:prstGeom>
          <a:ln>
            <a:solidFill>
              <a:srgbClr val="b0350b"/>
            </a:solidFill>
            <a:custDash>
              <a:ds d="500000" sp="400000"/>
            </a:custDash>
            <a:round/>
          </a:ln>
        </p:spPr>
      </p:sp>
      <p:sp>
        <p:nvSpPr>
          <p:cNvPr id="334" name="CustomShape 6"/>
          <p:cNvSpPr/>
          <p:nvPr/>
        </p:nvSpPr>
        <p:spPr>
          <a:xfrm>
            <a:off x="3459240" y="3619440"/>
            <a:ext cx="439560" cy="360"/>
          </a:xfrm>
          <a:prstGeom prst="straightConnector1">
            <a:avLst/>
          </a:prstGeom>
          <a:noFill/>
          <a:ln>
            <a:solidFill>
              <a:srgbClr val="b0350b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5" name="CustomShape 7"/>
          <p:cNvSpPr/>
          <p:nvPr/>
        </p:nvSpPr>
        <p:spPr>
          <a:xfrm rot="16200000">
            <a:off x="-200160" y="2112840"/>
            <a:ext cx="2987280" cy="82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Beam center</a:t>
            </a:r>
            <a:r>
              <a:rPr lang="en-US" sz="2400" strike="noStrike">
                <a:solidFill>
                  <a:srgbClr val="000000"/>
                </a:solidFill>
                <a:latin typeface="Perpetua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Perpetua"/>
              </a:rPr>
              <a:t>hor. position (mm)</a:t>
            </a:r>
            <a:endParaRPr/>
          </a:p>
        </p:txBody>
      </p:sp>
      <p:sp>
        <p:nvSpPr>
          <p:cNvPr id="336" name="CustomShape 8"/>
          <p:cNvSpPr/>
          <p:nvPr/>
        </p:nvSpPr>
        <p:spPr>
          <a:xfrm>
            <a:off x="5327280" y="3638880"/>
            <a:ext cx="21470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Revolution #</a:t>
            </a:r>
            <a:endParaRPr/>
          </a:p>
        </p:txBody>
      </p:sp>
      <p:sp>
        <p:nvSpPr>
          <p:cNvPr id="337" name="TextShape 9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338" name="TextShape 10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13D99FFB-821B-4872-9555-81801E0A87A0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TextShape 1"/>
          <p:cNvSpPr txBox="1"/>
          <p:nvPr/>
        </p:nvSpPr>
        <p:spPr>
          <a:xfrm>
            <a:off x="1752480" y="103320"/>
            <a:ext cx="8686440" cy="64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SEY Measurements at MI </a:t>
            </a:r>
            <a:r>
              <a:rPr lang="en-US" strike="noStrike">
                <a:solidFill>
                  <a:srgbClr val="696464"/>
                </a:solidFill>
                <a:latin typeface="Franklin Gothic Book"/>
              </a:rPr>
              <a:t>(Y. Ji, J. Eldred et al.)</a:t>
            </a:r>
            <a:endParaRPr/>
          </a:p>
        </p:txBody>
      </p:sp>
      <p:sp>
        <p:nvSpPr>
          <p:cNvPr id="786" name="CustomShape 2"/>
          <p:cNvSpPr/>
          <p:nvPr/>
        </p:nvSpPr>
        <p:spPr>
          <a:xfrm>
            <a:off x="1766520" y="4209480"/>
            <a:ext cx="8567640" cy="177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Symbol"/>
              <a:buChar char="·"/>
            </a:pPr>
            <a:r>
              <a:rPr lang="en-US" sz="1600" strike="noStrike">
                <a:solidFill>
                  <a:srgbClr val="000000"/>
                </a:solidFill>
                <a:latin typeface="Arial"/>
              </a:rPr>
              <a:t>Measurements performed over the course of first 4 months in 2015 </a:t>
            </a:r>
            <a:r>
              <a:rPr lang="en-US" sz="1600" strike="noStrike">
                <a:solidFill>
                  <a:srgbClr val="000000"/>
                </a:solidFill>
                <a:latin typeface="Arial"/>
                <a:ea typeface="MS PGothic"/>
              </a:rPr>
              <a:t>(uncoated SS316L shown) demonstrate gradual conditioning due to exposure to the beam</a:t>
            </a:r>
            <a:endParaRPr/>
          </a:p>
          <a:p>
            <a:pPr>
              <a:lnSpc>
                <a:spcPct val="100000"/>
              </a:lnSpc>
              <a:buFont typeface="Symbol"/>
              <a:buChar char="·"/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MS PGothic"/>
              </a:rPr>
              <a:t>SEY of SS316L with TiN coating is a few % lower (no big effect)</a:t>
            </a:r>
            <a:endParaRPr/>
          </a:p>
          <a:p>
            <a:pPr>
              <a:lnSpc>
                <a:spcPct val="100000"/>
              </a:lnSpc>
              <a:buFont typeface="Symbol"/>
              <a:buChar char="·"/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MS PGothic"/>
              </a:rPr>
              <a:t>With large grazing angle in B-field SEY can be much higher</a:t>
            </a:r>
            <a:endParaRPr/>
          </a:p>
          <a:p>
            <a:pPr>
              <a:lnSpc>
                <a:spcPct val="100000"/>
              </a:lnSpc>
              <a:buFont typeface="Symbol"/>
              <a:buChar char="·"/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MS PGothic"/>
              </a:rPr>
              <a:t>Special “scrubbing run” can reduce SEY if necessary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787" name="CustomShape 3"/>
          <p:cNvSpPr/>
          <p:nvPr/>
        </p:nvSpPr>
        <p:spPr>
          <a:xfrm>
            <a:off x="4626000" y="3676680"/>
            <a:ext cx="2432160" cy="53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lang="en-US" sz="1400" strike="noStrike">
                <a:solidFill>
                  <a:srgbClr val="000000"/>
                </a:solidFill>
                <a:latin typeface="Perpetua"/>
              </a:rPr>
              <a:t>Incident electron energy (eV) </a:t>
            </a:r>
            <a:endParaRPr/>
          </a:p>
        </p:txBody>
      </p:sp>
      <p:sp>
        <p:nvSpPr>
          <p:cNvPr id="788" name="CustomShape 4"/>
          <p:cNvSpPr/>
          <p:nvPr/>
        </p:nvSpPr>
        <p:spPr>
          <a:xfrm rot="16200000">
            <a:off x="2557440" y="2035800"/>
            <a:ext cx="1896480" cy="53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lang="en-US" sz="1400" strike="noStrike">
                <a:solidFill>
                  <a:srgbClr val="000000"/>
                </a:solidFill>
                <a:latin typeface="Perpetua"/>
              </a:rPr>
              <a:t>SEY of uncoated SS316L </a:t>
            </a:r>
            <a:endParaRPr/>
          </a:p>
        </p:txBody>
      </p:sp>
      <p:pic>
        <p:nvPicPr>
          <p:cNvPr id="789" name="Picture 7" descr=""/>
          <p:cNvPicPr/>
          <p:nvPr/>
        </p:nvPicPr>
        <p:blipFill>
          <a:blip r:embed="rId1"/>
          <a:stretch/>
        </p:blipFill>
        <p:spPr>
          <a:xfrm>
            <a:off x="3502440" y="955800"/>
            <a:ext cx="4679280" cy="2696040"/>
          </a:xfrm>
          <a:prstGeom prst="rect">
            <a:avLst/>
          </a:prstGeom>
          <a:ln>
            <a:noFill/>
          </a:ln>
        </p:spPr>
      </p:pic>
      <p:sp>
        <p:nvSpPr>
          <p:cNvPr id="790" name="CustomShape 5"/>
          <p:cNvSpPr/>
          <p:nvPr/>
        </p:nvSpPr>
        <p:spPr>
          <a:xfrm>
            <a:off x="6787800" y="1114920"/>
            <a:ext cx="1134360" cy="721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91" name="TextShape 6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792" name="TextShape 7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4BF0C4C9-AFB8-4557-8699-8677DFD7ECD5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SEY depends on the angle</a:t>
            </a:r>
            <a:endParaRPr/>
          </a:p>
        </p:txBody>
      </p:sp>
      <p:sp>
        <p:nvSpPr>
          <p:cNvPr id="794" name="TextShape 2"/>
          <p:cNvSpPr txBox="1"/>
          <p:nvPr/>
        </p:nvSpPr>
        <p:spPr>
          <a:xfrm>
            <a:off x="1219320" y="1665360"/>
            <a:ext cx="10362960" cy="4353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Most particles hit the vacuum chamber at small angles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 </a:t>
            </a:r>
            <a:r>
              <a:rPr lang="en-US" sz="2600" strike="noStrike">
                <a:solidFill>
                  <a:srgbClr val="000000"/>
                </a:solidFill>
                <a:latin typeface="Perpetua"/>
              </a:rPr>
              <a:t>chamber at small angles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Mean incident angle ~ 15 deg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Effective SEY about 5% higher</a:t>
            </a:r>
            <a:endParaRPr/>
          </a:p>
        </p:txBody>
      </p:sp>
      <p:pic>
        <p:nvPicPr>
          <p:cNvPr id="795" name="Picture 3" descr=""/>
          <p:cNvPicPr/>
          <p:nvPr/>
        </p:nvPicPr>
        <p:blipFill>
          <a:blip r:embed="rId1"/>
          <a:stretch/>
        </p:blipFill>
        <p:spPr>
          <a:xfrm>
            <a:off x="1219320" y="2716560"/>
            <a:ext cx="4723920" cy="3095280"/>
          </a:xfrm>
          <a:prstGeom prst="rect">
            <a:avLst/>
          </a:prstGeom>
          <a:ln>
            <a:noFill/>
          </a:ln>
        </p:spPr>
      </p:pic>
      <p:pic>
        <p:nvPicPr>
          <p:cNvPr id="796" name="Picture 6" descr=""/>
          <p:cNvPicPr/>
          <p:nvPr/>
        </p:nvPicPr>
        <p:blipFill>
          <a:blip r:embed="rId2"/>
          <a:stretch/>
        </p:blipFill>
        <p:spPr>
          <a:xfrm>
            <a:off x="7081200" y="3334320"/>
            <a:ext cx="2795040" cy="426240"/>
          </a:xfrm>
          <a:prstGeom prst="rect">
            <a:avLst/>
          </a:prstGeom>
          <a:ln>
            <a:noFill/>
          </a:ln>
        </p:spPr>
      </p:pic>
      <p:sp>
        <p:nvSpPr>
          <p:cNvPr id="797" name="CustomShape 3"/>
          <p:cNvSpPr/>
          <p:nvPr/>
        </p:nvSpPr>
        <p:spPr>
          <a:xfrm>
            <a:off x="4622760" y="6041880"/>
            <a:ext cx="8321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 baseline="30000">
                <a:solidFill>
                  <a:srgbClr val="000000"/>
                </a:solidFill>
                <a:latin typeface="Perpetua"/>
              </a:rPr>
              <a:t>1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 M. Furman, M. Pivi, Phys. Rev. ST Accel. Beams, Vol. 5, 124404 (2002)</a:t>
            </a:r>
            <a:endParaRPr/>
          </a:p>
        </p:txBody>
      </p:sp>
      <p:sp>
        <p:nvSpPr>
          <p:cNvPr id="798" name="CustomShape 4"/>
          <p:cNvSpPr/>
          <p:nvPr/>
        </p:nvSpPr>
        <p:spPr>
          <a:xfrm>
            <a:off x="9863640" y="3240000"/>
            <a:ext cx="292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Perpetua"/>
              </a:rPr>
              <a:t>1</a:t>
            </a:r>
            <a:endParaRPr/>
          </a:p>
        </p:txBody>
      </p:sp>
      <p:sp>
        <p:nvSpPr>
          <p:cNvPr id="799" name="TextShape 5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800" name="TextShape 6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C7382F17-932E-4E5E-BA0A-42837D97D2EA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696464"/>
                </a:solidFill>
                <a:latin typeface="Franklin Gothic Book"/>
              </a:rPr>
              <a:t>Electron trapping:</a:t>
            </a:r>
            <a:r>
              <a:rPr lang="en-US" sz="3600" strike="noStrike">
                <a:solidFill>
                  <a:srgbClr val="696464"/>
                </a:solidFill>
                <a:latin typeface="Franklin Gothic Book"/>
              </a:rPr>
              <a:t>
</a:t>
            </a:r>
            <a:r>
              <a:rPr lang="en-US" sz="3600" strike="noStrike">
                <a:solidFill>
                  <a:srgbClr val="696464"/>
                </a:solidFill>
                <a:latin typeface="Franklin Gothic Book"/>
              </a:rPr>
              <a:t>For some initial velocities final speed close to 0</a:t>
            </a:r>
            <a:endParaRPr/>
          </a:p>
        </p:txBody>
      </p:sp>
      <p:sp>
        <p:nvSpPr>
          <p:cNvPr id="802" name="TextShape 2"/>
          <p:cNvSpPr txBox="1"/>
          <p:nvPr/>
        </p:nvSpPr>
        <p:spPr>
          <a:xfrm>
            <a:off x="1219320" y="1785600"/>
            <a:ext cx="10362960" cy="423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30000"/>
              </a:lnSpc>
            </a:pPr>
            <a:endParaRPr/>
          </a:p>
          <a:p>
            <a:pPr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Equation of motion:</a:t>
            </a:r>
            <a:endParaRPr/>
          </a:p>
          <a:p>
            <a:pPr>
              <a:lnSpc>
                <a:spcPct val="130000"/>
              </a:lnSpc>
            </a:pPr>
            <a:endParaRPr/>
          </a:p>
          <a:p>
            <a:pPr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Initial condition: </a:t>
            </a:r>
            <a:r>
              <a:rPr lang="en-US" sz="2400" strike="noStrike">
                <a:solidFill>
                  <a:srgbClr val="000000"/>
                </a:solidFill>
                <a:latin typeface="Perpetua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Perpetua"/>
              </a:rPr>
              <a:t>A – phys. aperture,</a:t>
            </a:r>
            <a:r>
              <a:rPr lang="en-US" sz="2400" strike="noStrike">
                <a:solidFill>
                  <a:srgbClr val="000000"/>
                </a:solidFill>
                <a:latin typeface="Perpetua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Perpetua"/>
              </a:rPr>
              <a:t>dt – time between bunches </a:t>
            </a:r>
            <a:endParaRPr/>
          </a:p>
          <a:p>
            <a:pPr>
              <a:lnSpc>
                <a:spcPct val="130000"/>
              </a:lnSpc>
            </a:pPr>
            <a:endParaRPr/>
          </a:p>
          <a:p>
            <a:pPr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Aperture limitation:</a:t>
            </a:r>
            <a:endParaRPr/>
          </a:p>
        </p:txBody>
      </p:sp>
      <p:pic>
        <p:nvPicPr>
          <p:cNvPr id="803" name="Picture 8" descr=""/>
          <p:cNvPicPr/>
          <p:nvPr/>
        </p:nvPicPr>
        <p:blipFill>
          <a:blip r:embed="rId1"/>
          <a:stretch/>
        </p:blipFill>
        <p:spPr>
          <a:xfrm>
            <a:off x="7999560" y="2387880"/>
            <a:ext cx="1603080" cy="1495800"/>
          </a:xfrm>
          <a:prstGeom prst="rect">
            <a:avLst/>
          </a:prstGeom>
          <a:ln>
            <a:noFill/>
          </a:ln>
        </p:spPr>
      </p:pic>
      <p:pic>
        <p:nvPicPr>
          <p:cNvPr id="804" name="Picture 9" descr=""/>
          <p:cNvPicPr/>
          <p:nvPr/>
        </p:nvPicPr>
        <p:blipFill>
          <a:blip r:embed="rId2"/>
          <a:stretch/>
        </p:blipFill>
        <p:spPr>
          <a:xfrm>
            <a:off x="9614520" y="2388960"/>
            <a:ext cx="1627200" cy="1495080"/>
          </a:xfrm>
          <a:prstGeom prst="rect">
            <a:avLst/>
          </a:prstGeom>
          <a:ln>
            <a:noFill/>
          </a:ln>
        </p:spPr>
      </p:pic>
      <p:pic>
        <p:nvPicPr>
          <p:cNvPr id="805" name="Picture 10" descr=""/>
          <p:cNvPicPr/>
          <p:nvPr/>
        </p:nvPicPr>
        <p:blipFill>
          <a:blip r:embed="rId3"/>
          <a:stretch/>
        </p:blipFill>
        <p:spPr>
          <a:xfrm>
            <a:off x="7032600" y="3799080"/>
            <a:ext cx="1549080" cy="1423440"/>
          </a:xfrm>
          <a:prstGeom prst="rect">
            <a:avLst/>
          </a:prstGeom>
          <a:ln>
            <a:noFill/>
          </a:ln>
        </p:spPr>
      </p:pic>
      <p:pic>
        <p:nvPicPr>
          <p:cNvPr id="806" name="Picture 11" descr=""/>
          <p:cNvPicPr/>
          <p:nvPr/>
        </p:nvPicPr>
        <p:blipFill>
          <a:blip r:embed="rId4"/>
          <a:stretch/>
        </p:blipFill>
        <p:spPr>
          <a:xfrm>
            <a:off x="8613360" y="3828600"/>
            <a:ext cx="1563480" cy="1436400"/>
          </a:xfrm>
          <a:prstGeom prst="rect">
            <a:avLst/>
          </a:prstGeom>
          <a:ln>
            <a:noFill/>
          </a:ln>
        </p:spPr>
      </p:pic>
      <p:pic>
        <p:nvPicPr>
          <p:cNvPr id="807" name="Picture 12" descr=""/>
          <p:cNvPicPr/>
          <p:nvPr/>
        </p:nvPicPr>
        <p:blipFill>
          <a:blip r:embed="rId5"/>
          <a:stretch/>
        </p:blipFill>
        <p:spPr>
          <a:xfrm>
            <a:off x="10231200" y="3869280"/>
            <a:ext cx="1487160" cy="1366200"/>
          </a:xfrm>
          <a:prstGeom prst="rect">
            <a:avLst/>
          </a:prstGeom>
          <a:ln>
            <a:noFill/>
          </a:ln>
        </p:spPr>
      </p:pic>
      <p:sp>
        <p:nvSpPr>
          <p:cNvPr id="808" name="CustomShape 3"/>
          <p:cNvSpPr/>
          <p:nvPr/>
        </p:nvSpPr>
        <p:spPr>
          <a:xfrm>
            <a:off x="8053920" y="2081880"/>
            <a:ext cx="268200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Perpetua"/>
              </a:rPr>
              <a:t>y(t) for different initial v</a:t>
            </a:r>
            <a:r>
              <a:rPr lang="en-US" sz="1600" strike="noStrike" baseline="-25000">
                <a:solidFill>
                  <a:srgbClr val="000000"/>
                </a:solidFill>
                <a:latin typeface="Perpetua"/>
              </a:rPr>
              <a:t>y</a:t>
            </a:r>
            <a:endParaRPr/>
          </a:p>
        </p:txBody>
      </p:sp>
      <p:sp>
        <p:nvSpPr>
          <p:cNvPr id="809" name="TextShape 4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810" name="TextShape 5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1148FFAD-4180-4460-9EA8-848028C81071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pic>
        <p:nvPicPr>
          <p:cNvPr id="811" name="" descr=""/>
          <p:cNvPicPr/>
          <p:nvPr/>
        </p:nvPicPr>
        <p:blipFill>
          <a:blip r:embed="rId6"/>
          <a:stretch/>
        </p:blipFill>
        <p:spPr>
          <a:xfrm>
            <a:off x="4102200" y="3365640"/>
            <a:ext cx="1689120" cy="355680"/>
          </a:xfrm>
          <a:prstGeom prst="rect">
            <a:avLst/>
          </a:prstGeom>
          <a:ln>
            <a:noFill/>
          </a:ln>
        </p:spPr>
      </p:pic>
      <p:pic>
        <p:nvPicPr>
          <p:cNvPr id="812" name="" descr=""/>
          <p:cNvPicPr/>
          <p:nvPr/>
        </p:nvPicPr>
        <p:blipFill>
          <a:blip r:embed="rId7"/>
          <a:stretch/>
        </p:blipFill>
        <p:spPr>
          <a:xfrm>
            <a:off x="4102200" y="2031840"/>
            <a:ext cx="2362320" cy="1015920"/>
          </a:xfrm>
          <a:prstGeom prst="rect">
            <a:avLst/>
          </a:prstGeom>
          <a:ln>
            <a:noFill/>
          </a:ln>
        </p:spPr>
      </p:pic>
      <p:pic>
        <p:nvPicPr>
          <p:cNvPr id="813" name="" descr=""/>
          <p:cNvPicPr/>
          <p:nvPr/>
        </p:nvPicPr>
        <p:blipFill>
          <a:blip r:embed="rId8"/>
          <a:stretch/>
        </p:blipFill>
        <p:spPr>
          <a:xfrm>
            <a:off x="6426360" y="2019240"/>
            <a:ext cx="723960" cy="863640"/>
          </a:xfrm>
          <a:prstGeom prst="rect">
            <a:avLst/>
          </a:prstGeom>
          <a:ln>
            <a:noFill/>
          </a:ln>
        </p:spPr>
      </p:pic>
      <p:pic>
        <p:nvPicPr>
          <p:cNvPr id="814" name="" descr=""/>
          <p:cNvPicPr/>
          <p:nvPr/>
        </p:nvPicPr>
        <p:blipFill>
          <a:blip r:embed="rId9"/>
          <a:stretch/>
        </p:blipFill>
        <p:spPr>
          <a:xfrm>
            <a:off x="4165560" y="5460840"/>
            <a:ext cx="1015920" cy="419040"/>
          </a:xfrm>
          <a:prstGeom prst="rect">
            <a:avLst/>
          </a:prstGeom>
          <a:ln>
            <a:noFill/>
          </a:ln>
        </p:spPr>
      </p:pic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TextShape 1"/>
          <p:cNvSpPr txBox="1"/>
          <p:nvPr/>
        </p:nvSpPr>
        <p:spPr>
          <a:xfrm>
            <a:off x="1219320" y="272880"/>
            <a:ext cx="10362960" cy="73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696464"/>
                </a:solidFill>
                <a:latin typeface="Franklin Gothic Book"/>
              </a:rPr>
              <a:t>Lifetime is limited by scattering</a:t>
            </a:r>
            <a:endParaRPr/>
          </a:p>
        </p:txBody>
      </p:sp>
      <p:sp>
        <p:nvSpPr>
          <p:cNvPr id="816" name="TextShape 2"/>
          <p:cNvSpPr txBox="1"/>
          <p:nvPr/>
        </p:nvSpPr>
        <p:spPr>
          <a:xfrm>
            <a:off x="1219320" y="908280"/>
            <a:ext cx="4978080" cy="761760"/>
          </a:xfrm>
          <a:prstGeom prst="rect">
            <a:avLst/>
          </a:prstGeom>
          <a:noFill/>
          <a:ln w="12600">
            <a:noFill/>
          </a:ln>
        </p:spPr>
        <p:txBody>
          <a:bodyPr rIns="90000" tIns="45000" bIns="45000" anchor="b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Residual gas</a:t>
            </a:r>
            <a:endParaRPr/>
          </a:p>
        </p:txBody>
      </p:sp>
      <p:sp>
        <p:nvSpPr>
          <p:cNvPr id="817" name="TextShape 3"/>
          <p:cNvSpPr txBox="1"/>
          <p:nvPr/>
        </p:nvSpPr>
        <p:spPr>
          <a:xfrm>
            <a:off x="6603840" y="908280"/>
            <a:ext cx="4978080" cy="761760"/>
          </a:xfrm>
          <a:prstGeom prst="rect">
            <a:avLst/>
          </a:prstGeom>
          <a:noFill/>
          <a:ln w="12600">
            <a:noFill/>
          </a:ln>
        </p:spPr>
        <p:txBody>
          <a:bodyPr rIns="90000" tIns="45000" bIns="45000" anchor="b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Coulomb scattering within the cloud</a:t>
            </a:r>
            <a:endParaRPr/>
          </a:p>
        </p:txBody>
      </p:sp>
      <p:sp>
        <p:nvSpPr>
          <p:cNvPr id="818" name="TextShape 4"/>
          <p:cNvSpPr txBox="1"/>
          <p:nvPr/>
        </p:nvSpPr>
        <p:spPr>
          <a:xfrm>
            <a:off x="1219320" y="1746360"/>
            <a:ext cx="4978080" cy="3913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Pressure: </a:t>
            </a:r>
            <a:r>
              <a:rPr i="1" lang="en-US" sz="2000" strike="noStrike">
                <a:solidFill>
                  <a:srgbClr val="000000"/>
                </a:solidFill>
                <a:latin typeface="Perpetua"/>
              </a:rPr>
              <a:t>p ~</a:t>
            </a:r>
            <a:r>
              <a:rPr lang="en-US" sz="2000" strike="noStrike">
                <a:solidFill>
                  <a:srgbClr val="000000"/>
                </a:solidFill>
                <a:latin typeface="Perpetua"/>
              </a:rPr>
              <a:t> 10</a:t>
            </a:r>
            <a:r>
              <a:rPr lang="en-US" sz="2000" strike="noStrike" baseline="30000">
                <a:solidFill>
                  <a:srgbClr val="000000"/>
                </a:solidFill>
                <a:latin typeface="Perpetua"/>
              </a:rPr>
              <a:t>-8</a:t>
            </a:r>
            <a:r>
              <a:rPr lang="en-US" sz="2000" strike="noStrike">
                <a:solidFill>
                  <a:srgbClr val="000000"/>
                </a:solidFill>
                <a:latin typeface="Perpetua"/>
              </a:rPr>
              <a:t> torr</a:t>
            </a:r>
            <a:endParaRPr/>
          </a:p>
        </p:txBody>
      </p:sp>
      <p:sp>
        <p:nvSpPr>
          <p:cNvPr id="819" name="TextShape 5"/>
          <p:cNvSpPr txBox="1"/>
          <p:nvPr/>
        </p:nvSpPr>
        <p:spPr>
          <a:xfrm>
            <a:off x="6603840" y="1746360"/>
            <a:ext cx="4978080" cy="3913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Cross-section:</a:t>
            </a: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Cloud density</a:t>
            </a:r>
            <a:r>
              <a:rPr lang="en-US" sz="2000" strike="noStrike" baseline="30000">
                <a:solidFill>
                  <a:srgbClr val="000000"/>
                </a:solidFill>
                <a:latin typeface="Perpetua"/>
              </a:rPr>
              <a:t>2</a:t>
            </a:r>
            <a:r>
              <a:rPr lang="en-US" sz="2000" strike="noStrike">
                <a:solidFill>
                  <a:srgbClr val="000000"/>
                </a:solidFill>
                <a:latin typeface="Perpetua"/>
              </a:rPr>
              <a:t>: </a:t>
            </a:r>
            <a:r>
              <a:rPr i="1" lang="en-US" sz="2000" strike="noStrike">
                <a:solidFill>
                  <a:srgbClr val="000000"/>
                </a:solidFill>
                <a:latin typeface="Perpetua"/>
              </a:rPr>
              <a:t>n</a:t>
            </a:r>
            <a:r>
              <a:rPr lang="en-US" sz="2000" strike="noStrike">
                <a:solidFill>
                  <a:srgbClr val="000000"/>
                </a:solidFill>
                <a:latin typeface="Perpetua"/>
              </a:rPr>
              <a:t> &lt; 10</a:t>
            </a:r>
            <a:r>
              <a:rPr lang="en-US" sz="2000" strike="noStrike" baseline="30000">
                <a:solidFill>
                  <a:srgbClr val="000000"/>
                </a:solidFill>
                <a:latin typeface="Perpetua"/>
              </a:rPr>
              <a:t>7</a:t>
            </a:r>
            <a:r>
              <a:rPr lang="en-US" sz="2000" strike="noStrike">
                <a:solidFill>
                  <a:srgbClr val="000000"/>
                </a:solidFill>
                <a:latin typeface="Perpetua"/>
              </a:rPr>
              <a:t> cm</a:t>
            </a:r>
            <a:r>
              <a:rPr lang="en-US" sz="2000" strike="noStrike" baseline="30000">
                <a:solidFill>
                  <a:srgbClr val="000000"/>
                </a:solidFill>
                <a:latin typeface="Perpetua"/>
              </a:rPr>
              <a:t>-3</a:t>
            </a: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Energy ~ 5 eV or less </a:t>
            </a:r>
            <a:endParaRPr/>
          </a:p>
        </p:txBody>
      </p:sp>
      <p:pic>
        <p:nvPicPr>
          <p:cNvPr id="820" name="Picture 7" descr=""/>
          <p:cNvPicPr/>
          <p:nvPr/>
        </p:nvPicPr>
        <p:blipFill>
          <a:blip r:embed="rId1"/>
          <a:stretch/>
        </p:blipFill>
        <p:spPr>
          <a:xfrm>
            <a:off x="6775560" y="3420360"/>
            <a:ext cx="2545200" cy="1944000"/>
          </a:xfrm>
          <a:prstGeom prst="rect">
            <a:avLst/>
          </a:prstGeom>
          <a:ln>
            <a:noFill/>
          </a:ln>
        </p:spPr>
      </p:pic>
      <p:sp>
        <p:nvSpPr>
          <p:cNvPr id="821" name="CustomShape 6"/>
          <p:cNvSpPr/>
          <p:nvPr/>
        </p:nvSpPr>
        <p:spPr>
          <a:xfrm>
            <a:off x="6518160" y="2955240"/>
            <a:ext cx="32320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Perpetua"/>
              </a:rPr>
              <a:t>Energy distribution of secondaries</a:t>
            </a:r>
            <a:r>
              <a:rPr lang="en-US" sz="1400" strike="noStrike">
                <a:solidFill>
                  <a:srgbClr val="000000"/>
                </a:solidFill>
                <a:latin typeface="Perpetua"/>
              </a:rPr>
              <a:t>
</a:t>
            </a:r>
            <a:r>
              <a:rPr lang="en-US" sz="1400" strike="noStrike">
                <a:solidFill>
                  <a:srgbClr val="000000"/>
                </a:solidFill>
                <a:latin typeface="Perpetua"/>
              </a:rPr>
              <a:t>G. Lladarola PhD thesis, dE = 1eV</a:t>
            </a:r>
            <a:endParaRPr/>
          </a:p>
        </p:txBody>
      </p:sp>
      <p:sp>
        <p:nvSpPr>
          <p:cNvPr id="822" name="CustomShape 7"/>
          <p:cNvSpPr/>
          <p:nvPr/>
        </p:nvSpPr>
        <p:spPr>
          <a:xfrm>
            <a:off x="1717560" y="5508000"/>
            <a:ext cx="83178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Overall, </a:t>
            </a:r>
            <a:r>
              <a:rPr i="1" lang="en-US" sz="2400" strike="noStrike">
                <a:solidFill>
                  <a:srgbClr val="000000"/>
                </a:solidFill>
                <a:latin typeface="Calibri"/>
              </a:rPr>
              <a:t>τ ~ </a:t>
            </a:r>
            <a:r>
              <a:rPr lang="en-US" sz="2400" strike="noStrike">
                <a:solidFill>
                  <a:srgbClr val="000000"/>
                </a:solidFill>
                <a:latin typeface="Perpetua"/>
              </a:rPr>
              <a:t>1 ms</a:t>
            </a:r>
            <a:endParaRPr/>
          </a:p>
        </p:txBody>
      </p:sp>
      <p:pic>
        <p:nvPicPr>
          <p:cNvPr id="823" name="Picture 10" descr=""/>
          <p:cNvPicPr/>
          <p:nvPr/>
        </p:nvPicPr>
        <p:blipFill>
          <a:blip r:embed="rId2"/>
          <a:stretch/>
        </p:blipFill>
        <p:spPr>
          <a:xfrm>
            <a:off x="1219320" y="2616840"/>
            <a:ext cx="4656960" cy="2701440"/>
          </a:xfrm>
          <a:prstGeom prst="rect">
            <a:avLst/>
          </a:prstGeom>
          <a:ln>
            <a:noFill/>
          </a:ln>
        </p:spPr>
      </p:pic>
      <p:sp>
        <p:nvSpPr>
          <p:cNvPr id="824" name="CustomShape 8"/>
          <p:cNvSpPr/>
          <p:nvPr/>
        </p:nvSpPr>
        <p:spPr>
          <a:xfrm>
            <a:off x="2095200" y="2176200"/>
            <a:ext cx="3011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Scattering cross-section</a:t>
            </a:r>
            <a:r>
              <a:rPr lang="en-US" strike="noStrike" baseline="30000">
                <a:solidFill>
                  <a:srgbClr val="000000"/>
                </a:solidFill>
                <a:latin typeface="Perpetua"/>
              </a:rPr>
              <a:t>1</a:t>
            </a:r>
            <a:endParaRPr/>
          </a:p>
        </p:txBody>
      </p:sp>
      <p:sp>
        <p:nvSpPr>
          <p:cNvPr id="825" name="CustomShape 9"/>
          <p:cNvSpPr/>
          <p:nvPr/>
        </p:nvSpPr>
        <p:spPr>
          <a:xfrm>
            <a:off x="-642960" y="6080400"/>
            <a:ext cx="114937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600" strike="noStrike" baseline="30000">
                <a:solidFill>
                  <a:srgbClr val="000000"/>
                </a:solidFill>
                <a:latin typeface="Perpetua"/>
              </a:rPr>
              <a:t>1</a:t>
            </a:r>
            <a:r>
              <a:rPr lang="en-US" sz="1600" strike="noStrike">
                <a:solidFill>
                  <a:srgbClr val="000000"/>
                </a:solidFill>
                <a:latin typeface="Perpetua"/>
              </a:rPr>
              <a:t> MacDonald, A. D. </a:t>
            </a:r>
            <a:r>
              <a:rPr i="1" lang="en-US" sz="1600" strike="noStrike">
                <a:solidFill>
                  <a:srgbClr val="000000"/>
                </a:solidFill>
                <a:latin typeface="Perpetua"/>
              </a:rPr>
              <a:t>Microwave Breakdown in Gases</a:t>
            </a:r>
            <a:r>
              <a:rPr lang="en-US" sz="1600" strike="noStrike">
                <a:solidFill>
                  <a:srgbClr val="000000"/>
                </a:solidFill>
                <a:latin typeface="Perpetua"/>
              </a:rPr>
              <a:t>. New York: Wiley, 1966</a:t>
            </a:r>
            <a:r>
              <a:rPr lang="en-US" sz="1600" strike="noStrike">
                <a:solidFill>
                  <a:srgbClr val="000000"/>
                </a:solidFill>
                <a:latin typeface="Perpetua"/>
              </a:rPr>
              <a:t>
</a:t>
            </a:r>
            <a:r>
              <a:rPr lang="en-US" sz="1600" strike="noStrike" baseline="30000">
                <a:solidFill>
                  <a:srgbClr val="000000"/>
                </a:solidFill>
                <a:latin typeface="Perpetua"/>
              </a:rPr>
              <a:t>2</a:t>
            </a:r>
            <a:r>
              <a:rPr lang="en-US" sz="1600" strike="noStrike">
                <a:solidFill>
                  <a:srgbClr val="000000"/>
                </a:solidFill>
                <a:latin typeface="Perpetua"/>
              </a:rPr>
              <a:t> Elded, J. et al, </a:t>
            </a:r>
            <a:r>
              <a:rPr i="1" lang="en-US" sz="1600" strike="noStrike">
                <a:solidFill>
                  <a:srgbClr val="000000"/>
                </a:solidFill>
                <a:latin typeface="Perpetua"/>
              </a:rPr>
              <a:t>Fast Transverse Instability and Electron Cloud Measurements in Fermilab Recycler, </a:t>
            </a:r>
            <a:r>
              <a:rPr lang="en-US" sz="1600" strike="noStrike">
                <a:solidFill>
                  <a:srgbClr val="000000"/>
                </a:solidFill>
                <a:latin typeface="Perpetua"/>
              </a:rPr>
              <a:t>HB’14, 2014</a:t>
            </a:r>
            <a:endParaRPr/>
          </a:p>
        </p:txBody>
      </p:sp>
      <p:sp>
        <p:nvSpPr>
          <p:cNvPr id="826" name="CustomShape 10"/>
          <p:cNvSpPr/>
          <p:nvPr/>
        </p:nvSpPr>
        <p:spPr>
          <a:xfrm>
            <a:off x="3011400" y="4508640"/>
            <a:ext cx="636840" cy="303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Perpetua"/>
              </a:rPr>
              <a:t>E, eV</a:t>
            </a:r>
            <a:endParaRPr/>
          </a:p>
        </p:txBody>
      </p:sp>
      <p:sp>
        <p:nvSpPr>
          <p:cNvPr id="827" name="CustomShape 11"/>
          <p:cNvSpPr/>
          <p:nvPr/>
        </p:nvSpPr>
        <p:spPr>
          <a:xfrm>
            <a:off x="5115600" y="4753800"/>
            <a:ext cx="539280" cy="25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100" strike="noStrike">
                <a:solidFill>
                  <a:srgbClr val="000000"/>
                </a:solidFill>
                <a:latin typeface="Perpetua"/>
              </a:rPr>
              <a:t>E, eV</a:t>
            </a:r>
            <a:endParaRPr/>
          </a:p>
        </p:txBody>
      </p:sp>
      <p:sp>
        <p:nvSpPr>
          <p:cNvPr id="828" name="CustomShape 12"/>
          <p:cNvSpPr/>
          <p:nvPr/>
        </p:nvSpPr>
        <p:spPr>
          <a:xfrm>
            <a:off x="2656080" y="2580840"/>
            <a:ext cx="1026720" cy="33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Calibri"/>
              </a:rPr>
              <a:t>σ</a:t>
            </a:r>
            <a:r>
              <a:rPr lang="en-US" sz="1400" strike="noStrike" baseline="-25000">
                <a:solidFill>
                  <a:srgbClr val="000000"/>
                </a:solidFill>
                <a:latin typeface="Calibri"/>
              </a:rPr>
              <a:t>c</a:t>
            </a:r>
            <a:r>
              <a:rPr lang="en-US" sz="1400" strike="noStrike">
                <a:solidFill>
                  <a:srgbClr val="000000"/>
                </a:solidFill>
                <a:latin typeface="Calibri"/>
              </a:rPr>
              <a:t>, 10</a:t>
            </a:r>
            <a:r>
              <a:rPr lang="en-US" sz="1400" strike="noStrike" baseline="30000">
                <a:solidFill>
                  <a:srgbClr val="000000"/>
                </a:solidFill>
                <a:latin typeface="Calibri"/>
              </a:rPr>
              <a:t>-16</a:t>
            </a:r>
            <a:r>
              <a:rPr lang="en-US" sz="1400" strike="noStrike">
                <a:solidFill>
                  <a:srgbClr val="000000"/>
                </a:solidFill>
                <a:latin typeface="Calibri"/>
              </a:rPr>
              <a:t> cm</a:t>
            </a:r>
            <a:r>
              <a:rPr lang="en-US" sz="1400" strike="noStrike" baseline="30000">
                <a:solidFill>
                  <a:srgbClr val="000000"/>
                </a:solidFill>
                <a:latin typeface="Calibri"/>
              </a:rPr>
              <a:t>2</a:t>
            </a:r>
            <a:endParaRPr/>
          </a:p>
        </p:txBody>
      </p:sp>
      <p:sp>
        <p:nvSpPr>
          <p:cNvPr id="829" name="CustomShape 13"/>
          <p:cNvSpPr/>
          <p:nvPr/>
        </p:nvSpPr>
        <p:spPr>
          <a:xfrm>
            <a:off x="5128920" y="2586960"/>
            <a:ext cx="1026720" cy="33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Calibri"/>
              </a:rPr>
              <a:t>σ</a:t>
            </a:r>
            <a:r>
              <a:rPr lang="en-US" sz="1400" strike="noStrike" baseline="-25000">
                <a:solidFill>
                  <a:srgbClr val="000000"/>
                </a:solidFill>
                <a:latin typeface="Calibri"/>
              </a:rPr>
              <a:t>c</a:t>
            </a:r>
            <a:r>
              <a:rPr lang="en-US" sz="1400" strike="noStrike">
                <a:solidFill>
                  <a:srgbClr val="000000"/>
                </a:solidFill>
                <a:latin typeface="Calibri"/>
              </a:rPr>
              <a:t>, 10</a:t>
            </a:r>
            <a:r>
              <a:rPr lang="en-US" sz="1400" strike="noStrike" baseline="30000">
                <a:solidFill>
                  <a:srgbClr val="000000"/>
                </a:solidFill>
                <a:latin typeface="Calibri"/>
              </a:rPr>
              <a:t>-18</a:t>
            </a:r>
            <a:r>
              <a:rPr lang="en-US" sz="1400" strike="noStrike">
                <a:solidFill>
                  <a:srgbClr val="000000"/>
                </a:solidFill>
                <a:latin typeface="Calibri"/>
              </a:rPr>
              <a:t> cm</a:t>
            </a:r>
            <a:r>
              <a:rPr lang="en-US" sz="1400" strike="noStrike" baseline="30000">
                <a:solidFill>
                  <a:srgbClr val="000000"/>
                </a:solidFill>
                <a:latin typeface="Calibri"/>
              </a:rPr>
              <a:t>2</a:t>
            </a:r>
            <a:endParaRPr/>
          </a:p>
        </p:txBody>
      </p:sp>
      <p:sp>
        <p:nvSpPr>
          <p:cNvPr id="830" name="CustomShape 14"/>
          <p:cNvSpPr/>
          <p:nvPr/>
        </p:nvSpPr>
        <p:spPr>
          <a:xfrm>
            <a:off x="1110600" y="2580840"/>
            <a:ext cx="1321560" cy="33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Perpetua"/>
              </a:rPr>
              <a:t>P</a:t>
            </a:r>
            <a:r>
              <a:rPr lang="en-US" sz="1400" strike="noStrike" baseline="-25000">
                <a:solidFill>
                  <a:srgbClr val="000000"/>
                </a:solidFill>
                <a:latin typeface="Perpetua"/>
              </a:rPr>
              <a:t>c</a:t>
            </a:r>
            <a:r>
              <a:rPr lang="en-US" sz="1400" strike="noStrike">
                <a:solidFill>
                  <a:srgbClr val="000000"/>
                </a:solidFill>
                <a:latin typeface="Perpetua"/>
              </a:rPr>
              <a:t>, cm</a:t>
            </a:r>
            <a:r>
              <a:rPr lang="en-US" sz="1400" strike="noStrike" baseline="30000">
                <a:solidFill>
                  <a:srgbClr val="000000"/>
                </a:solidFill>
                <a:latin typeface="Perpetua"/>
              </a:rPr>
              <a:t>-1</a:t>
            </a:r>
            <a:r>
              <a:rPr lang="en-US" sz="1400" strike="noStrike">
                <a:solidFill>
                  <a:srgbClr val="000000"/>
                </a:solidFill>
                <a:latin typeface="Perpetua"/>
              </a:rPr>
              <a:t>-torr</a:t>
            </a:r>
            <a:r>
              <a:rPr lang="en-US" sz="1400" strike="noStrike" baseline="30000">
                <a:solidFill>
                  <a:srgbClr val="000000"/>
                </a:solidFill>
                <a:latin typeface="Perpetua"/>
              </a:rPr>
              <a:t>-1</a:t>
            </a:r>
            <a:endParaRPr/>
          </a:p>
        </p:txBody>
      </p:sp>
      <p:sp>
        <p:nvSpPr>
          <p:cNvPr id="831" name="CustomShape 15"/>
          <p:cNvSpPr/>
          <p:nvPr/>
        </p:nvSpPr>
        <p:spPr>
          <a:xfrm>
            <a:off x="3585960" y="2577960"/>
            <a:ext cx="1321560" cy="33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Perpetua"/>
              </a:rPr>
              <a:t>P</a:t>
            </a:r>
            <a:r>
              <a:rPr lang="en-US" sz="1400" strike="noStrike" baseline="-25000">
                <a:solidFill>
                  <a:srgbClr val="000000"/>
                </a:solidFill>
                <a:latin typeface="Perpetua"/>
              </a:rPr>
              <a:t>c</a:t>
            </a:r>
            <a:r>
              <a:rPr lang="en-US" sz="1400" strike="noStrike">
                <a:solidFill>
                  <a:srgbClr val="000000"/>
                </a:solidFill>
                <a:latin typeface="Perpetua"/>
              </a:rPr>
              <a:t>, cm</a:t>
            </a:r>
            <a:r>
              <a:rPr lang="en-US" sz="1400" strike="noStrike" baseline="30000">
                <a:solidFill>
                  <a:srgbClr val="000000"/>
                </a:solidFill>
                <a:latin typeface="Perpetua"/>
              </a:rPr>
              <a:t>-1</a:t>
            </a:r>
            <a:r>
              <a:rPr lang="en-US" sz="1400" strike="noStrike">
                <a:solidFill>
                  <a:srgbClr val="000000"/>
                </a:solidFill>
                <a:latin typeface="Perpetua"/>
              </a:rPr>
              <a:t>-torr</a:t>
            </a:r>
            <a:r>
              <a:rPr lang="en-US" sz="1400" strike="noStrike" baseline="30000">
                <a:solidFill>
                  <a:srgbClr val="000000"/>
                </a:solidFill>
                <a:latin typeface="Perpetua"/>
              </a:rPr>
              <a:t>-1</a:t>
            </a:r>
            <a:endParaRPr/>
          </a:p>
        </p:txBody>
      </p:sp>
      <p:sp>
        <p:nvSpPr>
          <p:cNvPr id="832" name="TextShape 16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833" name="TextShape 17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D8C0E4AA-0BC9-4A38-BF72-72A6018EBEE9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pic>
        <p:nvPicPr>
          <p:cNvPr id="834" name="" descr=""/>
          <p:cNvPicPr/>
          <p:nvPr/>
        </p:nvPicPr>
        <p:blipFill>
          <a:blip r:embed="rId3"/>
          <a:stretch/>
        </p:blipFill>
        <p:spPr>
          <a:xfrm>
            <a:off x="8420040" y="1714680"/>
            <a:ext cx="1054080" cy="457200"/>
          </a:xfrm>
          <a:prstGeom prst="rect">
            <a:avLst/>
          </a:prstGeom>
          <a:ln>
            <a:noFill/>
          </a:ln>
        </p:spPr>
      </p:pic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696464"/>
                </a:solidFill>
                <a:latin typeface="Franklin Gothic Book"/>
              </a:rPr>
              <a:t>Microwave measurement procedure</a:t>
            </a:r>
            <a:endParaRPr/>
          </a:p>
        </p:txBody>
      </p:sp>
      <p:sp>
        <p:nvSpPr>
          <p:cNvPr id="836" name="TextShape 2"/>
          <p:cNvSpPr txBox="1"/>
          <p:nvPr/>
        </p:nvSpPr>
        <p:spPr>
          <a:xfrm>
            <a:off x="1219320" y="1447920"/>
            <a:ext cx="10362960" cy="2278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Isolate 1 gradient dipole</a:t>
            </a: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Shoot an RF wave, measure phase delay</a:t>
            </a: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Get an estimate of e-cloud density as a function of time:</a:t>
            </a:r>
            <a:endParaRPr/>
          </a:p>
          <a:p>
            <a:pPr lvl="1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Density at saturation</a:t>
            </a:r>
            <a:endParaRPr/>
          </a:p>
          <a:p>
            <a:pPr lvl="1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Amount of trapped electrons</a:t>
            </a: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200" strike="noStrike">
                <a:solidFill>
                  <a:srgbClr val="000000"/>
                </a:solidFill>
                <a:latin typeface="Perpetua"/>
              </a:rPr>
              <a:t>Use BPMs as antennas</a:t>
            </a:r>
            <a:endParaRPr/>
          </a:p>
          <a:p>
            <a:pPr lvl="1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Signal attenuation &lt; 10 dB</a:t>
            </a:r>
            <a:endParaRPr/>
          </a:p>
          <a:p>
            <a:pPr lvl="1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2 for source – to kill reflections</a:t>
            </a:r>
            <a:endParaRPr/>
          </a:p>
          <a:p>
            <a:pPr lvl="1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1 for receiver</a:t>
            </a:r>
            <a:endParaRPr/>
          </a:p>
          <a:p>
            <a:pPr lvl="1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All BPMs already installed</a:t>
            </a:r>
            <a:endParaRPr/>
          </a:p>
        </p:txBody>
      </p:sp>
      <p:graphicFrame>
        <p:nvGraphicFramePr>
          <p:cNvPr id="837" name="Table 3"/>
          <p:cNvGraphicFramePr/>
          <p:nvPr/>
        </p:nvGraphicFramePr>
        <p:xfrm>
          <a:off x="1219320" y="4015080"/>
          <a:ext cx="8127720" cy="2224800"/>
        </p:xfrm>
        <a:graphic>
          <a:graphicData uri="http://schemas.openxmlformats.org/drawingml/2006/table">
            <a:tbl>
              <a:tblPr/>
              <a:tblGrid>
                <a:gridCol w="4063680"/>
                <a:gridCol w="4064040"/>
              </a:tblGrid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Elements between source and receiver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1 gradient dipole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Frequency, polarization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2 GHz, vertical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Phase velocity in beampipe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0.37 c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Path length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560 cm</a:t>
                      </a:r>
                      <a:endParaRPr/>
                    </a:p>
                  </a:txBody>
                  <a:tcPr/>
                </a:tc>
              </a:tr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Number of data points per rev. period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200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Estimated phase delay, trapped 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Perpetua"/>
                        </a:rPr>
                        <a:t>10 mrad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38" name="TextShape 4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839" name="TextShape 5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0F0D722D-4C00-4C86-98DE-6D8825F2BACE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Parameters of the build-up simulation</a:t>
            </a:r>
            <a:endParaRPr/>
          </a:p>
        </p:txBody>
      </p:sp>
      <p:pic>
        <p:nvPicPr>
          <p:cNvPr id="841" name="Content Placeholder 3" descr=""/>
          <p:cNvPicPr/>
          <p:nvPr/>
        </p:nvPicPr>
        <p:blipFill>
          <a:blip r:embed="rId1"/>
          <a:stretch/>
        </p:blipFill>
        <p:spPr>
          <a:xfrm>
            <a:off x="4041360" y="1768320"/>
            <a:ext cx="4718160" cy="4612680"/>
          </a:xfrm>
          <a:prstGeom prst="rect">
            <a:avLst/>
          </a:prstGeom>
          <a:ln>
            <a:noFill/>
          </a:ln>
        </p:spPr>
      </p:pic>
      <p:sp>
        <p:nvSpPr>
          <p:cNvPr id="842" name="TextShape 2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843" name="TextShape 3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FB5A4F94-8490-4033-A0E1-580CF3D75695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TextShape 1"/>
          <p:cNvSpPr txBox="1"/>
          <p:nvPr/>
        </p:nvSpPr>
        <p:spPr>
          <a:xfrm>
            <a:off x="1219320" y="274680"/>
            <a:ext cx="10362960" cy="87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696464"/>
                </a:solidFill>
                <a:latin typeface="Franklin Gothic Book"/>
              </a:rPr>
              <a:t>Stripline measurements</a:t>
            </a:r>
            <a:endParaRPr/>
          </a:p>
        </p:txBody>
      </p:sp>
      <p:sp>
        <p:nvSpPr>
          <p:cNvPr id="845" name="TextShape 2"/>
          <p:cNvSpPr txBox="1"/>
          <p:nvPr/>
        </p:nvSpPr>
        <p:spPr>
          <a:xfrm>
            <a:off x="1219320" y="1447920"/>
            <a:ext cx="1036296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c00000"/>
                </a:solidFill>
                <a:latin typeface="Perpetua"/>
              </a:rPr>
              <a:t>Goal: To get some information on the dynamics of fast instability in the Recycler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Can be used as input data to build a model of e-cloud instability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50000"/>
              </a:lnSpc>
              <a:buSzPct val="85000"/>
              <a:buFont typeface="Wingdings 2" charset="2"/>
              <a:buChar char="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Procedure:</a:t>
            </a:r>
            <a:endParaRPr/>
          </a:p>
          <a:p>
            <a:pPr lvl="1">
              <a:lnSpc>
                <a:spcPct val="15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Turn the damper OFF</a:t>
            </a:r>
            <a:endParaRPr/>
          </a:p>
          <a:p>
            <a:pPr lvl="1">
              <a:lnSpc>
                <a:spcPct val="15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Create conditions for fast instability</a:t>
            </a:r>
            <a:endParaRPr/>
          </a:p>
          <a:p>
            <a:pPr lvl="1">
              <a:lnSpc>
                <a:spcPct val="15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Observe dynamics with and without cleaning bunch</a:t>
            </a:r>
            <a:endParaRPr/>
          </a:p>
          <a:p>
            <a:endParaRPr/>
          </a:p>
        </p:txBody>
      </p:sp>
      <p:sp>
        <p:nvSpPr>
          <p:cNvPr id="846" name="TextShape 3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847" name="TextShape 4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4E6CAA8C-90F6-4A08-806D-83DD45AE9E3A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TextShape 1"/>
          <p:cNvSpPr txBox="1"/>
          <p:nvPr/>
        </p:nvSpPr>
        <p:spPr>
          <a:xfrm>
            <a:off x="1219320" y="274680"/>
            <a:ext cx="10362960" cy="1001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696464"/>
                </a:solidFill>
                <a:latin typeface="Franklin Gothic Book"/>
              </a:rPr>
              <a:t>Stripline measurements: What we did?</a:t>
            </a:r>
            <a:endParaRPr/>
          </a:p>
        </p:txBody>
      </p:sp>
      <p:sp>
        <p:nvSpPr>
          <p:cNvPr id="849" name="TextShape 2"/>
          <p:cNvSpPr txBox="1"/>
          <p:nvPr/>
        </p:nvSpPr>
        <p:spPr>
          <a:xfrm>
            <a:off x="1219320" y="1447920"/>
            <a:ext cx="1036296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Measured:</a:t>
            </a:r>
            <a:endParaRPr/>
          </a:p>
          <a:p>
            <a:pPr lvl="1"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Averaged beam position</a:t>
            </a:r>
            <a:endParaRPr/>
          </a:p>
          <a:p>
            <a:pPr lvl="1"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Beam intensity</a:t>
            </a:r>
            <a:endParaRPr/>
          </a:p>
          <a:p>
            <a:pPr lvl="1"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WCM</a:t>
            </a:r>
            <a:endParaRPr/>
          </a:p>
          <a:p>
            <a:pPr lvl="1"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Stripline</a:t>
            </a:r>
            <a:endParaRPr/>
          </a:p>
          <a:p>
            <a:pPr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Controlled:</a:t>
            </a:r>
            <a:endParaRPr/>
          </a:p>
          <a:p>
            <a:pPr lvl="1"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Charge</a:t>
            </a:r>
            <a:endParaRPr/>
          </a:p>
          <a:p>
            <a:pPr lvl="1"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Number of bunches</a:t>
            </a:r>
            <a:endParaRPr/>
          </a:p>
          <a:p>
            <a:pPr lvl="1"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Bunch rotation (long. mismatch)</a:t>
            </a:r>
            <a:endParaRPr/>
          </a:p>
          <a:p>
            <a:pPr lvl="1"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Tune chromaticity</a:t>
            </a:r>
            <a:endParaRPr/>
          </a:p>
          <a:p>
            <a:pPr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Beyond control:</a:t>
            </a:r>
            <a:endParaRPr/>
          </a:p>
          <a:p>
            <a:pPr lvl="1">
              <a:lnSpc>
                <a:spcPct val="130000"/>
              </a:lnSpc>
              <a:buSzPct val="85000"/>
              <a:buFont typeface="Wingdings 2" charset="2"/>
              <a:buChar char=""/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Quality of Booster beam</a:t>
            </a:r>
            <a:endParaRPr/>
          </a:p>
        </p:txBody>
      </p:sp>
      <p:sp>
        <p:nvSpPr>
          <p:cNvPr id="850" name="CustomShape 3"/>
          <p:cNvSpPr/>
          <p:nvPr/>
        </p:nvSpPr>
        <p:spPr>
          <a:xfrm flipV="1">
            <a:off x="7332480" y="2415240"/>
            <a:ext cx="232560" cy="637920"/>
          </a:xfrm>
          <a:prstGeom prst="straightConnector1">
            <a:avLst/>
          </a:prstGeom>
          <a:noFill/>
          <a:ln>
            <a:solidFill>
              <a:srgbClr val="b0350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1" name="CustomShape 4"/>
          <p:cNvSpPr/>
          <p:nvPr/>
        </p:nvSpPr>
        <p:spPr>
          <a:xfrm>
            <a:off x="5785560" y="3004200"/>
            <a:ext cx="3326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c00000"/>
                </a:solidFill>
                <a:latin typeface="Perpetua"/>
              </a:rPr>
              <a:t>Major source of uncertainty</a:t>
            </a:r>
            <a:endParaRPr/>
          </a:p>
        </p:txBody>
      </p:sp>
      <p:sp>
        <p:nvSpPr>
          <p:cNvPr id="852" name="TextShape 5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853" name="TextShape 6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8D240E25-5BAE-4204-A655-DD220F6D90E0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696464"/>
                </a:solidFill>
                <a:latin typeface="Franklin Gothic Book"/>
              </a:rPr>
              <a:t>Stripline measurements:</a:t>
            </a:r>
            <a:r>
              <a:rPr lang="en-US" sz="3600" strike="noStrike">
                <a:solidFill>
                  <a:srgbClr val="696464"/>
                </a:solidFill>
                <a:latin typeface="Franklin Gothic Book"/>
              </a:rPr>
              <a:t>
</a:t>
            </a:r>
            <a:r>
              <a:rPr lang="en-US" sz="3600" strike="noStrike">
                <a:solidFill>
                  <a:srgbClr val="696464"/>
                </a:solidFill>
                <a:latin typeface="Franklin Gothic Book"/>
              </a:rPr>
              <a:t>Looking inside a bunch</a:t>
            </a:r>
            <a:endParaRPr/>
          </a:p>
        </p:txBody>
      </p:sp>
      <p:pic>
        <p:nvPicPr>
          <p:cNvPr id="855" name="Content Placeholder 3" descr=""/>
          <p:cNvPicPr/>
          <p:nvPr/>
        </p:nvPicPr>
        <p:blipFill>
          <a:blip r:embed="rId1"/>
          <a:stretch/>
        </p:blipFill>
        <p:spPr>
          <a:xfrm>
            <a:off x="838080" y="1914840"/>
            <a:ext cx="4125960" cy="2389320"/>
          </a:xfrm>
          <a:prstGeom prst="rect">
            <a:avLst/>
          </a:prstGeom>
          <a:ln>
            <a:noFill/>
          </a:ln>
        </p:spPr>
      </p:pic>
      <p:pic>
        <p:nvPicPr>
          <p:cNvPr id="856" name="Picture 4" descr=""/>
          <p:cNvPicPr/>
          <p:nvPr/>
        </p:nvPicPr>
        <p:blipFill>
          <a:blip r:embed="rId2"/>
          <a:stretch/>
        </p:blipFill>
        <p:spPr>
          <a:xfrm>
            <a:off x="6384960" y="1914840"/>
            <a:ext cx="4173480" cy="2389320"/>
          </a:xfrm>
          <a:prstGeom prst="rect">
            <a:avLst/>
          </a:prstGeom>
          <a:ln>
            <a:noFill/>
          </a:ln>
        </p:spPr>
      </p:pic>
      <p:sp>
        <p:nvSpPr>
          <p:cNvPr id="857" name="CustomShape 2"/>
          <p:cNvSpPr/>
          <p:nvPr/>
        </p:nvSpPr>
        <p:spPr>
          <a:xfrm>
            <a:off x="1974600" y="1505880"/>
            <a:ext cx="14112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Full batch</a:t>
            </a:r>
            <a:endParaRPr/>
          </a:p>
        </p:txBody>
      </p:sp>
      <p:sp>
        <p:nvSpPr>
          <p:cNvPr id="858" name="CustomShape 3"/>
          <p:cNvSpPr/>
          <p:nvPr/>
        </p:nvSpPr>
        <p:spPr>
          <a:xfrm>
            <a:off x="7713000" y="1433520"/>
            <a:ext cx="15404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Close view</a:t>
            </a:r>
            <a:endParaRPr/>
          </a:p>
        </p:txBody>
      </p:sp>
      <p:sp>
        <p:nvSpPr>
          <p:cNvPr id="859" name="CustomShape 4"/>
          <p:cNvSpPr/>
          <p:nvPr/>
        </p:nvSpPr>
        <p:spPr>
          <a:xfrm>
            <a:off x="26280" y="4403160"/>
            <a:ext cx="640152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Temporal resolution: 0.2 ns</a:t>
            </a:r>
            <a:endParaRPr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Both horizontal and vertical</a:t>
            </a:r>
            <a:endParaRPr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Do 1 ns smoothing to remove HF noise</a:t>
            </a:r>
            <a:endParaRPr/>
          </a:p>
        </p:txBody>
      </p:sp>
      <p:sp>
        <p:nvSpPr>
          <p:cNvPr id="860" name="Line 5"/>
          <p:cNvSpPr/>
          <p:nvPr/>
        </p:nvSpPr>
        <p:spPr>
          <a:xfrm flipV="1">
            <a:off x="10006560" y="2199600"/>
            <a:ext cx="1026360" cy="34488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  <p:sp>
        <p:nvSpPr>
          <p:cNvPr id="861" name="Line 6"/>
          <p:cNvSpPr/>
          <p:nvPr/>
        </p:nvSpPr>
        <p:spPr>
          <a:xfrm>
            <a:off x="10351440" y="3726360"/>
            <a:ext cx="681480" cy="49176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  <p:sp>
        <p:nvSpPr>
          <p:cNvPr id="862" name="CustomShape 7"/>
          <p:cNvSpPr/>
          <p:nvPr/>
        </p:nvSpPr>
        <p:spPr>
          <a:xfrm>
            <a:off x="10918800" y="2003040"/>
            <a:ext cx="9309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signal</a:t>
            </a:r>
            <a:endParaRPr/>
          </a:p>
        </p:txBody>
      </p:sp>
      <p:sp>
        <p:nvSpPr>
          <p:cNvPr id="863" name="CustomShape 8"/>
          <p:cNvSpPr/>
          <p:nvPr/>
        </p:nvSpPr>
        <p:spPr>
          <a:xfrm>
            <a:off x="10843200" y="4033800"/>
            <a:ext cx="13791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reflection</a:t>
            </a:r>
            <a:endParaRPr/>
          </a:p>
        </p:txBody>
      </p:sp>
      <p:sp>
        <p:nvSpPr>
          <p:cNvPr id="864" name="CustomShape 9"/>
          <p:cNvSpPr/>
          <p:nvPr/>
        </p:nvSpPr>
        <p:spPr>
          <a:xfrm>
            <a:off x="6384960" y="4619880"/>
            <a:ext cx="4111920" cy="204048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Perpetua"/>
              </a:rPr>
              <a:t>Stripline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Quaterwave for 53 MHz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Length: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	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	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140 cm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Hor. &amp; vert. plates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Sensitivity of log(A/B):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	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2 mm/dB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Digitizer: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	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	</a:t>
            </a:r>
            <a:r>
              <a:rPr lang="en-US" strike="noStrike">
                <a:solidFill>
                  <a:srgbClr val="000000"/>
                </a:solidFill>
                <a:latin typeface="Perpetua"/>
              </a:rPr>
              <a:t>5 points/ns</a:t>
            </a:r>
            <a:endParaRPr/>
          </a:p>
        </p:txBody>
      </p:sp>
      <p:sp>
        <p:nvSpPr>
          <p:cNvPr id="865" name="CustomShape 10"/>
          <p:cNvSpPr/>
          <p:nvPr/>
        </p:nvSpPr>
        <p:spPr>
          <a:xfrm>
            <a:off x="8348400" y="2971800"/>
            <a:ext cx="282960" cy="360"/>
          </a:xfrm>
          <a:prstGeom prst="straightConnector1">
            <a:avLst/>
          </a:prstGeom>
          <a:noFill/>
          <a:ln>
            <a:solidFill>
              <a:schemeClr val="bg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6" name="CustomShape 11"/>
          <p:cNvSpPr/>
          <p:nvPr/>
        </p:nvSpPr>
        <p:spPr>
          <a:xfrm>
            <a:off x="7573680" y="2602440"/>
            <a:ext cx="1833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Perpetua"/>
              </a:rPr>
              <a:t>12 data points</a:t>
            </a:r>
            <a:endParaRPr/>
          </a:p>
        </p:txBody>
      </p:sp>
      <p:sp>
        <p:nvSpPr>
          <p:cNvPr id="867" name="CustomShape 12"/>
          <p:cNvSpPr/>
          <p:nvPr/>
        </p:nvSpPr>
        <p:spPr>
          <a:xfrm>
            <a:off x="1380600" y="3972600"/>
            <a:ext cx="3236760" cy="360"/>
          </a:xfrm>
          <a:prstGeom prst="straightConnector1">
            <a:avLst/>
          </a:prstGeom>
          <a:noFill/>
          <a:ln>
            <a:solidFill>
              <a:schemeClr val="bg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8" name="CustomShape 13"/>
          <p:cNvSpPr/>
          <p:nvPr/>
        </p:nvSpPr>
        <p:spPr>
          <a:xfrm>
            <a:off x="2246400" y="3566880"/>
            <a:ext cx="1505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Perpetua"/>
              </a:rPr>
              <a:t>80 bunches</a:t>
            </a:r>
            <a:endParaRPr/>
          </a:p>
        </p:txBody>
      </p:sp>
      <p:sp>
        <p:nvSpPr>
          <p:cNvPr id="869" name="TextShape 14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870" name="TextShape 15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02ADCD8E-28F3-4A40-AF5F-9C515C6D86E3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TextShape 1"/>
          <p:cNvSpPr txBox="1"/>
          <p:nvPr/>
        </p:nvSpPr>
        <p:spPr>
          <a:xfrm>
            <a:off x="1000080" y="274680"/>
            <a:ext cx="10362960" cy="889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Analytical model of the instability: coasting beam</a:t>
            </a:r>
            <a:endParaRPr/>
          </a:p>
        </p:txBody>
      </p:sp>
      <p:sp>
        <p:nvSpPr>
          <p:cNvPr id="872" name="TextShape 2"/>
          <p:cNvSpPr txBox="1"/>
          <p:nvPr/>
        </p:nvSpPr>
        <p:spPr>
          <a:xfrm>
            <a:off x="885960" y="1447920"/>
            <a:ext cx="10782000" cy="4876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Solving the coupled e-p motion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Searching for solutions in the form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Growth rate: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Frequency shift: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73" name="CustomShape 3"/>
          <p:cNvSpPr/>
          <p:nvPr/>
        </p:nvSpPr>
        <p:spPr>
          <a:xfrm>
            <a:off x="0" y="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4" name="CustomShape 4"/>
          <p:cNvSpPr/>
          <p:nvPr/>
        </p:nvSpPr>
        <p:spPr>
          <a:xfrm>
            <a:off x="0" y="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5" name="CustomShape 5"/>
          <p:cNvSpPr/>
          <p:nvPr/>
        </p:nvSpPr>
        <p:spPr>
          <a:xfrm>
            <a:off x="0" y="0"/>
            <a:ext cx="16932960" cy="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6" name="CustomShape 6"/>
          <p:cNvSpPr/>
          <p:nvPr/>
        </p:nvSpPr>
        <p:spPr>
          <a:xfrm>
            <a:off x="0" y="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7" name="CustomShape 7"/>
          <p:cNvSpPr/>
          <p:nvPr/>
        </p:nvSpPr>
        <p:spPr>
          <a:xfrm>
            <a:off x="0" y="0"/>
            <a:ext cx="14046480" cy="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8" name="CustomShape 8"/>
          <p:cNvSpPr/>
          <p:nvPr/>
        </p:nvSpPr>
        <p:spPr>
          <a:xfrm>
            <a:off x="0" y="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9" name="CustomShape 9"/>
          <p:cNvSpPr/>
          <p:nvPr/>
        </p:nvSpPr>
        <p:spPr>
          <a:xfrm>
            <a:off x="6645600" y="5493600"/>
            <a:ext cx="12987000" cy="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0" name="CustomShape 10"/>
          <p:cNvSpPr/>
          <p:nvPr/>
        </p:nvSpPr>
        <p:spPr>
          <a:xfrm>
            <a:off x="0" y="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1" name="TextShape 11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882" name="TextShape 12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B3B29E14-FF2B-4E6F-B0FF-5E0DFF52ADFA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pic>
        <p:nvPicPr>
          <p:cNvPr id="883" name="" descr=""/>
          <p:cNvPicPr/>
          <p:nvPr/>
        </p:nvPicPr>
        <p:blipFill>
          <a:blip r:embed="rId1"/>
          <a:stretch/>
        </p:blipFill>
        <p:spPr>
          <a:xfrm>
            <a:off x="1168560" y="1943280"/>
            <a:ext cx="4737240" cy="1028880"/>
          </a:xfrm>
          <a:prstGeom prst="rect">
            <a:avLst/>
          </a:prstGeom>
          <a:ln>
            <a:noFill/>
          </a:ln>
        </p:spPr>
      </p:pic>
      <p:pic>
        <p:nvPicPr>
          <p:cNvPr id="884" name="" descr=""/>
          <p:cNvPicPr/>
          <p:nvPr/>
        </p:nvPicPr>
        <p:blipFill>
          <a:blip r:embed="rId2"/>
          <a:stretch/>
        </p:blipFill>
        <p:spPr>
          <a:xfrm>
            <a:off x="1168560" y="3048120"/>
            <a:ext cx="2502000" cy="596880"/>
          </a:xfrm>
          <a:prstGeom prst="rect">
            <a:avLst/>
          </a:prstGeom>
          <a:ln>
            <a:noFill/>
          </a:ln>
        </p:spPr>
      </p:pic>
      <p:pic>
        <p:nvPicPr>
          <p:cNvPr id="885" name="" descr=""/>
          <p:cNvPicPr/>
          <p:nvPr/>
        </p:nvPicPr>
        <p:blipFill>
          <a:blip r:embed="rId3"/>
          <a:stretch/>
        </p:blipFill>
        <p:spPr>
          <a:xfrm>
            <a:off x="1168560" y="4381560"/>
            <a:ext cx="1460520" cy="368280"/>
          </a:xfrm>
          <a:prstGeom prst="rect">
            <a:avLst/>
          </a:prstGeom>
          <a:ln>
            <a:noFill/>
          </a:ln>
        </p:spPr>
      </p:pic>
      <p:pic>
        <p:nvPicPr>
          <p:cNvPr id="886" name="" descr=""/>
          <p:cNvPicPr/>
          <p:nvPr/>
        </p:nvPicPr>
        <p:blipFill>
          <a:blip r:embed="rId4"/>
          <a:stretch/>
        </p:blipFill>
        <p:spPr>
          <a:xfrm>
            <a:off x="1168560" y="5054760"/>
            <a:ext cx="1955880" cy="393840"/>
          </a:xfrm>
          <a:prstGeom prst="rect">
            <a:avLst/>
          </a:prstGeom>
          <a:ln>
            <a:noFill/>
          </a:ln>
        </p:spPr>
      </p:pic>
      <p:pic>
        <p:nvPicPr>
          <p:cNvPr id="887" name="" descr=""/>
          <p:cNvPicPr/>
          <p:nvPr/>
        </p:nvPicPr>
        <p:blipFill>
          <a:blip r:embed="rId5"/>
          <a:stretch/>
        </p:blipFill>
        <p:spPr>
          <a:xfrm>
            <a:off x="6705720" y="2235240"/>
            <a:ext cx="3632040" cy="635040"/>
          </a:xfrm>
          <a:prstGeom prst="rect">
            <a:avLst/>
          </a:prstGeom>
          <a:ln>
            <a:noFill/>
          </a:ln>
        </p:spPr>
      </p:pic>
      <p:pic>
        <p:nvPicPr>
          <p:cNvPr id="888" name="" descr=""/>
          <p:cNvPicPr/>
          <p:nvPr/>
        </p:nvPicPr>
        <p:blipFill>
          <a:blip r:embed="rId6"/>
          <a:stretch/>
        </p:blipFill>
        <p:spPr>
          <a:xfrm>
            <a:off x="6642000" y="4483080"/>
            <a:ext cx="3086280" cy="71136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2" descr=""/>
          <p:cNvPicPr/>
          <p:nvPr/>
        </p:nvPicPr>
        <p:blipFill>
          <a:blip r:embed="rId1"/>
          <a:stretch/>
        </p:blipFill>
        <p:spPr>
          <a:xfrm>
            <a:off x="6418440" y="1870920"/>
            <a:ext cx="4208400" cy="3416760"/>
          </a:xfrm>
          <a:prstGeom prst="rect">
            <a:avLst/>
          </a:prstGeom>
          <a:ln>
            <a:noFill/>
          </a:ln>
        </p:spPr>
      </p:pic>
      <p:pic>
        <p:nvPicPr>
          <p:cNvPr id="340" name="Picture 3" descr=""/>
          <p:cNvPicPr/>
          <p:nvPr/>
        </p:nvPicPr>
        <p:blipFill>
          <a:blip r:embed="rId2"/>
          <a:stretch/>
        </p:blipFill>
        <p:spPr>
          <a:xfrm rot="5400000">
            <a:off x="973440" y="1655640"/>
            <a:ext cx="5284800" cy="4257000"/>
          </a:xfrm>
          <a:prstGeom prst="rect">
            <a:avLst/>
          </a:prstGeom>
          <a:ln>
            <a:noFill/>
          </a:ln>
        </p:spPr>
      </p:pic>
      <p:sp>
        <p:nvSpPr>
          <p:cNvPr id="341" name="CustomShape 1"/>
          <p:cNvSpPr/>
          <p:nvPr/>
        </p:nvSpPr>
        <p:spPr>
          <a:xfrm rot="16200000">
            <a:off x="4793040" y="3000240"/>
            <a:ext cx="2753640" cy="56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292934"/>
                </a:solidFill>
                <a:latin typeface="Arial"/>
                <a:ea typeface="WenQuanYi Micro Hei"/>
              </a:rPr>
              <a:t>Horizontal Position</a:t>
            </a:r>
            <a:endParaRPr/>
          </a:p>
        </p:txBody>
      </p:sp>
      <p:sp>
        <p:nvSpPr>
          <p:cNvPr id="342" name="CustomShape 2"/>
          <p:cNvSpPr/>
          <p:nvPr/>
        </p:nvSpPr>
        <p:spPr>
          <a:xfrm>
            <a:off x="6955200" y="5395320"/>
            <a:ext cx="3551040" cy="52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292934"/>
                </a:solidFill>
                <a:latin typeface="Arial"/>
                <a:ea typeface="WenQuanYi Micro Hei"/>
              </a:rPr>
              <a:t>Number of Revolutions</a:t>
            </a:r>
            <a:endParaRPr/>
          </a:p>
        </p:txBody>
      </p:sp>
      <p:sp>
        <p:nvSpPr>
          <p:cNvPr id="343" name="CustomShape 3"/>
          <p:cNvSpPr/>
          <p:nvPr/>
        </p:nvSpPr>
        <p:spPr>
          <a:xfrm>
            <a:off x="9144000" y="7920"/>
            <a:ext cx="103644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93000"/>
              </a:lnSpc>
            </a:pPr>
            <a:fld id="{4A4028BF-5F5C-47DC-8B3D-23044E56246C}" type="slidenum">
              <a:rPr lang="en-US" strike="noStrike">
                <a:solidFill>
                  <a:srgbClr val="ffffff"/>
                </a:solidFill>
                <a:latin typeface="Arial"/>
                <a:ea typeface="WenQuanYi Micro Hei"/>
              </a:rPr>
              <a:t>&lt;number&gt;</a:t>
            </a:fld>
            <a:endParaRPr/>
          </a:p>
        </p:txBody>
      </p:sp>
      <p:sp>
        <p:nvSpPr>
          <p:cNvPr id="344" name="CustomShape 4"/>
          <p:cNvSpPr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696464"/>
                </a:solidFill>
                <a:latin typeface="Franklin Gothic Book"/>
              </a:rPr>
              <a:t>Fast instability affects the first batch above the threshold intensity</a:t>
            </a:r>
            <a:endParaRPr/>
          </a:p>
        </p:txBody>
      </p:sp>
      <p:sp>
        <p:nvSpPr>
          <p:cNvPr id="345" name="CustomShape 5"/>
          <p:cNvSpPr/>
          <p:nvPr/>
        </p:nvSpPr>
        <p:spPr>
          <a:xfrm rot="5400000">
            <a:off x="2769480" y="3556440"/>
            <a:ext cx="352044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d34817"/>
                </a:solidFill>
                <a:latin typeface="Perpetua"/>
              </a:rPr>
              <a:t>Threshold intensity</a:t>
            </a:r>
            <a:endParaRPr/>
          </a:p>
        </p:txBody>
      </p:sp>
      <p:sp>
        <p:nvSpPr>
          <p:cNvPr id="346" name="CustomShape 6"/>
          <p:cNvSpPr/>
          <p:nvPr/>
        </p:nvSpPr>
        <p:spPr>
          <a:xfrm>
            <a:off x="9194760" y="5933520"/>
            <a:ext cx="238716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Perpetua"/>
              </a:rPr>
              <a:t>Pictures provided by J. Eldred</a:t>
            </a:r>
            <a:endParaRPr/>
          </a:p>
        </p:txBody>
      </p:sp>
      <p:sp>
        <p:nvSpPr>
          <p:cNvPr id="347" name="TextShape 7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348" name="TextShape 8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E5CA9729-EC8B-4A18-83FA-FA532A18A690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Analytical model of the instability: Input parameters</a:t>
            </a:r>
            <a:endParaRPr/>
          </a:p>
        </p:txBody>
      </p:sp>
      <p:graphicFrame>
        <p:nvGraphicFramePr>
          <p:cNvPr id="890" name="Table 2"/>
          <p:cNvGraphicFramePr/>
          <p:nvPr/>
        </p:nvGraphicFramePr>
        <p:xfrm>
          <a:off x="1219320" y="1859760"/>
          <a:ext cx="7743240" cy="360000"/>
        </p:xfrm>
        <a:graphic>
          <a:graphicData uri="http://schemas.openxmlformats.org/drawingml/2006/table">
            <a:tbl>
              <a:tblPr/>
              <a:tblGrid>
                <a:gridCol w="2646360"/>
                <a:gridCol w="2548440"/>
                <a:gridCol w="2548440"/>
              </a:tblGrid>
              <a:tr h="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600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Parameter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600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Symbol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600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Value</a:t>
                      </a:r>
                      <a:endParaRPr/>
                    </a:p>
                  </a:txBody>
                  <a:tcPr/>
                </a:tc>
              </a:tr>
              <a:tr h="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Cyclotron frequency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0.57e6 s</a:t>
                      </a:r>
                      <a:r>
                        <a:rPr lang="en-US" sz="1600" strike="noStrike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</a:t>
                      </a:r>
                      <a:endParaRPr/>
                    </a:p>
                  </a:txBody>
                  <a:tcPr/>
                </a:tc>
              </a:tr>
              <a:tr h="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Betatron tune, frequency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i="1" lang="en-US" sz="1600" strike="noStrike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25.45, 14.54e6 s</a:t>
                      </a:r>
                      <a:r>
                        <a:rPr lang="en-US" sz="1600" strike="noStrike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</a:t>
                      </a:r>
                      <a:endParaRPr/>
                    </a:p>
                  </a:txBody>
                  <a:tcPr/>
                </a:tc>
              </a:tr>
              <a:tr h="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Relativistic factor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γ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/>
                    </a:p>
                  </a:txBody>
                  <a:tcPr/>
                </a:tc>
              </a:tr>
              <a:tr h="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Protons per bunch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i="1" lang="en-US" sz="1600" strike="noStrike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5e10</a:t>
                      </a:r>
                      <a:endParaRPr/>
                    </a:p>
                  </a:txBody>
                  <a:tcPr/>
                </a:tc>
              </a:tr>
              <a:tr h="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RF period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18.87 ns</a:t>
                      </a:r>
                      <a:endParaRPr/>
                    </a:p>
                  </a:txBody>
                  <a:tcPr/>
                </a:tc>
              </a:tr>
              <a:tr h="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Electron cloud density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i="1" lang="en-US" sz="1600" strike="noStrike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6.1e11 m</a:t>
                      </a:r>
                      <a:r>
                        <a:rPr lang="en-US" sz="1600" strike="noStrike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-3</a:t>
                      </a:r>
                      <a:endParaRPr/>
                    </a:p>
                  </a:txBody>
                  <a:tcPr/>
                </a:tc>
              </a:tr>
              <a:tr h="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Coupling frequency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0.23e6 s</a:t>
                      </a:r>
                      <a:r>
                        <a:rPr lang="en-US" sz="1600" strike="noStrike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</a:t>
                      </a:r>
                      <a:endParaRPr/>
                    </a:p>
                  </a:txBody>
                  <a:tcPr/>
                </a:tc>
              </a:tr>
              <a:tr h="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Build-up rate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2.65e6 s</a:t>
                      </a:r>
                      <a:r>
                        <a:rPr lang="en-US" sz="1600" strike="noStrike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</a:t>
                      </a:r>
                      <a:endParaRPr/>
                    </a:p>
                  </a:txBody>
                  <a:tcPr/>
                </a:tc>
              </a:tr>
              <a:tr h="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Landau damping rate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Γ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91" name="TextShape 3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892" name="TextShape 4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932B5E8C-9886-40D7-BDF5-F52CBCA9FF8E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pic>
        <p:nvPicPr>
          <p:cNvPr id="893" name="" descr=""/>
          <p:cNvPicPr/>
          <p:nvPr/>
        </p:nvPicPr>
        <p:blipFill>
          <a:blip r:embed="rId1"/>
          <a:stretch/>
        </p:blipFill>
        <p:spPr>
          <a:xfrm>
            <a:off x="3835440" y="2235240"/>
            <a:ext cx="355680" cy="254160"/>
          </a:xfrm>
          <a:prstGeom prst="rect">
            <a:avLst/>
          </a:prstGeom>
          <a:ln>
            <a:noFill/>
          </a:ln>
        </p:spPr>
      </p:pic>
      <p:pic>
        <p:nvPicPr>
          <p:cNvPr id="894" name="" descr=""/>
          <p:cNvPicPr/>
          <p:nvPr/>
        </p:nvPicPr>
        <p:blipFill>
          <a:blip r:embed="rId2"/>
          <a:stretch/>
        </p:blipFill>
        <p:spPr>
          <a:xfrm>
            <a:off x="4317840" y="2514600"/>
            <a:ext cx="368280" cy="279360"/>
          </a:xfrm>
          <a:prstGeom prst="rect">
            <a:avLst/>
          </a:prstGeom>
          <a:ln>
            <a:noFill/>
          </a:ln>
        </p:spPr>
      </p:pic>
      <p:pic>
        <p:nvPicPr>
          <p:cNvPr id="895" name="" descr=""/>
          <p:cNvPicPr/>
          <p:nvPr/>
        </p:nvPicPr>
        <p:blipFill>
          <a:blip r:embed="rId3"/>
          <a:stretch/>
        </p:blipFill>
        <p:spPr>
          <a:xfrm>
            <a:off x="3822840" y="3556080"/>
            <a:ext cx="673200" cy="203040"/>
          </a:xfrm>
          <a:prstGeom prst="rect">
            <a:avLst/>
          </a:prstGeom>
          <a:ln>
            <a:noFill/>
          </a:ln>
        </p:spPr>
      </p:pic>
      <p:pic>
        <p:nvPicPr>
          <p:cNvPr id="896" name="" descr=""/>
          <p:cNvPicPr/>
          <p:nvPr/>
        </p:nvPicPr>
        <p:blipFill>
          <a:blip r:embed="rId4"/>
          <a:stretch/>
        </p:blipFill>
        <p:spPr>
          <a:xfrm>
            <a:off x="3822840" y="4203720"/>
            <a:ext cx="368280" cy="27936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Picture 1" descr=""/>
          <p:cNvPicPr/>
          <p:nvPr/>
        </p:nvPicPr>
        <p:blipFill>
          <a:blip r:embed="rId1"/>
          <a:stretch/>
        </p:blipFill>
        <p:spPr>
          <a:xfrm>
            <a:off x="2362320" y="833400"/>
            <a:ext cx="7314840" cy="2671560"/>
          </a:xfrm>
          <a:prstGeom prst="rect">
            <a:avLst/>
          </a:prstGeom>
          <a:ln>
            <a:noFill/>
          </a:ln>
        </p:spPr>
      </p:pic>
      <p:pic>
        <p:nvPicPr>
          <p:cNvPr id="350" name="Picture 3" descr=""/>
          <p:cNvPicPr/>
          <p:nvPr/>
        </p:nvPicPr>
        <p:blipFill>
          <a:blip r:embed="rId2"/>
          <a:stretch/>
        </p:blipFill>
        <p:spPr>
          <a:xfrm>
            <a:off x="3925440" y="3619800"/>
            <a:ext cx="4110120" cy="3082320"/>
          </a:xfrm>
          <a:prstGeom prst="rect">
            <a:avLst/>
          </a:prstGeom>
          <a:ln>
            <a:noFill/>
          </a:ln>
        </p:spPr>
      </p:pic>
      <p:sp>
        <p:nvSpPr>
          <p:cNvPr id="351" name="CustomShape 1"/>
          <p:cNvSpPr/>
          <p:nvPr/>
        </p:nvSpPr>
        <p:spPr>
          <a:xfrm>
            <a:off x="9144000" y="7920"/>
            <a:ext cx="1036440" cy="33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93000"/>
              </a:lnSpc>
            </a:pPr>
            <a:fld id="{B156C5BC-E238-4CED-A70E-06850DFCBAB1}" type="slidenum">
              <a:rPr lang="en-US" strike="noStrike">
                <a:solidFill>
                  <a:srgbClr val="ffffff"/>
                </a:solidFill>
                <a:latin typeface="Arial"/>
                <a:ea typeface="WenQuanYi Micro Hei"/>
              </a:rPr>
              <a:t>&lt;number&gt;</a:t>
            </a:fld>
            <a:endParaRPr/>
          </a:p>
        </p:txBody>
      </p:sp>
      <p:sp>
        <p:nvSpPr>
          <p:cNvPr id="352" name="CustomShape 2"/>
          <p:cNvSpPr/>
          <p:nvPr/>
        </p:nvSpPr>
        <p:spPr>
          <a:xfrm>
            <a:off x="1219320" y="272880"/>
            <a:ext cx="10362960" cy="86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Electron cloud build-up</a:t>
            </a:r>
            <a:endParaRPr/>
          </a:p>
        </p:txBody>
      </p:sp>
      <p:sp>
        <p:nvSpPr>
          <p:cNvPr id="353" name="CustomShape 3"/>
          <p:cNvSpPr/>
          <p:nvPr/>
        </p:nvSpPr>
        <p:spPr>
          <a:xfrm>
            <a:off x="9144000" y="5991120"/>
            <a:ext cx="238716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Perpetua"/>
              </a:rPr>
              <a:t>Pictures provided by J. Eldred</a:t>
            </a:r>
            <a:endParaRPr/>
          </a:p>
        </p:txBody>
      </p:sp>
      <p:sp>
        <p:nvSpPr>
          <p:cNvPr id="354" name="TextShape 4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355" name="TextShape 5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3678D896-8780-4917-BC3E-45B03E00631A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icture 74" descr=""/>
          <p:cNvPicPr/>
          <p:nvPr/>
        </p:nvPicPr>
        <p:blipFill>
          <a:blip r:embed="rId1"/>
          <a:stretch/>
        </p:blipFill>
        <p:spPr>
          <a:xfrm>
            <a:off x="3872160" y="3970440"/>
            <a:ext cx="3456000" cy="2241000"/>
          </a:xfrm>
          <a:prstGeom prst="rect">
            <a:avLst/>
          </a:prstGeom>
          <a:ln>
            <a:noFill/>
          </a:ln>
        </p:spPr>
      </p:pic>
      <p:sp>
        <p:nvSpPr>
          <p:cNvPr id="357" name="TextShape 1"/>
          <p:cNvSpPr txBox="1"/>
          <p:nvPr/>
        </p:nvSpPr>
        <p:spPr>
          <a:xfrm>
            <a:off x="1219320" y="2728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Electron cloud can lead to an instability</a:t>
            </a:r>
            <a:endParaRPr/>
          </a:p>
        </p:txBody>
      </p:sp>
      <p:sp>
        <p:nvSpPr>
          <p:cNvPr id="358" name="TextShape 2"/>
          <p:cNvSpPr txBox="1"/>
          <p:nvPr/>
        </p:nvSpPr>
        <p:spPr>
          <a:xfrm>
            <a:off x="1219320" y="1447920"/>
            <a:ext cx="4978080" cy="761760"/>
          </a:xfrm>
          <a:prstGeom prst="rect">
            <a:avLst/>
          </a:prstGeom>
          <a:noFill/>
          <a:ln w="12600">
            <a:noFill/>
          </a:ln>
        </p:spPr>
        <p:txBody>
          <a:bodyPr rIns="90000" tIns="45000" bIns="45000" anchor="b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Ideal case</a:t>
            </a:r>
            <a:endParaRPr/>
          </a:p>
        </p:txBody>
      </p:sp>
      <p:sp>
        <p:nvSpPr>
          <p:cNvPr id="359" name="TextShape 3"/>
          <p:cNvSpPr txBox="1"/>
          <p:nvPr/>
        </p:nvSpPr>
        <p:spPr>
          <a:xfrm>
            <a:off x="6603840" y="1447920"/>
            <a:ext cx="4978080" cy="761760"/>
          </a:xfrm>
          <a:prstGeom prst="rect">
            <a:avLst/>
          </a:prstGeom>
          <a:noFill/>
          <a:ln w="12600">
            <a:noFill/>
          </a:ln>
        </p:spPr>
        <p:txBody>
          <a:bodyPr rIns="90000" tIns="45000" bIns="45000" anchor="b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d34817"/>
                </a:solidFill>
                <a:latin typeface="Franklin Gothic Book"/>
              </a:rPr>
              <a:t>With electron cloud</a:t>
            </a:r>
            <a:endParaRPr/>
          </a:p>
        </p:txBody>
      </p:sp>
      <p:sp>
        <p:nvSpPr>
          <p:cNvPr id="360" name="TextShape 4"/>
          <p:cNvSpPr txBox="1"/>
          <p:nvPr/>
        </p:nvSpPr>
        <p:spPr>
          <a:xfrm>
            <a:off x="1219320" y="2247840"/>
            <a:ext cx="4978080" cy="3885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Solution – oscillations around the reference orbit </a:t>
            </a:r>
            <a:endParaRPr/>
          </a:p>
        </p:txBody>
      </p:sp>
      <p:sp>
        <p:nvSpPr>
          <p:cNvPr id="361" name="TextShape 5"/>
          <p:cNvSpPr txBox="1"/>
          <p:nvPr/>
        </p:nvSpPr>
        <p:spPr>
          <a:xfrm>
            <a:off x="6603840" y="2247840"/>
            <a:ext cx="4978080" cy="3885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‘</a:t>
            </a:r>
            <a:r>
              <a:rPr lang="en-US" sz="2600" strike="noStrike">
                <a:solidFill>
                  <a:srgbClr val="000000"/>
                </a:solidFill>
                <a:latin typeface="Perpetua"/>
              </a:rPr>
              <a:t>Driven oscillator’</a:t>
            </a: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Perpetua"/>
              </a:rPr>
              <a:t>Can have unstable modes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62" name="Line 6"/>
          <p:cNvSpPr/>
          <p:nvPr/>
        </p:nvSpPr>
        <p:spPr>
          <a:xfrm>
            <a:off x="2447640" y="2727360"/>
            <a:ext cx="511200" cy="12780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  <p:sp>
        <p:nvSpPr>
          <p:cNvPr id="363" name="CustomShape 7"/>
          <p:cNvSpPr/>
          <p:nvPr/>
        </p:nvSpPr>
        <p:spPr>
          <a:xfrm>
            <a:off x="2691720" y="2729520"/>
            <a:ext cx="2218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Focusing strength</a:t>
            </a:r>
            <a:endParaRPr/>
          </a:p>
        </p:txBody>
      </p:sp>
      <p:sp>
        <p:nvSpPr>
          <p:cNvPr id="364" name="Line 8"/>
          <p:cNvSpPr/>
          <p:nvPr/>
        </p:nvSpPr>
        <p:spPr>
          <a:xfrm>
            <a:off x="9092880" y="2727360"/>
            <a:ext cx="387360" cy="186840"/>
          </a:xfrm>
          <a:prstGeom prst="line">
            <a:avLst/>
          </a:prstGeom>
          <a:ln>
            <a:solidFill>
              <a:srgbClr val="b0350b"/>
            </a:solidFill>
            <a:round/>
          </a:ln>
        </p:spPr>
      </p:sp>
      <p:sp>
        <p:nvSpPr>
          <p:cNvPr id="365" name="CustomShape 9"/>
          <p:cNvSpPr/>
          <p:nvPr/>
        </p:nvSpPr>
        <p:spPr>
          <a:xfrm>
            <a:off x="9164880" y="2883240"/>
            <a:ext cx="2701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Kick by electron cloud</a:t>
            </a:r>
            <a:endParaRPr/>
          </a:p>
        </p:txBody>
      </p:sp>
      <p:sp>
        <p:nvSpPr>
          <p:cNvPr id="366" name="TextShape 10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367" name="TextShape 11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1CACBFF7-F45F-4D71-AF1C-104AA57CA7F7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pic>
        <p:nvPicPr>
          <p:cNvPr id="368" name="" descr=""/>
          <p:cNvPicPr/>
          <p:nvPr/>
        </p:nvPicPr>
        <p:blipFill>
          <a:blip r:embed="rId2"/>
          <a:stretch/>
        </p:blipFill>
        <p:spPr>
          <a:xfrm>
            <a:off x="1600200" y="2324160"/>
            <a:ext cx="1676520" cy="393840"/>
          </a:xfrm>
          <a:prstGeom prst="rect">
            <a:avLst/>
          </a:prstGeom>
          <a:ln>
            <a:noFill/>
          </a:ln>
        </p:spPr>
      </p:pic>
      <p:pic>
        <p:nvPicPr>
          <p:cNvPr id="369" name="" descr=""/>
          <p:cNvPicPr/>
          <p:nvPr/>
        </p:nvPicPr>
        <p:blipFill>
          <a:blip r:embed="rId3"/>
          <a:stretch/>
        </p:blipFill>
        <p:spPr>
          <a:xfrm>
            <a:off x="6972480" y="2260440"/>
            <a:ext cx="3797280" cy="469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1219320" y="2746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696464"/>
                </a:solidFill>
                <a:latin typeface="Franklin Gothic Book"/>
              </a:rPr>
              <a:t>Direct measurement showed evidence of EC</a:t>
            </a:r>
            <a:endParaRPr/>
          </a:p>
        </p:txBody>
      </p:sp>
      <p:pic>
        <p:nvPicPr>
          <p:cNvPr id="371" name="Picture 5" descr=""/>
          <p:cNvPicPr/>
          <p:nvPr/>
        </p:nvPicPr>
        <p:blipFill>
          <a:blip r:embed="rId1"/>
          <a:stretch/>
        </p:blipFill>
        <p:spPr>
          <a:xfrm>
            <a:off x="6117120" y="2707560"/>
            <a:ext cx="5726160" cy="2553480"/>
          </a:xfrm>
          <a:prstGeom prst="rect">
            <a:avLst/>
          </a:prstGeom>
          <a:ln>
            <a:noFill/>
          </a:ln>
        </p:spPr>
      </p:pic>
      <p:sp>
        <p:nvSpPr>
          <p:cNvPr id="372" name="CustomShape 2"/>
          <p:cNvSpPr/>
          <p:nvPr/>
        </p:nvSpPr>
        <p:spPr>
          <a:xfrm>
            <a:off x="5001480" y="2206440"/>
            <a:ext cx="7958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292934"/>
                </a:solidFill>
                <a:latin typeface="Perpetua"/>
              </a:rPr>
              <a:t>Phase modulation at beam revolution freq., 90 kHz</a:t>
            </a:r>
            <a:endParaRPr/>
          </a:p>
        </p:txBody>
      </p:sp>
      <p:sp>
        <p:nvSpPr>
          <p:cNvPr id="373" name="CustomShape 3"/>
          <p:cNvSpPr/>
          <p:nvPr/>
        </p:nvSpPr>
        <p:spPr>
          <a:xfrm>
            <a:off x="9194760" y="6391080"/>
            <a:ext cx="238716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Perpetua"/>
              </a:rPr>
              <a:t>Pictures provided by J. Eldred</a:t>
            </a:r>
            <a:endParaRPr/>
          </a:p>
        </p:txBody>
      </p:sp>
      <p:pic>
        <p:nvPicPr>
          <p:cNvPr id="374" name="Picture 3" descr=""/>
          <p:cNvPicPr/>
          <p:nvPr/>
        </p:nvPicPr>
        <p:blipFill>
          <a:blip r:embed="rId2"/>
          <a:stretch/>
        </p:blipFill>
        <p:spPr>
          <a:xfrm>
            <a:off x="717480" y="2430720"/>
            <a:ext cx="4838400" cy="1209240"/>
          </a:xfrm>
          <a:prstGeom prst="rect">
            <a:avLst/>
          </a:prstGeom>
          <a:ln>
            <a:noFill/>
          </a:ln>
        </p:spPr>
      </p:pic>
      <p:sp>
        <p:nvSpPr>
          <p:cNvPr id="375" name="CustomShape 4"/>
          <p:cNvSpPr/>
          <p:nvPr/>
        </p:nvSpPr>
        <p:spPr>
          <a:xfrm>
            <a:off x="2671920" y="2873160"/>
            <a:ext cx="929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d34817"/>
                </a:solidFill>
                <a:latin typeface="Perpetua"/>
              </a:rPr>
              <a:t>2 GHz</a:t>
            </a:r>
            <a:endParaRPr/>
          </a:p>
        </p:txBody>
      </p:sp>
      <p:sp>
        <p:nvSpPr>
          <p:cNvPr id="376" name="CustomShape 5"/>
          <p:cNvSpPr/>
          <p:nvPr/>
        </p:nvSpPr>
        <p:spPr>
          <a:xfrm>
            <a:off x="750960" y="1643760"/>
            <a:ext cx="47714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Propagate a microwave signal</a:t>
            </a:r>
            <a:r>
              <a:rPr lang="en-US" sz="2400" strike="noStrike">
                <a:solidFill>
                  <a:srgbClr val="000000"/>
                </a:solidFill>
                <a:latin typeface="Perpetua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Perpetua"/>
              </a:rPr>
              <a:t>through the beampipe</a:t>
            </a:r>
            <a:endParaRPr/>
          </a:p>
        </p:txBody>
      </p:sp>
      <p:sp>
        <p:nvSpPr>
          <p:cNvPr id="377" name="CustomShape 6"/>
          <p:cNvSpPr/>
          <p:nvPr/>
        </p:nvSpPr>
        <p:spPr>
          <a:xfrm>
            <a:off x="1049400" y="4271400"/>
            <a:ext cx="2113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Perpetua"/>
              </a:rPr>
              <a:t>Phase-delay:</a:t>
            </a:r>
            <a:endParaRPr/>
          </a:p>
        </p:txBody>
      </p:sp>
      <p:sp>
        <p:nvSpPr>
          <p:cNvPr id="378" name="CustomShape 7"/>
          <p:cNvSpPr/>
          <p:nvPr/>
        </p:nvSpPr>
        <p:spPr>
          <a:xfrm>
            <a:off x="5346360" y="5382720"/>
            <a:ext cx="6706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Perpetua"/>
              </a:rPr>
              <a:t>Not enough temporal resolution to observe the evolution</a:t>
            </a:r>
            <a:endParaRPr/>
          </a:p>
        </p:txBody>
      </p:sp>
      <p:sp>
        <p:nvSpPr>
          <p:cNvPr id="379" name="CustomShape 8"/>
          <p:cNvSpPr/>
          <p:nvPr/>
        </p:nvSpPr>
        <p:spPr>
          <a:xfrm>
            <a:off x="1941120" y="3785760"/>
            <a:ext cx="2268360" cy="360"/>
          </a:xfrm>
          <a:prstGeom prst="straightConnector1">
            <a:avLst/>
          </a:prstGeom>
          <a:noFill/>
          <a:ln>
            <a:solidFill>
              <a:srgbClr val="b0350b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0" name="CustomShape 9"/>
          <p:cNvSpPr/>
          <p:nvPr/>
        </p:nvSpPr>
        <p:spPr>
          <a:xfrm>
            <a:off x="2671200" y="3771360"/>
            <a:ext cx="765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d34817"/>
                </a:solidFill>
                <a:latin typeface="Perpetua"/>
              </a:rPr>
              <a:t>50 m</a:t>
            </a:r>
            <a:endParaRPr/>
          </a:p>
        </p:txBody>
      </p:sp>
      <p:sp>
        <p:nvSpPr>
          <p:cNvPr id="381" name="TextShape 10"/>
          <p:cNvSpPr txBox="1"/>
          <p:nvPr/>
        </p:nvSpPr>
        <p:spPr>
          <a:xfrm>
            <a:off x="8229600" y="6191280"/>
            <a:ext cx="3301560" cy="47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696464"/>
                </a:solidFill>
                <a:latin typeface="Perpetua"/>
              </a:rPr>
              <a:t>10/24/2016</a:t>
            </a:r>
            <a:endParaRPr/>
          </a:p>
        </p:txBody>
      </p:sp>
      <p:sp>
        <p:nvSpPr>
          <p:cNvPr id="382" name="TextShape 11"/>
          <p:cNvSpPr txBox="1"/>
          <p:nvPr/>
        </p:nvSpPr>
        <p:spPr>
          <a:xfrm>
            <a:off x="195120" y="6210360"/>
            <a:ext cx="609120" cy="45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23545770-43F8-4716-97B3-489CD5D4C8A2}" type="slidenum">
              <a:rPr lang="en-US" sz="1400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pic>
        <p:nvPicPr>
          <p:cNvPr id="383" name="" descr=""/>
          <p:cNvPicPr/>
          <p:nvPr/>
        </p:nvPicPr>
        <p:blipFill>
          <a:blip r:embed="rId3"/>
          <a:stretch/>
        </p:blipFill>
        <p:spPr>
          <a:xfrm>
            <a:off x="1422360" y="5232240"/>
            <a:ext cx="2070000" cy="838080"/>
          </a:xfrm>
          <a:prstGeom prst="rect">
            <a:avLst/>
          </a:prstGeom>
          <a:ln>
            <a:noFill/>
          </a:ln>
        </p:spPr>
      </p:pic>
      <p:pic>
        <p:nvPicPr>
          <p:cNvPr id="384" name="" descr=""/>
          <p:cNvPicPr/>
          <p:nvPr/>
        </p:nvPicPr>
        <p:blipFill>
          <a:blip r:embed="rId4"/>
          <a:stretch/>
        </p:blipFill>
        <p:spPr>
          <a:xfrm>
            <a:off x="1422360" y="4826160"/>
            <a:ext cx="3263760" cy="36828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