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77" r:id="rId2"/>
  </p:sldMasterIdLst>
  <p:notesMasterIdLst>
    <p:notesMasterId r:id="rId43"/>
  </p:notesMasterIdLst>
  <p:handoutMasterIdLst>
    <p:handoutMasterId r:id="rId44"/>
  </p:handoutMasterIdLst>
  <p:sldIdLst>
    <p:sldId id="504" r:id="rId3"/>
    <p:sldId id="529" r:id="rId4"/>
    <p:sldId id="530" r:id="rId5"/>
    <p:sldId id="610" r:id="rId6"/>
    <p:sldId id="607" r:id="rId7"/>
    <p:sldId id="618" r:id="rId8"/>
    <p:sldId id="585" r:id="rId9"/>
    <p:sldId id="588" r:id="rId10"/>
    <p:sldId id="619" r:id="rId11"/>
    <p:sldId id="620" r:id="rId12"/>
    <p:sldId id="621" r:id="rId13"/>
    <p:sldId id="622" r:id="rId14"/>
    <p:sldId id="629" r:id="rId15"/>
    <p:sldId id="594" r:id="rId16"/>
    <p:sldId id="595" r:id="rId17"/>
    <p:sldId id="559" r:id="rId18"/>
    <p:sldId id="589" r:id="rId19"/>
    <p:sldId id="579" r:id="rId20"/>
    <p:sldId id="628" r:id="rId21"/>
    <p:sldId id="543" r:id="rId22"/>
    <p:sldId id="544" r:id="rId23"/>
    <p:sldId id="540" r:id="rId24"/>
    <p:sldId id="603" r:id="rId25"/>
    <p:sldId id="626" r:id="rId26"/>
    <p:sldId id="612" r:id="rId27"/>
    <p:sldId id="522" r:id="rId28"/>
    <p:sldId id="472" r:id="rId29"/>
    <p:sldId id="574" r:id="rId30"/>
    <p:sldId id="560" r:id="rId31"/>
    <p:sldId id="583" r:id="rId32"/>
    <p:sldId id="627" r:id="rId33"/>
    <p:sldId id="562" r:id="rId34"/>
    <p:sldId id="563" r:id="rId35"/>
    <p:sldId id="565" r:id="rId36"/>
    <p:sldId id="566" r:id="rId37"/>
    <p:sldId id="567" r:id="rId38"/>
    <p:sldId id="576" r:id="rId39"/>
    <p:sldId id="597" r:id="rId40"/>
    <p:sldId id="623" r:id="rId41"/>
    <p:sldId id="624" r:id="rId42"/>
  </p:sldIdLst>
  <p:sldSz cx="9144000" cy="6858000" type="screen4x3"/>
  <p:notesSz cx="7099300" cy="10234613"/>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6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6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6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600" kern="1200">
        <a:solidFill>
          <a:schemeClr val="tx1"/>
        </a:solidFill>
        <a:latin typeface="Times New Roman" pitchFamily="18" charset="0"/>
        <a:ea typeface="+mn-ea"/>
        <a:cs typeface="Arial" charset="0"/>
      </a:defRPr>
    </a:lvl5pPr>
    <a:lvl6pPr marL="2286000" algn="l" defTabSz="914400" rtl="0" eaLnBrk="1" latinLnBrk="0" hangingPunct="1">
      <a:defRPr sz="3600" kern="1200">
        <a:solidFill>
          <a:schemeClr val="tx1"/>
        </a:solidFill>
        <a:latin typeface="Times New Roman" pitchFamily="18" charset="0"/>
        <a:ea typeface="+mn-ea"/>
        <a:cs typeface="Arial" charset="0"/>
      </a:defRPr>
    </a:lvl6pPr>
    <a:lvl7pPr marL="2743200" algn="l" defTabSz="914400" rtl="0" eaLnBrk="1" latinLnBrk="0" hangingPunct="1">
      <a:defRPr sz="3600" kern="1200">
        <a:solidFill>
          <a:schemeClr val="tx1"/>
        </a:solidFill>
        <a:latin typeface="Times New Roman" pitchFamily="18" charset="0"/>
        <a:ea typeface="+mn-ea"/>
        <a:cs typeface="Arial" charset="0"/>
      </a:defRPr>
    </a:lvl7pPr>
    <a:lvl8pPr marL="3200400" algn="l" defTabSz="914400" rtl="0" eaLnBrk="1" latinLnBrk="0" hangingPunct="1">
      <a:defRPr sz="3600" kern="1200">
        <a:solidFill>
          <a:schemeClr val="tx1"/>
        </a:solidFill>
        <a:latin typeface="Times New Roman" pitchFamily="18" charset="0"/>
        <a:ea typeface="+mn-ea"/>
        <a:cs typeface="Arial" charset="0"/>
      </a:defRPr>
    </a:lvl8pPr>
    <a:lvl9pPr marL="3657600" algn="l" defTabSz="914400" rtl="0" eaLnBrk="1" latinLnBrk="0" hangingPunct="1">
      <a:defRPr sz="36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0066"/>
    <a:srgbClr val="B31B1B"/>
    <a:srgbClr val="F501C1"/>
    <a:srgbClr val="A50021"/>
    <a:srgbClr val="DDDDDD"/>
    <a:srgbClr val="FA780A"/>
    <a:srgbClr val="FFC000"/>
    <a:srgbClr val="FFFFCC"/>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440" autoAdjust="0"/>
    <p:restoredTop sz="94454" autoAdjust="0"/>
  </p:normalViewPr>
  <p:slideViewPr>
    <p:cSldViewPr showGuides="1">
      <p:cViewPr varScale="1">
        <p:scale>
          <a:sx n="70" d="100"/>
          <a:sy n="70" d="100"/>
        </p:scale>
        <p:origin x="-690" y="-96"/>
      </p:cViewPr>
      <p:guideLst>
        <p:guide orient="horz" pos="3696"/>
        <p:guide pos="2880"/>
      </p:guideLst>
    </p:cSldViewPr>
  </p:slideViewPr>
  <p:outlineViewPr>
    <p:cViewPr>
      <p:scale>
        <a:sx n="33" d="100"/>
        <a:sy n="33" d="100"/>
      </p:scale>
      <p:origin x="48" y="4668"/>
    </p:cViewPr>
  </p:outlineViewPr>
  <p:notesTextViewPr>
    <p:cViewPr>
      <p:scale>
        <a:sx n="100" d="100"/>
        <a:sy n="100" d="100"/>
      </p:scale>
      <p:origin x="0" y="0"/>
    </p:cViewPr>
  </p:notesTextViewPr>
  <p:sorterViewPr>
    <p:cViewPr>
      <p:scale>
        <a:sx n="66" d="100"/>
        <a:sy n="66" d="100"/>
      </p:scale>
      <p:origin x="0" y="20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421F4772-7283-6342-B09B-2747A391244D}" type="datetimeFigureOut">
              <a:rPr lang="en-US" smtClean="0"/>
              <a:pPr/>
              <a:t>7/19/2013</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51D6E04A-5C92-6B49-8C80-CF31CDFBA1CD}" type="slidenum">
              <a:rPr lang="en-US" smtClean="0"/>
              <a:pPr/>
              <a:t>‹#›</a:t>
            </a:fld>
            <a:endParaRPr lang="en-US"/>
          </a:p>
        </p:txBody>
      </p:sp>
    </p:spTree>
    <p:extLst>
      <p:ext uri="{BB962C8B-B14F-4D97-AF65-F5344CB8AC3E}">
        <p14:creationId xmlns:p14="http://schemas.microsoft.com/office/powerpoint/2010/main" xmlns="" val="4024725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lvl1pPr defTabSz="989013">
              <a:defRPr sz="1300" smtClean="0">
                <a:latin typeface="Arial" charset="0"/>
              </a:defRPr>
            </a:lvl1pPr>
          </a:lstStyle>
          <a:p>
            <a:pPr>
              <a:defRPr/>
            </a:pPr>
            <a:endParaRPr lang="en-US"/>
          </a:p>
        </p:txBody>
      </p:sp>
      <p:sp>
        <p:nvSpPr>
          <p:cNvPr id="10243"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lvl1pPr algn="r" defTabSz="989013">
              <a:defRPr sz="1300" smtClean="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9040" tIns="49520" rIns="99040" bIns="49520" numCol="1" anchor="b" anchorCtr="0" compatLnSpc="1">
            <a:prstTxWarp prst="textNoShape">
              <a:avLst/>
            </a:prstTxWarp>
          </a:bodyPr>
          <a:lstStyle>
            <a:lvl1pPr defTabSz="989013">
              <a:defRPr sz="1300" smtClean="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9040" tIns="49520" rIns="99040" bIns="49520" numCol="1" anchor="b" anchorCtr="0" compatLnSpc="1">
            <a:prstTxWarp prst="textNoShape">
              <a:avLst/>
            </a:prstTxWarp>
          </a:bodyPr>
          <a:lstStyle>
            <a:lvl1pPr algn="r" defTabSz="989013">
              <a:defRPr sz="1300" smtClean="0">
                <a:latin typeface="Arial" charset="0"/>
              </a:defRPr>
            </a:lvl1pPr>
          </a:lstStyle>
          <a:p>
            <a:pPr>
              <a:defRPr/>
            </a:pPr>
            <a:fld id="{61816443-CFD1-4BC6-9AE9-AE54FF2E6A8F}" type="slidenum">
              <a:rPr lang="en-US"/>
              <a:pPr>
                <a:defRPr/>
              </a:pPr>
              <a:t>‹#›</a:t>
            </a:fld>
            <a:endParaRPr lang="en-US"/>
          </a:p>
        </p:txBody>
      </p:sp>
    </p:spTree>
    <p:extLst>
      <p:ext uri="{BB962C8B-B14F-4D97-AF65-F5344CB8AC3E}">
        <p14:creationId xmlns:p14="http://schemas.microsoft.com/office/powerpoint/2010/main" xmlns="" val="2374601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1816443-CFD1-4BC6-9AE9-AE54FF2E6A8F}" type="slidenum">
              <a:rPr lang="en-US" smtClean="0"/>
              <a:pPr>
                <a:defRPr/>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3482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93520">
              <a:defRPr sz="2600">
                <a:solidFill>
                  <a:schemeClr val="tx1"/>
                </a:solidFill>
                <a:latin typeface="Arial" pitchFamily="34" charset="0"/>
                <a:ea typeface="ＭＳ Ｐゴシック" pitchFamily="34" charset="-128"/>
              </a:defRPr>
            </a:lvl1pPr>
            <a:lvl2pPr marL="804763" indent="-309524" defTabSz="493520">
              <a:defRPr sz="2600">
                <a:solidFill>
                  <a:schemeClr val="tx1"/>
                </a:solidFill>
                <a:latin typeface="Arial" pitchFamily="34" charset="0"/>
                <a:ea typeface="ＭＳ Ｐゴシック" pitchFamily="34" charset="-128"/>
              </a:defRPr>
            </a:lvl2pPr>
            <a:lvl3pPr marL="1238098" indent="-247620" defTabSz="493520">
              <a:defRPr sz="2600">
                <a:solidFill>
                  <a:schemeClr val="tx1"/>
                </a:solidFill>
                <a:latin typeface="Arial" pitchFamily="34" charset="0"/>
                <a:ea typeface="ＭＳ Ｐゴシック" pitchFamily="34" charset="-128"/>
              </a:defRPr>
            </a:lvl3pPr>
            <a:lvl4pPr marL="1733337" indent="-247620" defTabSz="493520">
              <a:defRPr sz="2600">
                <a:solidFill>
                  <a:schemeClr val="tx1"/>
                </a:solidFill>
                <a:latin typeface="Arial" pitchFamily="34" charset="0"/>
                <a:ea typeface="ＭＳ Ｐゴシック" pitchFamily="34" charset="-128"/>
              </a:defRPr>
            </a:lvl4pPr>
            <a:lvl5pPr marL="2228576" indent="-247620" defTabSz="493520">
              <a:defRPr sz="2600">
                <a:solidFill>
                  <a:schemeClr val="tx1"/>
                </a:solidFill>
                <a:latin typeface="Arial" pitchFamily="34" charset="0"/>
                <a:ea typeface="ＭＳ Ｐゴシック" pitchFamily="34" charset="-128"/>
              </a:defRPr>
            </a:lvl5pPr>
            <a:lvl6pPr marL="2723815" indent="-247620" defTabSz="4935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defTabSz="4935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defTabSz="4935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defTabSz="4935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F8512B9D-F637-4068-9415-CF256B9580D7}" type="slidenum">
              <a:rPr lang="en-US" sz="1300" smtClean="0">
                <a:solidFill>
                  <a:srgbClr val="000000"/>
                </a:solidFill>
              </a:rPr>
              <a:pPr/>
              <a:t>16</a:t>
            </a:fld>
            <a:endParaRPr lang="en-US" sz="1300"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1816443-CFD1-4BC6-9AE9-AE54FF2E6A8F}"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0" y="6629400"/>
            <a:ext cx="9140825" cy="0"/>
          </a:xfrm>
          <a:prstGeom prst="line">
            <a:avLst/>
          </a:prstGeom>
          <a:noFill/>
          <a:ln w="38100">
            <a:solidFill>
              <a:srgbClr val="B31B1B"/>
            </a:solidFill>
            <a:round/>
            <a:headEnd/>
            <a:tailEnd/>
          </a:ln>
          <a:effectLst/>
        </p:spPr>
        <p:txBody>
          <a:bodyPr/>
          <a:lstStyle/>
          <a:p>
            <a:pPr>
              <a:defRPr/>
            </a:pPr>
            <a:endParaRPr lang="en-US"/>
          </a:p>
        </p:txBody>
      </p:sp>
      <p:sp>
        <p:nvSpPr>
          <p:cNvPr id="5" name="Rectangle 5"/>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pPr>
              <a:defRPr/>
            </a:pPr>
            <a:endParaRPr lang="en-US"/>
          </a:p>
        </p:txBody>
      </p:sp>
      <p:pic>
        <p:nvPicPr>
          <p:cNvPr id="6" name="Picture 6" descr="cesr_cornell"/>
          <p:cNvPicPr>
            <a:picLocks noChangeAspect="1" noChangeArrowheads="1"/>
          </p:cNvPicPr>
          <p:nvPr/>
        </p:nvPicPr>
        <p:blipFill>
          <a:blip r:embed="rId2" cstate="print"/>
          <a:srcRect b="14568"/>
          <a:stretch>
            <a:fillRect/>
          </a:stretch>
        </p:blipFill>
        <p:spPr bwMode="auto">
          <a:xfrm>
            <a:off x="3006725" y="3787775"/>
            <a:ext cx="3114675" cy="3070225"/>
          </a:xfrm>
          <a:prstGeom prst="rect">
            <a:avLst/>
          </a:prstGeom>
          <a:noFill/>
          <a:ln w="9525">
            <a:noFill/>
            <a:miter lim="800000"/>
            <a:headEnd/>
            <a:tailEnd/>
          </a:ln>
        </p:spPr>
      </p:pic>
      <p:pic>
        <p:nvPicPr>
          <p:cNvPr id="7" name="Picture 7" descr="NSF_Logo"/>
          <p:cNvPicPr>
            <a:picLocks noChangeAspect="1" noChangeArrowheads="1"/>
          </p:cNvPicPr>
          <p:nvPr/>
        </p:nvPicPr>
        <p:blipFill>
          <a:blip r:embed="rId3" cstate="print"/>
          <a:srcRect/>
          <a:stretch>
            <a:fillRect/>
          </a:stretch>
        </p:blipFill>
        <p:spPr bwMode="auto">
          <a:xfrm>
            <a:off x="8001000" y="5459413"/>
            <a:ext cx="1066800" cy="1063625"/>
          </a:xfrm>
          <a:prstGeom prst="rect">
            <a:avLst/>
          </a:prstGeom>
          <a:noFill/>
          <a:ln w="9525">
            <a:noFill/>
            <a:miter lim="800000"/>
            <a:headEnd/>
            <a:tailEnd/>
          </a:ln>
        </p:spPr>
      </p:pic>
      <p:pic>
        <p:nvPicPr>
          <p:cNvPr id="8" name="Picture 8" descr="DOE_Seal"/>
          <p:cNvPicPr>
            <a:picLocks noChangeAspect="1" noChangeArrowheads="1"/>
          </p:cNvPicPr>
          <p:nvPr/>
        </p:nvPicPr>
        <p:blipFill>
          <a:blip r:embed="rId4" cstate="print"/>
          <a:srcRect/>
          <a:stretch>
            <a:fillRect/>
          </a:stretch>
        </p:blipFill>
        <p:spPr bwMode="auto">
          <a:xfrm>
            <a:off x="6858000" y="5486400"/>
            <a:ext cx="1036320" cy="1036320"/>
          </a:xfrm>
          <a:prstGeom prst="rect">
            <a:avLst/>
          </a:prstGeom>
          <a:noFill/>
          <a:ln w="9525">
            <a:noFill/>
            <a:miter lim="800000"/>
            <a:headEnd/>
            <a:tailEnd/>
          </a:ln>
        </p:spPr>
      </p:pic>
      <p:pic>
        <p:nvPicPr>
          <p:cNvPr id="9" name="Picture 9" descr="New 36in Header"/>
          <p:cNvPicPr>
            <a:picLocks noChangeAspect="1" noChangeArrowheads="1"/>
          </p:cNvPicPr>
          <p:nvPr/>
        </p:nvPicPr>
        <p:blipFill>
          <a:blip r:embed="rId5" cstate="print"/>
          <a:srcRect/>
          <a:stretch>
            <a:fillRect/>
          </a:stretch>
        </p:blipFill>
        <p:spPr bwMode="auto">
          <a:xfrm>
            <a:off x="0" y="0"/>
            <a:ext cx="9144000" cy="966788"/>
          </a:xfrm>
          <a:prstGeom prst="rect">
            <a:avLst/>
          </a:prstGeom>
          <a:noFill/>
          <a:ln w="9525">
            <a:noFill/>
            <a:miter lim="800000"/>
            <a:headEnd/>
            <a:tailEnd/>
          </a:ln>
        </p:spPr>
      </p:pic>
      <p:pic>
        <p:nvPicPr>
          <p:cNvPr id="10" name="Picture 10" descr="logo_transparent_bg"/>
          <p:cNvPicPr>
            <a:picLocks noChangeAspect="1" noChangeArrowheads="1"/>
          </p:cNvPicPr>
          <p:nvPr/>
        </p:nvPicPr>
        <p:blipFill>
          <a:blip r:embed="rId6" cstate="print"/>
          <a:srcRect/>
          <a:stretch>
            <a:fillRect/>
          </a:stretch>
        </p:blipFill>
        <p:spPr bwMode="auto">
          <a:xfrm>
            <a:off x="609600" y="5457825"/>
            <a:ext cx="1676400" cy="1095375"/>
          </a:xfrm>
          <a:prstGeom prst="rect">
            <a:avLst/>
          </a:prstGeom>
          <a:noFill/>
          <a:ln w="9525">
            <a:noFill/>
            <a:miter lim="800000"/>
            <a:headEnd/>
            <a:tailEnd/>
          </a:ln>
        </p:spPr>
      </p:pic>
      <p:sp>
        <p:nvSpPr>
          <p:cNvPr id="5122" name="Rectangle 2"/>
          <p:cNvSpPr>
            <a:spLocks noGrp="1" noChangeArrowheads="1"/>
          </p:cNvSpPr>
          <p:nvPr>
            <p:ph type="ctrTitle"/>
          </p:nvPr>
        </p:nvSpPr>
        <p:spPr>
          <a:xfrm>
            <a:off x="685800" y="914400"/>
            <a:ext cx="7772400" cy="1143000"/>
          </a:xfrm>
        </p:spPr>
        <p:txBody>
          <a:bodyPr/>
          <a:lstStyle>
            <a:lvl1pPr algn="ctr">
              <a:defRPr sz="3600">
                <a:solidFill>
                  <a:schemeClr val="accent2"/>
                </a:solidFill>
              </a:defRPr>
            </a:lvl1pPr>
          </a:lstStyle>
          <a:p>
            <a:r>
              <a:rPr lang="en-US" smtClean="0"/>
              <a:t>Click to edit Master title style</a:t>
            </a:r>
            <a:endParaRPr lang="en-US" dirty="0"/>
          </a:p>
        </p:txBody>
      </p:sp>
      <p:sp>
        <p:nvSpPr>
          <p:cNvPr id="5123" name="Rectangle 3"/>
          <p:cNvSpPr>
            <a:spLocks noGrp="1" noChangeArrowheads="1"/>
          </p:cNvSpPr>
          <p:nvPr>
            <p:ph type="subTitle" idx="1"/>
          </p:nvPr>
        </p:nvSpPr>
        <p:spPr>
          <a:xfrm>
            <a:off x="1371600" y="2133600"/>
            <a:ext cx="6400800" cy="1752600"/>
          </a:xfrm>
        </p:spPr>
        <p:txBody>
          <a:bodyPr/>
          <a:lstStyle>
            <a:lvl1pPr marL="0" indent="0" algn="ctr">
              <a:buFontTx/>
              <a:buNone/>
              <a:defRPr/>
            </a:lvl1pPr>
          </a:lstStyle>
          <a:p>
            <a:r>
              <a:rPr lang="en-US" smtClean="0"/>
              <a:t>Click to edit Master subtitle style</a:t>
            </a:r>
            <a:endParaRPr lang="en-US" dirty="0"/>
          </a:p>
        </p:txBody>
      </p:sp>
      <p:grpSp>
        <p:nvGrpSpPr>
          <p:cNvPr id="14" name="Group 13"/>
          <p:cNvGrpSpPr/>
          <p:nvPr userDrawn="1"/>
        </p:nvGrpSpPr>
        <p:grpSpPr>
          <a:xfrm>
            <a:off x="-22" y="-2"/>
            <a:ext cx="3733822" cy="826982"/>
            <a:chOff x="-22" y="-2"/>
            <a:chExt cx="3733822" cy="826982"/>
          </a:xfrm>
        </p:grpSpPr>
        <p:pic>
          <p:nvPicPr>
            <p:cNvPr id="12" name="Picture 2" descr="New 36in Header"/>
            <p:cNvPicPr>
              <a:picLocks noChangeAspect="1" noChangeArrowheads="1"/>
            </p:cNvPicPr>
            <p:nvPr userDrawn="1"/>
          </p:nvPicPr>
          <p:blipFill>
            <a:blip r:embed="rId7" cstate="print"/>
            <a:srcRect l="81059" r="2312" b="22222"/>
            <a:stretch>
              <a:fillRect/>
            </a:stretch>
          </p:blipFill>
          <p:spPr bwMode="auto">
            <a:xfrm>
              <a:off x="-22" y="-2"/>
              <a:ext cx="3733822" cy="826982"/>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8"/>
            <a:srcRect/>
            <a:stretch>
              <a:fillRect/>
            </a:stretch>
          </p:blipFill>
          <p:spPr bwMode="auto">
            <a:xfrm>
              <a:off x="118116" y="12826"/>
              <a:ext cx="3547128" cy="801326"/>
            </a:xfrm>
            <a:prstGeom prst="rect">
              <a:avLst/>
            </a:prstGeom>
            <a:noFill/>
            <a:ln w="9525">
              <a:noFill/>
              <a:miter lim="800000"/>
              <a:headEnd/>
              <a:tailEnd/>
            </a:ln>
          </p:spPr>
        </p:pic>
      </p:grpSp>
      <p:pic>
        <p:nvPicPr>
          <p:cNvPr id="15" name="Picture 14" descr="CLIC-Logo-Color-72.png"/>
          <p:cNvPicPr>
            <a:picLocks noChangeAspect="1"/>
          </p:cNvPicPr>
          <p:nvPr userDrawn="1"/>
        </p:nvPicPr>
        <p:blipFill>
          <a:blip r:embed="rId9"/>
          <a:srcRect l="12252" t="14239" r="14239" b="12252"/>
          <a:stretch>
            <a:fillRect/>
          </a:stretch>
        </p:blipFill>
        <p:spPr>
          <a:xfrm>
            <a:off x="0" y="4922520"/>
            <a:ext cx="1143000" cy="1143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7FD8BDD-01C6-4D24-822A-FB7E1EF5F7B0}" type="datetime1">
              <a:rPr lang="en-US" smtClean="0"/>
              <a:pPr>
                <a:defRPr/>
              </a:pPr>
              <a:t>7/19/2013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A1887-A07D-4145-B64F-42AEDE613A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3340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3340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1BB8EC-6891-46C7-A13C-BF83A1811AB4}" type="datetime1">
              <a:rPr lang="en-US" smtClean="0"/>
              <a:pPr>
                <a:defRPr/>
              </a:pPr>
              <a:t>7/19/2013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54D03-A3D1-4E6F-8CC9-0307138700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0" y="36576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58BD8EF-1A5F-4267-A223-6C05CC08F48D}" type="datetime1">
              <a:rPr lang="en-US" smtClean="0"/>
              <a:pPr>
                <a:defRPr/>
              </a:pPr>
              <a:t>7/19/2013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95DD24-DF5F-4804-8F8B-BA08A364D1E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70FBF323-5FCD-4C74-B2A2-6A728E11D047}" type="datetime1">
              <a:rPr lang="en-US" smtClean="0"/>
              <a:pPr>
                <a:defRPr/>
              </a:pPr>
              <a:t>7/19/2013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1C49FE-167B-464B-AD6A-2D5C2C2D068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0" y="6629400"/>
            <a:ext cx="9140825" cy="0"/>
          </a:xfrm>
          <a:prstGeom prst="line">
            <a:avLst/>
          </a:prstGeom>
          <a:noFill/>
          <a:ln w="38100">
            <a:solidFill>
              <a:srgbClr val="B31B1B"/>
            </a:solidFill>
            <a:round/>
            <a:headEnd/>
            <a:tailEnd/>
          </a:ln>
          <a:effectLst/>
        </p:spPr>
        <p:txBody>
          <a:bodyPr/>
          <a:lstStyle/>
          <a:p>
            <a:pPr>
              <a:defRPr/>
            </a:pPr>
            <a:endParaRPr lang="en-US">
              <a:solidFill>
                <a:srgbClr val="000000"/>
              </a:solidFill>
            </a:endParaRPr>
          </a:p>
        </p:txBody>
      </p:sp>
      <p:sp>
        <p:nvSpPr>
          <p:cNvPr id="5" name="Rectangle 5"/>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pPr>
              <a:defRPr/>
            </a:pPr>
            <a:endParaRPr lang="en-US">
              <a:solidFill>
                <a:srgbClr val="000000"/>
              </a:solidFill>
            </a:endParaRPr>
          </a:p>
        </p:txBody>
      </p:sp>
      <p:pic>
        <p:nvPicPr>
          <p:cNvPr id="6" name="Picture 6" descr="cesr_cornell"/>
          <p:cNvPicPr>
            <a:picLocks noChangeAspect="1" noChangeArrowheads="1"/>
          </p:cNvPicPr>
          <p:nvPr/>
        </p:nvPicPr>
        <p:blipFill>
          <a:blip r:embed="rId2" cstate="print"/>
          <a:srcRect b="14568"/>
          <a:stretch>
            <a:fillRect/>
          </a:stretch>
        </p:blipFill>
        <p:spPr bwMode="auto">
          <a:xfrm>
            <a:off x="3006725" y="3787775"/>
            <a:ext cx="3114675" cy="3070225"/>
          </a:xfrm>
          <a:prstGeom prst="rect">
            <a:avLst/>
          </a:prstGeom>
          <a:noFill/>
          <a:ln w="9525">
            <a:noFill/>
            <a:miter lim="800000"/>
            <a:headEnd/>
            <a:tailEnd/>
          </a:ln>
        </p:spPr>
      </p:pic>
      <p:pic>
        <p:nvPicPr>
          <p:cNvPr id="7" name="Picture 7" descr="NSF_Logo"/>
          <p:cNvPicPr>
            <a:picLocks noChangeAspect="1" noChangeArrowheads="1"/>
          </p:cNvPicPr>
          <p:nvPr/>
        </p:nvPicPr>
        <p:blipFill>
          <a:blip r:embed="rId3" cstate="print"/>
          <a:srcRect/>
          <a:stretch>
            <a:fillRect/>
          </a:stretch>
        </p:blipFill>
        <p:spPr bwMode="auto">
          <a:xfrm>
            <a:off x="8001000" y="5459413"/>
            <a:ext cx="1066800" cy="1063625"/>
          </a:xfrm>
          <a:prstGeom prst="rect">
            <a:avLst/>
          </a:prstGeom>
          <a:noFill/>
          <a:ln w="9525">
            <a:noFill/>
            <a:miter lim="800000"/>
            <a:headEnd/>
            <a:tailEnd/>
          </a:ln>
        </p:spPr>
      </p:pic>
      <p:pic>
        <p:nvPicPr>
          <p:cNvPr id="8" name="Picture 8" descr="DOE_Seal"/>
          <p:cNvPicPr>
            <a:picLocks noChangeAspect="1" noChangeArrowheads="1"/>
          </p:cNvPicPr>
          <p:nvPr/>
        </p:nvPicPr>
        <p:blipFill>
          <a:blip r:embed="rId4" cstate="print"/>
          <a:srcRect/>
          <a:stretch>
            <a:fillRect/>
          </a:stretch>
        </p:blipFill>
        <p:spPr bwMode="auto">
          <a:xfrm>
            <a:off x="6858000" y="5486400"/>
            <a:ext cx="1036320" cy="1036320"/>
          </a:xfrm>
          <a:prstGeom prst="rect">
            <a:avLst/>
          </a:prstGeom>
          <a:noFill/>
          <a:ln w="9525">
            <a:noFill/>
            <a:miter lim="800000"/>
            <a:headEnd/>
            <a:tailEnd/>
          </a:ln>
        </p:spPr>
      </p:pic>
      <p:pic>
        <p:nvPicPr>
          <p:cNvPr id="9" name="Picture 9" descr="New 36in Header"/>
          <p:cNvPicPr>
            <a:picLocks noChangeAspect="1" noChangeArrowheads="1"/>
          </p:cNvPicPr>
          <p:nvPr/>
        </p:nvPicPr>
        <p:blipFill>
          <a:blip r:embed="rId5" cstate="print"/>
          <a:srcRect/>
          <a:stretch>
            <a:fillRect/>
          </a:stretch>
        </p:blipFill>
        <p:spPr bwMode="auto">
          <a:xfrm>
            <a:off x="0" y="0"/>
            <a:ext cx="9144000" cy="966788"/>
          </a:xfrm>
          <a:prstGeom prst="rect">
            <a:avLst/>
          </a:prstGeom>
          <a:noFill/>
          <a:ln w="9525">
            <a:noFill/>
            <a:miter lim="800000"/>
            <a:headEnd/>
            <a:tailEnd/>
          </a:ln>
        </p:spPr>
      </p:pic>
      <p:pic>
        <p:nvPicPr>
          <p:cNvPr id="10" name="Picture 10" descr="logo_transparent_bg"/>
          <p:cNvPicPr>
            <a:picLocks noChangeAspect="1" noChangeArrowheads="1"/>
          </p:cNvPicPr>
          <p:nvPr/>
        </p:nvPicPr>
        <p:blipFill>
          <a:blip r:embed="rId6" cstate="print"/>
          <a:srcRect/>
          <a:stretch>
            <a:fillRect/>
          </a:stretch>
        </p:blipFill>
        <p:spPr bwMode="auto">
          <a:xfrm>
            <a:off x="609600" y="5457825"/>
            <a:ext cx="1676400" cy="1095375"/>
          </a:xfrm>
          <a:prstGeom prst="rect">
            <a:avLst/>
          </a:prstGeom>
          <a:noFill/>
          <a:ln w="9525">
            <a:noFill/>
            <a:miter lim="800000"/>
            <a:headEnd/>
            <a:tailEnd/>
          </a:ln>
        </p:spPr>
      </p:pic>
      <p:sp>
        <p:nvSpPr>
          <p:cNvPr id="5122" name="Rectangle 2"/>
          <p:cNvSpPr>
            <a:spLocks noGrp="1" noChangeArrowheads="1"/>
          </p:cNvSpPr>
          <p:nvPr>
            <p:ph type="ctrTitle"/>
          </p:nvPr>
        </p:nvSpPr>
        <p:spPr>
          <a:xfrm>
            <a:off x="685800" y="914400"/>
            <a:ext cx="7772400" cy="1143000"/>
          </a:xfrm>
        </p:spPr>
        <p:txBody>
          <a:bodyPr/>
          <a:lstStyle>
            <a:lvl1pPr algn="ctr">
              <a:defRPr sz="3600">
                <a:solidFill>
                  <a:schemeClr val="accent2"/>
                </a:solidFill>
              </a:defRPr>
            </a:lvl1pPr>
          </a:lstStyle>
          <a:p>
            <a:r>
              <a:rPr lang="en-US" smtClean="0"/>
              <a:t>Click to edit Master title style</a:t>
            </a:r>
            <a:endParaRPr lang="en-US" dirty="0"/>
          </a:p>
        </p:txBody>
      </p:sp>
      <p:sp>
        <p:nvSpPr>
          <p:cNvPr id="5123" name="Rectangle 3"/>
          <p:cNvSpPr>
            <a:spLocks noGrp="1" noChangeArrowheads="1"/>
          </p:cNvSpPr>
          <p:nvPr>
            <p:ph type="subTitle" idx="1"/>
          </p:nvPr>
        </p:nvSpPr>
        <p:spPr>
          <a:xfrm>
            <a:off x="1371600" y="2133600"/>
            <a:ext cx="6400800" cy="1752600"/>
          </a:xfrm>
        </p:spPr>
        <p:txBody>
          <a:bodyPr/>
          <a:lstStyle>
            <a:lvl1pPr marL="0" indent="0" algn="ctr">
              <a:buFontTx/>
              <a:buNone/>
              <a:defRPr/>
            </a:lvl1pPr>
          </a:lstStyle>
          <a:p>
            <a:r>
              <a:rPr lang="en-US" smtClean="0"/>
              <a:t>Click to edit Master subtitle style</a:t>
            </a:r>
            <a:endParaRPr lang="en-US" dirty="0"/>
          </a:p>
        </p:txBody>
      </p:sp>
      <p:grpSp>
        <p:nvGrpSpPr>
          <p:cNvPr id="14" name="Group 13"/>
          <p:cNvGrpSpPr/>
          <p:nvPr userDrawn="1"/>
        </p:nvGrpSpPr>
        <p:grpSpPr>
          <a:xfrm>
            <a:off x="-22" y="-2"/>
            <a:ext cx="3733822" cy="826982"/>
            <a:chOff x="-22" y="-2"/>
            <a:chExt cx="3733822" cy="826982"/>
          </a:xfrm>
        </p:grpSpPr>
        <p:pic>
          <p:nvPicPr>
            <p:cNvPr id="12" name="Picture 2" descr="New 36in Header"/>
            <p:cNvPicPr>
              <a:picLocks noChangeAspect="1" noChangeArrowheads="1"/>
            </p:cNvPicPr>
            <p:nvPr userDrawn="1"/>
          </p:nvPicPr>
          <p:blipFill>
            <a:blip r:embed="rId7" cstate="print"/>
            <a:srcRect l="81059" r="2312" b="22222"/>
            <a:stretch>
              <a:fillRect/>
            </a:stretch>
          </p:blipFill>
          <p:spPr bwMode="auto">
            <a:xfrm>
              <a:off x="-22" y="-2"/>
              <a:ext cx="3733822" cy="826982"/>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8"/>
            <a:srcRect/>
            <a:stretch>
              <a:fillRect/>
            </a:stretch>
          </p:blipFill>
          <p:spPr bwMode="auto">
            <a:xfrm>
              <a:off x="118116" y="12826"/>
              <a:ext cx="3547128" cy="801326"/>
            </a:xfrm>
            <a:prstGeom prst="rect">
              <a:avLst/>
            </a:prstGeom>
            <a:noFill/>
            <a:ln w="9525">
              <a:noFill/>
              <a:miter lim="800000"/>
              <a:headEnd/>
              <a:tailEnd/>
            </a:ln>
          </p:spPr>
        </p:pic>
      </p:grpSp>
      <p:pic>
        <p:nvPicPr>
          <p:cNvPr id="15" name="Picture 14" descr="CLIC-Logo-Color-72.png"/>
          <p:cNvPicPr>
            <a:picLocks noChangeAspect="1"/>
          </p:cNvPicPr>
          <p:nvPr userDrawn="1"/>
        </p:nvPicPr>
        <p:blipFill>
          <a:blip r:embed="rId9"/>
          <a:srcRect l="12252" t="14239" r="14239" b="12252"/>
          <a:stretch>
            <a:fillRect/>
          </a:stretch>
        </p:blipFill>
        <p:spPr>
          <a:xfrm>
            <a:off x="0" y="4922520"/>
            <a:ext cx="1143000" cy="1143000"/>
          </a:xfrm>
          <a:prstGeom prst="rect">
            <a:avLst/>
          </a:prstGeom>
        </p:spPr>
      </p:pic>
    </p:spTree>
    <p:extLst>
      <p:ext uri="{BB962C8B-B14F-4D97-AF65-F5344CB8AC3E}">
        <p14:creationId xmlns:p14="http://schemas.microsoft.com/office/powerpoint/2010/main" xmlns="" val="23953987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8AE45E4-BCFD-4D07-A5A0-40CE1DED3168}" type="datetime1">
              <a:rPr lang="en-US" smtClean="0">
                <a:solidFill>
                  <a:srgbClr val="000000"/>
                </a:solidFill>
              </a:rPr>
              <a:pPr>
                <a:defRPr/>
              </a:pPr>
              <a:t>7/19/2013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BCDD8-490A-4340-8AFB-91AE61DAC2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4522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B5C31CC-6485-464E-B672-29425C16C5D3}" type="datetime1">
              <a:rPr lang="en-US" smtClean="0">
                <a:solidFill>
                  <a:srgbClr val="000000"/>
                </a:solidFill>
              </a:rPr>
              <a:pPr>
                <a:defRPr/>
              </a:pPr>
              <a:t>7/19/2013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70874-3092-4071-B45C-6F2C361E9A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639988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42624BBE-A9D4-4CDD-9A8D-2F75212A4AFB}" type="datetime1">
              <a:rPr lang="en-US" smtClean="0">
                <a:solidFill>
                  <a:srgbClr val="000000"/>
                </a:solidFill>
              </a:rPr>
              <a:pPr>
                <a:defRPr/>
              </a:pPr>
              <a:t>7/19/2013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85CA85-AA39-4432-98C2-0D5FAC0BBE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065559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D8C7AC4-8720-4F56-A9B3-80FAE01788F3}" type="datetime1">
              <a:rPr lang="en-US" smtClean="0">
                <a:solidFill>
                  <a:srgbClr val="000000"/>
                </a:solidFill>
              </a:rPr>
              <a:pPr>
                <a:defRPr/>
              </a:pPr>
              <a:t>7/19/2013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2B77B7-64D3-4B07-BD7E-A2165380F6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319470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4955D37-53A9-474F-A5CD-0FAE110E23DA}" type="datetime1">
              <a:rPr lang="en-US" smtClean="0">
                <a:solidFill>
                  <a:srgbClr val="000000"/>
                </a:solidFill>
              </a:rPr>
              <a:pPr>
                <a:defRPr/>
              </a:pPr>
              <a:t>7/19/2013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4F2262-E4F8-4BEF-859F-74458A2AA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7325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191F9E8-C4EC-4E07-9186-70B895237E18}" type="datetime1">
              <a:rPr lang="en-US" smtClean="0"/>
              <a:pPr>
                <a:defRPr/>
              </a:pPr>
              <a:t>7/19/2013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BCDD8-490A-4340-8AFB-91AE61DAC24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95DE5A1-92C5-4BCA-8E32-56AC8FF48976}" type="datetime1">
              <a:rPr lang="en-US" smtClean="0">
                <a:solidFill>
                  <a:srgbClr val="000000"/>
                </a:solidFill>
              </a:rPr>
              <a:pPr>
                <a:defRPr/>
              </a:pPr>
              <a:t>7/19/2013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14D2B1-ADAF-406C-A20F-5FCE36DE9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595241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FD9F0D-AAF6-4CF9-88B4-BD289FEAD044}" type="datetime1">
              <a:rPr lang="en-US" smtClean="0">
                <a:solidFill>
                  <a:srgbClr val="000000"/>
                </a:solidFill>
              </a:rPr>
              <a:pPr>
                <a:defRPr/>
              </a:pPr>
              <a:t>7/19/2013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ED2B08-6735-40AE-8CA8-B2EECA491B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503154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B5E53C-C150-461B-AAAC-E52E55AE30B8}" type="datetime1">
              <a:rPr lang="en-US" smtClean="0">
                <a:solidFill>
                  <a:srgbClr val="000000"/>
                </a:solidFill>
              </a:rPr>
              <a:pPr>
                <a:defRPr/>
              </a:pPr>
              <a:t>7/19/2013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A16F7-328B-473B-BA85-A002BFC8AC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51844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B79C70-035C-4010-955C-D72C178EEDCB}" type="datetime1">
              <a:rPr lang="en-US" smtClean="0">
                <a:solidFill>
                  <a:srgbClr val="000000"/>
                </a:solidFill>
              </a:rPr>
              <a:pPr>
                <a:defRPr/>
              </a:pPr>
              <a:t>7/19/2013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A1887-A07D-4145-B64F-42AEDE613A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154522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3340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3340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B458C03-F274-44F6-BD1C-F9CD081DC259}" type="datetime1">
              <a:rPr lang="en-US" smtClean="0">
                <a:solidFill>
                  <a:srgbClr val="000000"/>
                </a:solidFill>
              </a:rPr>
              <a:pPr>
                <a:defRPr/>
              </a:pPr>
              <a:t>7/19/2013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754D03-A3D1-4E6F-8CC9-0307138700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20955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0" y="36576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1FC4846-E471-4F26-AE12-B033866F7578}" type="datetime1">
              <a:rPr lang="en-US" smtClean="0">
                <a:solidFill>
                  <a:srgbClr val="000000"/>
                </a:solidFill>
              </a:rPr>
              <a:pPr>
                <a:defRPr/>
              </a:pPr>
              <a:t>7/19/2013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5DD24-DF5F-4804-8F8B-BA08A364D1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19839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B0EB58B4-0EF0-400D-82A6-7F65A393ED76}" type="datetime1">
              <a:rPr lang="en-US" smtClean="0">
                <a:solidFill>
                  <a:srgbClr val="000000"/>
                </a:solidFill>
              </a:rPr>
              <a:pPr>
                <a:defRPr/>
              </a:pPr>
              <a:t>7/19/2013</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1C49FE-167B-464B-AD6A-2D5C2C2D06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57709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353D50C-DF90-4436-9A3F-0599464617FF}" type="datetime1">
              <a:rPr lang="en-US" smtClean="0"/>
              <a:pPr>
                <a:defRPr/>
              </a:pPr>
              <a:t>7/19/2013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670874-3092-4071-B45C-6F2C361E9A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CDAD5691-2109-4081-A7C4-672DDCB2C764}" type="datetime1">
              <a:rPr lang="en-US" smtClean="0"/>
              <a:pPr>
                <a:defRPr/>
              </a:pPr>
              <a:t>7/19/2013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85CA85-AA39-4432-98C2-0D5FAC0BBE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E620972-B8A4-4CA1-9A85-432BFCF822F9}" type="datetime1">
              <a:rPr lang="en-US" smtClean="0"/>
              <a:pPr>
                <a:defRPr/>
              </a:pPr>
              <a:t>7/19/2013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2B77B7-64D3-4B07-BD7E-A2165380F6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89D44A6-6E09-4BD8-BB5A-5D45C3336E29}" type="datetime1">
              <a:rPr lang="en-US" smtClean="0"/>
              <a:pPr>
                <a:defRPr/>
              </a:pPr>
              <a:t>7/19/2013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4F2262-E4F8-4BEF-859F-74458A2AA4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7A3A6FE-D15F-40D4-BD5F-F57CF4789E0A}" type="datetime1">
              <a:rPr lang="en-US" smtClean="0"/>
              <a:pPr>
                <a:defRPr/>
              </a:pPr>
              <a:t>7/19/2013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14D2B1-ADAF-406C-A20F-5FCE36DE9D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8E4D1D-4DC0-4F8A-AB21-2DA3EF8076A8}" type="datetime1">
              <a:rPr lang="en-US" smtClean="0"/>
              <a:pPr>
                <a:defRPr/>
              </a:pPr>
              <a:t>7/19/2013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ED2B08-6735-40AE-8CA8-B2EECA491B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18156D-7647-49E3-B5FE-2BA28B711A13}" type="datetime1">
              <a:rPr lang="en-US" smtClean="0"/>
              <a:pPr>
                <a:defRPr/>
              </a:pPr>
              <a:t>7/19/2013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A16F7-328B-473B-BA85-A002BFC8AC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descr="New 36in Header"/>
          <p:cNvPicPr>
            <a:picLocks noChangeAspect="1" noChangeArrowheads="1"/>
          </p:cNvPicPr>
          <p:nvPr/>
        </p:nvPicPr>
        <p:blipFill>
          <a:blip r:embed="rId15" cstate="print"/>
          <a:srcRect l="81059" b="22222"/>
          <a:stretch>
            <a:fillRect/>
          </a:stretch>
        </p:blipFill>
        <p:spPr bwMode="auto">
          <a:xfrm>
            <a:off x="6400800" y="1"/>
            <a:ext cx="2743200" cy="533399"/>
          </a:xfrm>
          <a:prstGeom prst="rect">
            <a:avLst/>
          </a:prstGeom>
          <a:noFill/>
          <a:ln w="9525">
            <a:noFill/>
            <a:miter lim="800000"/>
            <a:headEnd/>
            <a:tailEnd/>
          </a:ln>
        </p:spPr>
      </p:pic>
      <p:pic>
        <p:nvPicPr>
          <p:cNvPr id="1026" name="Picture 2" descr="New 36in Header"/>
          <p:cNvPicPr>
            <a:picLocks noChangeAspect="1" noChangeArrowheads="1"/>
          </p:cNvPicPr>
          <p:nvPr/>
        </p:nvPicPr>
        <p:blipFill>
          <a:blip r:embed="rId16" cstate="print"/>
          <a:srcRect b="22222"/>
          <a:stretch>
            <a:fillRect/>
          </a:stretch>
        </p:blipFill>
        <p:spPr bwMode="auto">
          <a:xfrm>
            <a:off x="0" y="0"/>
            <a:ext cx="6486378" cy="5334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0" y="6096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76200" y="6629400"/>
            <a:ext cx="1981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i="1" smtClean="0">
                <a:latin typeface="+mn-lt"/>
              </a:defRPr>
            </a:lvl1pPr>
          </a:lstStyle>
          <a:p>
            <a:pPr>
              <a:defRPr/>
            </a:pPr>
            <a:fld id="{63D870BA-F4D1-4ED9-B94E-0AA199353D04}" type="datetime1">
              <a:rPr lang="en-US" smtClean="0"/>
              <a:pPr>
                <a:defRPr/>
              </a:pPr>
              <a:t>7/19/2013</a:t>
            </a:fld>
            <a:endParaRPr lang="en-US" dirty="0"/>
          </a:p>
        </p:txBody>
      </p:sp>
      <p:sp>
        <p:nvSpPr>
          <p:cNvPr id="4101" name="Rectangle 5"/>
          <p:cNvSpPr>
            <a:spLocks noGrp="1" noChangeArrowheads="1"/>
          </p:cNvSpPr>
          <p:nvPr>
            <p:ph type="ftr" sz="quarter" idx="3"/>
          </p:nvPr>
        </p:nvSpPr>
        <p:spPr bwMode="auto">
          <a:xfrm>
            <a:off x="1828800" y="6629400"/>
            <a:ext cx="5486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i="1" smtClean="0">
                <a:latin typeface="+mn-lt"/>
              </a:defRPr>
            </a:lvl1pPr>
          </a:lstStyle>
          <a:p>
            <a:pPr>
              <a:defRPr/>
            </a:pPr>
            <a:r>
              <a:rPr lang="en-US" dirty="0" smtClean="0"/>
              <a:t>SEY/RFA--</a:t>
            </a:r>
            <a:r>
              <a:rPr lang="en-US" dirty="0" err="1" smtClean="0"/>
              <a:t>CesrTA</a:t>
            </a:r>
            <a:r>
              <a:rPr lang="en-US" dirty="0" smtClean="0"/>
              <a:t> Advisory Committee Meeting</a:t>
            </a:r>
            <a:endParaRPr lang="en-US" dirty="0"/>
          </a:p>
        </p:txBody>
      </p:sp>
      <p:sp>
        <p:nvSpPr>
          <p:cNvPr id="4102" name="Rectangle 6"/>
          <p:cNvSpPr>
            <a:spLocks noGrp="1" noChangeArrowheads="1"/>
          </p:cNvSpPr>
          <p:nvPr>
            <p:ph type="sldNum" sz="quarter" idx="4"/>
          </p:nvPr>
        </p:nvSpPr>
        <p:spPr bwMode="auto">
          <a:xfrm>
            <a:off x="8382000" y="6629400"/>
            <a:ext cx="6858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i="1" smtClean="0">
                <a:latin typeface="+mn-lt"/>
              </a:defRPr>
            </a:lvl1pPr>
          </a:lstStyle>
          <a:p>
            <a:pPr>
              <a:defRPr/>
            </a:pPr>
            <a:fld id="{06F6EE35-FBF3-459F-A2CB-5C95F0D81202}" type="slidenum">
              <a:rPr lang="en-US"/>
              <a:pPr>
                <a:defRPr/>
              </a:pPr>
              <a:t>‹#›</a:t>
            </a:fld>
            <a:endParaRPr lang="en-US" dirty="0"/>
          </a:p>
        </p:txBody>
      </p:sp>
      <p:sp>
        <p:nvSpPr>
          <p:cNvPr id="4103" name="Line 7"/>
          <p:cNvSpPr>
            <a:spLocks noChangeShapeType="1"/>
          </p:cNvSpPr>
          <p:nvPr/>
        </p:nvSpPr>
        <p:spPr bwMode="auto">
          <a:xfrm>
            <a:off x="0" y="6629400"/>
            <a:ext cx="9140825" cy="0"/>
          </a:xfrm>
          <a:prstGeom prst="line">
            <a:avLst/>
          </a:prstGeom>
          <a:noFill/>
          <a:ln w="38100">
            <a:solidFill>
              <a:srgbClr val="B31B1B"/>
            </a:solidFill>
            <a:round/>
            <a:headEnd/>
            <a:tailEnd/>
          </a:ln>
          <a:effectLst/>
        </p:spPr>
        <p:txBody>
          <a:bodyPr/>
          <a:lstStyle/>
          <a:p>
            <a:pPr>
              <a:defRPr/>
            </a:pPr>
            <a:endParaRPr lang="en-US"/>
          </a:p>
        </p:txBody>
      </p:sp>
      <p:sp>
        <p:nvSpPr>
          <p:cNvPr id="4104" name="Rectangle 8"/>
          <p:cNvSpPr>
            <a:spLocks noChangeArrowheads="1"/>
          </p:cNvSpPr>
          <p:nvPr/>
        </p:nvSpPr>
        <p:spPr bwMode="auto">
          <a:xfrm>
            <a:off x="3541713" y="206375"/>
            <a:ext cx="184150" cy="641350"/>
          </a:xfrm>
          <a:prstGeom prst="rect">
            <a:avLst/>
          </a:prstGeom>
          <a:noFill/>
          <a:ln w="9525">
            <a:noFill/>
            <a:miter lim="800000"/>
            <a:headEnd/>
            <a:tailEnd/>
          </a:ln>
          <a:effectLst/>
        </p:spPr>
        <p:txBody>
          <a:bodyPr wrap="none">
            <a:spAutoFit/>
          </a:bodyPr>
          <a:lstStyle/>
          <a:p>
            <a:pPr>
              <a:defRPr/>
            </a:pPr>
            <a:endParaRPr lang="en-US"/>
          </a:p>
        </p:txBody>
      </p:sp>
      <p:sp>
        <p:nvSpPr>
          <p:cNvPr id="1033" name="Rectangle 9"/>
          <p:cNvSpPr>
            <a:spLocks noGrp="1" noChangeArrowheads="1"/>
          </p:cNvSpPr>
          <p:nvPr>
            <p:ph type="title"/>
          </p:nvPr>
        </p:nvSpPr>
        <p:spPr bwMode="auto">
          <a:xfrm>
            <a:off x="2514600" y="0"/>
            <a:ext cx="6629400" cy="533400"/>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grpSp>
        <p:nvGrpSpPr>
          <p:cNvPr id="15" name="Group 14"/>
          <p:cNvGrpSpPr/>
          <p:nvPr/>
        </p:nvGrpSpPr>
        <p:grpSpPr>
          <a:xfrm>
            <a:off x="0" y="0"/>
            <a:ext cx="2743200" cy="533399"/>
            <a:chOff x="2133600" y="3810001"/>
            <a:chExt cx="2743200" cy="533399"/>
          </a:xfrm>
        </p:grpSpPr>
        <p:pic>
          <p:nvPicPr>
            <p:cNvPr id="14" name="Picture 2" descr="New 36in Header"/>
            <p:cNvPicPr>
              <a:picLocks noChangeAspect="1" noChangeArrowheads="1"/>
            </p:cNvPicPr>
            <p:nvPr userDrawn="1"/>
          </p:nvPicPr>
          <p:blipFill>
            <a:blip r:embed="rId15" cstate="print"/>
            <a:srcRect l="81059" b="22222"/>
            <a:stretch>
              <a:fillRect/>
            </a:stretch>
          </p:blipFill>
          <p:spPr bwMode="auto">
            <a:xfrm>
              <a:off x="2133600" y="3810001"/>
              <a:ext cx="2743200" cy="533399"/>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17" cstate="print"/>
            <a:srcRect/>
            <a:stretch>
              <a:fillRect/>
            </a:stretch>
          </p:blipFill>
          <p:spPr bwMode="auto">
            <a:xfrm>
              <a:off x="2209800" y="3818275"/>
              <a:ext cx="2287931" cy="51685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hf hdr="0" ftr="0"/>
  <p:txStyles>
    <p:titleStyle>
      <a:lvl1pPr algn="r" rtl="0" eaLnBrk="1" fontAlgn="base" hangingPunct="1">
        <a:spcBef>
          <a:spcPct val="0"/>
        </a:spcBef>
        <a:spcAft>
          <a:spcPct val="0"/>
        </a:spcAft>
        <a:defRPr sz="28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descr="New 36in Header"/>
          <p:cNvPicPr>
            <a:picLocks noChangeAspect="1" noChangeArrowheads="1"/>
          </p:cNvPicPr>
          <p:nvPr/>
        </p:nvPicPr>
        <p:blipFill>
          <a:blip r:embed="rId15" cstate="print"/>
          <a:srcRect l="81059" b="22222"/>
          <a:stretch>
            <a:fillRect/>
          </a:stretch>
        </p:blipFill>
        <p:spPr bwMode="auto">
          <a:xfrm>
            <a:off x="6400800" y="1"/>
            <a:ext cx="2743200" cy="533399"/>
          </a:xfrm>
          <a:prstGeom prst="rect">
            <a:avLst/>
          </a:prstGeom>
          <a:noFill/>
          <a:ln w="9525">
            <a:noFill/>
            <a:miter lim="800000"/>
            <a:headEnd/>
            <a:tailEnd/>
          </a:ln>
        </p:spPr>
      </p:pic>
      <p:pic>
        <p:nvPicPr>
          <p:cNvPr id="1026" name="Picture 2" descr="New 36in Header"/>
          <p:cNvPicPr>
            <a:picLocks noChangeAspect="1" noChangeArrowheads="1"/>
          </p:cNvPicPr>
          <p:nvPr/>
        </p:nvPicPr>
        <p:blipFill>
          <a:blip r:embed="rId16" cstate="print"/>
          <a:srcRect b="22222"/>
          <a:stretch>
            <a:fillRect/>
          </a:stretch>
        </p:blipFill>
        <p:spPr bwMode="auto">
          <a:xfrm>
            <a:off x="0" y="0"/>
            <a:ext cx="6486378" cy="5334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0" y="6096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76200" y="6629400"/>
            <a:ext cx="1981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i="1" smtClean="0">
                <a:latin typeface="+mn-lt"/>
              </a:defRPr>
            </a:lvl1pPr>
          </a:lstStyle>
          <a:p>
            <a:pPr>
              <a:defRPr/>
            </a:pPr>
            <a:fld id="{1B515A9E-F3E4-454E-9486-CD896B1C16A2}" type="datetime1">
              <a:rPr lang="en-US" smtClean="0">
                <a:solidFill>
                  <a:srgbClr val="000000"/>
                </a:solidFill>
              </a:rPr>
              <a:pPr>
                <a:defRPr/>
              </a:pPr>
              <a:t>7/19/2013</a:t>
            </a:fld>
            <a:endParaRPr lang="en-US" dirty="0">
              <a:solidFill>
                <a:srgbClr val="000000"/>
              </a:solidFill>
            </a:endParaRPr>
          </a:p>
        </p:txBody>
      </p:sp>
      <p:sp>
        <p:nvSpPr>
          <p:cNvPr id="4101" name="Rectangle 5"/>
          <p:cNvSpPr>
            <a:spLocks noGrp="1" noChangeArrowheads="1"/>
          </p:cNvSpPr>
          <p:nvPr>
            <p:ph type="ftr" sz="quarter" idx="3"/>
          </p:nvPr>
        </p:nvSpPr>
        <p:spPr bwMode="auto">
          <a:xfrm>
            <a:off x="1828800" y="6629400"/>
            <a:ext cx="5486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i="1" smtClean="0">
                <a:latin typeface="+mn-lt"/>
              </a:defRPr>
            </a:lvl1pPr>
          </a:lstStyle>
          <a:p>
            <a:pPr>
              <a:defRPr/>
            </a:pPr>
            <a:r>
              <a:rPr lang="en-US" smtClean="0">
                <a:solidFill>
                  <a:srgbClr val="000000"/>
                </a:solidFill>
              </a:rPr>
              <a:t>SEY/RFA--CesrTA Advisory Committee Meeting</a:t>
            </a:r>
            <a:endParaRPr lang="en-US" dirty="0">
              <a:solidFill>
                <a:srgbClr val="000000"/>
              </a:solidFill>
            </a:endParaRPr>
          </a:p>
        </p:txBody>
      </p:sp>
      <p:sp>
        <p:nvSpPr>
          <p:cNvPr id="4102" name="Rectangle 6"/>
          <p:cNvSpPr>
            <a:spLocks noGrp="1" noChangeArrowheads="1"/>
          </p:cNvSpPr>
          <p:nvPr>
            <p:ph type="sldNum" sz="quarter" idx="4"/>
          </p:nvPr>
        </p:nvSpPr>
        <p:spPr bwMode="auto">
          <a:xfrm>
            <a:off x="8382000" y="6629400"/>
            <a:ext cx="6858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i="1" smtClean="0">
                <a:latin typeface="+mn-lt"/>
              </a:defRPr>
            </a:lvl1pPr>
          </a:lstStyle>
          <a:p>
            <a:pPr>
              <a:defRPr/>
            </a:pPr>
            <a:fld id="{06F6EE35-FBF3-459F-A2CB-5C95F0D81202}" type="slidenum">
              <a:rPr lang="en-US">
                <a:solidFill>
                  <a:srgbClr val="000000"/>
                </a:solidFill>
              </a:rPr>
              <a:pPr>
                <a:defRPr/>
              </a:pPr>
              <a:t>‹#›</a:t>
            </a:fld>
            <a:endParaRPr lang="en-US" dirty="0">
              <a:solidFill>
                <a:srgbClr val="000000"/>
              </a:solidFill>
            </a:endParaRPr>
          </a:p>
        </p:txBody>
      </p:sp>
      <p:sp>
        <p:nvSpPr>
          <p:cNvPr id="4103" name="Line 7"/>
          <p:cNvSpPr>
            <a:spLocks noChangeShapeType="1"/>
          </p:cNvSpPr>
          <p:nvPr/>
        </p:nvSpPr>
        <p:spPr bwMode="auto">
          <a:xfrm>
            <a:off x="0" y="6629400"/>
            <a:ext cx="9140825" cy="0"/>
          </a:xfrm>
          <a:prstGeom prst="line">
            <a:avLst/>
          </a:prstGeom>
          <a:noFill/>
          <a:ln w="38100">
            <a:solidFill>
              <a:srgbClr val="B31B1B"/>
            </a:solidFill>
            <a:round/>
            <a:headEnd/>
            <a:tailEnd/>
          </a:ln>
          <a:effectLst/>
        </p:spPr>
        <p:txBody>
          <a:bodyPr/>
          <a:lstStyle/>
          <a:p>
            <a:pPr>
              <a:defRPr/>
            </a:pPr>
            <a:endParaRPr lang="en-US">
              <a:solidFill>
                <a:srgbClr val="000000"/>
              </a:solidFill>
            </a:endParaRPr>
          </a:p>
        </p:txBody>
      </p:sp>
      <p:sp>
        <p:nvSpPr>
          <p:cNvPr id="4104" name="Rectangle 8"/>
          <p:cNvSpPr>
            <a:spLocks noChangeArrowheads="1"/>
          </p:cNvSpPr>
          <p:nvPr/>
        </p:nvSpPr>
        <p:spPr bwMode="auto">
          <a:xfrm>
            <a:off x="3541713" y="206375"/>
            <a:ext cx="184150" cy="641350"/>
          </a:xfrm>
          <a:prstGeom prst="rect">
            <a:avLst/>
          </a:prstGeom>
          <a:noFill/>
          <a:ln w="9525">
            <a:noFill/>
            <a:miter lim="800000"/>
            <a:headEnd/>
            <a:tailEnd/>
          </a:ln>
          <a:effectLst/>
        </p:spPr>
        <p:txBody>
          <a:bodyPr wrap="none">
            <a:spAutoFit/>
          </a:bodyPr>
          <a:lstStyle/>
          <a:p>
            <a:pPr>
              <a:defRPr/>
            </a:pPr>
            <a:endParaRPr lang="en-US">
              <a:solidFill>
                <a:srgbClr val="000000"/>
              </a:solidFill>
            </a:endParaRPr>
          </a:p>
        </p:txBody>
      </p:sp>
      <p:sp>
        <p:nvSpPr>
          <p:cNvPr id="1033" name="Rectangle 9"/>
          <p:cNvSpPr>
            <a:spLocks noGrp="1" noChangeArrowheads="1"/>
          </p:cNvSpPr>
          <p:nvPr>
            <p:ph type="title"/>
          </p:nvPr>
        </p:nvSpPr>
        <p:spPr bwMode="auto">
          <a:xfrm>
            <a:off x="2514600" y="0"/>
            <a:ext cx="6629400" cy="533400"/>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grpSp>
        <p:nvGrpSpPr>
          <p:cNvPr id="15" name="Group 14"/>
          <p:cNvGrpSpPr/>
          <p:nvPr/>
        </p:nvGrpSpPr>
        <p:grpSpPr>
          <a:xfrm>
            <a:off x="0" y="0"/>
            <a:ext cx="2743200" cy="533399"/>
            <a:chOff x="2133600" y="3810001"/>
            <a:chExt cx="2743200" cy="533399"/>
          </a:xfrm>
        </p:grpSpPr>
        <p:pic>
          <p:nvPicPr>
            <p:cNvPr id="14" name="Picture 2" descr="New 36in Header"/>
            <p:cNvPicPr>
              <a:picLocks noChangeAspect="1" noChangeArrowheads="1"/>
            </p:cNvPicPr>
            <p:nvPr userDrawn="1"/>
          </p:nvPicPr>
          <p:blipFill>
            <a:blip r:embed="rId15" cstate="print"/>
            <a:srcRect l="81059" b="22222"/>
            <a:stretch>
              <a:fillRect/>
            </a:stretch>
          </p:blipFill>
          <p:spPr bwMode="auto">
            <a:xfrm>
              <a:off x="2133600" y="3810001"/>
              <a:ext cx="2743200" cy="533399"/>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17" cstate="print"/>
            <a:srcRect/>
            <a:stretch>
              <a:fillRect/>
            </a:stretch>
          </p:blipFill>
          <p:spPr bwMode="auto">
            <a:xfrm>
              <a:off x="2209800" y="3818275"/>
              <a:ext cx="2287931" cy="516851"/>
            </a:xfrm>
            <a:prstGeom prst="rect">
              <a:avLst/>
            </a:prstGeom>
            <a:noFill/>
            <a:ln w="9525">
              <a:noFill/>
              <a:miter lim="800000"/>
              <a:headEnd/>
              <a:tailEnd/>
            </a:ln>
          </p:spPr>
        </p:pic>
      </p:grpSp>
    </p:spTree>
    <p:extLst>
      <p:ext uri="{BB962C8B-B14F-4D97-AF65-F5344CB8AC3E}">
        <p14:creationId xmlns:p14="http://schemas.microsoft.com/office/powerpoint/2010/main" xmlns="" val="27712773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p:txStyles>
    <p:titleStyle>
      <a:lvl1pPr algn="r" rtl="0" eaLnBrk="1" fontAlgn="base" hangingPunct="1">
        <a:spcBef>
          <a:spcPct val="0"/>
        </a:spcBef>
        <a:spcAft>
          <a:spcPct val="0"/>
        </a:spcAft>
        <a:defRPr sz="28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ideo" Target="file:///C:\Documents%20and%20Settings\Joe%20Calvey\Desktop\ec_buildup_movie_test.wmv" TargetMode="Externa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1EB3B70-C905-45F8-A2C2-BB8ADBD47941}" type="datetime1">
              <a:rPr lang="en-US" smtClean="0">
                <a:solidFill>
                  <a:srgbClr val="000000"/>
                </a:solidFill>
              </a:rPr>
              <a:pPr>
                <a:defRPr/>
              </a:pPr>
              <a:t>7/19/2013</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1</a:t>
            </a:fld>
            <a:endParaRPr lang="en-US">
              <a:solidFill>
                <a:srgbClr val="000000"/>
              </a:solidFill>
            </a:endParaRPr>
          </a:p>
        </p:txBody>
      </p:sp>
      <p:sp>
        <p:nvSpPr>
          <p:cNvPr id="7" name="TextBox 6"/>
          <p:cNvSpPr txBox="1"/>
          <p:nvPr/>
        </p:nvSpPr>
        <p:spPr>
          <a:xfrm>
            <a:off x="836455" y="1600200"/>
            <a:ext cx="7240745" cy="1200329"/>
          </a:xfrm>
          <a:prstGeom prst="rect">
            <a:avLst/>
          </a:prstGeom>
          <a:noFill/>
        </p:spPr>
        <p:txBody>
          <a:bodyPr wrap="square" rtlCol="0">
            <a:spAutoFit/>
          </a:bodyPr>
          <a:lstStyle/>
          <a:p>
            <a:pPr algn="ctr"/>
            <a:r>
              <a:rPr lang="en-US" b="1" dirty="0" smtClean="0">
                <a:solidFill>
                  <a:srgbClr val="002060"/>
                </a:solidFill>
              </a:rPr>
              <a:t>Studies of Electron Cloud Growth and Mitigation at CESR-TA</a:t>
            </a:r>
            <a:endParaRPr lang="en-US" dirty="0">
              <a:solidFill>
                <a:srgbClr val="002060"/>
              </a:solidFill>
            </a:endParaRPr>
          </a:p>
        </p:txBody>
      </p:sp>
      <p:sp>
        <p:nvSpPr>
          <p:cNvPr id="8" name="Rectangle 3"/>
          <p:cNvSpPr txBox="1">
            <a:spLocks noChangeArrowheads="1"/>
          </p:cNvSpPr>
          <p:nvPr/>
        </p:nvSpPr>
        <p:spPr bwMode="auto">
          <a:xfrm>
            <a:off x="685800" y="35814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a:lstStyle>
          <a:p>
            <a:pPr marL="0" indent="0" algn="ctr">
              <a:lnSpc>
                <a:spcPct val="90000"/>
              </a:lnSpc>
              <a:buNone/>
            </a:pPr>
            <a:r>
              <a:rPr lang="en-US" sz="2800" dirty="0" smtClean="0"/>
              <a:t>Joe Calvey</a:t>
            </a:r>
          </a:p>
          <a:p>
            <a:pPr marL="0" indent="0" algn="ctr">
              <a:lnSpc>
                <a:spcPct val="90000"/>
              </a:lnSpc>
              <a:buNone/>
            </a:pPr>
            <a:r>
              <a:rPr lang="en-US" sz="2800" i="1" dirty="0" smtClean="0"/>
              <a:t>PhD Dissertation</a:t>
            </a:r>
            <a:endParaRPr lang="en-US" sz="2800" i="1" dirty="0"/>
          </a:p>
        </p:txBody>
      </p:sp>
    </p:spTree>
    <p:extLst>
      <p:ext uri="{BB962C8B-B14F-4D97-AF65-F5344CB8AC3E}">
        <p14:creationId xmlns:p14="http://schemas.microsoft.com/office/powerpoint/2010/main" xmlns="" val="3054306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RFA Measurements: Dipoles </a:t>
            </a:r>
            <a:endParaRPr lang="en-US" dirty="0"/>
          </a:p>
        </p:txBody>
      </p:sp>
      <p:sp>
        <p:nvSpPr>
          <p:cNvPr id="4" name="Date Placeholder 3"/>
          <p:cNvSpPr>
            <a:spLocks noGrp="1"/>
          </p:cNvSpPr>
          <p:nvPr>
            <p:ph type="dt" sz="half" idx="10"/>
          </p:nvPr>
        </p:nvSpPr>
        <p:spPr/>
        <p:txBody>
          <a:bodyPr/>
          <a:lstStyle/>
          <a:p>
            <a:pPr>
              <a:defRPr/>
            </a:pPr>
            <a:fld id="{18A2946D-C43A-48FB-AE66-46B14D7E0A51}" type="datetime1">
              <a:rPr lang="en-US" smtClean="0">
                <a:solidFill>
                  <a:srgbClr val="000000"/>
                </a:solidFill>
              </a:rPr>
              <a:pPr>
                <a:defRPr/>
              </a:pPr>
              <a:t>7/19/2013</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10</a:t>
            </a:fld>
            <a:endParaRPr lang="en-US">
              <a:solidFill>
                <a:srgbClr val="000000"/>
              </a:solidFill>
            </a:endParaRPr>
          </a:p>
        </p:txBody>
      </p:sp>
      <p:pic>
        <p:nvPicPr>
          <p:cNvPr id="8" name="Picture 7" descr="slac4_2983.png"/>
          <p:cNvPicPr>
            <a:picLocks noChangeAspect="1"/>
          </p:cNvPicPr>
          <p:nvPr/>
        </p:nvPicPr>
        <p:blipFill>
          <a:blip r:embed="rId3"/>
          <a:stretch>
            <a:fillRect/>
          </a:stretch>
        </p:blipFill>
        <p:spPr>
          <a:xfrm>
            <a:off x="0" y="3429000"/>
            <a:ext cx="4572001" cy="3429000"/>
          </a:xfrm>
          <a:prstGeom prst="rect">
            <a:avLst/>
          </a:prstGeom>
        </p:spPr>
      </p:pic>
      <p:sp>
        <p:nvSpPr>
          <p:cNvPr id="10" name="Content Placeholder 1"/>
          <p:cNvSpPr txBox="1">
            <a:spLocks/>
          </p:cNvSpPr>
          <p:nvPr/>
        </p:nvSpPr>
        <p:spPr bwMode="auto">
          <a:xfrm>
            <a:off x="0" y="533400"/>
            <a:ext cx="9144000" cy="640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a:lstStyle>
          <a:p>
            <a:r>
              <a:rPr lang="en-US" sz="2000" dirty="0" smtClean="0"/>
              <a:t>Dipole measurements done chicane of four dipoles built at SLAC</a:t>
            </a:r>
          </a:p>
          <a:p>
            <a:pPr lvl="1"/>
            <a:r>
              <a:rPr lang="en-US" sz="1800" dirty="0" smtClean="0"/>
              <a:t>Field is variable, 810 Gauss in plots</a:t>
            </a:r>
          </a:p>
          <a:p>
            <a:r>
              <a:rPr lang="en-US" sz="2000" dirty="0" smtClean="0"/>
              <a:t>Dipole </a:t>
            </a:r>
            <a:r>
              <a:rPr lang="en-US" sz="2000" dirty="0"/>
              <a:t>field pins cloud electrons </a:t>
            </a:r>
            <a:r>
              <a:rPr lang="en-US" sz="2000" dirty="0" smtClean="0"/>
              <a:t>into mostly vertical trajectories</a:t>
            </a:r>
          </a:p>
          <a:p>
            <a:r>
              <a:rPr lang="en-US" sz="2000" dirty="0" smtClean="0"/>
              <a:t>Low current (left): electrons aligned with beam have the most energy -&gt; highest SEY -&gt; most secondaries -&gt; highest RFA signal</a:t>
            </a:r>
          </a:p>
          <a:p>
            <a:r>
              <a:rPr lang="en-US" sz="2000" dirty="0" smtClean="0"/>
              <a:t>High current (right):  central electrons have E &gt; </a:t>
            </a:r>
            <a:r>
              <a:rPr lang="en-US" sz="2000" dirty="0" err="1" smtClean="0"/>
              <a:t>Emax</a:t>
            </a:r>
            <a:r>
              <a:rPr lang="en-US" sz="2000" dirty="0" smtClean="0"/>
              <a:t>, central peak bifurcates</a:t>
            </a:r>
          </a:p>
        </p:txBody>
      </p:sp>
      <p:pic>
        <p:nvPicPr>
          <p:cNvPr id="11" name="Picture 10" descr="slac4_4706.png"/>
          <p:cNvPicPr>
            <a:picLocks noChangeAspect="1"/>
          </p:cNvPicPr>
          <p:nvPr/>
        </p:nvPicPr>
        <p:blipFill>
          <a:blip r:embed="rId4"/>
          <a:stretch>
            <a:fillRect/>
          </a:stretch>
        </p:blipFill>
        <p:spPr>
          <a:xfrm>
            <a:off x="4556920" y="3429000"/>
            <a:ext cx="4587079" cy="3429000"/>
          </a:xfrm>
          <a:prstGeom prst="rect">
            <a:avLst/>
          </a:prstGeom>
        </p:spPr>
      </p:pic>
      <p:sp>
        <p:nvSpPr>
          <p:cNvPr id="12" name="TextBox 11"/>
          <p:cNvSpPr txBox="1"/>
          <p:nvPr/>
        </p:nvSpPr>
        <p:spPr>
          <a:xfrm>
            <a:off x="0" y="3957935"/>
            <a:ext cx="2541080" cy="461665"/>
          </a:xfrm>
          <a:prstGeom prst="rect">
            <a:avLst/>
          </a:prstGeom>
          <a:noFill/>
        </p:spPr>
        <p:txBody>
          <a:bodyPr wrap="none" rtlCol="0">
            <a:spAutoFit/>
          </a:bodyPr>
          <a:lstStyle/>
          <a:p>
            <a:r>
              <a:rPr lang="en-US" sz="2400" b="1" dirty="0" smtClean="0">
                <a:latin typeface="+mj-lt"/>
              </a:rPr>
              <a:t>2x10</a:t>
            </a:r>
            <a:r>
              <a:rPr lang="en-US" sz="2400" b="1" baseline="30000" dirty="0" smtClean="0">
                <a:latin typeface="+mj-lt"/>
              </a:rPr>
              <a:t>10</a:t>
            </a:r>
            <a:r>
              <a:rPr lang="en-US" sz="2400" b="1" dirty="0" smtClean="0">
                <a:latin typeface="+mj-lt"/>
              </a:rPr>
              <a:t> e</a:t>
            </a:r>
            <a:r>
              <a:rPr lang="en-US" sz="2400" b="1" baseline="30000" dirty="0" smtClean="0">
                <a:latin typeface="+mj-lt"/>
              </a:rPr>
              <a:t>+</a:t>
            </a:r>
            <a:r>
              <a:rPr lang="en-US" sz="2400" b="1" dirty="0" smtClean="0">
                <a:latin typeface="+mj-lt"/>
              </a:rPr>
              <a:t>/bunch</a:t>
            </a:r>
            <a:endParaRPr lang="en-US" sz="2400" b="1" dirty="0">
              <a:latin typeface="+mj-lt"/>
            </a:endParaRPr>
          </a:p>
        </p:txBody>
      </p:sp>
      <p:sp>
        <p:nvSpPr>
          <p:cNvPr id="13" name="TextBox 12"/>
          <p:cNvSpPr txBox="1"/>
          <p:nvPr/>
        </p:nvSpPr>
        <p:spPr>
          <a:xfrm>
            <a:off x="4648200" y="3733800"/>
            <a:ext cx="2541080" cy="461665"/>
          </a:xfrm>
          <a:prstGeom prst="rect">
            <a:avLst/>
          </a:prstGeom>
          <a:noFill/>
        </p:spPr>
        <p:txBody>
          <a:bodyPr wrap="none" rtlCol="0">
            <a:spAutoFit/>
          </a:bodyPr>
          <a:lstStyle/>
          <a:p>
            <a:r>
              <a:rPr lang="en-US" sz="2400" b="1" dirty="0" smtClean="0">
                <a:latin typeface="+mj-lt"/>
              </a:rPr>
              <a:t>8x10</a:t>
            </a:r>
            <a:r>
              <a:rPr lang="en-US" sz="2400" b="1" baseline="30000" dirty="0" smtClean="0">
                <a:latin typeface="+mj-lt"/>
              </a:rPr>
              <a:t>10</a:t>
            </a:r>
            <a:r>
              <a:rPr lang="en-US" sz="2400" b="1" dirty="0" smtClean="0">
                <a:latin typeface="+mj-lt"/>
              </a:rPr>
              <a:t> e</a:t>
            </a:r>
            <a:r>
              <a:rPr lang="en-US" sz="2400" b="1" baseline="30000" dirty="0" smtClean="0">
                <a:latin typeface="+mj-lt"/>
              </a:rPr>
              <a:t>+</a:t>
            </a:r>
            <a:r>
              <a:rPr lang="en-US" sz="2400" b="1" dirty="0" smtClean="0">
                <a:latin typeface="+mj-lt"/>
              </a:rPr>
              <a:t>/bunch</a:t>
            </a:r>
            <a:endParaRPr lang="en-US" sz="2400" b="1" dirty="0">
              <a:latin typeface="+mj-lt"/>
            </a:endParaRPr>
          </a:p>
        </p:txBody>
      </p:sp>
    </p:spTree>
    <p:extLst>
      <p:ext uri="{BB962C8B-B14F-4D97-AF65-F5344CB8AC3E}">
        <p14:creationId xmlns:p14="http://schemas.microsoft.com/office/powerpoint/2010/main" xmlns="" val="1397555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RFA Measurements: </a:t>
            </a:r>
            <a:r>
              <a:rPr lang="en-US" dirty="0" err="1" smtClean="0"/>
              <a:t>Quadrupoles</a:t>
            </a:r>
            <a:r>
              <a:rPr lang="en-US" dirty="0" smtClean="0"/>
              <a:t> </a:t>
            </a:r>
            <a:endParaRPr lang="en-US" dirty="0"/>
          </a:p>
        </p:txBody>
      </p:sp>
      <p:sp>
        <p:nvSpPr>
          <p:cNvPr id="4" name="Date Placeholder 3"/>
          <p:cNvSpPr>
            <a:spLocks noGrp="1"/>
          </p:cNvSpPr>
          <p:nvPr>
            <p:ph type="dt" sz="half" idx="10"/>
          </p:nvPr>
        </p:nvSpPr>
        <p:spPr/>
        <p:txBody>
          <a:bodyPr/>
          <a:lstStyle/>
          <a:p>
            <a:pPr>
              <a:defRPr/>
            </a:pPr>
            <a:fld id="{A7226F6D-A061-4D38-9BF0-3E0F7E1ACBEC}" type="datetime1">
              <a:rPr lang="en-US" smtClean="0">
                <a:solidFill>
                  <a:srgbClr val="000000"/>
                </a:solidFill>
              </a:rPr>
              <a:pPr>
                <a:defRPr/>
              </a:pPr>
              <a:t>7/19/2013</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11</a:t>
            </a:fld>
            <a:endParaRPr lang="en-US">
              <a:solidFill>
                <a:srgbClr val="000000"/>
              </a:solidFill>
            </a:endParaRPr>
          </a:p>
        </p:txBody>
      </p:sp>
      <p:sp>
        <p:nvSpPr>
          <p:cNvPr id="10" name="Content Placeholder 1"/>
          <p:cNvSpPr txBox="1">
            <a:spLocks/>
          </p:cNvSpPr>
          <p:nvPr/>
        </p:nvSpPr>
        <p:spPr bwMode="auto">
          <a:xfrm>
            <a:off x="0" y="533400"/>
            <a:ext cx="6858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a:lstStyle>
          <a:p>
            <a:r>
              <a:rPr lang="en-US" sz="2400" dirty="0" smtClean="0"/>
              <a:t>Detector wraps azimuthally around chamber</a:t>
            </a:r>
          </a:p>
          <a:p>
            <a:r>
              <a:rPr lang="en-US" sz="2400" dirty="0" smtClean="0"/>
              <a:t>Quadrupole guides electrons along field lines</a:t>
            </a:r>
          </a:p>
          <a:p>
            <a:r>
              <a:rPr lang="en-US" sz="2400" dirty="0" smtClean="0"/>
              <a:t>We observe sharp peak in a single collector aligned with quad pole tip</a:t>
            </a:r>
          </a:p>
          <a:p>
            <a:r>
              <a:rPr lang="en-US" sz="2400" dirty="0"/>
              <a:t>Electrons can remain trapped long after the bunch has passed</a:t>
            </a:r>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3485246"/>
            <a:ext cx="4572000" cy="3372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7" descr="Secton View Quad Center"/>
          <p:cNvPicPr>
            <a:picLocks noChangeAspect="1" noChangeArrowheads="1"/>
          </p:cNvPicPr>
          <p:nvPr/>
        </p:nvPicPr>
        <p:blipFill>
          <a:blip r:embed="rId3" cstate="print"/>
          <a:srcRect/>
          <a:stretch>
            <a:fillRect/>
          </a:stretch>
        </p:blipFill>
        <p:spPr bwMode="auto">
          <a:xfrm>
            <a:off x="6934200" y="1447800"/>
            <a:ext cx="2209800" cy="2079361"/>
          </a:xfrm>
          <a:prstGeom prst="rect">
            <a:avLst/>
          </a:prstGeom>
          <a:noFill/>
          <a:ln w="38100" cmpd="dbl">
            <a:solidFill>
              <a:srgbClr val="B40022"/>
            </a:solidFill>
            <a:miter lim="800000"/>
            <a:headEnd/>
            <a:tailEnd/>
          </a:ln>
        </p:spPr>
      </p:pic>
      <p:cxnSp>
        <p:nvCxnSpPr>
          <p:cNvPr id="12" name="Straight Arrow Connector 11"/>
          <p:cNvCxnSpPr/>
          <p:nvPr/>
        </p:nvCxnSpPr>
        <p:spPr>
          <a:xfrm rot="16200000" flipH="1">
            <a:off x="6629400" y="3276600"/>
            <a:ext cx="2362200" cy="228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descr="Quad_RFA_exploded_view.png"/>
          <p:cNvPicPr>
            <a:picLocks noChangeAspect="1"/>
          </p:cNvPicPr>
          <p:nvPr/>
        </p:nvPicPr>
        <p:blipFill>
          <a:blip r:embed="rId4" cstate="print"/>
          <a:stretch>
            <a:fillRect/>
          </a:stretch>
        </p:blipFill>
        <p:spPr>
          <a:xfrm>
            <a:off x="0" y="4241685"/>
            <a:ext cx="4343400" cy="2616315"/>
          </a:xfrm>
          <a:prstGeom prst="rect">
            <a:avLst/>
          </a:prstGeom>
        </p:spPr>
      </p:pic>
    </p:spTree>
    <p:extLst>
      <p:ext uri="{BB962C8B-B14F-4D97-AF65-F5344CB8AC3E}">
        <p14:creationId xmlns:p14="http://schemas.microsoft.com/office/powerpoint/2010/main" xmlns="" val="384788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W_RFA_Locations.png"/>
          <p:cNvPicPr>
            <a:picLocks noChangeAspect="1"/>
          </p:cNvPicPr>
          <p:nvPr/>
        </p:nvPicPr>
        <p:blipFill>
          <a:blip r:embed="rId2"/>
          <a:stretch>
            <a:fillRect/>
          </a:stretch>
        </p:blipFill>
        <p:spPr>
          <a:xfrm>
            <a:off x="2" y="1066801"/>
            <a:ext cx="4211456" cy="2658822"/>
          </a:xfrm>
          <a:prstGeom prst="rect">
            <a:avLst/>
          </a:prstGeom>
        </p:spPr>
      </p:pic>
      <p:sp>
        <p:nvSpPr>
          <p:cNvPr id="3" name="Title 2"/>
          <p:cNvSpPr>
            <a:spLocks noGrp="1"/>
          </p:cNvSpPr>
          <p:nvPr>
            <p:ph type="title"/>
          </p:nvPr>
        </p:nvSpPr>
        <p:spPr/>
        <p:txBody>
          <a:bodyPr/>
          <a:lstStyle/>
          <a:p>
            <a:r>
              <a:rPr lang="en-US" dirty="0" smtClean="0"/>
              <a:t>RFA Measurements: Wigglers </a:t>
            </a:r>
            <a:endParaRPr lang="en-US" dirty="0"/>
          </a:p>
        </p:txBody>
      </p:sp>
      <p:sp>
        <p:nvSpPr>
          <p:cNvPr id="4" name="Date Placeholder 3"/>
          <p:cNvSpPr>
            <a:spLocks noGrp="1"/>
          </p:cNvSpPr>
          <p:nvPr>
            <p:ph type="dt" sz="half" idx="10"/>
          </p:nvPr>
        </p:nvSpPr>
        <p:spPr/>
        <p:txBody>
          <a:bodyPr/>
          <a:lstStyle/>
          <a:p>
            <a:pPr>
              <a:defRPr/>
            </a:pPr>
            <a:fld id="{18A2946D-C43A-48FB-AE66-46B14D7E0A51}" type="datetime1">
              <a:rPr lang="en-US" smtClean="0">
                <a:solidFill>
                  <a:srgbClr val="000000"/>
                </a:solidFill>
              </a:rPr>
              <a:pPr>
                <a:defRPr/>
              </a:pPr>
              <a:t>7/19/2013</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12</a:t>
            </a:fld>
            <a:endParaRPr lang="en-US">
              <a:solidFill>
                <a:srgbClr val="000000"/>
              </a:solidFill>
            </a:endParaRPr>
          </a:p>
        </p:txBody>
      </p:sp>
      <p:sp>
        <p:nvSpPr>
          <p:cNvPr id="10" name="Content Placeholder 1"/>
          <p:cNvSpPr txBox="1">
            <a:spLocks/>
          </p:cNvSpPr>
          <p:nvPr/>
        </p:nvSpPr>
        <p:spPr bwMode="auto">
          <a:xfrm>
            <a:off x="4114800" y="533400"/>
            <a:ext cx="5029200" cy="609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a:lstStyle>
          <a:p>
            <a:r>
              <a:rPr lang="en-US" sz="1800" dirty="0" smtClean="0"/>
              <a:t>L0 straight contains six superconducting wigglers (1.9 T peak field), three with RFAs</a:t>
            </a:r>
          </a:p>
          <a:p>
            <a:r>
              <a:rPr lang="en-US" sz="1800" dirty="0" smtClean="0"/>
              <a:t>RFAs in wiggler pole center, between poles, and intermediate region</a:t>
            </a:r>
          </a:p>
          <a:p>
            <a:pPr lvl="1"/>
            <a:r>
              <a:rPr lang="en-US" sz="1600" dirty="0" smtClean="0"/>
              <a:t>Shown: pole center (~1.9 T dipole)</a:t>
            </a:r>
          </a:p>
          <a:p>
            <a:r>
              <a:rPr lang="en-US" sz="1800" dirty="0" smtClean="0"/>
              <a:t>Signal is fairly broad, though peaked in the center at high energy</a:t>
            </a:r>
          </a:p>
          <a:p>
            <a:r>
              <a:rPr lang="en-US" sz="1800" dirty="0" smtClean="0"/>
              <a:t>Spike at low (but nonzero) retarding voltage, due to interaction between RFA and cloud</a:t>
            </a:r>
          </a:p>
        </p:txBody>
      </p:sp>
      <p:pic>
        <p:nvPicPr>
          <p:cNvPr id="8" name="Picture 7" descr="SCW_RFA_structure.png"/>
          <p:cNvPicPr>
            <a:picLocks noChangeAspect="1"/>
          </p:cNvPicPr>
          <p:nvPr/>
        </p:nvPicPr>
        <p:blipFill>
          <a:blip r:embed="rId3"/>
          <a:stretch>
            <a:fillRect/>
          </a:stretch>
        </p:blipFill>
        <p:spPr>
          <a:xfrm>
            <a:off x="0" y="3733800"/>
            <a:ext cx="4926104" cy="3124199"/>
          </a:xfrm>
          <a:prstGeom prst="rect">
            <a:avLst/>
          </a:prstGeom>
        </p:spPr>
      </p:pic>
      <p:pic>
        <p:nvPicPr>
          <p:cNvPr id="9" name="Picture 81" descr="wig1w_2585.png"/>
          <p:cNvPicPr>
            <a:picLocks noChangeAspect="1"/>
          </p:cNvPicPr>
          <p:nvPr/>
        </p:nvPicPr>
        <p:blipFill>
          <a:blip r:embed="rId4"/>
          <a:srcRect/>
          <a:stretch>
            <a:fillRect/>
          </a:stretch>
        </p:blipFill>
        <p:spPr bwMode="auto">
          <a:xfrm>
            <a:off x="4775924" y="3581400"/>
            <a:ext cx="4368075" cy="3276600"/>
          </a:xfrm>
          <a:prstGeom prst="rect">
            <a:avLst/>
          </a:prstGeom>
          <a:noFill/>
          <a:ln w="9525">
            <a:noFill/>
            <a:miter lim="800000"/>
            <a:headEnd/>
            <a:tailEnd/>
          </a:ln>
        </p:spPr>
      </p:pic>
      <p:cxnSp>
        <p:nvCxnSpPr>
          <p:cNvPr id="20" name="Straight Arrow Connector 19"/>
          <p:cNvCxnSpPr/>
          <p:nvPr/>
        </p:nvCxnSpPr>
        <p:spPr>
          <a:xfrm rot="5400000" flipH="1" flipV="1">
            <a:off x="1752203" y="2133997"/>
            <a:ext cx="457994" cy="1588"/>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V="1">
            <a:off x="1956351" y="2158449"/>
            <a:ext cx="534194" cy="27296"/>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219994" y="2362200"/>
            <a:ext cx="913606" cy="794"/>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1410097" y="5905103"/>
            <a:ext cx="534194" cy="1588"/>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1029097" y="6132909"/>
            <a:ext cx="534194" cy="1588"/>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800497" y="6285309"/>
            <a:ext cx="534194" cy="1588"/>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975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Plots show collector signal as a function of wiggler field</a:t>
            </a:r>
          </a:p>
          <a:p>
            <a:pPr lvl="1"/>
            <a:r>
              <a:rPr lang="en-US" sz="2000" dirty="0" smtClean="0"/>
              <a:t>Left: Center pole detectors show “turn on” behavior</a:t>
            </a:r>
          </a:p>
          <a:p>
            <a:pPr lvl="2"/>
            <a:r>
              <a:rPr lang="en-US" sz="1800" dirty="0" smtClean="0"/>
              <a:t>Downstream detectors turn on earlier</a:t>
            </a:r>
          </a:p>
          <a:p>
            <a:pPr lvl="1"/>
            <a:r>
              <a:rPr lang="en-US" sz="2000" dirty="0" smtClean="0"/>
              <a:t>Right: Longitudinal field detector signal mostly gone by ~1kG</a:t>
            </a:r>
          </a:p>
          <a:p>
            <a:r>
              <a:rPr lang="en-US" sz="2400" dirty="0" smtClean="0"/>
              <a:t>Future work: correlate with simulations of photon production and scattering</a:t>
            </a:r>
            <a:endParaRPr lang="en-US" sz="2400" dirty="0"/>
          </a:p>
        </p:txBody>
      </p:sp>
      <p:sp>
        <p:nvSpPr>
          <p:cNvPr id="3" name="Title 2"/>
          <p:cNvSpPr>
            <a:spLocks noGrp="1"/>
          </p:cNvSpPr>
          <p:nvPr>
            <p:ph type="title"/>
          </p:nvPr>
        </p:nvSpPr>
        <p:spPr/>
        <p:txBody>
          <a:bodyPr/>
          <a:lstStyle/>
          <a:p>
            <a:r>
              <a:rPr lang="en-US" dirty="0" smtClean="0"/>
              <a:t>Wiggler Ramp</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7/19/2013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13</a:t>
            </a:fld>
            <a:endParaRPr lang="en-US">
              <a:solidFill>
                <a:srgbClr val="000000"/>
              </a:solidFill>
            </a:endParaRPr>
          </a:p>
        </p:txBody>
      </p:sp>
      <p:pic>
        <p:nvPicPr>
          <p:cNvPr id="6" name="Picture 5" descr="wiggler_ramp_9_21_10_pub-eps-converted-to.png"/>
          <p:cNvPicPr>
            <a:picLocks noChangeAspect="1"/>
          </p:cNvPicPr>
          <p:nvPr/>
        </p:nvPicPr>
        <p:blipFill>
          <a:blip r:embed="rId2"/>
          <a:stretch>
            <a:fillRect/>
          </a:stretch>
        </p:blipFill>
        <p:spPr>
          <a:xfrm>
            <a:off x="1" y="3366796"/>
            <a:ext cx="4572000" cy="3491204"/>
          </a:xfrm>
          <a:prstGeom prst="rect">
            <a:avLst/>
          </a:prstGeom>
        </p:spPr>
      </p:pic>
      <p:pic>
        <p:nvPicPr>
          <p:cNvPr id="7" name="Picture 6" descr="wig1w_long_wigramp_9_21_10-eps-converted-to.png"/>
          <p:cNvPicPr>
            <a:picLocks noChangeAspect="1"/>
          </p:cNvPicPr>
          <p:nvPr/>
        </p:nvPicPr>
        <p:blipFill>
          <a:blip r:embed="rId3"/>
          <a:stretch>
            <a:fillRect/>
          </a:stretch>
        </p:blipFill>
        <p:spPr>
          <a:xfrm>
            <a:off x="4572000" y="3196262"/>
            <a:ext cx="4572000" cy="3661738"/>
          </a:xfrm>
          <a:prstGeom prst="rect">
            <a:avLst/>
          </a:prstGeom>
        </p:spPr>
      </p:pic>
      <p:sp>
        <p:nvSpPr>
          <p:cNvPr id="8" name="TextBox 7"/>
          <p:cNvSpPr txBox="1"/>
          <p:nvPr/>
        </p:nvSpPr>
        <p:spPr>
          <a:xfrm>
            <a:off x="5943600" y="3733800"/>
            <a:ext cx="2392001" cy="707886"/>
          </a:xfrm>
          <a:prstGeom prst="rect">
            <a:avLst/>
          </a:prstGeom>
          <a:noFill/>
        </p:spPr>
        <p:txBody>
          <a:bodyPr wrap="none" rtlCol="0">
            <a:spAutoFit/>
          </a:bodyPr>
          <a:lstStyle/>
          <a:p>
            <a:r>
              <a:rPr lang="en-US" sz="2000" b="1" dirty="0" smtClean="0">
                <a:solidFill>
                  <a:srgbClr val="C00000"/>
                </a:solidFill>
                <a:latin typeface="+mn-lt"/>
              </a:rPr>
              <a:t>Wiggler 1W</a:t>
            </a:r>
          </a:p>
          <a:p>
            <a:r>
              <a:rPr lang="en-US" sz="2000" b="1" dirty="0" smtClean="0">
                <a:solidFill>
                  <a:srgbClr val="C00000"/>
                </a:solidFill>
                <a:latin typeface="+mn-lt"/>
              </a:rPr>
              <a:t>Longitudinal Field</a:t>
            </a:r>
            <a:endParaRPr lang="en-US" sz="2000" b="1" dirty="0">
              <a:solidFill>
                <a:srgbClr val="C0000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
          <p:cNvGrpSpPr>
            <a:grpSpLocks noChangeAspect="1"/>
          </p:cNvGrpSpPr>
          <p:nvPr/>
        </p:nvGrpSpPr>
        <p:grpSpPr>
          <a:xfrm>
            <a:off x="4038600" y="3276600"/>
            <a:ext cx="2273388" cy="1266420"/>
            <a:chOff x="6291139" y="2328786"/>
            <a:chExt cx="2650352" cy="1478734"/>
          </a:xfrm>
        </p:grpSpPr>
        <p:pic>
          <p:nvPicPr>
            <p:cNvPr id="29" name="図 86" descr="groove.jpg"/>
            <p:cNvPicPr>
              <a:picLocks noChangeAspect="1"/>
            </p:cNvPicPr>
            <p:nvPr/>
          </p:nvPicPr>
          <p:blipFill>
            <a:blip r:embed="rId2" cstate="print"/>
            <a:srcRect t="9488" r="65398" b="64876"/>
            <a:stretch>
              <a:fillRect/>
            </a:stretch>
          </p:blipFill>
          <p:spPr bwMode="auto">
            <a:xfrm>
              <a:off x="6291139" y="2491186"/>
              <a:ext cx="2473150" cy="1316334"/>
            </a:xfrm>
            <a:prstGeom prst="rect">
              <a:avLst/>
            </a:prstGeom>
            <a:noFill/>
            <a:ln w="9525">
              <a:noFill/>
              <a:miter lim="800000"/>
              <a:headEnd/>
              <a:tailEnd/>
            </a:ln>
          </p:spPr>
        </p:pic>
        <p:cxnSp>
          <p:nvCxnSpPr>
            <p:cNvPr id="30" name="直線矢印コネクタ 25"/>
            <p:cNvCxnSpPr/>
            <p:nvPr/>
          </p:nvCxnSpPr>
          <p:spPr>
            <a:xfrm rot="5400000">
              <a:off x="8074392" y="2544824"/>
              <a:ext cx="433663"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26"/>
            <p:cNvSpPr txBox="1"/>
            <p:nvPr/>
          </p:nvSpPr>
          <p:spPr>
            <a:xfrm>
              <a:off x="7859937" y="2409170"/>
              <a:ext cx="356580" cy="376171"/>
            </a:xfrm>
            <a:prstGeom prst="rect">
              <a:avLst/>
            </a:prstGeom>
            <a:noFill/>
          </p:spPr>
          <p:txBody>
            <a:bodyPr wrap="none" rtlCol="0">
              <a:spAutoFit/>
            </a:bodyPr>
            <a:lstStyle/>
            <a:p>
              <a:r>
                <a:rPr kumimoji="1" lang="en-US" altLang="ja-JP" sz="1600" dirty="0" smtClean="0">
                  <a:solidFill>
                    <a:srgbClr val="FF0000"/>
                  </a:solidFill>
                  <a:latin typeface="Arial" pitchFamily="34" charset="0"/>
                  <a:cs typeface="Arial" pitchFamily="34" charset="0"/>
                </a:rPr>
                <a:t>B</a:t>
              </a:r>
              <a:endParaRPr kumimoji="1" lang="ja-JP" altLang="en-US" sz="1600" dirty="0">
                <a:solidFill>
                  <a:srgbClr val="FF0000"/>
                </a:solidFill>
                <a:latin typeface="Arial" pitchFamily="34" charset="0"/>
                <a:cs typeface="Arial" pitchFamily="34" charset="0"/>
              </a:endParaRPr>
            </a:p>
          </p:txBody>
        </p:sp>
        <p:sp>
          <p:nvSpPr>
            <p:cNvPr id="32" name="テキスト ボックス 27"/>
            <p:cNvSpPr txBox="1"/>
            <p:nvPr/>
          </p:nvSpPr>
          <p:spPr>
            <a:xfrm>
              <a:off x="7127310" y="3514519"/>
              <a:ext cx="1377158" cy="290677"/>
            </a:xfrm>
            <a:prstGeom prst="rect">
              <a:avLst/>
            </a:prstGeom>
            <a:noFill/>
          </p:spPr>
          <p:txBody>
            <a:bodyPr wrap="none" rtlCol="0">
              <a:spAutoFit/>
            </a:bodyPr>
            <a:lstStyle/>
            <a:p>
              <a:pPr marL="0" lvl="1"/>
              <a:r>
                <a:rPr lang="en-US" altLang="ja-JP" sz="1050" dirty="0" smtClean="0">
                  <a:latin typeface="Arial" pitchFamily="34" charset="0"/>
                  <a:cs typeface="Arial" pitchFamily="34" charset="0"/>
                </a:rPr>
                <a:t>by L. Wang et al.</a:t>
              </a:r>
            </a:p>
          </p:txBody>
        </p:sp>
        <p:sp>
          <p:nvSpPr>
            <p:cNvPr id="33" name="テキスト ボックス 28"/>
            <p:cNvSpPr txBox="1"/>
            <p:nvPr/>
          </p:nvSpPr>
          <p:spPr>
            <a:xfrm>
              <a:off x="6661136" y="2469677"/>
              <a:ext cx="360142" cy="307776"/>
            </a:xfrm>
            <a:prstGeom prst="rect">
              <a:avLst/>
            </a:prstGeom>
            <a:noFill/>
          </p:spPr>
          <p:txBody>
            <a:bodyPr wrap="none" rtlCol="0">
              <a:spAutoFit/>
            </a:bodyPr>
            <a:lstStyle/>
            <a:p>
              <a:pPr marL="0" lvl="1"/>
              <a:r>
                <a:rPr lang="en-US" altLang="ja-JP" sz="1200" dirty="0" err="1" smtClean="0">
                  <a:latin typeface="Arial" pitchFamily="34" charset="0"/>
                  <a:cs typeface="Arial" pitchFamily="34" charset="0"/>
                </a:rPr>
                <a:t>R</a:t>
              </a:r>
              <a:r>
                <a:rPr lang="en-US" altLang="ja-JP" sz="1200" baseline="-25000" dirty="0" err="1" smtClean="0">
                  <a:latin typeface="Arial" pitchFamily="34" charset="0"/>
                  <a:cs typeface="Arial" pitchFamily="34" charset="0"/>
                </a:rPr>
                <a:t>t</a:t>
              </a:r>
              <a:endParaRPr lang="en-US" altLang="ja-JP" sz="1200" baseline="-25000" dirty="0" smtClean="0">
                <a:latin typeface="Arial" pitchFamily="34" charset="0"/>
                <a:cs typeface="Arial" pitchFamily="34" charset="0"/>
              </a:endParaRPr>
            </a:p>
          </p:txBody>
        </p:sp>
        <p:sp>
          <p:nvSpPr>
            <p:cNvPr id="34" name="テキスト ボックス 29"/>
            <p:cNvSpPr txBox="1"/>
            <p:nvPr/>
          </p:nvSpPr>
          <p:spPr>
            <a:xfrm>
              <a:off x="8641907" y="2937473"/>
              <a:ext cx="299584" cy="307777"/>
            </a:xfrm>
            <a:prstGeom prst="rect">
              <a:avLst/>
            </a:prstGeom>
            <a:noFill/>
          </p:spPr>
          <p:txBody>
            <a:bodyPr wrap="none" rtlCol="0">
              <a:spAutoFit/>
            </a:bodyPr>
            <a:lstStyle/>
            <a:p>
              <a:pPr marL="0" lvl="1"/>
              <a:r>
                <a:rPr lang="en-US" altLang="ja-JP" sz="1200" dirty="0" smtClean="0">
                  <a:latin typeface="Arial" pitchFamily="34" charset="0"/>
                  <a:cs typeface="Arial" pitchFamily="34" charset="0"/>
                </a:rPr>
                <a:t>d</a:t>
              </a:r>
              <a:endParaRPr lang="en-US" altLang="ja-JP" sz="1200" baseline="-25000" dirty="0" smtClean="0">
                <a:latin typeface="Arial" pitchFamily="34" charset="0"/>
                <a:cs typeface="Arial" pitchFamily="34" charset="0"/>
              </a:endParaRPr>
            </a:p>
          </p:txBody>
        </p:sp>
        <p:cxnSp>
          <p:nvCxnSpPr>
            <p:cNvPr id="35" name="直線矢印コネクタ 30"/>
            <p:cNvCxnSpPr/>
            <p:nvPr/>
          </p:nvCxnSpPr>
          <p:spPr>
            <a:xfrm rot="5400000">
              <a:off x="8367377" y="3208014"/>
              <a:ext cx="693336" cy="1588"/>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6" name="テキスト ボックス 31"/>
            <p:cNvSpPr txBox="1"/>
            <p:nvPr/>
          </p:nvSpPr>
          <p:spPr>
            <a:xfrm>
              <a:off x="6861260" y="2457418"/>
              <a:ext cx="1102866" cy="290678"/>
            </a:xfrm>
            <a:prstGeom prst="rect">
              <a:avLst/>
            </a:prstGeom>
            <a:noFill/>
          </p:spPr>
          <p:txBody>
            <a:bodyPr wrap="none" rtlCol="0">
              <a:spAutoFit/>
            </a:bodyPr>
            <a:lstStyle/>
            <a:p>
              <a:pPr marL="0" lvl="1"/>
              <a:r>
                <a:rPr lang="en-US" altLang="ja-JP" sz="1050" dirty="0" smtClean="0">
                  <a:latin typeface="Arial" pitchFamily="34" charset="0"/>
                  <a:cs typeface="Arial" pitchFamily="34" charset="0"/>
                </a:rPr>
                <a:t>(Roundness)</a:t>
              </a:r>
              <a:endParaRPr lang="en-US" altLang="ja-JP" sz="1050" baseline="-25000" dirty="0" smtClean="0">
                <a:latin typeface="Arial" pitchFamily="34" charset="0"/>
                <a:cs typeface="Arial" pitchFamily="34" charset="0"/>
              </a:endParaRPr>
            </a:p>
          </p:txBody>
        </p:sp>
      </p:grpSp>
      <p:sp>
        <p:nvSpPr>
          <p:cNvPr id="2" name="Content Placeholder 1"/>
          <p:cNvSpPr>
            <a:spLocks noGrp="1"/>
          </p:cNvSpPr>
          <p:nvPr>
            <p:ph idx="1"/>
          </p:nvPr>
        </p:nvSpPr>
        <p:spPr>
          <a:xfrm>
            <a:off x="0" y="609600"/>
            <a:ext cx="4572000" cy="5943600"/>
          </a:xfrm>
        </p:spPr>
        <p:txBody>
          <a:bodyPr/>
          <a:lstStyle/>
          <a:p>
            <a:r>
              <a:rPr lang="en-US" sz="2400" dirty="0" smtClean="0"/>
              <a:t>Beam pipe coatings</a:t>
            </a:r>
          </a:p>
          <a:p>
            <a:pPr lvl="1"/>
            <a:r>
              <a:rPr lang="en-US" sz="2000" dirty="0" smtClean="0"/>
              <a:t>Reduce SEY</a:t>
            </a:r>
          </a:p>
          <a:p>
            <a:pPr lvl="1"/>
            <a:r>
              <a:rPr lang="en-US" sz="2000" dirty="0" smtClean="0"/>
              <a:t>Useful in any field element</a:t>
            </a:r>
          </a:p>
          <a:p>
            <a:pPr lvl="1"/>
            <a:r>
              <a:rPr lang="en-US" sz="2000" dirty="0" err="1" smtClean="0"/>
              <a:t>TiN</a:t>
            </a:r>
            <a:r>
              <a:rPr lang="en-US" sz="2000" dirty="0" smtClean="0"/>
              <a:t>, </a:t>
            </a:r>
            <a:r>
              <a:rPr lang="en-US" sz="2000" dirty="0" err="1" smtClean="0"/>
              <a:t>aC</a:t>
            </a:r>
            <a:r>
              <a:rPr lang="en-US" sz="2000" dirty="0" smtClean="0"/>
              <a:t>, DLC, </a:t>
            </a:r>
            <a:r>
              <a:rPr lang="en-US" sz="2000" dirty="0" err="1" smtClean="0"/>
              <a:t>TiZrV</a:t>
            </a:r>
            <a:endParaRPr lang="en-US" sz="2000" dirty="0" smtClean="0"/>
          </a:p>
          <a:p>
            <a:r>
              <a:rPr lang="en-US" sz="2400" dirty="0" smtClean="0"/>
              <a:t>Solenoid windings (~20 G)</a:t>
            </a:r>
          </a:p>
          <a:p>
            <a:pPr lvl="1"/>
            <a:r>
              <a:rPr lang="en-US" sz="2000" dirty="0" smtClean="0"/>
              <a:t>Trap electrons near chamber wall</a:t>
            </a:r>
          </a:p>
          <a:p>
            <a:pPr lvl="1"/>
            <a:r>
              <a:rPr lang="en-US" sz="2000" dirty="0" smtClean="0"/>
              <a:t>Useful in field free regions</a:t>
            </a:r>
          </a:p>
          <a:p>
            <a:r>
              <a:rPr lang="en-US" sz="2400" dirty="0" smtClean="0"/>
              <a:t>Longitudinal grooves</a:t>
            </a:r>
          </a:p>
          <a:p>
            <a:pPr lvl="1"/>
            <a:r>
              <a:rPr lang="en-US" sz="2000" dirty="0" smtClean="0"/>
              <a:t>Reduce effective SEY in a dipole field</a:t>
            </a:r>
          </a:p>
          <a:p>
            <a:r>
              <a:rPr lang="en-US" sz="2400" dirty="0" smtClean="0"/>
              <a:t>Clearing electrode </a:t>
            </a:r>
          </a:p>
          <a:p>
            <a:pPr lvl="1"/>
            <a:r>
              <a:rPr lang="en-US" sz="2000" dirty="0" smtClean="0"/>
              <a:t>Push electrons out of the way</a:t>
            </a:r>
          </a:p>
          <a:p>
            <a:pPr lvl="1"/>
            <a:r>
              <a:rPr lang="en-US" sz="2000" dirty="0" smtClean="0"/>
              <a:t>Tested in a wiggler</a:t>
            </a:r>
          </a:p>
          <a:p>
            <a:pPr lvl="1"/>
            <a:r>
              <a:rPr lang="en-US" sz="2000" dirty="0" smtClean="0"/>
              <a:t>Need ~400 V</a:t>
            </a:r>
            <a:endParaRPr lang="en-US" sz="2000" dirty="0"/>
          </a:p>
        </p:txBody>
      </p:sp>
      <p:sp>
        <p:nvSpPr>
          <p:cNvPr id="3" name="Title 2"/>
          <p:cNvSpPr>
            <a:spLocks noGrp="1"/>
          </p:cNvSpPr>
          <p:nvPr>
            <p:ph type="title"/>
          </p:nvPr>
        </p:nvSpPr>
        <p:spPr/>
        <p:txBody>
          <a:bodyPr/>
          <a:lstStyle/>
          <a:p>
            <a:r>
              <a:rPr lang="en-US" dirty="0" smtClean="0"/>
              <a:t>Cloud Mitigation at CESR-TA</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7/19/2013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14</a:t>
            </a:fld>
            <a:endParaRPr lang="en-US">
              <a:solidFill>
                <a:srgbClr val="000000"/>
              </a:solidFill>
            </a:endParaRPr>
          </a:p>
        </p:txBody>
      </p:sp>
      <p:pic>
        <p:nvPicPr>
          <p:cNvPr id="6" name="Picture 5" descr="SCW_TiN_coating_glow.jpg"/>
          <p:cNvPicPr>
            <a:picLocks noChangeAspect="1"/>
          </p:cNvPicPr>
          <p:nvPr/>
        </p:nvPicPr>
        <p:blipFill>
          <a:blip r:embed="rId3" cstate="print"/>
          <a:stretch>
            <a:fillRect/>
          </a:stretch>
        </p:blipFill>
        <p:spPr>
          <a:xfrm>
            <a:off x="4953000" y="533400"/>
            <a:ext cx="4190999" cy="2719595"/>
          </a:xfrm>
          <a:prstGeom prst="rect">
            <a:avLst/>
          </a:prstGeom>
        </p:spPr>
      </p:pic>
      <p:sp>
        <p:nvSpPr>
          <p:cNvPr id="7" name="Text Box 16"/>
          <p:cNvSpPr txBox="1">
            <a:spLocks noChangeArrowheads="1"/>
          </p:cNvSpPr>
          <p:nvPr/>
        </p:nvSpPr>
        <p:spPr bwMode="auto">
          <a:xfrm>
            <a:off x="6591865" y="405825"/>
            <a:ext cx="2475935" cy="584775"/>
          </a:xfrm>
          <a:prstGeom prst="rect">
            <a:avLst/>
          </a:prstGeom>
          <a:noFill/>
          <a:ln w="9525">
            <a:noFill/>
            <a:miter lim="800000"/>
            <a:headEnd/>
            <a:tailEnd/>
          </a:ln>
        </p:spPr>
        <p:txBody>
          <a:bodyPr wrap="none">
            <a:spAutoFit/>
          </a:bodyPr>
          <a:lstStyle/>
          <a:p>
            <a:pPr algn="ctr" eaLnBrk="0" hangingPunct="0"/>
            <a:r>
              <a:rPr lang="en-US" sz="3200" b="1" dirty="0" err="1" smtClean="0">
                <a:solidFill>
                  <a:srgbClr val="C00000"/>
                </a:solidFill>
                <a:latin typeface="+mj-lt"/>
              </a:rPr>
              <a:t>TiN</a:t>
            </a:r>
            <a:r>
              <a:rPr lang="en-US" sz="3200" b="1" dirty="0" smtClean="0">
                <a:solidFill>
                  <a:srgbClr val="C00000"/>
                </a:solidFill>
                <a:latin typeface="+mj-lt"/>
              </a:rPr>
              <a:t> Coating</a:t>
            </a:r>
            <a:endParaRPr lang="en-US" sz="3200" b="1" dirty="0">
              <a:solidFill>
                <a:srgbClr val="C00000"/>
              </a:solidFill>
              <a:latin typeface="+mj-lt"/>
            </a:endParaRPr>
          </a:p>
        </p:txBody>
      </p:sp>
      <p:pic>
        <p:nvPicPr>
          <p:cNvPr id="8" name="Picture 7" descr="SolenoidWinding1.jpg"/>
          <p:cNvPicPr>
            <a:picLocks noChangeAspect="1"/>
          </p:cNvPicPr>
          <p:nvPr/>
        </p:nvPicPr>
        <p:blipFill>
          <a:blip r:embed="rId4" cstate="print"/>
          <a:stretch>
            <a:fillRect/>
          </a:stretch>
        </p:blipFill>
        <p:spPr>
          <a:xfrm>
            <a:off x="6400800" y="2343150"/>
            <a:ext cx="2743200" cy="2057400"/>
          </a:xfrm>
          <a:prstGeom prst="rect">
            <a:avLst/>
          </a:prstGeom>
        </p:spPr>
      </p:pic>
      <p:sp>
        <p:nvSpPr>
          <p:cNvPr id="9" name="Text Box 16"/>
          <p:cNvSpPr txBox="1">
            <a:spLocks noChangeArrowheads="1"/>
          </p:cNvSpPr>
          <p:nvPr/>
        </p:nvSpPr>
        <p:spPr bwMode="auto">
          <a:xfrm>
            <a:off x="6266618" y="2286000"/>
            <a:ext cx="2877382" cy="954107"/>
          </a:xfrm>
          <a:prstGeom prst="rect">
            <a:avLst/>
          </a:prstGeom>
          <a:noFill/>
          <a:ln w="9525">
            <a:noFill/>
            <a:miter lim="800000"/>
            <a:headEnd/>
            <a:tailEnd/>
          </a:ln>
        </p:spPr>
        <p:txBody>
          <a:bodyPr wrap="square">
            <a:spAutoFit/>
          </a:bodyPr>
          <a:lstStyle/>
          <a:p>
            <a:pPr algn="ctr" eaLnBrk="0" hangingPunct="0"/>
            <a:r>
              <a:rPr lang="en-US" sz="2800" b="1" dirty="0" smtClean="0">
                <a:solidFill>
                  <a:srgbClr val="C00000"/>
                </a:solidFill>
                <a:latin typeface="+mj-lt"/>
              </a:rPr>
              <a:t>Solenoid Windings</a:t>
            </a:r>
            <a:endParaRPr lang="en-US" sz="2800" b="1" dirty="0">
              <a:solidFill>
                <a:srgbClr val="C00000"/>
              </a:solidFill>
              <a:latin typeface="+mj-lt"/>
            </a:endParaRPr>
          </a:p>
        </p:txBody>
      </p:sp>
      <p:pic>
        <p:nvPicPr>
          <p:cNvPr id="10" name="Picture 15" descr="100_0292"/>
          <p:cNvPicPr>
            <a:picLocks noChangeAspect="1" noChangeArrowheads="1"/>
          </p:cNvPicPr>
          <p:nvPr/>
        </p:nvPicPr>
        <p:blipFill>
          <a:blip r:embed="rId5"/>
          <a:srcRect/>
          <a:stretch>
            <a:fillRect/>
          </a:stretch>
        </p:blipFill>
        <p:spPr bwMode="auto">
          <a:xfrm>
            <a:off x="4330700" y="4483100"/>
            <a:ext cx="2440613" cy="2362200"/>
          </a:xfrm>
          <a:prstGeom prst="rect">
            <a:avLst/>
          </a:prstGeom>
          <a:noFill/>
          <a:ln w="9525">
            <a:noFill/>
            <a:miter lim="800000"/>
            <a:headEnd/>
            <a:tailEnd/>
          </a:ln>
        </p:spPr>
      </p:pic>
      <p:sp>
        <p:nvSpPr>
          <p:cNvPr id="11" name="Text Box 16"/>
          <p:cNvSpPr txBox="1">
            <a:spLocks noChangeArrowheads="1"/>
          </p:cNvSpPr>
          <p:nvPr/>
        </p:nvSpPr>
        <p:spPr bwMode="auto">
          <a:xfrm>
            <a:off x="4419600" y="4495800"/>
            <a:ext cx="2419252" cy="707886"/>
          </a:xfrm>
          <a:prstGeom prst="rect">
            <a:avLst/>
          </a:prstGeom>
          <a:noFill/>
          <a:ln w="9525">
            <a:noFill/>
            <a:miter lim="800000"/>
            <a:headEnd/>
            <a:tailEnd/>
          </a:ln>
        </p:spPr>
        <p:txBody>
          <a:bodyPr wrap="none">
            <a:spAutoFit/>
          </a:bodyPr>
          <a:lstStyle/>
          <a:p>
            <a:pPr algn="ctr" eaLnBrk="0" hangingPunct="0"/>
            <a:r>
              <a:rPr lang="en-US" sz="2000" b="1" dirty="0">
                <a:solidFill>
                  <a:srgbClr val="C00000"/>
                </a:solidFill>
                <a:latin typeface="+mj-lt"/>
              </a:rPr>
              <a:t>Grooved Insert for</a:t>
            </a:r>
          </a:p>
          <a:p>
            <a:pPr algn="ctr" eaLnBrk="0" hangingPunct="0"/>
            <a:r>
              <a:rPr lang="en-US" sz="2000" b="1" dirty="0" err="1">
                <a:solidFill>
                  <a:srgbClr val="C00000"/>
                </a:solidFill>
                <a:latin typeface="+mj-lt"/>
              </a:rPr>
              <a:t>CesrTA</a:t>
            </a:r>
            <a:r>
              <a:rPr lang="en-US" sz="2000" b="1" dirty="0">
                <a:solidFill>
                  <a:srgbClr val="C00000"/>
                </a:solidFill>
                <a:latin typeface="+mj-lt"/>
              </a:rPr>
              <a:t> Wiggler</a:t>
            </a:r>
          </a:p>
        </p:txBody>
      </p:sp>
      <p:pic>
        <p:nvPicPr>
          <p:cNvPr id="22" name="Picture 6" descr="DSCN1186"/>
          <p:cNvPicPr>
            <a:picLocks noChangeAspect="1" noChangeArrowheads="1"/>
          </p:cNvPicPr>
          <p:nvPr/>
        </p:nvPicPr>
        <p:blipFill>
          <a:blip r:embed="rId6" cstate="print"/>
          <a:srcRect l="19626" r="28052" b="29021"/>
          <a:stretch>
            <a:fillRect/>
          </a:stretch>
        </p:blipFill>
        <p:spPr bwMode="auto">
          <a:xfrm>
            <a:off x="6764772" y="4437157"/>
            <a:ext cx="2379228" cy="2420843"/>
          </a:xfrm>
          <a:prstGeom prst="rect">
            <a:avLst/>
          </a:prstGeom>
          <a:noFill/>
          <a:ln w="9525">
            <a:noFill/>
            <a:miter lim="800000"/>
            <a:headEnd/>
            <a:tailEnd/>
          </a:ln>
        </p:spPr>
      </p:pic>
      <p:sp>
        <p:nvSpPr>
          <p:cNvPr id="23" name="Text Box 16"/>
          <p:cNvSpPr txBox="1">
            <a:spLocks noChangeArrowheads="1"/>
          </p:cNvSpPr>
          <p:nvPr/>
        </p:nvSpPr>
        <p:spPr bwMode="auto">
          <a:xfrm>
            <a:off x="7162800" y="4495800"/>
            <a:ext cx="1772110" cy="830997"/>
          </a:xfrm>
          <a:prstGeom prst="rect">
            <a:avLst/>
          </a:prstGeom>
          <a:noFill/>
          <a:ln w="9525">
            <a:noFill/>
            <a:miter lim="800000"/>
            <a:headEnd/>
            <a:tailEnd/>
          </a:ln>
        </p:spPr>
        <p:txBody>
          <a:bodyPr wrap="square">
            <a:spAutoFit/>
          </a:bodyPr>
          <a:lstStyle/>
          <a:p>
            <a:pPr algn="ctr" eaLnBrk="0" hangingPunct="0"/>
            <a:r>
              <a:rPr lang="en-US" sz="2400" b="1" dirty="0">
                <a:solidFill>
                  <a:srgbClr val="C00000"/>
                </a:solidFill>
                <a:latin typeface="+mj-lt"/>
              </a:rPr>
              <a:t>Clearing Electrode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par>
                                <p:cTn id="27" presetID="1"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childTnLst>
                                </p:cTn>
                              </p:par>
                              <p:par>
                                <p:cTn id="44" presetID="1"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2000"/>
                                        <p:tgtEl>
                                          <p:spTgt spid="23"/>
                                        </p:tgtEl>
                                      </p:cBhvr>
                                    </p:animEffect>
                                  </p:childTnLst>
                                </p:cTn>
                              </p:par>
                              <p:par>
                                <p:cTn id="56" presetID="1" presetClass="entr" presetSubtype="0" fill="hold" nodeType="withEffect">
                                  <p:stCondLst>
                                    <p:cond delay="0"/>
                                  </p:stCondLst>
                                  <p:childTnLst>
                                    <p:set>
                                      <p:cBhvr>
                                        <p:cTn id="57" dur="1" fill="hold">
                                          <p:stCondLst>
                                            <p:cond delay="0"/>
                                          </p:stCondLst>
                                        </p:cTn>
                                        <p:tgtEl>
                                          <p:spTgt spid="2">
                                            <p:txEl>
                                              <p:pRg st="9" end="9"/>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Mitigation Comparisons</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7/19/2013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15</a:t>
            </a:fld>
            <a:endParaRPr lang="en-US">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505200"/>
            <a:ext cx="45720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762000" y="4495800"/>
            <a:ext cx="923651" cy="523220"/>
          </a:xfrm>
          <a:prstGeom prst="rect">
            <a:avLst/>
          </a:prstGeom>
          <a:noFill/>
        </p:spPr>
        <p:txBody>
          <a:bodyPr wrap="none" rtlCol="0">
            <a:spAutoFit/>
          </a:bodyPr>
          <a:lstStyle/>
          <a:p>
            <a:r>
              <a:rPr lang="en-US" sz="2800" b="1" dirty="0" smtClean="0">
                <a:solidFill>
                  <a:srgbClr val="FF0000"/>
                </a:solidFill>
                <a:latin typeface="+mj-lt"/>
              </a:rPr>
              <a:t>Drift</a:t>
            </a:r>
            <a:endParaRPr lang="en-US" sz="2800" b="1" dirty="0">
              <a:solidFill>
                <a:srgbClr val="FF0000"/>
              </a:solidFill>
              <a:latin typeface="+mj-lt"/>
            </a:endParaRPr>
          </a:p>
        </p:txBody>
      </p:sp>
      <p:pic>
        <p:nvPicPr>
          <p:cNvPr id="8" name="Picture 7" descr="drift15W_1x20_ipac11-eps-converted-to.png"/>
          <p:cNvPicPr>
            <a:picLocks noChangeAspect="1"/>
          </p:cNvPicPr>
          <p:nvPr/>
        </p:nvPicPr>
        <p:blipFill>
          <a:blip r:embed="rId3"/>
          <a:stretch>
            <a:fillRect/>
          </a:stretch>
        </p:blipFill>
        <p:spPr>
          <a:xfrm>
            <a:off x="4572000" y="3522307"/>
            <a:ext cx="4572000" cy="3335693"/>
          </a:xfrm>
          <a:prstGeom prst="rect">
            <a:avLst/>
          </a:prstGeom>
        </p:spPr>
      </p:pic>
      <p:sp>
        <p:nvSpPr>
          <p:cNvPr id="10" name="TextBox 9"/>
          <p:cNvSpPr txBox="1"/>
          <p:nvPr/>
        </p:nvSpPr>
        <p:spPr>
          <a:xfrm>
            <a:off x="5181600" y="3657600"/>
            <a:ext cx="1282723" cy="523220"/>
          </a:xfrm>
          <a:prstGeom prst="rect">
            <a:avLst/>
          </a:prstGeom>
          <a:noFill/>
        </p:spPr>
        <p:txBody>
          <a:bodyPr wrap="none" rtlCol="0">
            <a:spAutoFit/>
          </a:bodyPr>
          <a:lstStyle/>
          <a:p>
            <a:r>
              <a:rPr lang="en-US" sz="2800" b="1" dirty="0" smtClean="0">
                <a:solidFill>
                  <a:srgbClr val="FF0000"/>
                </a:solidFill>
                <a:latin typeface="+mj-lt"/>
              </a:rPr>
              <a:t>Dipole</a:t>
            </a:r>
            <a:endParaRPr lang="en-US" sz="2800" b="1" dirty="0">
              <a:solidFill>
                <a:srgbClr val="FF0000"/>
              </a:solidFill>
              <a:latin typeface="+mj-lt"/>
            </a:endParaRPr>
          </a:p>
        </p:txBody>
      </p:sp>
      <p:pic>
        <p:nvPicPr>
          <p:cNvPr id="11" name="Picture 2"/>
          <p:cNvPicPr>
            <a:picLocks noChangeAspect="1" noChangeArrowheads="1"/>
          </p:cNvPicPr>
          <p:nvPr/>
        </p:nvPicPr>
        <p:blipFill>
          <a:blip r:embed="rId4"/>
          <a:stretch>
            <a:fillRect/>
          </a:stretch>
        </p:blipFill>
        <p:spPr bwMode="auto">
          <a:xfrm>
            <a:off x="0" y="3581400"/>
            <a:ext cx="4670889"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685800" y="3733800"/>
            <a:ext cx="1103187" cy="523220"/>
          </a:xfrm>
          <a:prstGeom prst="rect">
            <a:avLst/>
          </a:prstGeom>
          <a:noFill/>
        </p:spPr>
        <p:txBody>
          <a:bodyPr wrap="none" rtlCol="0">
            <a:spAutoFit/>
          </a:bodyPr>
          <a:lstStyle/>
          <a:p>
            <a:r>
              <a:rPr lang="en-US" sz="2800" b="1" dirty="0" smtClean="0">
                <a:solidFill>
                  <a:srgbClr val="FF0000"/>
                </a:solidFill>
                <a:latin typeface="+mj-lt"/>
              </a:rPr>
              <a:t>Quad</a:t>
            </a:r>
            <a:endParaRPr lang="en-US" sz="2800" b="1" dirty="0">
              <a:solidFill>
                <a:srgbClr val="FF0000"/>
              </a:solidFill>
              <a:latin typeface="+mj-lt"/>
            </a:endParaRPr>
          </a:p>
        </p:txBody>
      </p:sp>
      <p:pic>
        <p:nvPicPr>
          <p:cNvPr id="13" name="Picture 12" descr="wig2wb_2gev_pos_curscans_pub-eps-converted-to.png"/>
          <p:cNvPicPr>
            <a:picLocks noChangeAspect="1"/>
          </p:cNvPicPr>
          <p:nvPr/>
        </p:nvPicPr>
        <p:blipFill>
          <a:blip r:embed="rId5"/>
          <a:stretch>
            <a:fillRect/>
          </a:stretch>
        </p:blipFill>
        <p:spPr>
          <a:xfrm>
            <a:off x="4648200" y="3356169"/>
            <a:ext cx="4495800" cy="3501831"/>
          </a:xfrm>
          <a:prstGeom prst="rect">
            <a:avLst/>
          </a:prstGeom>
        </p:spPr>
      </p:pic>
      <p:sp>
        <p:nvSpPr>
          <p:cNvPr id="14" name="TextBox 13"/>
          <p:cNvSpPr txBox="1"/>
          <p:nvPr/>
        </p:nvSpPr>
        <p:spPr>
          <a:xfrm>
            <a:off x="5410200" y="4419600"/>
            <a:ext cx="1497589" cy="523220"/>
          </a:xfrm>
          <a:prstGeom prst="rect">
            <a:avLst/>
          </a:prstGeom>
          <a:noFill/>
        </p:spPr>
        <p:txBody>
          <a:bodyPr wrap="none" rtlCol="0">
            <a:spAutoFit/>
          </a:bodyPr>
          <a:lstStyle/>
          <a:p>
            <a:r>
              <a:rPr lang="en-US" sz="2800" b="1" dirty="0" smtClean="0">
                <a:solidFill>
                  <a:srgbClr val="FF0000"/>
                </a:solidFill>
                <a:latin typeface="+mj-lt"/>
              </a:rPr>
              <a:t>Wiggler</a:t>
            </a:r>
            <a:endParaRPr lang="en-US" sz="2800" b="1" dirty="0">
              <a:solidFill>
                <a:srgbClr val="FF0000"/>
              </a:solidFill>
              <a:latin typeface="+mj-lt"/>
            </a:endParaRPr>
          </a:p>
        </p:txBody>
      </p:sp>
      <p:sp>
        <p:nvSpPr>
          <p:cNvPr id="2" name="Content Placeholder 1"/>
          <p:cNvSpPr>
            <a:spLocks noGrp="1"/>
          </p:cNvSpPr>
          <p:nvPr>
            <p:ph idx="1"/>
          </p:nvPr>
        </p:nvSpPr>
        <p:spPr>
          <a:xfrm>
            <a:off x="0" y="457200"/>
            <a:ext cx="9144000" cy="3429000"/>
          </a:xfrm>
        </p:spPr>
        <p:txBody>
          <a:bodyPr/>
          <a:lstStyle/>
          <a:p>
            <a:r>
              <a:rPr lang="en-US" sz="1800" dirty="0" smtClean="0"/>
              <a:t>Plots show average collector signal </a:t>
            </a:r>
            <a:r>
              <a:rPr lang="en-US" sz="1800" dirty="0" err="1" smtClean="0"/>
              <a:t>vs</a:t>
            </a:r>
            <a:r>
              <a:rPr lang="en-US" sz="1800" dirty="0" smtClean="0"/>
              <a:t> beam current for 20 bunches e+, 14ns spacing, 5.3GeV</a:t>
            </a:r>
          </a:p>
          <a:p>
            <a:pPr lvl="1"/>
            <a:r>
              <a:rPr lang="en-US" sz="1600" dirty="0" smtClean="0"/>
              <a:t>Drift: Cycling different chambers at the same locations in CESR allows for direct comparison of their effectiveness</a:t>
            </a:r>
          </a:p>
          <a:p>
            <a:pPr lvl="2"/>
            <a:r>
              <a:rPr lang="en-US" sz="1400" dirty="0" smtClean="0"/>
              <a:t> All coated chambers show significant improvement relative to aluminum</a:t>
            </a:r>
          </a:p>
          <a:p>
            <a:pPr lvl="2"/>
            <a:r>
              <a:rPr lang="en-US" sz="1400" dirty="0" smtClean="0"/>
              <a:t>Conditioned </a:t>
            </a:r>
            <a:r>
              <a:rPr lang="en-US" sz="1400" dirty="0" err="1" smtClean="0"/>
              <a:t>TiN</a:t>
            </a:r>
            <a:r>
              <a:rPr lang="en-US" sz="1400" dirty="0" smtClean="0"/>
              <a:t> shows lowest signal in this case</a:t>
            </a:r>
          </a:p>
          <a:p>
            <a:pPr lvl="1"/>
            <a:r>
              <a:rPr lang="en-US" sz="1600" dirty="0" smtClean="0"/>
              <a:t>Dipole: each chicane magnet has different mitigation</a:t>
            </a:r>
          </a:p>
          <a:p>
            <a:pPr lvl="2"/>
            <a:r>
              <a:rPr lang="en-US" sz="1400" dirty="0" smtClean="0"/>
              <a:t>Coating good, grooves + coating better</a:t>
            </a:r>
          </a:p>
          <a:p>
            <a:pPr lvl="1"/>
            <a:r>
              <a:rPr lang="en-US" sz="1600" dirty="0" smtClean="0"/>
              <a:t>Quadrupole: </a:t>
            </a:r>
            <a:r>
              <a:rPr lang="en-US" sz="1600" dirty="0" err="1" smtClean="0"/>
              <a:t>TiN</a:t>
            </a:r>
            <a:r>
              <a:rPr lang="en-US" sz="1600" dirty="0" smtClean="0"/>
              <a:t> coating effective</a:t>
            </a:r>
          </a:p>
          <a:p>
            <a:pPr lvl="1"/>
            <a:r>
              <a:rPr lang="en-US" sz="1600" dirty="0" smtClean="0"/>
              <a:t>Wiggler: mitigations cycled through the same two locations in L0 straight</a:t>
            </a:r>
          </a:p>
          <a:p>
            <a:pPr lvl="2"/>
            <a:r>
              <a:rPr lang="en-US" sz="1400" dirty="0" err="1" smtClean="0"/>
              <a:t>TiN</a:t>
            </a:r>
            <a:r>
              <a:rPr lang="en-US" sz="1400" dirty="0" smtClean="0"/>
              <a:t> coating relatively ineffective, clearing electrode clear winner</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 xmlns:p14="http://schemas.microsoft.com/office/powerpoint/2010/main" val="23589943"/>
              </p:ext>
            </p:extLst>
          </p:nvPr>
        </p:nvGraphicFramePr>
        <p:xfrm>
          <a:off x="228600" y="1752600"/>
          <a:ext cx="8534402" cy="1767840"/>
        </p:xfrm>
        <a:graphic>
          <a:graphicData uri="http://schemas.openxmlformats.org/drawingml/2006/table">
            <a:tbl>
              <a:tblPr firstRow="1" bandRow="1">
                <a:tableStyleId>{284E427A-3D55-4303-BF80-6455036E1DE7}</a:tableStyleId>
              </a:tblPr>
              <a:tblGrid>
                <a:gridCol w="1661565"/>
                <a:gridCol w="1434988"/>
                <a:gridCol w="1510513"/>
                <a:gridCol w="1963667"/>
                <a:gridCol w="1963669"/>
              </a:tblGrid>
              <a:tr h="329052">
                <a:tc gridSpan="5">
                  <a:txBody>
                    <a:bodyPr/>
                    <a:lstStyle/>
                    <a:p>
                      <a:pPr algn="ctr"/>
                      <a:r>
                        <a:rPr lang="en-US" sz="1800" i="1" dirty="0" smtClean="0">
                          <a:solidFill>
                            <a:schemeClr val="bg1"/>
                          </a:solidFill>
                        </a:rPr>
                        <a:t>EC Working Group Baseline Mitigation Recommendation</a:t>
                      </a:r>
                      <a:endParaRPr lang="en-US" sz="1800" i="1" dirty="0">
                        <a:solidFill>
                          <a:schemeClr val="bg1"/>
                        </a:solidFill>
                      </a:endParaRPr>
                    </a:p>
                  </a:txBody>
                  <a:tcPr anchor="ctr">
                    <a:solidFill>
                      <a:srgbClr val="3333CC"/>
                    </a:solidFill>
                  </a:tcPr>
                </a:tc>
                <a:tc hMerge="1">
                  <a:txBody>
                    <a:bodyPr/>
                    <a:lstStyle/>
                    <a:p>
                      <a:pPr algn="ctr"/>
                      <a:endParaRPr lang="en-US" sz="1800" dirty="0"/>
                    </a:p>
                  </a:txBody>
                  <a:tcPr anchor="ctr">
                    <a:solidFill>
                      <a:srgbClr val="3333CC"/>
                    </a:solidFill>
                  </a:tcPr>
                </a:tc>
                <a:tc hMerge="1">
                  <a:txBody>
                    <a:bodyPr/>
                    <a:lstStyle/>
                    <a:p>
                      <a:pPr algn="ctr"/>
                      <a:endParaRPr lang="en-US" sz="1800" dirty="0"/>
                    </a:p>
                  </a:txBody>
                  <a:tcPr anchor="ctr">
                    <a:solidFill>
                      <a:srgbClr val="3333CC"/>
                    </a:solidFill>
                  </a:tcPr>
                </a:tc>
                <a:tc hMerge="1">
                  <a:txBody>
                    <a:bodyPr/>
                    <a:lstStyle/>
                    <a:p>
                      <a:pPr algn="ctr"/>
                      <a:endParaRPr lang="en-US" sz="1800" dirty="0"/>
                    </a:p>
                  </a:txBody>
                  <a:tcPr anchor="ctr">
                    <a:solidFill>
                      <a:srgbClr val="3333CC"/>
                    </a:solidFill>
                  </a:tcPr>
                </a:tc>
                <a:tc hMerge="1">
                  <a:txBody>
                    <a:bodyPr/>
                    <a:lstStyle/>
                    <a:p>
                      <a:pPr algn="ctr"/>
                      <a:endParaRPr lang="en-US" sz="1800" dirty="0"/>
                    </a:p>
                  </a:txBody>
                  <a:tcPr anchor="ctr">
                    <a:solidFill>
                      <a:srgbClr val="3333CC"/>
                    </a:solidFill>
                  </a:tcPr>
                </a:tc>
              </a:tr>
              <a:tr h="329052">
                <a:tc>
                  <a:txBody>
                    <a:bodyPr/>
                    <a:lstStyle/>
                    <a:p>
                      <a:endParaRPr lang="en-US" sz="1400" dirty="0"/>
                    </a:p>
                  </a:txBody>
                  <a:tcPr>
                    <a:solidFill>
                      <a:srgbClr val="3333CC"/>
                    </a:solidFill>
                  </a:tcPr>
                </a:tc>
                <a:tc>
                  <a:txBody>
                    <a:bodyPr/>
                    <a:lstStyle/>
                    <a:p>
                      <a:pPr algn="ctr"/>
                      <a:r>
                        <a:rPr lang="en-US" sz="1600" dirty="0" smtClean="0">
                          <a:solidFill>
                            <a:srgbClr val="FFFFFF"/>
                          </a:solidFill>
                        </a:rPr>
                        <a:t>Drift*</a:t>
                      </a:r>
                      <a:endParaRPr lang="en-US" sz="1600" dirty="0">
                        <a:solidFill>
                          <a:srgbClr val="FFFFFF"/>
                        </a:solidFill>
                      </a:endParaRPr>
                    </a:p>
                  </a:txBody>
                  <a:tcPr anchor="ctr">
                    <a:solidFill>
                      <a:srgbClr val="3333CC"/>
                    </a:solidFill>
                  </a:tcPr>
                </a:tc>
                <a:tc>
                  <a:txBody>
                    <a:bodyPr/>
                    <a:lstStyle/>
                    <a:p>
                      <a:pPr algn="ctr"/>
                      <a:r>
                        <a:rPr lang="en-US" sz="1600" dirty="0" smtClean="0">
                          <a:solidFill>
                            <a:srgbClr val="FFFFFF"/>
                          </a:solidFill>
                        </a:rPr>
                        <a:t>Dipole</a:t>
                      </a:r>
                      <a:endParaRPr lang="en-US" sz="1600" dirty="0">
                        <a:solidFill>
                          <a:srgbClr val="FFFFFF"/>
                        </a:solidFill>
                      </a:endParaRPr>
                    </a:p>
                  </a:txBody>
                  <a:tcPr anchor="ctr">
                    <a:solidFill>
                      <a:srgbClr val="3333CC"/>
                    </a:solidFill>
                  </a:tcPr>
                </a:tc>
                <a:tc>
                  <a:txBody>
                    <a:bodyPr/>
                    <a:lstStyle/>
                    <a:p>
                      <a:pPr algn="ctr"/>
                      <a:r>
                        <a:rPr lang="en-US" sz="1600" dirty="0" smtClean="0">
                          <a:solidFill>
                            <a:srgbClr val="FFFFFF"/>
                          </a:solidFill>
                        </a:rPr>
                        <a:t>Wiggler</a:t>
                      </a:r>
                      <a:endParaRPr lang="en-US" sz="1600" dirty="0">
                        <a:solidFill>
                          <a:srgbClr val="FFFFFF"/>
                        </a:solidFill>
                      </a:endParaRPr>
                    </a:p>
                  </a:txBody>
                  <a:tcPr anchor="ctr">
                    <a:solidFill>
                      <a:srgbClr val="3333CC"/>
                    </a:solidFill>
                  </a:tcPr>
                </a:tc>
                <a:tc>
                  <a:txBody>
                    <a:bodyPr/>
                    <a:lstStyle/>
                    <a:p>
                      <a:pPr algn="ctr"/>
                      <a:r>
                        <a:rPr lang="en-US" sz="1600" dirty="0" err="1" smtClean="0">
                          <a:solidFill>
                            <a:srgbClr val="FFFFFF"/>
                          </a:solidFill>
                        </a:rPr>
                        <a:t>Quadrupole</a:t>
                      </a:r>
                      <a:r>
                        <a:rPr lang="en-US" sz="1600" dirty="0" smtClean="0">
                          <a:solidFill>
                            <a:srgbClr val="FFFFFF"/>
                          </a:solidFill>
                        </a:rPr>
                        <a:t>*</a:t>
                      </a:r>
                      <a:endParaRPr lang="en-US" sz="1600" dirty="0">
                        <a:solidFill>
                          <a:srgbClr val="FFFFFF"/>
                        </a:solidFill>
                      </a:endParaRPr>
                    </a:p>
                  </a:txBody>
                  <a:tcPr anchor="ctr">
                    <a:solidFill>
                      <a:srgbClr val="3333CC"/>
                    </a:solidFill>
                  </a:tcPr>
                </a:tc>
              </a:tr>
              <a:tr h="517232">
                <a:tc>
                  <a:txBody>
                    <a:bodyPr/>
                    <a:lstStyle/>
                    <a:p>
                      <a:pPr algn="ctr"/>
                      <a:r>
                        <a:rPr lang="en-US" sz="1600" b="1" dirty="0" smtClean="0"/>
                        <a:t>Baseline Mitigation</a:t>
                      </a:r>
                      <a:endParaRPr lang="en-US" sz="16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FF0000"/>
                          </a:solidFill>
                        </a:rPr>
                        <a:t>TiN</a:t>
                      </a:r>
                      <a:r>
                        <a:rPr lang="en-US" sz="1600" baseline="0" dirty="0" smtClean="0">
                          <a:solidFill>
                            <a:srgbClr val="FF0000"/>
                          </a:solidFill>
                        </a:rPr>
                        <a:t> Coating+</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Solenoid Windings</a:t>
                      </a:r>
                    </a:p>
                    <a:p>
                      <a:pPr algn="ctr"/>
                      <a:endParaRPr lang="en-US" sz="1600" dirty="0">
                        <a:solidFill>
                          <a:srgbClr val="FF0000"/>
                        </a:solidFill>
                      </a:endParaRPr>
                    </a:p>
                  </a:txBody>
                  <a:tcPr anchor="ctr"/>
                </a:tc>
                <a:tc>
                  <a:txBody>
                    <a:bodyPr/>
                    <a:lstStyle/>
                    <a:p>
                      <a:pPr algn="ctr"/>
                      <a:r>
                        <a:rPr lang="en-US" sz="1600" dirty="0" smtClean="0">
                          <a:solidFill>
                            <a:srgbClr val="FF0000"/>
                          </a:solidFill>
                        </a:rPr>
                        <a:t>Grooves with </a:t>
                      </a:r>
                      <a:br>
                        <a:rPr lang="en-US" sz="1600" dirty="0" smtClean="0">
                          <a:solidFill>
                            <a:srgbClr val="FF0000"/>
                          </a:solidFill>
                        </a:rPr>
                      </a:br>
                      <a:r>
                        <a:rPr lang="en-US" sz="1600" dirty="0" err="1" smtClean="0">
                          <a:solidFill>
                            <a:srgbClr val="FF0000"/>
                          </a:solidFill>
                        </a:rPr>
                        <a:t>TiN</a:t>
                      </a:r>
                      <a:r>
                        <a:rPr lang="en-US" sz="1600" dirty="0" smtClean="0">
                          <a:solidFill>
                            <a:srgbClr val="FF0000"/>
                          </a:solidFill>
                        </a:rPr>
                        <a:t> coating</a:t>
                      </a:r>
                      <a:endParaRPr lang="en-US" sz="1600" dirty="0">
                        <a:solidFill>
                          <a:srgbClr val="FF0000"/>
                        </a:solidFill>
                      </a:endParaRPr>
                    </a:p>
                  </a:txBody>
                  <a:tcPr anchor="ctr"/>
                </a:tc>
                <a:tc>
                  <a:txBody>
                    <a:bodyPr/>
                    <a:lstStyle/>
                    <a:p>
                      <a:pPr algn="ctr"/>
                      <a:r>
                        <a:rPr lang="en-US" sz="1600" dirty="0" smtClean="0">
                          <a:solidFill>
                            <a:srgbClr val="FF0000"/>
                          </a:solidFill>
                        </a:rPr>
                        <a:t>Clearing Electrodes</a:t>
                      </a:r>
                      <a:endParaRPr lang="en-US" sz="1600" dirty="0">
                        <a:solidFill>
                          <a:srgbClr val="FF0000"/>
                        </a:solidFill>
                      </a:endParaRPr>
                    </a:p>
                  </a:txBody>
                  <a:tcPr anchor="ctr"/>
                </a:tc>
                <a:tc>
                  <a:txBody>
                    <a:bodyPr/>
                    <a:lstStyle/>
                    <a:p>
                      <a:pPr algn="ctr"/>
                      <a:r>
                        <a:rPr lang="en-US" sz="1600" dirty="0" err="1" smtClean="0">
                          <a:solidFill>
                            <a:srgbClr val="FF0000"/>
                          </a:solidFill>
                        </a:rPr>
                        <a:t>TiN</a:t>
                      </a:r>
                      <a:r>
                        <a:rPr lang="en-US" sz="1600" dirty="0" smtClean="0">
                          <a:solidFill>
                            <a:srgbClr val="FF0000"/>
                          </a:solidFill>
                        </a:rPr>
                        <a:t> Coating</a:t>
                      </a:r>
                      <a:endParaRPr lang="en-US" sz="1600" dirty="0">
                        <a:solidFill>
                          <a:srgbClr val="FF0000"/>
                        </a:solidFill>
                      </a:endParaRPr>
                    </a:p>
                  </a:txBody>
                  <a:tcPr anchor="ctr"/>
                </a:tc>
              </a:tr>
            </a:tbl>
          </a:graphicData>
        </a:graphic>
      </p:graphicFrame>
      <p:sp>
        <p:nvSpPr>
          <p:cNvPr id="29700" name="Title 1"/>
          <p:cNvSpPr>
            <a:spLocks noGrp="1"/>
          </p:cNvSpPr>
          <p:nvPr>
            <p:ph type="title"/>
          </p:nvPr>
        </p:nvSpPr>
        <p:spPr>
          <a:xfrm>
            <a:off x="1066800" y="0"/>
            <a:ext cx="8077200" cy="533400"/>
          </a:xfrm>
        </p:spPr>
        <p:txBody>
          <a:bodyPr/>
          <a:lstStyle/>
          <a:p>
            <a:r>
              <a:rPr lang="en-US" dirty="0" smtClean="0"/>
              <a:t>ILC Baseline Mitigation Plan (G. Dugan)</a:t>
            </a:r>
          </a:p>
        </p:txBody>
      </p:sp>
      <p:sp>
        <p:nvSpPr>
          <p:cNvPr id="5" name="TextBox 4"/>
          <p:cNvSpPr txBox="1"/>
          <p:nvPr/>
        </p:nvSpPr>
        <p:spPr>
          <a:xfrm>
            <a:off x="228600" y="914400"/>
            <a:ext cx="8534400" cy="64611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defTabSz="457200" fontAlgn="auto">
              <a:spcBef>
                <a:spcPts val="0"/>
              </a:spcBef>
              <a:spcAft>
                <a:spcPts val="0"/>
              </a:spcAft>
              <a:defRPr/>
            </a:pPr>
            <a:r>
              <a:rPr lang="en-US" sz="1800" dirty="0">
                <a:solidFill>
                  <a:srgbClr val="FFFFFF"/>
                </a:solidFill>
                <a:ea typeface="Arial Unicode MS"/>
                <a:cs typeface="Arial Unicode MS"/>
              </a:rPr>
              <a:t>Mitigation Evaluation conducted at satellite meeting of ECLOUD`10</a:t>
            </a:r>
            <a:br>
              <a:rPr lang="en-US" sz="1800" dirty="0">
                <a:solidFill>
                  <a:srgbClr val="FFFFFF"/>
                </a:solidFill>
                <a:ea typeface="Arial Unicode MS"/>
                <a:cs typeface="Arial Unicode MS"/>
              </a:rPr>
            </a:br>
            <a:r>
              <a:rPr lang="en-US" sz="1800" dirty="0">
                <a:solidFill>
                  <a:srgbClr val="FFFFFF"/>
                </a:solidFill>
                <a:ea typeface="Arial Unicode MS"/>
                <a:cs typeface="Arial Unicode MS"/>
              </a:rPr>
              <a:t>(October 13, 2010, Cornell University)</a:t>
            </a:r>
          </a:p>
        </p:txBody>
      </p:sp>
      <p:sp>
        <p:nvSpPr>
          <p:cNvPr id="29704" name="Date Placeholder 1"/>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June 6, 2012</a:t>
            </a:r>
            <a:endParaRPr lang="en-US" sz="1400" dirty="0" smtClean="0"/>
          </a:p>
        </p:txBody>
      </p:sp>
      <p:sp>
        <p:nvSpPr>
          <p:cNvPr id="29705" name="Footer Placeholder 2"/>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ECLOUD'12</a:t>
            </a:r>
          </a:p>
        </p:txBody>
      </p:sp>
      <p:sp>
        <p:nvSpPr>
          <p:cNvPr id="29706" name="Slide Number Placeholder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1821E94-4001-453D-B775-041216B48BC6}" type="slidenum">
              <a:rPr lang="en-US" sz="1400" smtClean="0"/>
              <a:pPr/>
              <a:t>16</a:t>
            </a:fld>
            <a:endParaRPr lang="en-US" sz="1400" smtClean="0"/>
          </a:p>
        </p:txBody>
      </p:sp>
      <p:sp>
        <p:nvSpPr>
          <p:cNvPr id="11" name="TextBox 3"/>
          <p:cNvSpPr txBox="1">
            <a:spLocks noChangeArrowheads="1"/>
          </p:cNvSpPr>
          <p:nvPr/>
        </p:nvSpPr>
        <p:spPr bwMode="auto">
          <a:xfrm>
            <a:off x="152400" y="3657600"/>
            <a:ext cx="4648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dirty="0" err="1">
                <a:solidFill>
                  <a:srgbClr val="0000FF"/>
                </a:solidFill>
              </a:rPr>
              <a:t>SuperKEKB</a:t>
            </a:r>
            <a:r>
              <a:rPr lang="en-US" sz="2000" dirty="0">
                <a:solidFill>
                  <a:srgbClr val="0000FF"/>
                </a:solidFill>
              </a:rPr>
              <a:t> Dipole Chamber Extrusion</a:t>
            </a:r>
          </a:p>
        </p:txBody>
      </p:sp>
      <p:pic>
        <p:nvPicPr>
          <p:cNvPr id="12" name="Picture 16"/>
          <p:cNvPicPr>
            <a:picLocks noChangeAspect="1"/>
          </p:cNvPicPr>
          <p:nvPr/>
        </p:nvPicPr>
        <p:blipFill>
          <a:blip r:embed="rId3">
            <a:extLst>
              <a:ext uri="{28A0092B-C50C-407E-A947-70E740481C1C}">
                <a14:useLocalDpi xmlns="" xmlns:a14="http://schemas.microsoft.com/office/drawing/2010/main" val="0"/>
              </a:ext>
            </a:extLst>
          </a:blip>
          <a:srcRect l="12605"/>
          <a:stretch>
            <a:fillRect/>
          </a:stretch>
        </p:blipFill>
        <p:spPr bwMode="auto">
          <a:xfrm>
            <a:off x="304800" y="4114800"/>
            <a:ext cx="4648200" cy="1925637"/>
          </a:xfrm>
          <a:prstGeom prst="rect">
            <a:avLst/>
          </a:prstGeom>
          <a:noFill/>
          <a:ln w="254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13" name="TextBox 11"/>
          <p:cNvSpPr txBox="1">
            <a:spLocks noChangeArrowheads="1"/>
          </p:cNvSpPr>
          <p:nvPr/>
        </p:nvSpPr>
        <p:spPr bwMode="auto">
          <a:xfrm>
            <a:off x="5029200" y="3743325"/>
            <a:ext cx="4114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dirty="0">
                <a:solidFill>
                  <a:srgbClr val="FF0000"/>
                </a:solidFill>
              </a:rPr>
              <a:t>DR Wiggler chamber concept with thermal spray clearing electrode – 1 VC for each wiggler pair.</a:t>
            </a:r>
          </a:p>
        </p:txBody>
      </p:sp>
      <p:pic>
        <p:nvPicPr>
          <p:cNvPr id="14" name="Picture 10"/>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5410200" y="4314825"/>
            <a:ext cx="3276600" cy="170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26"/>
          <p:cNvSpPr txBox="1">
            <a:spLocks noChangeArrowheads="1"/>
          </p:cNvSpPr>
          <p:nvPr/>
        </p:nvSpPr>
        <p:spPr bwMode="auto">
          <a:xfrm>
            <a:off x="2514600" y="6096000"/>
            <a:ext cx="1143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dirty="0">
                <a:solidFill>
                  <a:srgbClr val="FF0000"/>
                </a:solidFill>
              </a:rPr>
              <a:t>Y. </a:t>
            </a:r>
            <a:r>
              <a:rPr lang="en-US" sz="1400" dirty="0" err="1">
                <a:solidFill>
                  <a:srgbClr val="FF0000"/>
                </a:solidFill>
              </a:rPr>
              <a:t>Suetsugu</a:t>
            </a:r>
            <a:endParaRPr lang="en-US" sz="1400" dirty="0">
              <a:solidFill>
                <a:srgbClr val="FF0000"/>
              </a:solidFill>
            </a:endParaRPr>
          </a:p>
        </p:txBody>
      </p:sp>
      <p:sp>
        <p:nvSpPr>
          <p:cNvPr id="16" name="TextBox 22"/>
          <p:cNvSpPr txBox="1">
            <a:spLocks noChangeArrowheads="1"/>
          </p:cNvSpPr>
          <p:nvPr/>
        </p:nvSpPr>
        <p:spPr bwMode="auto">
          <a:xfrm>
            <a:off x="5486400" y="5943600"/>
            <a:ext cx="1143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dirty="0">
                <a:solidFill>
                  <a:srgbClr val="FF0000"/>
                </a:solidFill>
              </a:rPr>
              <a:t>Conway/Li</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
            <a:ext cx="9144000" cy="6019800"/>
          </a:xfrm>
        </p:spPr>
        <p:txBody>
          <a:bodyPr/>
          <a:lstStyle/>
          <a:p>
            <a:r>
              <a:rPr lang="en-US" sz="1600" dirty="0" smtClean="0"/>
              <a:t>Quantitative understanding of the cloud requires detailed simulations</a:t>
            </a:r>
          </a:p>
          <a:p>
            <a:r>
              <a:rPr lang="en-US" sz="1600" dirty="0" smtClean="0"/>
              <a:t>Most simulations in this talk were done with POSINST (M. Furman &amp; M. </a:t>
            </a:r>
            <a:r>
              <a:rPr lang="en-US" sz="1600" dirty="0" err="1" smtClean="0"/>
              <a:t>Pivi</a:t>
            </a:r>
            <a:r>
              <a:rPr lang="en-US" sz="1600" dirty="0" smtClean="0"/>
              <a:t>) </a:t>
            </a:r>
          </a:p>
          <a:p>
            <a:pPr lvl="1"/>
            <a:r>
              <a:rPr lang="en-US" sz="1400" dirty="0" smtClean="0"/>
              <a:t>Electrons represented by </a:t>
            </a:r>
            <a:r>
              <a:rPr lang="en-US" sz="1400" dirty="0" err="1" smtClean="0"/>
              <a:t>macroparticles</a:t>
            </a:r>
            <a:r>
              <a:rPr lang="en-US" sz="1400" dirty="0" smtClean="0"/>
              <a:t>, tracked under action of beam and space charge</a:t>
            </a:r>
          </a:p>
          <a:p>
            <a:pPr lvl="1"/>
            <a:r>
              <a:rPr lang="en-US" sz="1400" dirty="0" smtClean="0"/>
              <a:t>Primary and secondary electrons generated via probabilistic process</a:t>
            </a:r>
          </a:p>
          <a:p>
            <a:pPr lvl="2"/>
            <a:r>
              <a:rPr lang="en-US" sz="1200" dirty="0" smtClean="0"/>
              <a:t>Photoemission parameters: photon flux and azimuthal distribution, quantum efficiency, photoelectron energy and angular distribution</a:t>
            </a:r>
          </a:p>
          <a:p>
            <a:pPr lvl="2"/>
            <a:r>
              <a:rPr lang="en-US" sz="1200" dirty="0" smtClean="0"/>
              <a:t>Secondary emission parameters: SEY </a:t>
            </a:r>
            <a:r>
              <a:rPr lang="en-US" sz="1200" dirty="0" err="1" smtClean="0"/>
              <a:t>vs</a:t>
            </a:r>
            <a:r>
              <a:rPr lang="en-US" sz="1200" dirty="0" smtClean="0"/>
              <a:t> incident energy and angle </a:t>
            </a:r>
            <a:r>
              <a:rPr lang="el-GR" sz="1200" dirty="0" smtClean="0">
                <a:cs typeface="Arial"/>
              </a:rPr>
              <a:t>δ</a:t>
            </a:r>
            <a:r>
              <a:rPr lang="en-US" sz="1200" dirty="0" smtClean="0">
                <a:cs typeface="Arial"/>
              </a:rPr>
              <a:t>(E,</a:t>
            </a:r>
            <a:r>
              <a:rPr lang="el-GR" sz="1200" dirty="0" smtClean="0">
                <a:cs typeface="Arial"/>
              </a:rPr>
              <a:t>θ</a:t>
            </a:r>
            <a:r>
              <a:rPr lang="en-US" sz="1200" dirty="0" smtClean="0">
                <a:cs typeface="Arial"/>
              </a:rPr>
              <a:t>), </a:t>
            </a:r>
            <a:r>
              <a:rPr lang="en-US" sz="1200" dirty="0" smtClean="0"/>
              <a:t>secondary electron energy and angular distribution</a:t>
            </a:r>
            <a:endParaRPr lang="en-US" sz="1400" dirty="0" smtClean="0"/>
          </a:p>
          <a:p>
            <a:pPr lvl="1"/>
            <a:r>
              <a:rPr lang="en-US" sz="1400" dirty="0" smtClean="0"/>
              <a:t>Dipole, solenoid, or quadrupole fields</a:t>
            </a:r>
          </a:p>
          <a:p>
            <a:pPr lvl="1"/>
            <a:r>
              <a:rPr lang="en-US" sz="1400" dirty="0" smtClean="0"/>
              <a:t>Well travelled (LBL, ANL, SLAC, LANL, Cornell…)</a:t>
            </a:r>
          </a:p>
          <a:p>
            <a:pPr lvl="1"/>
            <a:r>
              <a:rPr lang="en-US" sz="1400" dirty="0" smtClean="0"/>
              <a:t>Example movie: field free, 10 bunches, positrons, 14 ns spacing</a:t>
            </a:r>
            <a:endParaRPr lang="en-US" sz="1400" dirty="0"/>
          </a:p>
        </p:txBody>
      </p:sp>
      <p:sp>
        <p:nvSpPr>
          <p:cNvPr id="3" name="Title 2"/>
          <p:cNvSpPr>
            <a:spLocks noGrp="1"/>
          </p:cNvSpPr>
          <p:nvPr>
            <p:ph type="title"/>
          </p:nvPr>
        </p:nvSpPr>
        <p:spPr/>
        <p:txBody>
          <a:bodyPr/>
          <a:lstStyle/>
          <a:p>
            <a:r>
              <a:rPr lang="en-US" dirty="0" smtClean="0"/>
              <a:t>EC Simulations</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7/19/2013</a:t>
            </a:fld>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17</a:t>
            </a:fld>
            <a:endParaRPr lang="en-US">
              <a:solidFill>
                <a:srgbClr val="000000"/>
              </a:solidFill>
            </a:endParaRPr>
          </a:p>
        </p:txBody>
      </p:sp>
      <p:pic>
        <p:nvPicPr>
          <p:cNvPr id="6" name="Picture 5" descr="avden_15e_c2_example.png"/>
          <p:cNvPicPr>
            <a:picLocks noChangeAspect="1"/>
          </p:cNvPicPr>
          <p:nvPr/>
        </p:nvPicPr>
        <p:blipFill>
          <a:blip r:embed="rId3"/>
          <a:stretch>
            <a:fillRect/>
          </a:stretch>
        </p:blipFill>
        <p:spPr>
          <a:xfrm>
            <a:off x="0" y="3448977"/>
            <a:ext cx="4495800" cy="3409023"/>
          </a:xfrm>
          <a:prstGeom prst="rect">
            <a:avLst/>
          </a:prstGeom>
        </p:spPr>
      </p:pic>
      <p:sp>
        <p:nvSpPr>
          <p:cNvPr id="8" name="TextBox 7"/>
          <p:cNvSpPr txBox="1"/>
          <p:nvPr/>
        </p:nvSpPr>
        <p:spPr>
          <a:xfrm>
            <a:off x="1371600" y="3810000"/>
            <a:ext cx="2586157" cy="400110"/>
          </a:xfrm>
          <a:prstGeom prst="rect">
            <a:avLst/>
          </a:prstGeom>
          <a:noFill/>
        </p:spPr>
        <p:txBody>
          <a:bodyPr wrap="none" rtlCol="0">
            <a:spAutoFit/>
          </a:bodyPr>
          <a:lstStyle/>
          <a:p>
            <a:r>
              <a:rPr lang="en-US" sz="2000" b="1" dirty="0" smtClean="0"/>
              <a:t>Average cloud density</a:t>
            </a:r>
            <a:endParaRPr lang="en-US" sz="2000" b="1" dirty="0"/>
          </a:p>
        </p:txBody>
      </p:sp>
      <p:pic>
        <p:nvPicPr>
          <p:cNvPr id="10" name="ec_buildup_movie_test.wmv">
            <a:hlinkClick r:id="" action="ppaction://media"/>
          </p:cNvPr>
          <p:cNvPicPr>
            <a:picLocks noRot="1" noChangeAspect="1"/>
          </p:cNvPicPr>
          <p:nvPr>
            <a:videoFile r:link="rId1"/>
          </p:nvPr>
        </p:nvPicPr>
        <p:blipFill>
          <a:blip r:embed="rId4"/>
          <a:stretch>
            <a:fillRect/>
          </a:stretch>
        </p:blipFill>
        <p:spPr>
          <a:xfrm>
            <a:off x="4267200" y="3200400"/>
            <a:ext cx="4876800" cy="3657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RFA Modeling (Field Free)</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18</a:t>
            </a:fld>
            <a:endParaRPr lang="en-US"/>
          </a:p>
        </p:txBody>
      </p:sp>
      <p:pic>
        <p:nvPicPr>
          <p:cNvPr id="6" name="Picture 5"/>
          <p:cNvPicPr>
            <a:picLocks noChangeAspect="1"/>
          </p:cNvPicPr>
          <p:nvPr/>
        </p:nvPicPr>
        <p:blipFill>
          <a:blip r:embed="rId3"/>
          <a:stretch>
            <a:fillRect/>
          </a:stretch>
        </p:blipFill>
        <p:spPr>
          <a:xfrm>
            <a:off x="4876800" y="3693884"/>
            <a:ext cx="4267200" cy="3164115"/>
          </a:xfrm>
          <a:prstGeom prst="rect">
            <a:avLst/>
          </a:prstGeom>
        </p:spPr>
      </p:pic>
      <p:sp>
        <p:nvSpPr>
          <p:cNvPr id="2" name="Content Placeholder 1"/>
          <p:cNvSpPr>
            <a:spLocks noGrp="1"/>
          </p:cNvSpPr>
          <p:nvPr>
            <p:ph idx="1"/>
          </p:nvPr>
        </p:nvSpPr>
        <p:spPr/>
        <p:txBody>
          <a:bodyPr/>
          <a:lstStyle/>
          <a:p>
            <a:r>
              <a:rPr lang="en-US" sz="2000" dirty="0" smtClean="0"/>
              <a:t>Also need a model of the RFA itself</a:t>
            </a:r>
          </a:p>
          <a:p>
            <a:pPr lvl="1"/>
            <a:r>
              <a:rPr lang="en-US" sz="1800" dirty="0" smtClean="0"/>
              <a:t>“Analytical model:” special function, </a:t>
            </a:r>
            <a:r>
              <a:rPr lang="en-US" sz="1800" dirty="0" smtClean="0"/>
              <a:t>called when particle collides in RFA region</a:t>
            </a:r>
          </a:p>
          <a:p>
            <a:pPr lvl="1"/>
            <a:r>
              <a:rPr lang="en-US" sz="1800" dirty="0" smtClean="0"/>
              <a:t>Maps incident particle position, energy, and angle into collector signals</a:t>
            </a:r>
          </a:p>
          <a:p>
            <a:pPr lvl="1"/>
            <a:r>
              <a:rPr lang="en-US" sz="1800" dirty="0" smtClean="0"/>
              <a:t>Binned by energy and transverse position to simulate a “voltage scan”</a:t>
            </a:r>
          </a:p>
          <a:p>
            <a:r>
              <a:rPr lang="en-US" sz="2000" dirty="0" smtClean="0"/>
              <a:t>Drift RFA </a:t>
            </a:r>
            <a:r>
              <a:rPr lang="en-US" sz="2000" dirty="0" smtClean="0"/>
              <a:t>model features:</a:t>
            </a:r>
          </a:p>
          <a:p>
            <a:pPr lvl="1"/>
            <a:r>
              <a:rPr lang="en-US" sz="1800" dirty="0" smtClean="0"/>
              <a:t>Cross checked with bench measurements done with a test RFA and electron gun</a:t>
            </a:r>
          </a:p>
          <a:p>
            <a:pPr lvl="2"/>
            <a:r>
              <a:rPr lang="en-US" sz="1600" dirty="0" smtClean="0"/>
              <a:t>Measurement: blue, model: red</a:t>
            </a:r>
            <a:endParaRPr lang="en-US" sz="2000" dirty="0" smtClean="0"/>
          </a:p>
          <a:p>
            <a:pPr lvl="1"/>
            <a:r>
              <a:rPr lang="en-US" sz="1800" dirty="0" smtClean="0"/>
              <a:t>Model of secondary electron production in beam pipe holes, and grid</a:t>
            </a:r>
          </a:p>
          <a:p>
            <a:pPr lvl="2"/>
            <a:r>
              <a:rPr lang="en-US" sz="1600" dirty="0" smtClean="0"/>
              <a:t>Results in enhancement of signal at  low/positive voltage</a:t>
            </a:r>
          </a:p>
          <a:p>
            <a:pPr lvl="1"/>
            <a:r>
              <a:rPr lang="en-US" sz="1800" dirty="0" smtClean="0"/>
              <a:t>Realistic fields </a:t>
            </a:r>
            <a:r>
              <a:rPr lang="en-US" sz="1800" dirty="0" smtClean="0"/>
              <a:t>(from OPERA 3D)</a:t>
            </a:r>
            <a:endParaRPr lang="en-US" sz="1800" dirty="0" smtClean="0"/>
          </a:p>
          <a:p>
            <a:pPr lvl="2"/>
            <a:r>
              <a:rPr lang="en-US" sz="1600" dirty="0" smtClean="0"/>
              <a:t>Results in non-ideal energy cutoff</a:t>
            </a:r>
          </a:p>
          <a:p>
            <a:pPr lvl="1"/>
            <a:endParaRPr lang="en-US" sz="1400" dirty="0" smtClean="0"/>
          </a:p>
          <a:p>
            <a:pPr lvl="1">
              <a:buNone/>
            </a:pPr>
            <a:r>
              <a:rPr lang="en-US" sz="1600" dirty="0" smtClean="0"/>
              <a:t>	</a:t>
            </a:r>
          </a:p>
          <a:p>
            <a:endParaRPr lang="en-US" sz="1800" dirty="0"/>
          </a:p>
        </p:txBody>
      </p:sp>
      <p:pic>
        <p:nvPicPr>
          <p:cNvPr id="7" name="Picture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642454" y="4267200"/>
            <a:ext cx="1643545" cy="2028107"/>
          </a:xfrm>
          <a:prstGeom prst="rect">
            <a:avLst/>
          </a:prstGeom>
          <a:noFill/>
          <a:ln>
            <a:noFill/>
          </a:ln>
          <a:scene3d>
            <a:camera prst="orthographicFront">
              <a:rot lat="0" lon="0" rev="1080000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838200" y="6229290"/>
            <a:ext cx="1225720" cy="400110"/>
          </a:xfrm>
          <a:prstGeom prst="rect">
            <a:avLst/>
          </a:prstGeom>
          <a:noFill/>
        </p:spPr>
        <p:txBody>
          <a:bodyPr wrap="none" rtlCol="0">
            <a:spAutoFit/>
          </a:bodyPr>
          <a:lstStyle/>
          <a:p>
            <a:pPr algn="r"/>
            <a:r>
              <a:rPr lang="en-US" sz="2000" dirty="0" smtClean="0">
                <a:solidFill>
                  <a:schemeClr val="accent2"/>
                </a:solidFill>
                <a:latin typeface="+mn-lt"/>
              </a:rPr>
              <a:t>Test RFA</a:t>
            </a:r>
            <a:endParaRPr lang="en-US" sz="2000" dirty="0">
              <a:solidFill>
                <a:schemeClr val="accent2"/>
              </a:solidFill>
              <a:latin typeface="+mn-lt"/>
            </a:endParaRPr>
          </a:p>
        </p:txBody>
      </p:sp>
      <p:cxnSp>
        <p:nvCxnSpPr>
          <p:cNvPr id="10" name="Straight Arrow Connector 9"/>
          <p:cNvCxnSpPr/>
          <p:nvPr/>
        </p:nvCxnSpPr>
        <p:spPr>
          <a:xfrm rot="16200000" flipH="1">
            <a:off x="5372100" y="4000500"/>
            <a:ext cx="10668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67200" y="4114800"/>
            <a:ext cx="4038600" cy="167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4"/>
          <p:cNvPicPr>
            <a:picLocks noChangeAspect="1"/>
          </p:cNvPicPr>
          <p:nvPr/>
        </p:nvPicPr>
        <p:blipFill>
          <a:blip r:embed="rId5"/>
          <a:srcRect/>
          <a:stretch>
            <a:fillRect/>
          </a:stretch>
        </p:blipFill>
        <p:spPr bwMode="auto">
          <a:xfrm>
            <a:off x="2438400" y="4267200"/>
            <a:ext cx="2156264" cy="1905000"/>
          </a:xfrm>
          <a:prstGeom prst="rect">
            <a:avLst/>
          </a:prstGeom>
          <a:noFill/>
          <a:ln w="9525">
            <a:noFill/>
            <a:miter lim="800000"/>
            <a:headEnd/>
            <a:tailEnd/>
          </a:ln>
        </p:spPr>
      </p:pic>
      <p:sp>
        <p:nvSpPr>
          <p:cNvPr id="15" name="TextBox 14"/>
          <p:cNvSpPr txBox="1"/>
          <p:nvPr/>
        </p:nvSpPr>
        <p:spPr>
          <a:xfrm>
            <a:off x="2542392" y="6172200"/>
            <a:ext cx="2182008" cy="400110"/>
          </a:xfrm>
          <a:prstGeom prst="rect">
            <a:avLst/>
          </a:prstGeom>
          <a:noFill/>
        </p:spPr>
        <p:txBody>
          <a:bodyPr wrap="none" rtlCol="0">
            <a:spAutoFit/>
          </a:bodyPr>
          <a:lstStyle/>
          <a:p>
            <a:pPr algn="r"/>
            <a:r>
              <a:rPr lang="en-US" sz="2000" dirty="0" smtClean="0">
                <a:solidFill>
                  <a:schemeClr val="accent2"/>
                </a:solidFill>
                <a:latin typeface="+mn-lt"/>
              </a:rPr>
              <a:t>OPERA3D Model</a:t>
            </a:r>
            <a:endParaRPr lang="en-US" sz="2000" dirty="0">
              <a:solidFill>
                <a:schemeClr val="accent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2971800"/>
          </a:xfrm>
        </p:spPr>
        <p:txBody>
          <a:bodyPr/>
          <a:lstStyle/>
          <a:p>
            <a:r>
              <a:rPr lang="en-US" sz="1800" dirty="0" smtClean="0"/>
              <a:t>Using the “analytical” method, a large quantity of data can be simultaneously fit, using a chi squared minimization procedure</a:t>
            </a:r>
            <a:endParaRPr lang="en-US" sz="1600" dirty="0" smtClean="0"/>
          </a:p>
          <a:p>
            <a:pPr lvl="1"/>
            <a:r>
              <a:rPr lang="en-US" sz="1600" dirty="0" smtClean="0"/>
              <a:t>Choose several different voltage scans, done under a wide variety of beam conditions</a:t>
            </a:r>
          </a:p>
          <a:p>
            <a:pPr lvl="1"/>
            <a:r>
              <a:rPr lang="en-US" sz="1600" dirty="0" smtClean="0"/>
              <a:t>Choose ~3, parameters which have significant/independent effects on the simulations </a:t>
            </a:r>
          </a:p>
          <a:p>
            <a:pPr lvl="1"/>
            <a:r>
              <a:rPr lang="en-US" sz="1600" dirty="0" smtClean="0"/>
              <a:t>Find parameter values which minimize difference between data and </a:t>
            </a:r>
            <a:r>
              <a:rPr lang="en-US" sz="1600" dirty="0" smtClean="0"/>
              <a:t>simulation</a:t>
            </a:r>
          </a:p>
          <a:p>
            <a:r>
              <a:rPr lang="en-US" sz="1800" dirty="0" smtClean="0"/>
              <a:t>Photon </a:t>
            </a:r>
            <a:r>
              <a:rPr lang="en-US" sz="1800" dirty="0" smtClean="0"/>
              <a:t>flux and azimuthal distribution </a:t>
            </a:r>
            <a:r>
              <a:rPr lang="en-US" sz="1800" dirty="0" smtClean="0"/>
              <a:t>taken from SYNRAD3D</a:t>
            </a:r>
            <a:endParaRPr lang="en-US" sz="1800" dirty="0" smtClean="0"/>
          </a:p>
          <a:p>
            <a:r>
              <a:rPr lang="en-US" sz="1800" dirty="0" smtClean="0"/>
              <a:t>SEY parameters taken from in-situ  measurements done at </a:t>
            </a:r>
            <a:r>
              <a:rPr lang="en-US" sz="1800" dirty="0" smtClean="0"/>
              <a:t>CESR</a:t>
            </a:r>
          </a:p>
          <a:p>
            <a:r>
              <a:rPr lang="en-US" sz="1800" dirty="0" smtClean="0"/>
              <a:t>Table shows beam conditions used for one round of fitting, and which parameter was most strongly determined by each</a:t>
            </a:r>
            <a:endParaRPr lang="en-US" sz="1800" dirty="0" smtClean="0"/>
          </a:p>
        </p:txBody>
      </p:sp>
      <p:sp>
        <p:nvSpPr>
          <p:cNvPr id="3" name="Title 2"/>
          <p:cNvSpPr>
            <a:spLocks noGrp="1"/>
          </p:cNvSpPr>
          <p:nvPr>
            <p:ph type="title"/>
          </p:nvPr>
        </p:nvSpPr>
        <p:spPr/>
        <p:txBody>
          <a:bodyPr/>
          <a:lstStyle/>
          <a:p>
            <a:r>
              <a:rPr lang="en-US" dirty="0" smtClean="0"/>
              <a:t>Fitting the Data</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a:xfrm>
            <a:off x="7315200" y="6629400"/>
            <a:ext cx="685800" cy="228600"/>
          </a:xfrm>
        </p:spPr>
        <p:txBody>
          <a:bodyPr/>
          <a:lstStyle/>
          <a:p>
            <a:pPr>
              <a:defRPr/>
            </a:pPr>
            <a:fld id="{66EBCDD8-490A-4340-8AFB-91AE61DAC24C}" type="slidenum">
              <a:rPr lang="en-US" smtClean="0"/>
              <a:pPr>
                <a:defRPr/>
              </a:pPr>
              <a:t>19</a:t>
            </a:fld>
            <a:endParaRPr lang="en-US"/>
          </a:p>
        </p:txBody>
      </p:sp>
      <p:pic>
        <p:nvPicPr>
          <p:cNvPr id="10" name="Picture 2"/>
          <p:cNvPicPr>
            <a:picLocks noChangeAspect="1" noChangeArrowheads="1"/>
          </p:cNvPicPr>
          <p:nvPr/>
        </p:nvPicPr>
        <p:blipFill>
          <a:blip r:embed="rId2"/>
          <a:stretch>
            <a:fillRect/>
          </a:stretch>
        </p:blipFill>
        <p:spPr bwMode="auto">
          <a:xfrm>
            <a:off x="1379784" y="3429000"/>
            <a:ext cx="6697416"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6934199" y="3733800"/>
            <a:ext cx="1143000" cy="990600"/>
          </a:xfrm>
          <a:prstGeom prst="rect">
            <a:avLst/>
          </a:prstGeom>
          <a:solidFill>
            <a:schemeClr val="bg1"/>
          </a:solidFill>
        </p:spPr>
        <p:txBody>
          <a:bodyPr wrap="square" rtlCol="0" anchor="ctr" anchorCtr="1">
            <a:noAutofit/>
          </a:bodyPr>
          <a:lstStyle/>
          <a:p>
            <a:r>
              <a:rPr lang="el-GR" sz="2400" dirty="0" smtClean="0">
                <a:latin typeface="Arial"/>
                <a:cs typeface="Arial"/>
              </a:rPr>
              <a:t>δ</a:t>
            </a:r>
            <a:r>
              <a:rPr lang="en-US" sz="2400" baseline="-25000" dirty="0" smtClean="0">
                <a:latin typeface="Arial"/>
                <a:cs typeface="Arial"/>
              </a:rPr>
              <a:t>max</a:t>
            </a:r>
            <a:endParaRPr lang="en-US" sz="2400" baseline="-25000" dirty="0"/>
          </a:p>
        </p:txBody>
      </p:sp>
      <p:sp>
        <p:nvSpPr>
          <p:cNvPr id="12" name="TextBox 11"/>
          <p:cNvSpPr txBox="1"/>
          <p:nvPr/>
        </p:nvSpPr>
        <p:spPr>
          <a:xfrm>
            <a:off x="6934199" y="4724400"/>
            <a:ext cx="1143000" cy="1066800"/>
          </a:xfrm>
          <a:prstGeom prst="rect">
            <a:avLst/>
          </a:prstGeom>
          <a:solidFill>
            <a:schemeClr val="bg1"/>
          </a:solidFill>
        </p:spPr>
        <p:txBody>
          <a:bodyPr wrap="square" rtlCol="0" anchor="ctr" anchorCtr="1">
            <a:noAutofit/>
          </a:bodyPr>
          <a:lstStyle/>
          <a:p>
            <a:r>
              <a:rPr lang="el-GR" sz="2400" dirty="0" smtClean="0">
                <a:latin typeface="Arial"/>
                <a:cs typeface="Arial"/>
              </a:rPr>
              <a:t>δ</a:t>
            </a:r>
            <a:r>
              <a:rPr lang="en-US" sz="2400" dirty="0" smtClean="0">
                <a:latin typeface="Arial"/>
                <a:cs typeface="Arial"/>
              </a:rPr>
              <a:t>(0)</a:t>
            </a:r>
            <a:endParaRPr lang="en-US" sz="2400" dirty="0"/>
          </a:p>
        </p:txBody>
      </p:sp>
      <p:sp>
        <p:nvSpPr>
          <p:cNvPr id="13" name="TextBox 12"/>
          <p:cNvSpPr txBox="1"/>
          <p:nvPr/>
        </p:nvSpPr>
        <p:spPr>
          <a:xfrm>
            <a:off x="6934199" y="5791200"/>
            <a:ext cx="1143000" cy="990600"/>
          </a:xfrm>
          <a:prstGeom prst="rect">
            <a:avLst/>
          </a:prstGeom>
          <a:solidFill>
            <a:schemeClr val="bg1"/>
          </a:solidFill>
        </p:spPr>
        <p:txBody>
          <a:bodyPr wrap="square" rtlCol="0" anchor="ctr" anchorCtr="1">
            <a:noAutofit/>
          </a:bodyPr>
          <a:lstStyle/>
          <a:p>
            <a:r>
              <a:rPr lang="en-US" sz="2400" dirty="0" smtClean="0">
                <a:latin typeface="Arial"/>
                <a:cs typeface="Arial"/>
              </a:rPr>
              <a:t>Q.E.</a:t>
            </a:r>
            <a:endParaRPr lang="en-US" sz="2400" dirty="0"/>
          </a:p>
        </p:txBody>
      </p:sp>
      <p:cxnSp>
        <p:nvCxnSpPr>
          <p:cNvPr id="14" name="Straight Connector 13"/>
          <p:cNvCxnSpPr/>
          <p:nvPr/>
        </p:nvCxnSpPr>
        <p:spPr>
          <a:xfrm rot="10800000">
            <a:off x="1608384" y="4724400"/>
            <a:ext cx="640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1608384" y="5764211"/>
            <a:ext cx="640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Overview</a:t>
            </a:r>
          </a:p>
          <a:p>
            <a:pPr lvl="1"/>
            <a:r>
              <a:rPr lang="en-US" dirty="0" smtClean="0"/>
              <a:t>Electron cloud</a:t>
            </a:r>
          </a:p>
          <a:p>
            <a:pPr lvl="1"/>
            <a:r>
              <a:rPr lang="en-US" dirty="0" smtClean="0"/>
              <a:t>CESR-TA program</a:t>
            </a:r>
          </a:p>
          <a:p>
            <a:r>
              <a:rPr lang="en-US" dirty="0" smtClean="0"/>
              <a:t>Retarding Field Analyzers</a:t>
            </a:r>
          </a:p>
          <a:p>
            <a:pPr lvl="1"/>
            <a:r>
              <a:rPr lang="en-US" dirty="0" smtClean="0"/>
              <a:t>Measurements</a:t>
            </a:r>
          </a:p>
          <a:p>
            <a:pPr lvl="1"/>
            <a:r>
              <a:rPr lang="en-US" dirty="0" smtClean="0"/>
              <a:t>Mitigation comparisons</a:t>
            </a:r>
          </a:p>
          <a:p>
            <a:r>
              <a:rPr lang="en-US" dirty="0" smtClean="0"/>
              <a:t>Cloud simulations</a:t>
            </a:r>
          </a:p>
          <a:p>
            <a:pPr lvl="1"/>
            <a:r>
              <a:rPr lang="en-US" dirty="0" smtClean="0"/>
              <a:t>Detector modeling</a:t>
            </a:r>
          </a:p>
          <a:p>
            <a:pPr lvl="1"/>
            <a:r>
              <a:rPr lang="en-US" dirty="0" smtClean="0"/>
              <a:t>Fitting data</a:t>
            </a:r>
          </a:p>
          <a:p>
            <a:pPr lvl="1"/>
            <a:r>
              <a:rPr lang="en-US" dirty="0" smtClean="0"/>
              <a:t>Investigating interesting phenomena</a:t>
            </a:r>
          </a:p>
          <a:p>
            <a:endParaRPr lang="en-US" sz="2800" dirty="0"/>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7/19/2013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2</a:t>
            </a:fld>
            <a:endParaRPr lang="en-US">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Top plots show transverse distribution, bottom plots show retarding voltage scan (Aluminum chamber, field free)</a:t>
            </a:r>
          </a:p>
          <a:p>
            <a:pPr lvl="1"/>
            <a:r>
              <a:rPr lang="en-US" sz="2000" dirty="0" smtClean="0"/>
              <a:t>Data in blue, simulation in red</a:t>
            </a:r>
            <a:endParaRPr lang="en-US" sz="2000" dirty="0"/>
          </a:p>
        </p:txBody>
      </p:sp>
      <p:sp>
        <p:nvSpPr>
          <p:cNvPr id="3" name="Title 2"/>
          <p:cNvSpPr>
            <a:spLocks noGrp="1"/>
          </p:cNvSpPr>
          <p:nvPr>
            <p:ph type="title"/>
          </p:nvPr>
        </p:nvSpPr>
        <p:spPr/>
        <p:txBody>
          <a:bodyPr/>
          <a:lstStyle/>
          <a:p>
            <a:r>
              <a:rPr lang="en-US" dirty="0" smtClean="0"/>
              <a:t>Fit Results I</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20</a:t>
            </a:fld>
            <a:endParaRPr lang="en-US"/>
          </a:p>
        </p:txBody>
      </p:sp>
      <p:pic>
        <p:nvPicPr>
          <p:cNvPr id="7" name="Picture 6" descr="fit_examples.png"/>
          <p:cNvPicPr>
            <a:picLocks noChangeAspect="1"/>
          </p:cNvPicPr>
          <p:nvPr/>
        </p:nvPicPr>
        <p:blipFill>
          <a:blip r:embed="rId2"/>
          <a:stretch>
            <a:fillRect/>
          </a:stretch>
        </p:blipFill>
        <p:spPr>
          <a:xfrm>
            <a:off x="0" y="1905000"/>
            <a:ext cx="8991600" cy="470126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Top plots show transverse distribution, bottom plots show retarding voltage scan (Aluminum chamber, field free)</a:t>
            </a:r>
          </a:p>
          <a:p>
            <a:pPr lvl="1"/>
            <a:r>
              <a:rPr lang="en-US" sz="2000" dirty="0" smtClean="0"/>
              <a:t>Data in blue, simulation in red</a:t>
            </a:r>
          </a:p>
          <a:p>
            <a:pPr lvl="1"/>
            <a:endParaRPr lang="en-US" sz="2000" dirty="0"/>
          </a:p>
        </p:txBody>
      </p:sp>
      <p:sp>
        <p:nvSpPr>
          <p:cNvPr id="3" name="Title 2"/>
          <p:cNvSpPr>
            <a:spLocks noGrp="1"/>
          </p:cNvSpPr>
          <p:nvPr>
            <p:ph type="title"/>
          </p:nvPr>
        </p:nvSpPr>
        <p:spPr/>
        <p:txBody>
          <a:bodyPr/>
          <a:lstStyle/>
          <a:p>
            <a:r>
              <a:rPr lang="en-US" dirty="0" smtClean="0"/>
              <a:t>Fit Results II</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21</a:t>
            </a:fld>
            <a:endParaRPr lang="en-US"/>
          </a:p>
        </p:txBody>
      </p:sp>
      <p:pic>
        <p:nvPicPr>
          <p:cNvPr id="7" name="Picture 6" descr="fit_examples.png"/>
          <p:cNvPicPr>
            <a:picLocks noChangeAspect="1"/>
          </p:cNvPicPr>
          <p:nvPr/>
        </p:nvPicPr>
        <p:blipFill>
          <a:blip r:embed="rId2"/>
          <a:stretch>
            <a:fillRect/>
          </a:stretch>
        </p:blipFill>
        <p:spPr>
          <a:xfrm>
            <a:off x="0" y="1905000"/>
            <a:ext cx="8991600" cy="470126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Best Fit Parameters</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22</a:t>
            </a:fld>
            <a:endParaRPr lang="en-US"/>
          </a:p>
        </p:txBody>
      </p:sp>
      <p:pic>
        <p:nvPicPr>
          <p:cNvPr id="7" name="Picture 6" descr="sey_best_fit_rfa_drift_pub_bar2.png"/>
          <p:cNvPicPr>
            <a:picLocks noChangeAspect="1"/>
          </p:cNvPicPr>
          <p:nvPr/>
        </p:nvPicPr>
        <p:blipFill>
          <a:blip r:embed="rId2"/>
          <a:stretch>
            <a:fillRect/>
          </a:stretch>
        </p:blipFill>
        <p:spPr>
          <a:xfrm>
            <a:off x="4343399" y="3037113"/>
            <a:ext cx="4800601" cy="3820887"/>
          </a:xfrm>
          <a:prstGeom prst="rect">
            <a:avLst/>
          </a:prstGeom>
        </p:spPr>
      </p:pic>
      <p:sp>
        <p:nvSpPr>
          <p:cNvPr id="2" name="Content Placeholder 1"/>
          <p:cNvSpPr>
            <a:spLocks noGrp="1"/>
          </p:cNvSpPr>
          <p:nvPr>
            <p:ph idx="1"/>
          </p:nvPr>
        </p:nvSpPr>
        <p:spPr>
          <a:xfrm>
            <a:off x="0" y="457200"/>
            <a:ext cx="4724400" cy="5943600"/>
          </a:xfrm>
        </p:spPr>
        <p:txBody>
          <a:bodyPr/>
          <a:lstStyle/>
          <a:p>
            <a:r>
              <a:rPr lang="en-US" sz="2400" dirty="0" smtClean="0"/>
              <a:t>Have obtained best fit </a:t>
            </a:r>
          </a:p>
          <a:p>
            <a:pPr>
              <a:buNone/>
            </a:pPr>
            <a:r>
              <a:rPr lang="en-US" sz="2400" dirty="0" smtClean="0"/>
              <a:t>	primary and secondary emission parameters for </a:t>
            </a:r>
          </a:p>
          <a:p>
            <a:pPr>
              <a:buNone/>
            </a:pPr>
            <a:r>
              <a:rPr lang="en-US" sz="2400" dirty="0" smtClean="0"/>
              <a:t>	all instrumented surfaces</a:t>
            </a:r>
          </a:p>
          <a:p>
            <a:pPr lvl="1"/>
            <a:r>
              <a:rPr lang="en-US" sz="2000" dirty="0" smtClean="0"/>
              <a:t>Table shows results for Al chamber</a:t>
            </a:r>
          </a:p>
          <a:p>
            <a:pPr lvl="1"/>
            <a:r>
              <a:rPr lang="en-US" sz="2000" dirty="0" smtClean="0"/>
              <a:t>Errors on parameters </a:t>
            </a:r>
          </a:p>
          <a:p>
            <a:pPr lvl="1">
              <a:buNone/>
            </a:pPr>
            <a:r>
              <a:rPr lang="en-US" sz="2000" dirty="0" smtClean="0"/>
              <a:t>derived from covariance </a:t>
            </a:r>
          </a:p>
          <a:p>
            <a:pPr lvl="1">
              <a:buNone/>
            </a:pPr>
            <a:r>
              <a:rPr lang="en-US" sz="2000" dirty="0" smtClean="0"/>
              <a:t>matrix of fits</a:t>
            </a:r>
          </a:p>
          <a:p>
            <a:r>
              <a:rPr lang="en-US" sz="2400" dirty="0" smtClean="0"/>
              <a:t>Plot shows best fit SEY curves</a:t>
            </a:r>
          </a:p>
          <a:p>
            <a:pPr lvl="1"/>
            <a:r>
              <a:rPr lang="en-US" sz="2000" dirty="0" err="1" smtClean="0"/>
              <a:t>TiN</a:t>
            </a:r>
            <a:r>
              <a:rPr lang="en-US" sz="2000" dirty="0" smtClean="0"/>
              <a:t> and DLC have lowest SEY</a:t>
            </a:r>
          </a:p>
          <a:p>
            <a:pPr lvl="2"/>
            <a:r>
              <a:rPr lang="en-US" sz="1800" dirty="0" smtClean="0"/>
              <a:t>Some question about effect of charging in DLC</a:t>
            </a:r>
          </a:p>
          <a:p>
            <a:pPr lvl="1"/>
            <a:r>
              <a:rPr lang="en-US" sz="2000" dirty="0" err="1" smtClean="0"/>
              <a:t>aC</a:t>
            </a:r>
            <a:r>
              <a:rPr lang="en-US" sz="2000" dirty="0" smtClean="0"/>
              <a:t> has lowest quantum</a:t>
            </a:r>
          </a:p>
          <a:p>
            <a:pPr lvl="1">
              <a:buNone/>
            </a:pPr>
            <a:r>
              <a:rPr lang="en-US" sz="2000" dirty="0" smtClean="0"/>
              <a:t>	efficiency</a:t>
            </a:r>
          </a:p>
          <a:p>
            <a:pPr lvl="1">
              <a:buNone/>
            </a:pPr>
            <a:endParaRPr lang="en-US" sz="2000" dirty="0"/>
          </a:p>
        </p:txBody>
      </p:sp>
      <p:graphicFrame>
        <p:nvGraphicFramePr>
          <p:cNvPr id="9" name="Table 8"/>
          <p:cNvGraphicFramePr>
            <a:graphicFrameLocks noGrp="1"/>
          </p:cNvGraphicFramePr>
          <p:nvPr/>
        </p:nvGraphicFramePr>
        <p:xfrm>
          <a:off x="3962400" y="609600"/>
          <a:ext cx="5181600" cy="2595880"/>
        </p:xfrm>
        <a:graphic>
          <a:graphicData uri="http://schemas.openxmlformats.org/drawingml/2006/table">
            <a:tbl>
              <a:tblPr firstRow="1" bandRow="1">
                <a:tableStyleId>{5C22544A-7EE6-4342-B048-85BDC9FD1C3A}</a:tableStyleId>
              </a:tblPr>
              <a:tblGrid>
                <a:gridCol w="2984122"/>
                <a:gridCol w="998854"/>
                <a:gridCol w="1198624"/>
              </a:tblGrid>
              <a:tr h="370840">
                <a:tc>
                  <a:txBody>
                    <a:bodyPr/>
                    <a:lstStyle/>
                    <a:p>
                      <a:r>
                        <a:rPr lang="en-US" sz="1600" b="1" dirty="0" smtClean="0"/>
                        <a:t>Parameter</a:t>
                      </a:r>
                      <a:endParaRPr lang="en-US" sz="1600" b="1" dirty="0"/>
                    </a:p>
                  </a:txBody>
                  <a:tcPr/>
                </a:tc>
                <a:tc>
                  <a:txBody>
                    <a:bodyPr/>
                    <a:lstStyle/>
                    <a:p>
                      <a:r>
                        <a:rPr lang="en-US" sz="1600" b="1" dirty="0" smtClean="0"/>
                        <a:t>Base</a:t>
                      </a:r>
                      <a:endParaRPr lang="en-US" sz="1600" b="1" dirty="0"/>
                    </a:p>
                  </a:txBody>
                  <a:tcPr/>
                </a:tc>
                <a:tc>
                  <a:txBody>
                    <a:bodyPr/>
                    <a:lstStyle/>
                    <a:p>
                      <a:r>
                        <a:rPr lang="en-US" sz="1600" b="1" dirty="0" smtClean="0"/>
                        <a:t>Best Fit</a:t>
                      </a:r>
                      <a:endParaRPr lang="en-US" sz="16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True secondary yield (</a:t>
                      </a:r>
                      <a:r>
                        <a:rPr lang="el-GR" sz="1600" b="1" dirty="0" smtClean="0"/>
                        <a:t>δ</a:t>
                      </a:r>
                      <a:r>
                        <a:rPr lang="en-US" sz="1600" b="1" i="1" baseline="-25000" dirty="0" err="1" smtClean="0"/>
                        <a:t>ts</a:t>
                      </a:r>
                      <a:r>
                        <a:rPr lang="en-US" sz="1600" b="1" dirty="0" smtClean="0"/>
                        <a:t>)</a:t>
                      </a:r>
                      <a:endParaRPr lang="en-US" sz="1600" b="1" dirty="0"/>
                    </a:p>
                  </a:txBody>
                  <a:tcPr/>
                </a:tc>
                <a:tc>
                  <a:txBody>
                    <a:bodyPr/>
                    <a:lstStyle/>
                    <a:p>
                      <a:r>
                        <a:rPr lang="en-US" sz="1600" b="1" dirty="0" smtClean="0"/>
                        <a:t>1.37</a:t>
                      </a:r>
                      <a:endParaRPr lang="en-US" sz="1600" b="1" dirty="0"/>
                    </a:p>
                  </a:txBody>
                  <a:tcPr/>
                </a:tc>
                <a:tc>
                  <a:txBody>
                    <a:bodyPr/>
                    <a:lstStyle/>
                    <a:p>
                      <a:r>
                        <a:rPr lang="en-US" sz="1600" b="1" dirty="0" smtClean="0"/>
                        <a:t>2.08 ± .09</a:t>
                      </a:r>
                      <a:endParaRPr lang="en-US" sz="16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Elastic yield (</a:t>
                      </a:r>
                      <a:r>
                        <a:rPr lang="el-GR" sz="1600" b="1" dirty="0" smtClean="0"/>
                        <a:t>δ</a:t>
                      </a:r>
                      <a:r>
                        <a:rPr lang="en-US" sz="1600" b="1" baseline="-25000" dirty="0" smtClean="0"/>
                        <a:t>0</a:t>
                      </a:r>
                      <a:r>
                        <a:rPr lang="en-US" sz="1600" b="1" dirty="0" smtClean="0"/>
                        <a:t>)</a:t>
                      </a:r>
                      <a:endParaRPr lang="en-US" sz="1600" b="1" dirty="0"/>
                    </a:p>
                  </a:txBody>
                  <a:tcPr/>
                </a:tc>
                <a:tc>
                  <a:txBody>
                    <a:bodyPr/>
                    <a:lstStyle/>
                    <a:p>
                      <a:r>
                        <a:rPr lang="en-US" sz="1600" b="1" dirty="0" smtClean="0"/>
                        <a:t>.5</a:t>
                      </a:r>
                      <a:endParaRPr lang="en-US" sz="1600" b="1" dirty="0"/>
                    </a:p>
                  </a:txBody>
                  <a:tcPr/>
                </a:tc>
                <a:tc>
                  <a:txBody>
                    <a:bodyPr/>
                    <a:lstStyle/>
                    <a:p>
                      <a:r>
                        <a:rPr lang="en-US" sz="1600" b="1" dirty="0" smtClean="0"/>
                        <a:t>.36 ± .03</a:t>
                      </a:r>
                      <a:endParaRPr lang="en-US" sz="16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Rediffused</a:t>
                      </a:r>
                      <a:r>
                        <a:rPr lang="en-US" sz="1600" b="1" baseline="0" dirty="0" smtClean="0"/>
                        <a:t> yield (</a:t>
                      </a:r>
                      <a:r>
                        <a:rPr lang="el-GR" sz="1600" b="1" dirty="0" smtClean="0"/>
                        <a:t>δ</a:t>
                      </a:r>
                      <a:r>
                        <a:rPr lang="en-US" sz="1600" b="1" i="1" baseline="-25000" dirty="0" smtClean="0"/>
                        <a:t>red</a:t>
                      </a:r>
                      <a:r>
                        <a:rPr lang="en-US" sz="1600" b="1" dirty="0" smtClean="0"/>
                        <a:t>)</a:t>
                      </a:r>
                      <a:endParaRPr lang="en-US" sz="1600" b="1" dirty="0"/>
                    </a:p>
                  </a:txBody>
                  <a:tcPr/>
                </a:tc>
                <a:tc>
                  <a:txBody>
                    <a:bodyPr/>
                    <a:lstStyle/>
                    <a:p>
                      <a:r>
                        <a:rPr lang="en-US" sz="1600" b="1" dirty="0" smtClean="0"/>
                        <a:t>.2</a:t>
                      </a:r>
                      <a:endParaRPr lang="en-US" sz="1600" b="1" dirty="0"/>
                    </a:p>
                  </a:txBody>
                  <a:tcPr/>
                </a:tc>
                <a:tc>
                  <a:txBody>
                    <a:bodyPr/>
                    <a:lstStyle/>
                    <a:p>
                      <a:r>
                        <a:rPr lang="en-US" sz="1600" b="1" dirty="0" smtClean="0"/>
                        <a:t>.2</a:t>
                      </a:r>
                      <a:endParaRPr lang="en-US" sz="16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Peak yield energy (</a:t>
                      </a:r>
                      <a:r>
                        <a:rPr lang="en-US" sz="1600" b="1" i="1" dirty="0" err="1" smtClean="0"/>
                        <a:t>E</a:t>
                      </a:r>
                      <a:r>
                        <a:rPr lang="en-US" sz="1600" b="1" i="1" baseline="-25000" dirty="0" err="1" smtClean="0"/>
                        <a:t>ts</a:t>
                      </a:r>
                      <a:r>
                        <a:rPr lang="en-US" sz="1600" b="1" dirty="0" smtClean="0"/>
                        <a:t>)</a:t>
                      </a:r>
                      <a:endParaRPr lang="en-US" sz="1600" b="1" dirty="0"/>
                    </a:p>
                  </a:txBody>
                  <a:tcPr/>
                </a:tc>
                <a:tc>
                  <a:txBody>
                    <a:bodyPr/>
                    <a:lstStyle/>
                    <a:p>
                      <a:r>
                        <a:rPr lang="en-US" sz="1600" b="1" dirty="0" smtClean="0"/>
                        <a:t>280 </a:t>
                      </a:r>
                      <a:r>
                        <a:rPr lang="en-US" sz="1600" b="1" dirty="0" err="1" smtClean="0"/>
                        <a:t>eV</a:t>
                      </a:r>
                      <a:endParaRPr lang="en-US" sz="1600" b="1" dirty="0"/>
                    </a:p>
                  </a:txBody>
                  <a:tcPr/>
                </a:tc>
                <a:tc>
                  <a:txBody>
                    <a:bodyPr/>
                    <a:lstStyle/>
                    <a:p>
                      <a:r>
                        <a:rPr lang="en-US" sz="1600" b="1" dirty="0" smtClean="0"/>
                        <a:t>280 </a:t>
                      </a:r>
                      <a:r>
                        <a:rPr lang="en-US" sz="1600" b="1" dirty="0" err="1" smtClean="0"/>
                        <a:t>eV</a:t>
                      </a:r>
                      <a:endParaRPr lang="en-US" sz="1600" b="1" dirty="0"/>
                    </a:p>
                  </a:txBody>
                  <a:tcPr/>
                </a:tc>
              </a:tr>
              <a:tr h="370840">
                <a:tc>
                  <a:txBody>
                    <a:bodyPr/>
                    <a:lstStyle/>
                    <a:p>
                      <a:r>
                        <a:rPr lang="en-US" sz="1600" b="1" i="0" dirty="0" smtClean="0"/>
                        <a:t>Quantum</a:t>
                      </a:r>
                      <a:r>
                        <a:rPr lang="en-US" sz="1600" b="1" i="0" baseline="0" dirty="0" smtClean="0"/>
                        <a:t> efficiency, 5.3 </a:t>
                      </a:r>
                      <a:r>
                        <a:rPr lang="en-US" sz="1600" b="1" i="0" baseline="0" dirty="0" err="1" smtClean="0"/>
                        <a:t>GeV</a:t>
                      </a:r>
                      <a:endParaRPr lang="en-US" sz="1600" b="1" i="0" dirty="0"/>
                    </a:p>
                  </a:txBody>
                  <a:tcPr/>
                </a:tc>
                <a:tc>
                  <a:txBody>
                    <a:bodyPr/>
                    <a:lstStyle/>
                    <a:p>
                      <a:r>
                        <a:rPr lang="en-US" sz="1600" b="1" dirty="0" smtClean="0"/>
                        <a:t>.1</a:t>
                      </a:r>
                      <a:endParaRPr lang="en-US" sz="1600" b="1" dirty="0"/>
                    </a:p>
                  </a:txBody>
                  <a:tcPr/>
                </a:tc>
                <a:tc>
                  <a:txBody>
                    <a:bodyPr/>
                    <a:lstStyle/>
                    <a:p>
                      <a:r>
                        <a:rPr lang="en-US" sz="1600" b="1" dirty="0" smtClean="0"/>
                        <a:t>.11 ± .01</a:t>
                      </a:r>
                      <a:endParaRPr lang="en-US" sz="1600" b="1" dirty="0"/>
                    </a:p>
                  </a:txBody>
                  <a:tcPr/>
                </a:tc>
              </a:tr>
              <a:tr h="370840">
                <a:tc>
                  <a:txBody>
                    <a:bodyPr/>
                    <a:lstStyle/>
                    <a:p>
                      <a:r>
                        <a:rPr lang="en-US" sz="1600" b="1" i="0" dirty="0" smtClean="0"/>
                        <a:t>Quantum</a:t>
                      </a:r>
                      <a:r>
                        <a:rPr lang="en-US" sz="1600" b="1" i="0" baseline="0" dirty="0" smtClean="0"/>
                        <a:t> efficiency, 2.1 </a:t>
                      </a:r>
                      <a:r>
                        <a:rPr lang="en-US" sz="1600" b="1" i="0" baseline="0" dirty="0" err="1" smtClean="0"/>
                        <a:t>GeV</a:t>
                      </a:r>
                      <a:endParaRPr lang="en-US" sz="1600" b="1" i="0" dirty="0"/>
                    </a:p>
                  </a:txBody>
                  <a:tcPr/>
                </a:tc>
                <a:tc>
                  <a:txBody>
                    <a:bodyPr/>
                    <a:lstStyle/>
                    <a:p>
                      <a:r>
                        <a:rPr lang="en-US" sz="1600" b="1" dirty="0" smtClean="0"/>
                        <a:t>.1</a:t>
                      </a:r>
                      <a:endParaRPr lang="en-US" sz="1600" b="1" dirty="0"/>
                    </a:p>
                  </a:txBody>
                  <a:tcPr/>
                </a:tc>
                <a:tc>
                  <a:txBody>
                    <a:bodyPr/>
                    <a:lstStyle/>
                    <a:p>
                      <a:r>
                        <a:rPr lang="en-US" sz="1600" b="1" dirty="0" smtClean="0"/>
                        <a:t>.08 ± .01</a:t>
                      </a:r>
                      <a:endParaRPr lang="en-US" sz="16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Dipole Simulations</a:t>
            </a:r>
            <a:endParaRPr lang="en-US" dirty="0"/>
          </a:p>
        </p:txBody>
      </p:sp>
      <p:pic>
        <p:nvPicPr>
          <p:cNvPr id="4" name="Picture 3" descr="slac4_bigfit2_c20.png"/>
          <p:cNvPicPr>
            <a:picLocks noChangeAspect="1"/>
          </p:cNvPicPr>
          <p:nvPr/>
        </p:nvPicPr>
        <p:blipFill>
          <a:blip r:embed="rId2"/>
          <a:stretch>
            <a:fillRect/>
          </a:stretch>
        </p:blipFill>
        <p:spPr>
          <a:xfrm>
            <a:off x="0" y="3429000"/>
            <a:ext cx="4587079" cy="3429000"/>
          </a:xfrm>
          <a:prstGeom prst="rect">
            <a:avLst/>
          </a:prstGeom>
        </p:spPr>
      </p:pic>
      <p:pic>
        <p:nvPicPr>
          <p:cNvPr id="6" name="Picture 5" descr="slac3_bigfit2_c20.png"/>
          <p:cNvPicPr>
            <a:picLocks noChangeAspect="1"/>
          </p:cNvPicPr>
          <p:nvPr/>
        </p:nvPicPr>
        <p:blipFill>
          <a:blip r:embed="rId3"/>
          <a:stretch>
            <a:fillRect/>
          </a:stretch>
        </p:blipFill>
        <p:spPr>
          <a:xfrm>
            <a:off x="4572000" y="3440272"/>
            <a:ext cx="4572000" cy="3417728"/>
          </a:xfrm>
          <a:prstGeom prst="rect">
            <a:avLst/>
          </a:prstGeom>
        </p:spPr>
      </p:pic>
      <p:sp>
        <p:nvSpPr>
          <p:cNvPr id="7" name="TextBox 6"/>
          <p:cNvSpPr txBox="1"/>
          <p:nvPr/>
        </p:nvSpPr>
        <p:spPr>
          <a:xfrm>
            <a:off x="1676400" y="4191000"/>
            <a:ext cx="2590800" cy="461665"/>
          </a:xfrm>
          <a:prstGeom prst="rect">
            <a:avLst/>
          </a:prstGeom>
          <a:noFill/>
        </p:spPr>
        <p:txBody>
          <a:bodyPr wrap="square" rtlCol="0">
            <a:spAutoFit/>
          </a:bodyPr>
          <a:lstStyle/>
          <a:p>
            <a:r>
              <a:rPr lang="en-US" sz="2400" b="1" dirty="0" smtClean="0">
                <a:solidFill>
                  <a:srgbClr val="FF0000"/>
                </a:solidFill>
                <a:latin typeface="+mj-lt"/>
              </a:rPr>
              <a:t>Al chamber</a:t>
            </a:r>
            <a:endParaRPr lang="en-US" sz="2400" b="1" dirty="0">
              <a:solidFill>
                <a:srgbClr val="FF0000"/>
              </a:solidFill>
              <a:latin typeface="+mj-lt"/>
            </a:endParaRPr>
          </a:p>
        </p:txBody>
      </p:sp>
      <p:sp>
        <p:nvSpPr>
          <p:cNvPr id="8" name="TextBox 7"/>
          <p:cNvSpPr txBox="1"/>
          <p:nvPr/>
        </p:nvSpPr>
        <p:spPr>
          <a:xfrm>
            <a:off x="6172200" y="4191000"/>
            <a:ext cx="2043380" cy="461665"/>
          </a:xfrm>
          <a:prstGeom prst="rect">
            <a:avLst/>
          </a:prstGeom>
          <a:noFill/>
        </p:spPr>
        <p:txBody>
          <a:bodyPr wrap="none" rtlCol="0">
            <a:spAutoFit/>
          </a:bodyPr>
          <a:lstStyle/>
          <a:p>
            <a:r>
              <a:rPr lang="en-US" sz="2400" b="1" dirty="0" err="1" smtClean="0">
                <a:solidFill>
                  <a:srgbClr val="FF0000"/>
                </a:solidFill>
                <a:latin typeface="+mj-lt"/>
              </a:rPr>
              <a:t>TiN</a:t>
            </a:r>
            <a:r>
              <a:rPr lang="en-US" sz="2400" b="1" dirty="0" smtClean="0">
                <a:solidFill>
                  <a:srgbClr val="FF0000"/>
                </a:solidFill>
                <a:latin typeface="+mj-lt"/>
              </a:rPr>
              <a:t> chamber</a:t>
            </a:r>
            <a:endParaRPr lang="en-US" sz="2400" b="1" dirty="0">
              <a:solidFill>
                <a:srgbClr val="FF0000"/>
              </a:solidFill>
              <a:latin typeface="+mj-lt"/>
            </a:endParaRPr>
          </a:p>
        </p:txBody>
      </p:sp>
      <p:sp>
        <p:nvSpPr>
          <p:cNvPr id="3" name="Content Placeholder 2"/>
          <p:cNvSpPr>
            <a:spLocks noGrp="1"/>
          </p:cNvSpPr>
          <p:nvPr>
            <p:ph idx="1"/>
          </p:nvPr>
        </p:nvSpPr>
        <p:spPr>
          <a:xfrm>
            <a:off x="0" y="533400"/>
            <a:ext cx="9144000" cy="5943600"/>
          </a:xfrm>
        </p:spPr>
        <p:txBody>
          <a:bodyPr/>
          <a:lstStyle/>
          <a:p>
            <a:r>
              <a:rPr lang="en-US" sz="1800" dirty="0" smtClean="0"/>
              <a:t>More challenging than drift simulations, due to ~1D nature of electron movement</a:t>
            </a:r>
          </a:p>
          <a:p>
            <a:pPr lvl="1"/>
            <a:r>
              <a:rPr lang="en-US" sz="1600" dirty="0" smtClean="0"/>
              <a:t>Need to model exact locations of beam pipe holes, since RFA depletes the cloud it’s measuring</a:t>
            </a:r>
          </a:p>
          <a:p>
            <a:r>
              <a:rPr lang="en-US" sz="1800" dirty="0" smtClean="0"/>
              <a:t>Plugging in best fit SEY parameters from drift data yields reasonable, not perfect results</a:t>
            </a:r>
          </a:p>
          <a:p>
            <a:pPr lvl="1"/>
            <a:r>
              <a:rPr lang="en-US" sz="1600" dirty="0" smtClean="0"/>
              <a:t>Example plots: SLAC chicane RFAs, 1x20x2.8 </a:t>
            </a:r>
            <a:r>
              <a:rPr lang="en-US" sz="1600" dirty="0" err="1" smtClean="0"/>
              <a:t>mA</a:t>
            </a:r>
            <a:r>
              <a:rPr lang="en-US" sz="1600" dirty="0" smtClean="0"/>
              <a:t> e+, 5.3 </a:t>
            </a:r>
            <a:r>
              <a:rPr lang="en-US" sz="1600" dirty="0" err="1" smtClean="0"/>
              <a:t>GeV</a:t>
            </a:r>
            <a:r>
              <a:rPr lang="en-US" sz="1600" dirty="0" smtClean="0"/>
              <a:t>, 14 ns</a:t>
            </a:r>
          </a:p>
          <a:p>
            <a:pPr lvl="1"/>
            <a:r>
              <a:rPr lang="en-US" sz="1600" dirty="0" smtClean="0"/>
              <a:t>Ignoring low energy</a:t>
            </a:r>
          </a:p>
          <a:p>
            <a:pPr lvl="1"/>
            <a:r>
              <a:rPr lang="en-US" sz="1600" dirty="0" smtClean="0"/>
              <a:t>Analytical RFA model probably not good enough</a:t>
            </a:r>
          </a:p>
          <a:p>
            <a:r>
              <a:rPr lang="en-US" sz="1800" dirty="0" smtClean="0"/>
              <a:t>Can still reproduce qualitative behavior…</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Multipacting Simulations</a:t>
            </a:r>
            <a:endParaRPr lang="en-US" dirty="0"/>
          </a:p>
        </p:txBody>
      </p:sp>
      <p:pic>
        <p:nvPicPr>
          <p:cNvPr id="4" name="Picture 3" descr="bunchspacing_slac4_pub.png"/>
          <p:cNvPicPr>
            <a:picLocks noChangeAspect="1"/>
          </p:cNvPicPr>
          <p:nvPr/>
        </p:nvPicPr>
        <p:blipFill>
          <a:blip r:embed="rId2"/>
          <a:stretch>
            <a:fillRect/>
          </a:stretch>
        </p:blipFill>
        <p:spPr>
          <a:xfrm>
            <a:off x="0" y="3481507"/>
            <a:ext cx="4572000" cy="3376494"/>
          </a:xfrm>
          <a:prstGeom prst="rect">
            <a:avLst/>
          </a:prstGeom>
        </p:spPr>
      </p:pic>
      <p:pic>
        <p:nvPicPr>
          <p:cNvPr id="5" name="Picture 4" descr="spacing_slac4_both.png"/>
          <p:cNvPicPr>
            <a:picLocks noChangeAspect="1"/>
          </p:cNvPicPr>
          <p:nvPr/>
        </p:nvPicPr>
        <p:blipFill>
          <a:blip r:embed="rId3"/>
          <a:stretch>
            <a:fillRect/>
          </a:stretch>
        </p:blipFill>
        <p:spPr>
          <a:xfrm>
            <a:off x="4556920" y="3429000"/>
            <a:ext cx="4587079" cy="3429000"/>
          </a:xfrm>
          <a:prstGeom prst="rect">
            <a:avLst/>
          </a:prstGeom>
        </p:spPr>
      </p:pic>
      <p:sp>
        <p:nvSpPr>
          <p:cNvPr id="6" name="TextBox 5"/>
          <p:cNvSpPr txBox="1"/>
          <p:nvPr/>
        </p:nvSpPr>
        <p:spPr>
          <a:xfrm>
            <a:off x="1524000" y="4038600"/>
            <a:ext cx="923651" cy="523220"/>
          </a:xfrm>
          <a:prstGeom prst="rect">
            <a:avLst/>
          </a:prstGeom>
          <a:noFill/>
        </p:spPr>
        <p:txBody>
          <a:bodyPr wrap="none" rtlCol="0">
            <a:spAutoFit/>
          </a:bodyPr>
          <a:lstStyle/>
          <a:p>
            <a:r>
              <a:rPr lang="en-US" sz="2800" b="1" dirty="0" smtClean="0">
                <a:solidFill>
                  <a:srgbClr val="C00000"/>
                </a:solidFill>
              </a:rPr>
              <a:t>Data</a:t>
            </a:r>
            <a:endParaRPr lang="en-US" sz="2800" b="1" dirty="0">
              <a:solidFill>
                <a:srgbClr val="C00000"/>
              </a:solidFill>
            </a:endParaRPr>
          </a:p>
        </p:txBody>
      </p:sp>
      <p:sp>
        <p:nvSpPr>
          <p:cNvPr id="7" name="TextBox 6"/>
          <p:cNvSpPr txBox="1"/>
          <p:nvPr/>
        </p:nvSpPr>
        <p:spPr>
          <a:xfrm>
            <a:off x="6096000" y="3886200"/>
            <a:ext cx="1863011" cy="523220"/>
          </a:xfrm>
          <a:prstGeom prst="rect">
            <a:avLst/>
          </a:prstGeom>
          <a:noFill/>
        </p:spPr>
        <p:txBody>
          <a:bodyPr wrap="none" rtlCol="0">
            <a:spAutoFit/>
          </a:bodyPr>
          <a:lstStyle/>
          <a:p>
            <a:r>
              <a:rPr lang="en-US" sz="2800" b="1" dirty="0" smtClean="0">
                <a:solidFill>
                  <a:srgbClr val="C00000"/>
                </a:solidFill>
              </a:rPr>
              <a:t>Simulation</a:t>
            </a:r>
            <a:endParaRPr lang="en-US" sz="2800" b="1" dirty="0">
              <a:solidFill>
                <a:srgbClr val="C00000"/>
              </a:solidFill>
            </a:endParaRPr>
          </a:p>
        </p:txBody>
      </p:sp>
      <p:sp>
        <p:nvSpPr>
          <p:cNvPr id="3" name="Content Placeholder 2"/>
          <p:cNvSpPr>
            <a:spLocks noGrp="1"/>
          </p:cNvSpPr>
          <p:nvPr>
            <p:ph idx="1"/>
          </p:nvPr>
        </p:nvSpPr>
        <p:spPr/>
        <p:txBody>
          <a:bodyPr/>
          <a:lstStyle/>
          <a:p>
            <a:r>
              <a:rPr lang="en-US" sz="2400" dirty="0" smtClean="0"/>
              <a:t>Looking at data taken </a:t>
            </a:r>
            <a:r>
              <a:rPr lang="en-US" sz="2400" dirty="0" err="1" smtClean="0"/>
              <a:t>vs</a:t>
            </a:r>
            <a:r>
              <a:rPr lang="en-US" sz="2400" dirty="0" smtClean="0"/>
              <a:t> bunch spacing, 1x20x3.5mA, 5.3GeV</a:t>
            </a:r>
          </a:p>
          <a:p>
            <a:pPr lvl="1"/>
            <a:r>
              <a:rPr lang="en-US" sz="2000" dirty="0" smtClean="0"/>
              <a:t>Aluminum SLAC chicane RFA</a:t>
            </a:r>
          </a:p>
          <a:p>
            <a:r>
              <a:rPr lang="en-US" sz="2400" dirty="0" smtClean="0"/>
              <a:t>Both data and simulation show:</a:t>
            </a:r>
          </a:p>
          <a:p>
            <a:pPr lvl="1"/>
            <a:r>
              <a:rPr lang="en-US" sz="2000" dirty="0" smtClean="0"/>
              <a:t>Broad peak at ~60ns in both electron and positron data</a:t>
            </a:r>
          </a:p>
          <a:p>
            <a:pPr lvl="2"/>
            <a:r>
              <a:rPr lang="en-US" sz="1600" dirty="0" smtClean="0"/>
              <a:t>= time for secondary electron to drift into the center of the chamber</a:t>
            </a:r>
          </a:p>
          <a:p>
            <a:pPr lvl="2"/>
            <a:r>
              <a:rPr lang="en-US" sz="1600" dirty="0" smtClean="0"/>
              <a:t>Sensitive to secondary emission energy (= 1.5 </a:t>
            </a:r>
            <a:r>
              <a:rPr lang="en-US" sz="1600" dirty="0" err="1" smtClean="0"/>
              <a:t>eV</a:t>
            </a:r>
            <a:r>
              <a:rPr lang="en-US" sz="1600" dirty="0" smtClean="0"/>
              <a:t>)</a:t>
            </a:r>
          </a:p>
          <a:p>
            <a:pPr lvl="1"/>
            <a:r>
              <a:rPr lang="en-US" sz="2000" dirty="0" smtClean="0"/>
              <a:t>strong peak at ~12ns in positron data</a:t>
            </a:r>
          </a:p>
          <a:p>
            <a:pPr lvl="2"/>
            <a:r>
              <a:rPr lang="en-US" sz="1600" dirty="0" smtClean="0"/>
              <a:t>n = 2 resonance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Analytical model assumes no significant interaction between RFA and cloud</a:t>
            </a:r>
          </a:p>
          <a:p>
            <a:pPr lvl="1"/>
            <a:r>
              <a:rPr lang="en-US" sz="1800" dirty="0" smtClean="0"/>
              <a:t>Misses some features of the data in high magnetic fields</a:t>
            </a:r>
          </a:p>
          <a:p>
            <a:pPr lvl="1"/>
            <a:r>
              <a:rPr lang="en-US" sz="1800" dirty="0" smtClean="0"/>
              <a:t>Ex: In the wiggler data, we observe an anomalous spike in current at low (but nonzero) retarding voltage</a:t>
            </a:r>
          </a:p>
          <a:p>
            <a:pPr lvl="2"/>
            <a:r>
              <a:rPr lang="en-US" sz="1600" dirty="0" smtClean="0"/>
              <a:t>Due to a resonance between the voltage and bunch spacing</a:t>
            </a:r>
          </a:p>
          <a:p>
            <a:pPr lvl="2"/>
            <a:r>
              <a:rPr lang="en-US" sz="1600" dirty="0" smtClean="0"/>
              <a:t>Extra signal comes from secondaries produced on the retarding grid</a:t>
            </a:r>
          </a:p>
          <a:p>
            <a:pPr lvl="1"/>
            <a:r>
              <a:rPr lang="en-US" sz="1800" dirty="0" smtClean="0"/>
              <a:t>Need full particle tracking model to observe this in </a:t>
            </a:r>
            <a:r>
              <a:rPr lang="en-US" sz="1800" dirty="0" smtClean="0"/>
              <a:t>simulation</a:t>
            </a:r>
          </a:p>
          <a:p>
            <a:pPr lvl="2"/>
            <a:r>
              <a:rPr lang="en-US" sz="1600" dirty="0" smtClean="0"/>
              <a:t>Track electron in RFA, using native POSINST </a:t>
            </a:r>
            <a:r>
              <a:rPr lang="en-US" sz="1600" dirty="0" smtClean="0"/>
              <a:t>routines</a:t>
            </a:r>
          </a:p>
          <a:p>
            <a:pPr lvl="2"/>
            <a:r>
              <a:rPr lang="en-US" sz="1600" dirty="0" smtClean="0"/>
              <a:t>Need </a:t>
            </a:r>
            <a:r>
              <a:rPr lang="en-US" sz="1600" dirty="0" smtClean="0"/>
              <a:t>to do a separate simulation for each retarding voltage</a:t>
            </a:r>
          </a:p>
          <a:p>
            <a:pPr lvl="1"/>
            <a:endParaRPr lang="en-US" sz="1400" dirty="0"/>
          </a:p>
        </p:txBody>
      </p:sp>
      <p:sp>
        <p:nvSpPr>
          <p:cNvPr id="3" name="Title 2"/>
          <p:cNvSpPr>
            <a:spLocks noGrp="1"/>
          </p:cNvSpPr>
          <p:nvPr>
            <p:ph type="title"/>
          </p:nvPr>
        </p:nvSpPr>
        <p:spPr/>
        <p:txBody>
          <a:bodyPr/>
          <a:lstStyle/>
          <a:p>
            <a:r>
              <a:rPr lang="en-US" dirty="0" smtClean="0"/>
              <a:t>Full Particle Tracking Model</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25</a:t>
            </a:fld>
            <a:endParaRPr lang="en-US"/>
          </a:p>
        </p:txBody>
      </p:sp>
      <p:pic>
        <p:nvPicPr>
          <p:cNvPr id="7" name="Picture 6" descr="trampoline_wig1w_2585-eps-converted-to.png"/>
          <p:cNvPicPr>
            <a:picLocks noChangeAspect="1"/>
          </p:cNvPicPr>
          <p:nvPr/>
        </p:nvPicPr>
        <p:blipFill>
          <a:blip r:embed="rId2"/>
          <a:stretch>
            <a:fillRect/>
          </a:stretch>
        </p:blipFill>
        <p:spPr>
          <a:xfrm>
            <a:off x="1" y="3644020"/>
            <a:ext cx="4572000" cy="3213979"/>
          </a:xfrm>
          <a:prstGeom prst="rect">
            <a:avLst/>
          </a:prstGeom>
        </p:spPr>
      </p:pic>
      <p:pic>
        <p:nvPicPr>
          <p:cNvPr id="6" name="Picture 5" descr="integrated_model_posinst.png"/>
          <p:cNvPicPr>
            <a:picLocks noChangeAspect="1"/>
          </p:cNvPicPr>
          <p:nvPr/>
        </p:nvPicPr>
        <p:blipFill>
          <a:blip r:embed="rId3"/>
          <a:stretch>
            <a:fillRect/>
          </a:stretch>
        </p:blipFill>
        <p:spPr>
          <a:xfrm>
            <a:off x="4572000" y="3657886"/>
            <a:ext cx="4391916" cy="3200114"/>
          </a:xfrm>
          <a:prstGeom prst="rect">
            <a:avLst/>
          </a:prstGeom>
        </p:spPr>
      </p:pic>
      <p:sp>
        <p:nvSpPr>
          <p:cNvPr id="8" name="TextBox 7"/>
          <p:cNvSpPr txBox="1"/>
          <p:nvPr/>
        </p:nvSpPr>
        <p:spPr>
          <a:xfrm>
            <a:off x="2895600" y="4343400"/>
            <a:ext cx="923651" cy="523220"/>
          </a:xfrm>
          <a:prstGeom prst="rect">
            <a:avLst/>
          </a:prstGeom>
          <a:noFill/>
        </p:spPr>
        <p:txBody>
          <a:bodyPr wrap="none" rtlCol="0">
            <a:spAutoFit/>
          </a:bodyPr>
          <a:lstStyle/>
          <a:p>
            <a:r>
              <a:rPr lang="en-US" sz="2800" b="1" dirty="0" smtClean="0">
                <a:solidFill>
                  <a:srgbClr val="C00000"/>
                </a:solidFill>
              </a:rPr>
              <a:t>Data</a:t>
            </a:r>
            <a:endParaRPr lang="en-US" sz="2800" b="1" dirty="0">
              <a:solidFill>
                <a:srgbClr val="C00000"/>
              </a:solidFill>
            </a:endParaRPr>
          </a:p>
        </p:txBody>
      </p:sp>
      <p:sp>
        <p:nvSpPr>
          <p:cNvPr id="9" name="TextBox 8"/>
          <p:cNvSpPr txBox="1"/>
          <p:nvPr/>
        </p:nvSpPr>
        <p:spPr>
          <a:xfrm>
            <a:off x="6477000" y="4267200"/>
            <a:ext cx="1863011" cy="523220"/>
          </a:xfrm>
          <a:prstGeom prst="rect">
            <a:avLst/>
          </a:prstGeom>
          <a:noFill/>
        </p:spPr>
        <p:txBody>
          <a:bodyPr wrap="none" rtlCol="0">
            <a:spAutoFit/>
          </a:bodyPr>
          <a:lstStyle/>
          <a:p>
            <a:r>
              <a:rPr lang="en-US" sz="2800" b="1" dirty="0" smtClean="0">
                <a:solidFill>
                  <a:srgbClr val="C00000"/>
                </a:solidFill>
              </a:rPr>
              <a:t>Simulation</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istxy_image.eps                                               1745429FMacintosh HD                   BCDA6FC4:"/>
          <p:cNvPicPr>
            <a:picLocks noChangeAspect="1" noChangeArrowheads="1"/>
          </p:cNvPicPr>
          <p:nvPr/>
        </p:nvPicPr>
        <p:blipFill>
          <a:blip r:embed="rId2"/>
          <a:stretch>
            <a:fillRect/>
          </a:stretch>
        </p:blipFill>
        <p:spPr bwMode="auto">
          <a:xfrm>
            <a:off x="4648200" y="3352801"/>
            <a:ext cx="5690486" cy="3505200"/>
          </a:xfrm>
          <a:prstGeom prst="rect">
            <a:avLst/>
          </a:prstGeom>
          <a:noFill/>
        </p:spPr>
      </p:pic>
      <p:sp>
        <p:nvSpPr>
          <p:cNvPr id="3" name="Title 2"/>
          <p:cNvSpPr>
            <a:spLocks noGrp="1"/>
          </p:cNvSpPr>
          <p:nvPr>
            <p:ph type="title"/>
          </p:nvPr>
        </p:nvSpPr>
        <p:spPr/>
        <p:txBody>
          <a:bodyPr/>
          <a:lstStyle/>
          <a:p>
            <a:r>
              <a:rPr lang="en-US" dirty="0" smtClean="0"/>
              <a:t>Quadrupole Simulations</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26</a:t>
            </a:fld>
            <a:endParaRPr lang="en-US"/>
          </a:p>
        </p:txBody>
      </p:sp>
      <p:pic>
        <p:nvPicPr>
          <p:cNvPr id="6" name="Picture 5" descr="quad_trapping_pub2-eps-converted-to.png"/>
          <p:cNvPicPr>
            <a:picLocks noChangeAspect="1"/>
          </p:cNvPicPr>
          <p:nvPr/>
        </p:nvPicPr>
        <p:blipFill>
          <a:blip r:embed="rId3"/>
          <a:stretch>
            <a:fillRect/>
          </a:stretch>
        </p:blipFill>
        <p:spPr>
          <a:xfrm>
            <a:off x="0" y="3411376"/>
            <a:ext cx="4648200" cy="3446624"/>
          </a:xfrm>
          <a:prstGeom prst="rect">
            <a:avLst/>
          </a:prstGeom>
        </p:spPr>
      </p:pic>
      <p:pic>
        <p:nvPicPr>
          <p:cNvPr id="7" name="Picture 6" descr="quad1905_11turns.png"/>
          <p:cNvPicPr>
            <a:picLocks noChangeAspect="1"/>
          </p:cNvPicPr>
          <p:nvPr/>
        </p:nvPicPr>
        <p:blipFill>
          <a:blip r:embed="rId4"/>
          <a:stretch>
            <a:fillRect/>
          </a:stretch>
        </p:blipFill>
        <p:spPr>
          <a:xfrm>
            <a:off x="0" y="0"/>
            <a:ext cx="4470401" cy="3352800"/>
          </a:xfrm>
          <a:prstGeom prst="rect">
            <a:avLst/>
          </a:prstGeom>
        </p:spPr>
      </p:pic>
      <p:sp>
        <p:nvSpPr>
          <p:cNvPr id="2" name="Content Placeholder 1"/>
          <p:cNvSpPr>
            <a:spLocks noGrp="1"/>
          </p:cNvSpPr>
          <p:nvPr>
            <p:ph idx="1"/>
          </p:nvPr>
        </p:nvSpPr>
        <p:spPr>
          <a:xfrm>
            <a:off x="4191000" y="533400"/>
            <a:ext cx="4876800" cy="5943600"/>
          </a:xfrm>
        </p:spPr>
        <p:txBody>
          <a:bodyPr/>
          <a:lstStyle/>
          <a:p>
            <a:r>
              <a:rPr lang="en-US" sz="2400" dirty="0" smtClean="0"/>
              <a:t>Cloud particles follow field lines</a:t>
            </a:r>
          </a:p>
          <a:p>
            <a:r>
              <a:rPr lang="en-US" sz="2400" dirty="0" smtClean="0"/>
              <a:t>Also predict most signal will be in collector 10</a:t>
            </a:r>
          </a:p>
          <a:p>
            <a:r>
              <a:rPr lang="en-US" sz="2400" dirty="0" smtClean="0"/>
              <a:t>Suggest long term trapping of cloud</a:t>
            </a:r>
          </a:p>
          <a:p>
            <a:pPr lvl="1"/>
            <a:r>
              <a:rPr lang="en-US" sz="2000" dirty="0" smtClean="0"/>
              <a:t>Multi-turn simulation needed to reach equilibrium</a:t>
            </a:r>
            <a:endParaRPr lang="en-US" sz="2000" dirty="0"/>
          </a:p>
        </p:txBody>
      </p:sp>
      <p:sp>
        <p:nvSpPr>
          <p:cNvPr id="9" name="TextBox 8"/>
          <p:cNvSpPr txBox="1"/>
          <p:nvPr/>
        </p:nvSpPr>
        <p:spPr>
          <a:xfrm>
            <a:off x="7664108" y="3124200"/>
            <a:ext cx="1479892" cy="400110"/>
          </a:xfrm>
          <a:prstGeom prst="rect">
            <a:avLst/>
          </a:prstGeom>
          <a:noFill/>
        </p:spPr>
        <p:txBody>
          <a:bodyPr wrap="none" rtlCol="0">
            <a:spAutoFit/>
          </a:bodyPr>
          <a:lstStyle/>
          <a:p>
            <a:r>
              <a:rPr lang="en-US" sz="2000" b="1" dirty="0" smtClean="0">
                <a:latin typeface="+mj-lt"/>
              </a:rPr>
              <a:t>M. Furman</a:t>
            </a:r>
            <a:endParaRPr lang="en-US" sz="2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a:t>
            </a:r>
            <a:endParaRPr lang="en-US" dirty="0"/>
          </a:p>
        </p:txBody>
      </p:sp>
      <p:sp>
        <p:nvSpPr>
          <p:cNvPr id="4" name="Date Placeholder 3"/>
          <p:cNvSpPr>
            <a:spLocks noGrp="1"/>
          </p:cNvSpPr>
          <p:nvPr>
            <p:ph type="dt" sz="half" idx="10"/>
          </p:nvPr>
        </p:nvSpPr>
        <p:spPr/>
        <p:txBody>
          <a:bodyPr/>
          <a:lstStyle/>
          <a:p>
            <a:pPr>
              <a:defRPr/>
            </a:pPr>
            <a:fld id="{F18FAD64-BD42-4968-8279-ED4711753392}" type="datetime1">
              <a:rPr lang="en-US" smtClean="0"/>
              <a:pPr>
                <a:defRPr/>
              </a:pPr>
              <a:t>7/19/2013</a:t>
            </a:fld>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27</a:t>
            </a:fld>
            <a:endParaRPr lang="en-US"/>
          </a:p>
        </p:txBody>
      </p:sp>
      <p:sp>
        <p:nvSpPr>
          <p:cNvPr id="7" name="Content Placeholder 1"/>
          <p:cNvSpPr>
            <a:spLocks noGrp="1"/>
          </p:cNvSpPr>
          <p:nvPr>
            <p:ph idx="1"/>
          </p:nvPr>
        </p:nvSpPr>
        <p:spPr>
          <a:xfrm>
            <a:off x="0" y="609600"/>
            <a:ext cx="9144000" cy="5943600"/>
          </a:xfrm>
        </p:spPr>
        <p:txBody>
          <a:bodyPr/>
          <a:lstStyle/>
          <a:p>
            <a:r>
              <a:rPr lang="en-US" sz="2000" dirty="0" smtClean="0"/>
              <a:t>Electron cloud is ubiquitous </a:t>
            </a:r>
            <a:r>
              <a:rPr lang="en-US" sz="2000" smtClean="0"/>
              <a:t>in accelerators</a:t>
            </a:r>
            <a:endParaRPr lang="en-US" sz="2000" dirty="0" smtClean="0"/>
          </a:p>
          <a:p>
            <a:pPr lvl="1"/>
            <a:r>
              <a:rPr lang="en-US" sz="1800" dirty="0" smtClean="0"/>
              <a:t>Always bad, often a limiting factor</a:t>
            </a:r>
          </a:p>
          <a:p>
            <a:pPr lvl="1"/>
            <a:r>
              <a:rPr lang="en-US" sz="1800" dirty="0" smtClean="0"/>
              <a:t>Major issue for next generation machines</a:t>
            </a:r>
          </a:p>
          <a:p>
            <a:r>
              <a:rPr lang="en-US" sz="2000" dirty="0" smtClean="0"/>
              <a:t>CESR-TA is (among other things) the most extensive investigation of electron cloud in a single machine to date</a:t>
            </a:r>
          </a:p>
          <a:p>
            <a:r>
              <a:rPr lang="en-US" sz="2000" dirty="0" smtClean="0"/>
              <a:t>Many RFAs have been installed in CESR </a:t>
            </a:r>
          </a:p>
          <a:p>
            <a:pPr lvl="1"/>
            <a:r>
              <a:rPr lang="en-US" sz="1800" dirty="0" smtClean="0"/>
              <a:t>Drifts, dipoles, quadrupole, wigglers</a:t>
            </a:r>
          </a:p>
          <a:p>
            <a:pPr lvl="1"/>
            <a:r>
              <a:rPr lang="en-US" sz="1800" dirty="0" smtClean="0"/>
              <a:t>Different mitigations: coatings, grooves, clearing electrode…</a:t>
            </a:r>
          </a:p>
          <a:p>
            <a:pPr lvl="1"/>
            <a:r>
              <a:rPr lang="en-US" sz="1800" dirty="0" smtClean="0"/>
              <a:t>Measurements taken under a wide variety of beam conditions</a:t>
            </a:r>
          </a:p>
          <a:p>
            <a:r>
              <a:rPr lang="en-US" sz="2000" dirty="0" smtClean="0"/>
              <a:t>Quantitative analysis is challenging, requires detailed model of the RFA</a:t>
            </a:r>
          </a:p>
          <a:p>
            <a:pPr lvl="1"/>
            <a:r>
              <a:rPr lang="en-US" sz="1800" dirty="0" smtClean="0"/>
              <a:t>For drift data, fits generally successful across wide variety of beam conditions</a:t>
            </a:r>
          </a:p>
          <a:p>
            <a:pPr lvl="1"/>
            <a:r>
              <a:rPr lang="en-US" sz="1800" dirty="0" smtClean="0"/>
              <a:t>In field regions, qualitative phenomena reproduced</a:t>
            </a:r>
          </a:p>
          <a:p>
            <a:r>
              <a:rPr lang="en-US" sz="2000" dirty="0" smtClean="0"/>
              <a:t>Main accomplishments</a:t>
            </a:r>
          </a:p>
          <a:p>
            <a:pPr lvl="1"/>
            <a:r>
              <a:rPr lang="en-US" sz="1800" dirty="0" smtClean="0"/>
              <a:t>Detailed evaluation of different materials/mitigations</a:t>
            </a:r>
          </a:p>
          <a:p>
            <a:pPr lvl="1"/>
            <a:r>
              <a:rPr lang="en-US" sz="1800" dirty="0" smtClean="0"/>
              <a:t>Validation of buildup codes</a:t>
            </a:r>
          </a:p>
          <a:p>
            <a:pPr lvl="1"/>
            <a:r>
              <a:rPr lang="en-US" sz="1800" dirty="0" smtClean="0"/>
              <a:t>Input for future machines</a:t>
            </a:r>
          </a:p>
          <a:p>
            <a:pPr lvl="1"/>
            <a:r>
              <a:rPr lang="en-US" sz="1800" dirty="0" smtClean="0"/>
              <a:t>Holistic picture of electron cloud in an accelerator</a:t>
            </a:r>
          </a:p>
          <a:p>
            <a:endParaRPr lang="en-US" sz="1800" dirty="0" smtClean="0"/>
          </a:p>
        </p:txBody>
      </p:sp>
    </p:spTree>
    <p:extLst>
      <p:ext uri="{BB962C8B-B14F-4D97-AF65-F5344CB8AC3E}">
        <p14:creationId xmlns:p14="http://schemas.microsoft.com/office/powerpoint/2010/main" xmlns="" val="249869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G. Dugan, M. Palmer, D. Rubin, M. Furman</a:t>
            </a:r>
          </a:p>
          <a:p>
            <a:r>
              <a:rPr lang="en-US" sz="2400" dirty="0" smtClean="0"/>
              <a:t>CESR-TA group: L. </a:t>
            </a:r>
            <a:r>
              <a:rPr lang="en-US" sz="2400" dirty="0" err="1" smtClean="0"/>
              <a:t>Bartnik</a:t>
            </a:r>
            <a:r>
              <a:rPr lang="en-US" sz="2400" dirty="0" smtClean="0"/>
              <a:t>, M.G. Billing, J.V. Conway, J.A. Crittenden, M. Forster, S. Greenwald, W. </a:t>
            </a:r>
            <a:r>
              <a:rPr lang="en-US" sz="2400" dirty="0" err="1" smtClean="0"/>
              <a:t>Hartung</a:t>
            </a:r>
            <a:r>
              <a:rPr lang="en-US" sz="2400" dirty="0" smtClean="0"/>
              <a:t>, Y. Li, X. Liu,   J. </a:t>
            </a:r>
            <a:r>
              <a:rPr lang="en-US" sz="2400" dirty="0" err="1" smtClean="0"/>
              <a:t>Livezey</a:t>
            </a:r>
            <a:r>
              <a:rPr lang="en-US" sz="2400" dirty="0" smtClean="0"/>
              <a:t>, J. Makita, R.E. </a:t>
            </a:r>
            <a:r>
              <a:rPr lang="en-US" sz="2400" dirty="0" err="1" smtClean="0"/>
              <a:t>Meller</a:t>
            </a:r>
            <a:r>
              <a:rPr lang="en-US" sz="2400" dirty="0" smtClean="0"/>
              <a:t>, S. Roy, S. Santos, R.M. Schwartz, J. </a:t>
            </a:r>
            <a:r>
              <a:rPr lang="en-US" sz="2400" dirty="0" err="1" smtClean="0"/>
              <a:t>Sikora</a:t>
            </a:r>
            <a:r>
              <a:rPr lang="en-US" sz="2400" dirty="0" smtClean="0"/>
              <a:t>, and C.R. </a:t>
            </a:r>
            <a:r>
              <a:rPr lang="en-US" sz="2400" dirty="0" err="1" smtClean="0"/>
              <a:t>Strohman</a:t>
            </a:r>
            <a:endParaRPr lang="en-US" sz="2400" dirty="0" smtClean="0"/>
          </a:p>
          <a:p>
            <a:r>
              <a:rPr lang="en-US" sz="2400" dirty="0" smtClean="0"/>
              <a:t>Collaborators:</a:t>
            </a:r>
          </a:p>
          <a:p>
            <a:pPr lvl="1"/>
            <a:r>
              <a:rPr lang="en-US" sz="2000" dirty="0" smtClean="0"/>
              <a:t>LBL: C.M. </a:t>
            </a:r>
            <a:r>
              <a:rPr lang="en-US" sz="2000" dirty="0" err="1" smtClean="0"/>
              <a:t>Celata</a:t>
            </a:r>
            <a:r>
              <a:rPr lang="en-US" sz="2000" dirty="0" smtClean="0"/>
              <a:t>, M. </a:t>
            </a:r>
            <a:r>
              <a:rPr lang="en-US" sz="2000" dirty="0" err="1" smtClean="0"/>
              <a:t>Venturini</a:t>
            </a:r>
            <a:endParaRPr lang="en-US" sz="2000" dirty="0" smtClean="0"/>
          </a:p>
          <a:p>
            <a:pPr lvl="1"/>
            <a:r>
              <a:rPr lang="en-US" sz="2000" dirty="0" smtClean="0"/>
              <a:t>SLAC: M. </a:t>
            </a:r>
            <a:r>
              <a:rPr lang="en-US" sz="2000" dirty="0" err="1" smtClean="0"/>
              <a:t>Pivi</a:t>
            </a:r>
            <a:r>
              <a:rPr lang="en-US" sz="2000" dirty="0" smtClean="0"/>
              <a:t>, L. Wang</a:t>
            </a:r>
          </a:p>
          <a:p>
            <a:pPr lvl="1"/>
            <a:r>
              <a:rPr lang="en-US" sz="2000" dirty="0" smtClean="0"/>
              <a:t>APS: K. </a:t>
            </a:r>
            <a:r>
              <a:rPr lang="en-US" sz="2000" dirty="0" err="1" smtClean="0"/>
              <a:t>Harkay</a:t>
            </a:r>
            <a:endParaRPr lang="en-US" sz="2000" dirty="0" smtClean="0"/>
          </a:p>
          <a:p>
            <a:pPr lvl="1"/>
            <a:r>
              <a:rPr lang="en-US" sz="2000" dirty="0" smtClean="0"/>
              <a:t>CERN: S. </a:t>
            </a:r>
            <a:r>
              <a:rPr lang="en-US" sz="2000" dirty="0" err="1" smtClean="0"/>
              <a:t>Calatroni</a:t>
            </a:r>
            <a:r>
              <a:rPr lang="en-US" sz="2000" dirty="0" smtClean="0"/>
              <a:t>, G. </a:t>
            </a:r>
            <a:r>
              <a:rPr lang="en-US" sz="2000" dirty="0" err="1" smtClean="0"/>
              <a:t>Rumolo</a:t>
            </a:r>
            <a:endParaRPr lang="en-US" sz="2000" dirty="0" smtClean="0"/>
          </a:p>
          <a:p>
            <a:pPr lvl="1"/>
            <a:r>
              <a:rPr lang="en-US" sz="2000" dirty="0" smtClean="0"/>
              <a:t>KEK: K. Kanazawa, S. Kato, Y. </a:t>
            </a:r>
            <a:r>
              <a:rPr lang="en-US" sz="2000" dirty="0" err="1" smtClean="0"/>
              <a:t>Suetsugu</a:t>
            </a:r>
            <a:endParaRPr lang="en-US" sz="2000" dirty="0" smtClean="0"/>
          </a:p>
          <a:p>
            <a:r>
              <a:rPr lang="en-US" sz="3600" b="1" dirty="0" smtClean="0"/>
              <a:t>You, for your attention</a:t>
            </a:r>
            <a:endParaRPr lang="en-US" sz="3600" b="1" dirty="0"/>
          </a:p>
        </p:txBody>
      </p:sp>
      <p:sp>
        <p:nvSpPr>
          <p:cNvPr id="3" name="Title 2"/>
          <p:cNvSpPr>
            <a:spLocks noGrp="1"/>
          </p:cNvSpPr>
          <p:nvPr>
            <p:ph type="title"/>
          </p:nvPr>
        </p:nvSpPr>
        <p:spPr/>
        <p:txBody>
          <a:bodyPr/>
          <a:lstStyle/>
          <a:p>
            <a:r>
              <a:rPr lang="en-US" dirty="0" smtClean="0"/>
              <a:t>Thanks!</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Bonus Slides</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2819400"/>
            <a:ext cx="9144000" cy="3733800"/>
          </a:xfrm>
        </p:spPr>
        <p:txBody>
          <a:bodyPr/>
          <a:lstStyle/>
          <a:p>
            <a:r>
              <a:rPr lang="en-US" sz="2000" dirty="0" smtClean="0">
                <a:solidFill>
                  <a:srgbClr val="C00000"/>
                </a:solidFill>
                <a:latin typeface="Arial" pitchFamily="34" charset="0"/>
              </a:rPr>
              <a:t> </a:t>
            </a:r>
            <a:r>
              <a:rPr lang="en-US" sz="1800" dirty="0" smtClean="0"/>
              <a:t>Buildup of low energy electrons inside vacuum chamber</a:t>
            </a:r>
          </a:p>
          <a:p>
            <a:pPr lvl="1"/>
            <a:r>
              <a:rPr lang="en-US" sz="1600" dirty="0" smtClean="0"/>
              <a:t>Typical density ~ 10</a:t>
            </a:r>
            <a:r>
              <a:rPr lang="en-US" sz="1600" baseline="30000" dirty="0" smtClean="0"/>
              <a:t>11 </a:t>
            </a:r>
            <a:r>
              <a:rPr lang="en-US" sz="1600" dirty="0" smtClean="0"/>
              <a:t>- 10</a:t>
            </a:r>
            <a:r>
              <a:rPr lang="en-US" sz="1600" baseline="30000" dirty="0" smtClean="0"/>
              <a:t>12</a:t>
            </a:r>
            <a:r>
              <a:rPr lang="en-US" sz="1600" dirty="0" smtClean="0"/>
              <a:t> e- / m</a:t>
            </a:r>
            <a:r>
              <a:rPr lang="en-US" sz="1600" baseline="30000" dirty="0" smtClean="0"/>
              <a:t>3</a:t>
            </a:r>
          </a:p>
          <a:p>
            <a:pPr lvl="1"/>
            <a:r>
              <a:rPr lang="en-US" sz="1600" dirty="0" smtClean="0"/>
              <a:t>Typical energy ~&lt; 200 </a:t>
            </a:r>
            <a:r>
              <a:rPr lang="en-US" sz="1600" dirty="0" err="1" smtClean="0"/>
              <a:t>eV</a:t>
            </a:r>
            <a:endParaRPr lang="en-US" sz="1600" dirty="0" smtClean="0"/>
          </a:p>
          <a:p>
            <a:r>
              <a:rPr lang="en-US" sz="1800" dirty="0" smtClean="0"/>
              <a:t>Seeded by photoelectrons from synchrotron radiation</a:t>
            </a:r>
          </a:p>
          <a:p>
            <a:pPr lvl="1"/>
            <a:r>
              <a:rPr lang="en-US" sz="1600" dirty="0" smtClean="0"/>
              <a:t>Or ionization of residual gas, beam particle loss, etc</a:t>
            </a:r>
          </a:p>
          <a:p>
            <a:r>
              <a:rPr lang="en-US" sz="1800" dirty="0" smtClean="0"/>
              <a:t>Additional electrons from secondary emission</a:t>
            </a:r>
          </a:p>
          <a:p>
            <a:pPr lvl="1"/>
            <a:r>
              <a:rPr lang="en-US" sz="1400" dirty="0" smtClean="0"/>
              <a:t>Usually low energy (&lt; 20 </a:t>
            </a:r>
            <a:r>
              <a:rPr lang="en-US" sz="1400" dirty="0" err="1" smtClean="0"/>
              <a:t>eV</a:t>
            </a:r>
            <a:r>
              <a:rPr lang="en-US" sz="1400" dirty="0" smtClean="0"/>
              <a:t>)</a:t>
            </a:r>
          </a:p>
          <a:p>
            <a:r>
              <a:rPr lang="en-US" sz="1800" dirty="0" smtClean="0">
                <a:latin typeface="Arial" pitchFamily="34" charset="0"/>
              </a:rPr>
              <a:t>Electrons gain energy from beam kicks</a:t>
            </a:r>
            <a:endParaRPr lang="en-US" sz="1800" dirty="0" smtClean="0"/>
          </a:p>
          <a:p>
            <a:pPr lvl="1"/>
            <a:r>
              <a:rPr lang="en-US" sz="1600" dirty="0" smtClean="0">
                <a:latin typeface="Arial" charset="0"/>
              </a:rPr>
              <a:t>If average SEY &gt; 1, exponential cloud growth</a:t>
            </a:r>
          </a:p>
          <a:p>
            <a:pPr>
              <a:buFont typeface="Times" charset="0"/>
              <a:buChar char="•"/>
            </a:pPr>
            <a:r>
              <a:rPr lang="en-US" sz="1800" dirty="0" smtClean="0">
                <a:solidFill>
                  <a:srgbClr val="C00000"/>
                </a:solidFill>
                <a:latin typeface="Arial" pitchFamily="34" charset="0"/>
              </a:rPr>
              <a:t>Cloud growth ultimately limited by space charge</a:t>
            </a:r>
          </a:p>
          <a:p>
            <a:pPr>
              <a:buFont typeface="Times" charset="0"/>
              <a:buChar char="•"/>
            </a:pPr>
            <a:r>
              <a:rPr lang="en-US" sz="1800" dirty="0" smtClean="0">
                <a:solidFill>
                  <a:srgbClr val="C00000"/>
                </a:solidFill>
                <a:latin typeface="Arial" pitchFamily="34" charset="0"/>
              </a:rPr>
              <a:t>Decays after bunch passage</a:t>
            </a:r>
          </a:p>
          <a:p>
            <a:pPr lvl="1"/>
            <a:r>
              <a:rPr lang="en-US" sz="1600" dirty="0" smtClean="0">
                <a:solidFill>
                  <a:schemeClr val="tx1"/>
                </a:solidFill>
                <a:latin typeface="Arial" pitchFamily="34" charset="0"/>
              </a:rPr>
              <a:t>Decay time ~100 ns </a:t>
            </a:r>
          </a:p>
          <a:p>
            <a:endParaRPr lang="en-US" sz="1400" dirty="0" smtClean="0"/>
          </a:p>
          <a:p>
            <a:endParaRPr lang="en-US" sz="1600" dirty="0" smtClean="0"/>
          </a:p>
          <a:p>
            <a:endParaRPr lang="en-US" sz="1600" dirty="0"/>
          </a:p>
        </p:txBody>
      </p:sp>
      <p:pic>
        <p:nvPicPr>
          <p:cNvPr id="17" name="Picture 16" descr="avden_15e_c20_example.png"/>
          <p:cNvPicPr>
            <a:picLocks noChangeAspect="1"/>
          </p:cNvPicPr>
          <p:nvPr/>
        </p:nvPicPr>
        <p:blipFill>
          <a:blip r:embed="rId2"/>
          <a:stretch>
            <a:fillRect/>
          </a:stretch>
        </p:blipFill>
        <p:spPr>
          <a:xfrm>
            <a:off x="5943601" y="3276600"/>
            <a:ext cx="3200399" cy="3331206"/>
          </a:xfrm>
          <a:prstGeom prst="rect">
            <a:avLst/>
          </a:prstGeom>
        </p:spPr>
      </p:pic>
      <p:sp>
        <p:nvSpPr>
          <p:cNvPr id="19" name="TextBox 18"/>
          <p:cNvSpPr txBox="1"/>
          <p:nvPr/>
        </p:nvSpPr>
        <p:spPr>
          <a:xfrm>
            <a:off x="6781800" y="5513401"/>
            <a:ext cx="1524000" cy="707886"/>
          </a:xfrm>
          <a:prstGeom prst="rect">
            <a:avLst/>
          </a:prstGeom>
          <a:noFill/>
        </p:spPr>
        <p:txBody>
          <a:bodyPr wrap="square" rtlCol="0">
            <a:spAutoFit/>
          </a:bodyPr>
          <a:lstStyle/>
          <a:p>
            <a:r>
              <a:rPr lang="en-US" sz="2000" b="1" dirty="0" smtClean="0">
                <a:solidFill>
                  <a:schemeClr val="accent2"/>
                </a:solidFill>
                <a:latin typeface="+mn-lt"/>
              </a:rPr>
              <a:t>photo-</a:t>
            </a:r>
          </a:p>
          <a:p>
            <a:r>
              <a:rPr lang="en-US" sz="2000" b="1" dirty="0" smtClean="0">
                <a:solidFill>
                  <a:schemeClr val="accent2"/>
                </a:solidFill>
                <a:latin typeface="+mn-lt"/>
              </a:rPr>
              <a:t>electrons</a:t>
            </a:r>
            <a:endParaRPr lang="en-US" sz="2000" b="1" dirty="0">
              <a:solidFill>
                <a:schemeClr val="accent2"/>
              </a:solidFill>
              <a:latin typeface="+mn-lt"/>
            </a:endParaRPr>
          </a:p>
        </p:txBody>
      </p:sp>
      <p:sp>
        <p:nvSpPr>
          <p:cNvPr id="21" name="TextBox 20"/>
          <p:cNvSpPr txBox="1"/>
          <p:nvPr/>
        </p:nvSpPr>
        <p:spPr>
          <a:xfrm>
            <a:off x="7228688" y="4424485"/>
            <a:ext cx="1524620" cy="707886"/>
          </a:xfrm>
          <a:prstGeom prst="rect">
            <a:avLst/>
          </a:prstGeom>
          <a:noFill/>
        </p:spPr>
        <p:txBody>
          <a:bodyPr wrap="square" rtlCol="0">
            <a:spAutoFit/>
          </a:bodyPr>
          <a:lstStyle/>
          <a:p>
            <a:r>
              <a:rPr lang="en-US" sz="2000" b="1" dirty="0" smtClean="0">
                <a:solidFill>
                  <a:srgbClr val="FF0000"/>
                </a:solidFill>
                <a:latin typeface="+mn-lt"/>
              </a:rPr>
              <a:t>secondary </a:t>
            </a:r>
          </a:p>
          <a:p>
            <a:r>
              <a:rPr lang="en-US" sz="2000" b="1" dirty="0" smtClean="0">
                <a:solidFill>
                  <a:srgbClr val="FF0000"/>
                </a:solidFill>
                <a:latin typeface="+mn-lt"/>
              </a:rPr>
              <a:t>electrons</a:t>
            </a:r>
            <a:endParaRPr lang="en-US" sz="2000" b="1" dirty="0">
              <a:solidFill>
                <a:srgbClr val="FF0000"/>
              </a:solidFill>
              <a:latin typeface="+mn-lt"/>
            </a:endParaRPr>
          </a:p>
        </p:txBody>
      </p:sp>
      <p:sp>
        <p:nvSpPr>
          <p:cNvPr id="22" name="TextBox 21"/>
          <p:cNvSpPr txBox="1"/>
          <p:nvPr/>
        </p:nvSpPr>
        <p:spPr>
          <a:xfrm>
            <a:off x="8001000" y="3554287"/>
            <a:ext cx="924712" cy="400110"/>
          </a:xfrm>
          <a:prstGeom prst="rect">
            <a:avLst/>
          </a:prstGeom>
          <a:noFill/>
        </p:spPr>
        <p:txBody>
          <a:bodyPr wrap="square" rtlCol="0">
            <a:spAutoFit/>
          </a:bodyPr>
          <a:lstStyle/>
          <a:p>
            <a:r>
              <a:rPr lang="en-US" sz="2000" b="1" dirty="0" smtClean="0">
                <a:latin typeface="+mn-lt"/>
              </a:rPr>
              <a:t>total</a:t>
            </a:r>
            <a:endParaRPr lang="en-US" sz="2000" b="1" dirty="0">
              <a:latin typeface="+mn-lt"/>
            </a:endParaRPr>
          </a:p>
        </p:txBody>
      </p:sp>
      <p:pic>
        <p:nvPicPr>
          <p:cNvPr id="18435" name="Picture 4"/>
          <p:cNvPicPr>
            <a:picLocks noChangeAspect="1" noChangeArrowheads="1"/>
          </p:cNvPicPr>
          <p:nvPr/>
        </p:nvPicPr>
        <p:blipFill>
          <a:blip r:embed="rId3"/>
          <a:srcRect/>
          <a:stretch>
            <a:fillRect/>
          </a:stretch>
        </p:blipFill>
        <p:spPr bwMode="auto">
          <a:xfrm>
            <a:off x="1066800" y="533400"/>
            <a:ext cx="7086600" cy="2365375"/>
          </a:xfrm>
          <a:prstGeom prst="rect">
            <a:avLst/>
          </a:prstGeom>
          <a:noFill/>
          <a:ln w="12700">
            <a:noFill/>
            <a:miter lim="800000"/>
            <a:headEnd/>
            <a:tailEnd/>
          </a:ln>
        </p:spPr>
      </p:pic>
      <p:sp>
        <p:nvSpPr>
          <p:cNvPr id="37" name="Oval 36"/>
          <p:cNvSpPr/>
          <p:nvPr/>
        </p:nvSpPr>
        <p:spPr>
          <a:xfrm>
            <a:off x="4672014" y="1447801"/>
            <a:ext cx="204785" cy="1381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3"/>
          <p:cNvSpPr>
            <a:spLocks noChangeArrowheads="1"/>
          </p:cNvSpPr>
          <p:nvPr/>
        </p:nvSpPr>
        <p:spPr bwMode="auto">
          <a:xfrm>
            <a:off x="2438400" y="0"/>
            <a:ext cx="6705600" cy="609600"/>
          </a:xfrm>
          <a:prstGeom prst="rect">
            <a:avLst/>
          </a:prstGeom>
          <a:noFill/>
          <a:ln w="12700">
            <a:noFill/>
            <a:miter lim="800000"/>
            <a:headEnd/>
            <a:tailEnd/>
          </a:ln>
        </p:spPr>
        <p:txBody>
          <a:bodyPr lIns="90488" tIns="44450" rIns="90488" bIns="44450" anchor="ctr"/>
          <a:lstStyle/>
          <a:p>
            <a:pPr algn="r">
              <a:lnSpc>
                <a:spcPct val="85000"/>
              </a:lnSpc>
            </a:pPr>
            <a:r>
              <a:rPr lang="en-US" sz="3200" dirty="0" smtClean="0">
                <a:solidFill>
                  <a:schemeClr val="bg1"/>
                </a:solidFill>
                <a:latin typeface="Arial" charset="0"/>
              </a:rPr>
              <a:t>What is electron cloud?</a:t>
            </a:r>
            <a:endParaRPr lang="en-US" sz="3200" dirty="0">
              <a:solidFill>
                <a:schemeClr val="bg1"/>
              </a:solidFill>
              <a:latin typeface="Arial" charset="0"/>
            </a:endParaRPr>
          </a:p>
        </p:txBody>
      </p:sp>
      <p:sp>
        <p:nvSpPr>
          <p:cNvPr id="5" name="TextBox 4"/>
          <p:cNvSpPr txBox="1"/>
          <p:nvPr/>
        </p:nvSpPr>
        <p:spPr>
          <a:xfrm>
            <a:off x="6934200" y="2286000"/>
            <a:ext cx="1496372" cy="400110"/>
          </a:xfrm>
          <a:prstGeom prst="rect">
            <a:avLst/>
          </a:prstGeom>
          <a:noFill/>
        </p:spPr>
        <p:txBody>
          <a:bodyPr wrap="none" rtlCol="0">
            <a:spAutoFit/>
          </a:bodyPr>
          <a:lstStyle/>
          <a:p>
            <a:r>
              <a:rPr lang="en-US" sz="2000" dirty="0" smtClean="0">
                <a:solidFill>
                  <a:srgbClr val="00279F"/>
                </a:solidFill>
                <a:latin typeface="Arial" charset="0"/>
              </a:rPr>
              <a:t>F. Ruggiero</a:t>
            </a:r>
            <a:endParaRPr lang="en-US" sz="2000" dirty="0"/>
          </a:p>
        </p:txBody>
      </p:sp>
      <p:cxnSp>
        <p:nvCxnSpPr>
          <p:cNvPr id="10" name="Straight Arrow Connector 9"/>
          <p:cNvCxnSpPr/>
          <p:nvPr/>
        </p:nvCxnSpPr>
        <p:spPr>
          <a:xfrm rot="5400000">
            <a:off x="6286500" y="1257300"/>
            <a:ext cx="1676400" cy="533400"/>
          </a:xfrm>
          <a:prstGeom prst="straightConnector1">
            <a:avLst/>
          </a:prstGeom>
          <a:ln w="38100">
            <a:solidFill>
              <a:srgbClr val="F501C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800600" y="1295400"/>
            <a:ext cx="2057400" cy="1066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191000" y="1752600"/>
            <a:ext cx="1066800" cy="152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2209800" y="1143000"/>
            <a:ext cx="2438400" cy="1219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685800"/>
            <a:ext cx="2066924" cy="16573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4800600" y="685800"/>
            <a:ext cx="2066924"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695700" y="1257300"/>
            <a:ext cx="1676400" cy="533400"/>
          </a:xfrm>
          <a:prstGeom prst="straightConnector1">
            <a:avLst/>
          </a:prstGeom>
          <a:ln w="38100">
            <a:solidFill>
              <a:srgbClr val="F501C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2638430" y="685800"/>
            <a:ext cx="1990724" cy="16573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2209800" y="1295400"/>
            <a:ext cx="2057400" cy="1066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9" end="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286000" y="0"/>
            <a:ext cx="6858000" cy="609600"/>
          </a:xfrm>
          <a:prstGeom prst="rect">
            <a:avLst/>
          </a:prstGeom>
          <a:noFill/>
          <a:ln w="9525">
            <a:noFill/>
            <a:miter lim="800000"/>
            <a:headEnd/>
            <a:tailEnd/>
          </a:ln>
        </p:spPr>
        <p:txBody>
          <a:bodyPr anchor="ctr"/>
          <a:lstStyle/>
          <a:p>
            <a:pPr algn="r">
              <a:lnSpc>
                <a:spcPct val="85000"/>
              </a:lnSpc>
            </a:pPr>
            <a:r>
              <a:rPr lang="en-US" sz="2800" dirty="0" smtClean="0">
                <a:solidFill>
                  <a:schemeClr val="bg1"/>
                </a:solidFill>
                <a:latin typeface="Arial" charset="0"/>
              </a:rPr>
              <a:t>Beam-induced </a:t>
            </a:r>
            <a:r>
              <a:rPr lang="en-US" sz="2800" dirty="0">
                <a:solidFill>
                  <a:schemeClr val="bg1"/>
                </a:solidFill>
                <a:latin typeface="Arial" charset="0"/>
              </a:rPr>
              <a:t>multipacting (BIM)</a:t>
            </a:r>
            <a:endParaRPr lang="en-US" sz="3600" dirty="0">
              <a:solidFill>
                <a:schemeClr val="bg1"/>
              </a:solidFill>
              <a:latin typeface="Arial" charset="0"/>
            </a:endParaRPr>
          </a:p>
        </p:txBody>
      </p:sp>
      <p:sp>
        <p:nvSpPr>
          <p:cNvPr id="19459" name="Rectangle 5"/>
          <p:cNvSpPr>
            <a:spLocks noChangeArrowheads="1"/>
          </p:cNvSpPr>
          <p:nvPr/>
        </p:nvSpPr>
        <p:spPr bwMode="auto">
          <a:xfrm>
            <a:off x="0" y="1217613"/>
            <a:ext cx="9144000" cy="5156200"/>
          </a:xfrm>
          <a:prstGeom prst="rect">
            <a:avLst/>
          </a:prstGeom>
          <a:noFill/>
          <a:ln w="9525">
            <a:noFill/>
            <a:miter lim="800000"/>
            <a:headEnd/>
            <a:tailEnd/>
          </a:ln>
        </p:spPr>
        <p:txBody>
          <a:bodyPr/>
          <a:lstStyle/>
          <a:p>
            <a:pPr marL="342900" indent="-342900">
              <a:spcBef>
                <a:spcPct val="20000"/>
              </a:spcBef>
              <a:buSzPct val="100000"/>
              <a:buFontTx/>
              <a:buChar char="•"/>
            </a:pPr>
            <a:endParaRPr lang="en-US" sz="2000">
              <a:latin typeface="Arial" charset="0"/>
            </a:endParaRPr>
          </a:p>
          <a:p>
            <a:pPr marL="742950" lvl="1" indent="-285750">
              <a:spcBef>
                <a:spcPct val="20000"/>
              </a:spcBef>
              <a:buSzPct val="100000"/>
              <a:buFontTx/>
              <a:buChar char="—"/>
            </a:pPr>
            <a:endParaRPr lang="en-US" sz="2000">
              <a:latin typeface="Arial" charset="0"/>
            </a:endParaRPr>
          </a:p>
        </p:txBody>
      </p:sp>
      <p:pic>
        <p:nvPicPr>
          <p:cNvPr id="19465" name="Picture 17"/>
          <p:cNvPicPr>
            <a:picLocks noChangeAspect="1" noChangeArrowheads="1"/>
          </p:cNvPicPr>
          <p:nvPr/>
        </p:nvPicPr>
        <p:blipFill>
          <a:blip r:embed="rId2"/>
          <a:srcRect/>
          <a:stretch>
            <a:fillRect/>
          </a:stretch>
        </p:blipFill>
        <p:spPr bwMode="auto">
          <a:xfrm>
            <a:off x="1721001" y="838200"/>
            <a:ext cx="6127599" cy="1741488"/>
          </a:xfrm>
          <a:prstGeom prst="rect">
            <a:avLst/>
          </a:prstGeom>
          <a:noFill/>
          <a:ln w="9525">
            <a:noFill/>
            <a:miter lim="800000"/>
            <a:headEnd/>
            <a:tailEnd/>
          </a:ln>
        </p:spPr>
      </p:pic>
      <p:pic>
        <p:nvPicPr>
          <p:cNvPr id="9" name="Picture 8" descr="spacing_15w_6_11.png"/>
          <p:cNvPicPr>
            <a:picLocks noChangeAspect="1"/>
          </p:cNvPicPr>
          <p:nvPr/>
        </p:nvPicPr>
        <p:blipFill>
          <a:blip r:embed="rId3"/>
          <a:stretch>
            <a:fillRect/>
          </a:stretch>
        </p:blipFill>
        <p:spPr>
          <a:xfrm>
            <a:off x="4572000" y="2830672"/>
            <a:ext cx="4572000" cy="3417728"/>
          </a:xfrm>
          <a:prstGeom prst="rect">
            <a:avLst/>
          </a:prstGeom>
        </p:spPr>
      </p:pic>
      <p:sp>
        <p:nvSpPr>
          <p:cNvPr id="8" name="Content Placeholder 7"/>
          <p:cNvSpPr>
            <a:spLocks noGrp="1"/>
          </p:cNvSpPr>
          <p:nvPr>
            <p:ph idx="1"/>
          </p:nvPr>
        </p:nvSpPr>
        <p:spPr>
          <a:xfrm>
            <a:off x="0" y="2824162"/>
            <a:ext cx="4876800" cy="3957638"/>
          </a:xfrm>
        </p:spPr>
        <p:txBody>
          <a:bodyPr/>
          <a:lstStyle/>
          <a:p>
            <a:r>
              <a:rPr lang="en-US" sz="2400" dirty="0" smtClean="0"/>
              <a:t>Low energy electrons near chamber wall kicked by positron beam, given energy E</a:t>
            </a:r>
          </a:p>
          <a:p>
            <a:r>
              <a:rPr lang="en-US" sz="2400" dirty="0" smtClean="0"/>
              <a:t>Reach opposite wall in time </a:t>
            </a:r>
            <a:r>
              <a:rPr lang="el-GR" sz="2400" dirty="0" smtClean="0"/>
              <a:t>Δ</a:t>
            </a:r>
            <a:r>
              <a:rPr lang="en-US" sz="2400" dirty="0" smtClean="0"/>
              <a:t>t, generate secondaries determined by </a:t>
            </a:r>
            <a:r>
              <a:rPr lang="el-GR" sz="2400" dirty="0" smtClean="0">
                <a:latin typeface="Arial"/>
                <a:cs typeface="Arial"/>
              </a:rPr>
              <a:t>δ</a:t>
            </a:r>
            <a:r>
              <a:rPr lang="en-US" sz="2400" dirty="0" smtClean="0">
                <a:latin typeface="Arial"/>
                <a:cs typeface="Arial"/>
              </a:rPr>
              <a:t>(E)</a:t>
            </a:r>
          </a:p>
          <a:p>
            <a:r>
              <a:rPr lang="en-US" sz="2400" dirty="0" smtClean="0">
                <a:latin typeface="Arial"/>
                <a:cs typeface="Arial"/>
              </a:rPr>
              <a:t>Resonant buildup if </a:t>
            </a:r>
            <a:r>
              <a:rPr lang="el-GR" sz="2400" dirty="0" smtClean="0"/>
              <a:t>Δ</a:t>
            </a:r>
            <a:r>
              <a:rPr lang="en-US" sz="2400" dirty="0" smtClean="0"/>
              <a:t>t = bunch spacing and </a:t>
            </a:r>
            <a:r>
              <a:rPr lang="el-GR" sz="2400" dirty="0" smtClean="0">
                <a:cs typeface="Arial"/>
              </a:rPr>
              <a:t>δ</a:t>
            </a:r>
            <a:r>
              <a:rPr lang="en-US" sz="2400" dirty="0" smtClean="0">
                <a:cs typeface="Arial"/>
              </a:rPr>
              <a:t>(E) &gt; 1</a:t>
            </a:r>
            <a:endParaRPr lang="en-US" sz="2400" dirty="0" smtClean="0"/>
          </a:p>
          <a:p>
            <a:r>
              <a:rPr lang="en-US" sz="2400" dirty="0" smtClean="0"/>
              <a:t>Has been observed in RFA data</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Bifurcation of Central Peak</a:t>
            </a:r>
            <a:endParaRPr lang="en-US" dirty="0"/>
          </a:p>
        </p:txBody>
      </p:sp>
      <p:sp>
        <p:nvSpPr>
          <p:cNvPr id="3" name="Content Placeholder 2"/>
          <p:cNvSpPr>
            <a:spLocks noGrp="1"/>
          </p:cNvSpPr>
          <p:nvPr>
            <p:ph idx="1"/>
          </p:nvPr>
        </p:nvSpPr>
        <p:spPr/>
        <p:txBody>
          <a:bodyPr/>
          <a:lstStyle/>
          <a:p>
            <a:r>
              <a:rPr lang="en-US" sz="2400" dirty="0" smtClean="0"/>
              <a:t>Observe splitting of central peak as electrons in the center of the chamber gain energy &gt; peak SEY</a:t>
            </a:r>
          </a:p>
          <a:p>
            <a:pPr lvl="1"/>
            <a:r>
              <a:rPr lang="en-US" sz="2000" dirty="0" smtClean="0"/>
              <a:t>Plots show collector current </a:t>
            </a:r>
            <a:r>
              <a:rPr lang="en-US" sz="2000" dirty="0" err="1" smtClean="0"/>
              <a:t>vs</a:t>
            </a:r>
            <a:r>
              <a:rPr lang="en-US" sz="2000" dirty="0" smtClean="0"/>
              <a:t> beam current and collector number</a:t>
            </a:r>
          </a:p>
          <a:p>
            <a:pPr lvl="1"/>
            <a:r>
              <a:rPr lang="en-US" sz="2000" dirty="0" smtClean="0"/>
              <a:t>Qualitatively observed in both data (right) and simulation (left)</a:t>
            </a:r>
          </a:p>
          <a:p>
            <a:pPr lvl="1"/>
            <a:r>
              <a:rPr lang="en-US" sz="2000" dirty="0" smtClean="0"/>
              <a:t>Distance between peaks sensitive to </a:t>
            </a:r>
            <a:r>
              <a:rPr lang="en-US" sz="2000" dirty="0" err="1" smtClean="0"/>
              <a:t>Emax</a:t>
            </a:r>
            <a:endParaRPr lang="en-US" sz="2000" dirty="0"/>
          </a:p>
        </p:txBody>
      </p:sp>
      <p:pic>
        <p:nvPicPr>
          <p:cNvPr id="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2536"/>
          <a:stretch/>
        </p:blipFill>
        <p:spPr bwMode="auto">
          <a:xfrm>
            <a:off x="0" y="3308464"/>
            <a:ext cx="4648200" cy="35495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descr="slac4_bifscan.png"/>
          <p:cNvPicPr>
            <a:picLocks noChangeAspect="1"/>
          </p:cNvPicPr>
          <p:nvPr/>
        </p:nvPicPr>
        <p:blipFill>
          <a:blip r:embed="rId3"/>
          <a:stretch>
            <a:fillRect/>
          </a:stretch>
        </p:blipFill>
        <p:spPr>
          <a:xfrm>
            <a:off x="4556920" y="3429000"/>
            <a:ext cx="4587079" cy="3429000"/>
          </a:xfrm>
          <a:prstGeom prst="rect">
            <a:avLst/>
          </a:prstGeom>
        </p:spPr>
      </p:pic>
      <p:sp>
        <p:nvSpPr>
          <p:cNvPr id="6" name="TextBox 5"/>
          <p:cNvSpPr txBox="1"/>
          <p:nvPr/>
        </p:nvSpPr>
        <p:spPr>
          <a:xfrm>
            <a:off x="685800" y="4038600"/>
            <a:ext cx="740908" cy="400110"/>
          </a:xfrm>
          <a:prstGeom prst="rect">
            <a:avLst/>
          </a:prstGeom>
          <a:noFill/>
        </p:spPr>
        <p:txBody>
          <a:bodyPr wrap="none" rtlCol="0">
            <a:spAutoFit/>
          </a:bodyPr>
          <a:lstStyle/>
          <a:p>
            <a:r>
              <a:rPr lang="en-US" sz="2000" b="1" dirty="0" smtClean="0">
                <a:solidFill>
                  <a:srgbClr val="C00000"/>
                </a:solidFill>
                <a:latin typeface="+mj-lt"/>
              </a:rPr>
              <a:t>Data</a:t>
            </a:r>
            <a:endParaRPr lang="en-US" sz="2000" b="1" dirty="0">
              <a:solidFill>
                <a:srgbClr val="C00000"/>
              </a:solidFill>
              <a:latin typeface="+mj-lt"/>
            </a:endParaRPr>
          </a:p>
        </p:txBody>
      </p:sp>
      <p:sp>
        <p:nvSpPr>
          <p:cNvPr id="7" name="TextBox 6"/>
          <p:cNvSpPr txBox="1"/>
          <p:nvPr/>
        </p:nvSpPr>
        <p:spPr>
          <a:xfrm>
            <a:off x="5181600" y="3733800"/>
            <a:ext cx="1494320" cy="400110"/>
          </a:xfrm>
          <a:prstGeom prst="rect">
            <a:avLst/>
          </a:prstGeom>
          <a:noFill/>
        </p:spPr>
        <p:txBody>
          <a:bodyPr wrap="none" rtlCol="0">
            <a:spAutoFit/>
          </a:bodyPr>
          <a:lstStyle/>
          <a:p>
            <a:r>
              <a:rPr lang="en-US" sz="2000" b="1" dirty="0" smtClean="0">
                <a:solidFill>
                  <a:srgbClr val="C00000"/>
                </a:solidFill>
                <a:latin typeface="+mj-lt"/>
              </a:rPr>
              <a:t>Simulation</a:t>
            </a:r>
            <a:endParaRPr lang="en-US" sz="2000" b="1" dirty="0">
              <a:solidFill>
                <a:srgbClr val="C00000"/>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7275" y="914400"/>
            <a:ext cx="4354513" cy="2611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123" name="Title 1"/>
          <p:cNvSpPr>
            <a:spLocks noGrp="1"/>
          </p:cNvSpPr>
          <p:nvPr>
            <p:ph type="title"/>
          </p:nvPr>
        </p:nvSpPr>
        <p:spPr>
          <a:xfrm>
            <a:off x="2103438" y="-3175"/>
            <a:ext cx="7040562" cy="587375"/>
          </a:xfrm>
        </p:spPr>
        <p:txBody>
          <a:bodyPr/>
          <a:lstStyle/>
          <a:p>
            <a:r>
              <a:rPr lang="en-US" sz="2400" dirty="0" smtClean="0">
                <a:solidFill>
                  <a:srgbClr val="FFFF00"/>
                </a:solidFill>
                <a:cs typeface="Arial" pitchFamily="34" charset="0"/>
              </a:rPr>
              <a:t>Coherent tune measurements (G. Dugan)</a:t>
            </a:r>
          </a:p>
        </p:txBody>
      </p:sp>
      <p:sp>
        <p:nvSpPr>
          <p:cNvPr id="3" name="Content Placeholder 2"/>
          <p:cNvSpPr>
            <a:spLocks noGrp="1"/>
          </p:cNvSpPr>
          <p:nvPr>
            <p:ph idx="1"/>
          </p:nvPr>
        </p:nvSpPr>
        <p:spPr>
          <a:xfrm>
            <a:off x="152400" y="838200"/>
            <a:ext cx="5043488" cy="5568950"/>
          </a:xfrm>
        </p:spPr>
        <p:txBody>
          <a:bodyPr/>
          <a:lstStyle/>
          <a:p>
            <a:pPr>
              <a:buFont typeface="Wingdings" charset="2"/>
              <a:buChar char="§"/>
              <a:defRPr/>
            </a:pPr>
            <a:r>
              <a:rPr lang="en-US" sz="1600" dirty="0">
                <a:cs typeface="Arial"/>
              </a:rPr>
              <a:t> A large variety </a:t>
            </a:r>
            <a:r>
              <a:rPr lang="en-US" sz="1600" dirty="0" smtClean="0">
                <a:cs typeface="Arial"/>
              </a:rPr>
              <a:t>of bunch-by-bunch coherent </a:t>
            </a:r>
            <a:r>
              <a:rPr lang="en-US" sz="1600" dirty="0">
                <a:cs typeface="Arial"/>
              </a:rPr>
              <a:t>tune </a:t>
            </a:r>
            <a:r>
              <a:rPr lang="en-US" sz="1600" dirty="0" smtClean="0">
                <a:cs typeface="Arial"/>
              </a:rPr>
              <a:t>measurements have been made, </a:t>
            </a:r>
            <a:r>
              <a:rPr lang="en-US" sz="1600" dirty="0">
                <a:cs typeface="Arial"/>
              </a:rPr>
              <a:t>using one or more gated BPM’s, in which a whole train of bunches is coherently excited, or in which individual bunches are excited</a:t>
            </a:r>
            <a:r>
              <a:rPr lang="en-US" sz="1600" dirty="0" smtClean="0">
                <a:cs typeface="Arial"/>
              </a:rPr>
              <a:t>.</a:t>
            </a:r>
          </a:p>
          <a:p>
            <a:pPr>
              <a:buFont typeface="Wingdings" charset="2"/>
              <a:buChar char="§"/>
              <a:defRPr/>
            </a:pPr>
            <a:r>
              <a:rPr lang="en-US" sz="1600" dirty="0" smtClean="0">
                <a:cs typeface="Arial"/>
              </a:rPr>
              <a:t>These data cover </a:t>
            </a:r>
            <a:r>
              <a:rPr lang="en-US" sz="1600" dirty="0">
                <a:cs typeface="Arial"/>
              </a:rPr>
              <a:t>a wide range of beam and machine </a:t>
            </a:r>
            <a:r>
              <a:rPr lang="en-US" sz="1600" dirty="0" smtClean="0">
                <a:cs typeface="Arial"/>
              </a:rPr>
              <a:t>conditions.</a:t>
            </a:r>
          </a:p>
          <a:p>
            <a:pPr>
              <a:buFont typeface="Wingdings" charset="2"/>
              <a:buChar char="§"/>
              <a:defRPr/>
            </a:pPr>
            <a:r>
              <a:rPr lang="en-US" sz="1600" dirty="0" smtClean="0">
                <a:cs typeface="Arial"/>
              </a:rPr>
              <a:t>The change in tune along the train due to the buildup of the electron cloud has been compared with predictions based on the </a:t>
            </a:r>
            <a:r>
              <a:rPr lang="en-US" sz="1600" dirty="0">
                <a:cs typeface="Arial"/>
              </a:rPr>
              <a:t>electron cloud simulation </a:t>
            </a:r>
            <a:r>
              <a:rPr lang="en-US" sz="1600" dirty="0" smtClean="0">
                <a:cs typeface="Arial"/>
              </a:rPr>
              <a:t>codes (POSINST and ECLOUD).</a:t>
            </a:r>
            <a:endParaRPr lang="en-US" sz="1600" dirty="0">
              <a:cs typeface="Arial"/>
            </a:endParaRPr>
          </a:p>
          <a:p>
            <a:pPr>
              <a:buFont typeface="Wingdings" charset="2"/>
              <a:buChar char="§"/>
              <a:defRPr/>
            </a:pPr>
            <a:r>
              <a:rPr lang="en-US" sz="1600" dirty="0" smtClean="0">
                <a:cs typeface="Arial"/>
              </a:rPr>
              <a:t>Quite </a:t>
            </a:r>
            <a:r>
              <a:rPr lang="en-US" sz="1600" dirty="0">
                <a:cs typeface="Arial"/>
              </a:rPr>
              <a:t>good agreement </a:t>
            </a:r>
            <a:r>
              <a:rPr lang="en-US" sz="1600" dirty="0" smtClean="0">
                <a:cs typeface="Arial"/>
              </a:rPr>
              <a:t>has </a:t>
            </a:r>
            <a:r>
              <a:rPr lang="en-US" sz="1600" dirty="0">
                <a:cs typeface="Arial"/>
              </a:rPr>
              <a:t>been found </a:t>
            </a:r>
            <a:r>
              <a:rPr lang="en-US" sz="1600" dirty="0" smtClean="0">
                <a:cs typeface="Arial"/>
              </a:rPr>
              <a:t>between the </a:t>
            </a:r>
            <a:r>
              <a:rPr lang="en-US" sz="1600" dirty="0">
                <a:cs typeface="Arial"/>
              </a:rPr>
              <a:t>measurements and the computed tune </a:t>
            </a:r>
            <a:r>
              <a:rPr lang="en-US" sz="1600" dirty="0" smtClean="0">
                <a:cs typeface="Arial"/>
              </a:rPr>
              <a:t>shifts. The details have been reported in previous papers and conferences. </a:t>
            </a:r>
          </a:p>
          <a:p>
            <a:pPr>
              <a:buFont typeface="Wingdings" charset="2"/>
              <a:buChar char="§"/>
              <a:defRPr/>
            </a:pPr>
            <a:r>
              <a:rPr lang="en-US" sz="1600" dirty="0" smtClean="0">
                <a:cs typeface="Arial"/>
              </a:rPr>
              <a:t>The agreement constrains </a:t>
            </a:r>
            <a:r>
              <a:rPr lang="en-US" sz="1600" dirty="0">
                <a:cs typeface="Arial"/>
              </a:rPr>
              <a:t>many of </a:t>
            </a:r>
            <a:r>
              <a:rPr lang="en-US" sz="1600" dirty="0" smtClean="0">
                <a:cs typeface="Arial"/>
              </a:rPr>
              <a:t>the model </a:t>
            </a:r>
            <a:r>
              <a:rPr lang="en-US" sz="1600" dirty="0">
                <a:cs typeface="Arial"/>
              </a:rPr>
              <a:t>parameters </a:t>
            </a:r>
            <a:r>
              <a:rPr lang="en-US" sz="1600" dirty="0" smtClean="0">
                <a:cs typeface="Arial"/>
              </a:rPr>
              <a:t>used in the buildup codes and </a:t>
            </a:r>
            <a:r>
              <a:rPr lang="en-US" sz="1600" dirty="0">
                <a:cs typeface="Arial"/>
              </a:rPr>
              <a:t>gives confidence that the </a:t>
            </a:r>
            <a:r>
              <a:rPr lang="en-US" sz="1600" dirty="0" smtClean="0">
                <a:cs typeface="Arial"/>
              </a:rPr>
              <a:t>codes do in </a:t>
            </a:r>
            <a:r>
              <a:rPr lang="en-US" sz="1600" dirty="0">
                <a:cs typeface="Arial"/>
              </a:rPr>
              <a:t>fact predict accurately the average density of the </a:t>
            </a:r>
            <a:r>
              <a:rPr lang="en-US" sz="1600" dirty="0" smtClean="0">
                <a:cs typeface="Arial"/>
              </a:rPr>
              <a:t>electron cloud </a:t>
            </a:r>
            <a:r>
              <a:rPr lang="en-US" sz="1600" dirty="0">
                <a:cs typeface="Arial"/>
              </a:rPr>
              <a:t>measured in </a:t>
            </a:r>
            <a:r>
              <a:rPr lang="en-US" sz="1600" dirty="0" err="1">
                <a:cs typeface="Arial"/>
              </a:rPr>
              <a:t>CesrTA</a:t>
            </a:r>
            <a:r>
              <a:rPr lang="en-US" sz="1600" dirty="0" smtClean="0">
                <a:cs typeface="Arial"/>
              </a:rPr>
              <a:t>.</a:t>
            </a:r>
          </a:p>
          <a:p>
            <a:pPr marL="0" indent="0">
              <a:buFontTx/>
              <a:buNone/>
              <a:defRPr/>
            </a:pPr>
            <a:endParaRPr lang="en-US" sz="1600" dirty="0">
              <a:cs typeface="Arial"/>
            </a:endParaRPr>
          </a:p>
        </p:txBody>
      </p:sp>
      <p:sp>
        <p:nvSpPr>
          <p:cNvPr id="5125" name="TextBox 6"/>
          <p:cNvSpPr txBox="1">
            <a:spLocks noChangeArrowheads="1"/>
          </p:cNvSpPr>
          <p:nvPr/>
        </p:nvSpPr>
        <p:spPr bwMode="auto">
          <a:xfrm>
            <a:off x="5491163" y="3810000"/>
            <a:ext cx="3652837"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2.1 GeV positrons, 0.5 mA/bunch</a:t>
            </a:r>
          </a:p>
          <a:p>
            <a:r>
              <a:rPr lang="en-US" sz="1400"/>
              <a:t>Black: data</a:t>
            </a:r>
          </a:p>
          <a:p>
            <a:r>
              <a:rPr lang="en-US" sz="1400"/>
              <a:t>Blue, red, green: from POSINST simulations, varying total SEY by +/-10%</a:t>
            </a:r>
          </a:p>
        </p:txBody>
      </p:sp>
      <p:sp>
        <p:nvSpPr>
          <p:cNvPr id="5126" name="Date Placeholder 7"/>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June 6, 2012</a:t>
            </a:r>
          </a:p>
        </p:txBody>
      </p:sp>
      <p:sp>
        <p:nvSpPr>
          <p:cNvPr id="5127" name="Footer Placeholder 8"/>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ECLOUD'12</a:t>
            </a:r>
          </a:p>
        </p:txBody>
      </p:sp>
      <p:sp>
        <p:nvSpPr>
          <p:cNvPr id="5128" name="Slide Number Placeholder 9"/>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D3B1005-5ECD-45AE-9614-BE426D3814DB}" type="slidenum">
              <a:rPr lang="en-US" sz="1400" smtClean="0"/>
              <a:pPr/>
              <a:t>32</a:t>
            </a:fld>
            <a:endParaRPr lang="en-US" sz="1400" smtClean="0"/>
          </a:p>
        </p:txBody>
      </p:sp>
      <p:sp>
        <p:nvSpPr>
          <p:cNvPr id="5129" name="TextBox 3"/>
          <p:cNvSpPr txBox="1">
            <a:spLocks noChangeArrowheads="1"/>
          </p:cNvSpPr>
          <p:nvPr/>
        </p:nvSpPr>
        <p:spPr bwMode="auto">
          <a:xfrm>
            <a:off x="7224713" y="1270000"/>
            <a:ext cx="6889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Vertical</a:t>
            </a:r>
          </a:p>
        </p:txBody>
      </p:sp>
      <p:sp>
        <p:nvSpPr>
          <p:cNvPr id="5130" name="TextBox 10"/>
          <p:cNvSpPr txBox="1">
            <a:spLocks noChangeArrowheads="1"/>
          </p:cNvSpPr>
          <p:nvPr/>
        </p:nvSpPr>
        <p:spPr bwMode="auto">
          <a:xfrm>
            <a:off x="6451600" y="2312988"/>
            <a:ext cx="8731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Horizontal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7"/>
          <p:cNvSpPr txBox="1">
            <a:spLocks noChangeArrowheads="1"/>
          </p:cNvSpPr>
          <p:nvPr/>
        </p:nvSpPr>
        <p:spPr bwMode="auto">
          <a:xfrm>
            <a:off x="8542338" y="895350"/>
            <a:ext cx="495300" cy="4000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t>polar angle</a:t>
            </a:r>
          </a:p>
        </p:txBody>
      </p:sp>
      <p:sp>
        <p:nvSpPr>
          <p:cNvPr id="6147" name="Content Placeholder 2"/>
          <p:cNvSpPr>
            <a:spLocks noGrp="1"/>
          </p:cNvSpPr>
          <p:nvPr>
            <p:ph idx="1"/>
          </p:nvPr>
        </p:nvSpPr>
        <p:spPr>
          <a:xfrm>
            <a:off x="238125" y="966788"/>
            <a:ext cx="4283075" cy="4951412"/>
          </a:xfrm>
        </p:spPr>
        <p:txBody>
          <a:bodyPr/>
          <a:lstStyle/>
          <a:p>
            <a:r>
              <a:rPr lang="en-US" sz="1600" smtClean="0">
                <a:cs typeface="Arial" pitchFamily="34" charset="0"/>
              </a:rPr>
              <a:t>Since synchrotron radiation photons generate the photoelectrons which seed the cloud, the model predictions depend sensitively on the details of the radiation environment in the vacuum chamber. To better characterize this environment, a new simulation program, SYNRAD3D, has been developed.</a:t>
            </a:r>
          </a:p>
          <a:p>
            <a:r>
              <a:rPr lang="en-US" sz="1600" smtClean="0">
                <a:solidFill>
                  <a:srgbClr val="FF0000"/>
                </a:solidFill>
                <a:cs typeface="Arial" pitchFamily="34" charset="0"/>
              </a:rPr>
              <a:t>This program predicts the distribution and energy of absorbed synchrotron radiation photons around the ring, including specular and diffuse scattering in three dimensions, for a realistic vacuum chamber geometry.</a:t>
            </a:r>
          </a:p>
          <a:p>
            <a:r>
              <a:rPr lang="en-US" sz="1600" smtClean="0">
                <a:cs typeface="Arial" pitchFamily="34" charset="0"/>
              </a:rPr>
              <a:t>The output from this program can be used as input to the cloud buildup codes, thereby eliminating the need for any additional free parameters to model the scattered photons.</a:t>
            </a:r>
          </a:p>
        </p:txBody>
      </p:sp>
      <p:sp>
        <p:nvSpPr>
          <p:cNvPr id="6148" name="Title 1"/>
          <p:cNvSpPr>
            <a:spLocks noGrp="1"/>
          </p:cNvSpPr>
          <p:nvPr>
            <p:ph type="title"/>
          </p:nvPr>
        </p:nvSpPr>
        <p:spPr>
          <a:xfrm>
            <a:off x="2146300" y="20638"/>
            <a:ext cx="6997700" cy="528637"/>
          </a:xfrm>
        </p:spPr>
        <p:txBody>
          <a:bodyPr/>
          <a:lstStyle/>
          <a:p>
            <a:r>
              <a:rPr lang="en-US" sz="2000" dirty="0" smtClean="0">
                <a:solidFill>
                  <a:srgbClr val="FFFF00"/>
                </a:solidFill>
                <a:cs typeface="Arial" pitchFamily="34" charset="0"/>
              </a:rPr>
              <a:t>Photon reflectivity simulations (G. Dugan)</a:t>
            </a:r>
          </a:p>
        </p:txBody>
      </p:sp>
      <p:sp>
        <p:nvSpPr>
          <p:cNvPr id="6149" name="Rectangle 10"/>
          <p:cNvSpPr>
            <a:spLocks noChangeArrowheads="1"/>
          </p:cNvSpPr>
          <p:nvPr/>
        </p:nvSpPr>
        <p:spPr bwMode="auto">
          <a:xfrm>
            <a:off x="4525040" y="838200"/>
            <a:ext cx="2932113"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dirty="0"/>
              <a:t> SYNRAD3D predictions for distributions of absorbed photons on the </a:t>
            </a:r>
            <a:r>
              <a:rPr lang="en-US" sz="1200" dirty="0" err="1"/>
              <a:t>CesrTA</a:t>
            </a:r>
            <a:r>
              <a:rPr lang="en-US" sz="1200" dirty="0"/>
              <a:t> vacuum chamber wall for drift and dipole regions, at 5.3 </a:t>
            </a:r>
            <a:r>
              <a:rPr lang="en-US" sz="1200" dirty="0" err="1"/>
              <a:t>GeV</a:t>
            </a:r>
            <a:r>
              <a:rPr lang="en-US" sz="1200" dirty="0"/>
              <a:t>.</a:t>
            </a:r>
          </a:p>
        </p:txBody>
      </p:sp>
      <p:pic>
        <p:nvPicPr>
          <p:cNvPr id="61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45038" y="1600200"/>
            <a:ext cx="3721100" cy="4797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151" name="Date Placeholder 1"/>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June 6, 2012</a:t>
            </a:r>
          </a:p>
        </p:txBody>
      </p:sp>
      <p:sp>
        <p:nvSpPr>
          <p:cNvPr id="6152" name="Footer Placeholder 6"/>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ECLOUD'12</a:t>
            </a:r>
          </a:p>
        </p:txBody>
      </p:sp>
      <p:sp>
        <p:nvSpPr>
          <p:cNvPr id="6153" name="Slide Number Placeholder 8"/>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72A4A9F-BAB3-4CF4-9BFA-EE2C80B9CF3C}" type="slidenum">
              <a:rPr lang="en-US" sz="1400" smtClean="0"/>
              <a:pPr/>
              <a:t>33</a:t>
            </a:fld>
            <a:endParaRPr lang="en-US" sz="1400" smtClean="0"/>
          </a:p>
        </p:txBody>
      </p:sp>
      <p:sp>
        <p:nvSpPr>
          <p:cNvPr id="6154" name="TextBox 3"/>
          <p:cNvSpPr txBox="1">
            <a:spLocks noChangeArrowheads="1"/>
          </p:cNvSpPr>
          <p:nvPr/>
        </p:nvSpPr>
        <p:spPr bwMode="auto">
          <a:xfrm>
            <a:off x="6219825" y="2051050"/>
            <a:ext cx="12144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Direct radiation</a:t>
            </a:r>
          </a:p>
        </p:txBody>
      </p:sp>
      <p:cxnSp>
        <p:nvCxnSpPr>
          <p:cNvPr id="6" name="Straight Arrow Connector 5"/>
          <p:cNvCxnSpPr/>
          <p:nvPr/>
        </p:nvCxnSpPr>
        <p:spPr>
          <a:xfrm flipH="1" flipV="1">
            <a:off x="5451475" y="1997075"/>
            <a:ext cx="822325" cy="136525"/>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404100" y="2119313"/>
            <a:ext cx="806450" cy="6985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57" name="TextBox 15"/>
          <p:cNvSpPr txBox="1">
            <a:spLocks noChangeArrowheads="1"/>
          </p:cNvSpPr>
          <p:nvPr/>
        </p:nvSpPr>
        <p:spPr bwMode="auto">
          <a:xfrm>
            <a:off x="6278563" y="4629150"/>
            <a:ext cx="1216025"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Direct radiation</a:t>
            </a:r>
          </a:p>
        </p:txBody>
      </p:sp>
      <p:cxnSp>
        <p:nvCxnSpPr>
          <p:cNvPr id="17" name="Straight Arrow Connector 16"/>
          <p:cNvCxnSpPr>
            <a:stCxn id="6157" idx="1"/>
          </p:cNvCxnSpPr>
          <p:nvPr/>
        </p:nvCxnSpPr>
        <p:spPr>
          <a:xfrm flipH="1" flipV="1">
            <a:off x="5451475" y="4629150"/>
            <a:ext cx="827088" cy="13811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446963" y="4767263"/>
            <a:ext cx="806450"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554913" y="1012825"/>
            <a:ext cx="1057275" cy="504825"/>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5" name="Straight Connector 24"/>
          <p:cNvCxnSpPr/>
          <p:nvPr/>
        </p:nvCxnSpPr>
        <p:spPr>
          <a:xfrm>
            <a:off x="8023225" y="1281113"/>
            <a:ext cx="931863"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8023225" y="928688"/>
            <a:ext cx="627063" cy="33655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6163" name="TextBox 28"/>
          <p:cNvSpPr txBox="1">
            <a:spLocks noChangeArrowheads="1"/>
          </p:cNvSpPr>
          <p:nvPr/>
        </p:nvSpPr>
        <p:spPr bwMode="auto">
          <a:xfrm>
            <a:off x="7551738" y="1516063"/>
            <a:ext cx="9366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t>chamber wall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Analytical RFA Model</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34</a:t>
            </a:fld>
            <a:endParaRPr lang="en-US"/>
          </a:p>
        </p:txBody>
      </p:sp>
      <p:pic>
        <p:nvPicPr>
          <p:cNvPr id="8" name="Content Placeholder 7" descr="analytical_rfa_flowchart_v2.png"/>
          <p:cNvPicPr>
            <a:picLocks noGrp="1" noChangeAspect="1"/>
          </p:cNvPicPr>
          <p:nvPr>
            <p:ph idx="1"/>
          </p:nvPr>
        </p:nvPicPr>
        <p:blipFill>
          <a:blip r:embed="rId2"/>
          <a:stretch>
            <a:fillRect/>
          </a:stretch>
        </p:blipFill>
        <p:spPr>
          <a:xfrm>
            <a:off x="608277" y="609600"/>
            <a:ext cx="7927445" cy="59436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Top plots show transverse distribution, bottom plots show retarding voltage scan</a:t>
            </a:r>
            <a:endParaRPr lang="en-US" dirty="0"/>
          </a:p>
        </p:txBody>
      </p:sp>
      <p:sp>
        <p:nvSpPr>
          <p:cNvPr id="3" name="Title 2"/>
          <p:cNvSpPr>
            <a:spLocks noGrp="1"/>
          </p:cNvSpPr>
          <p:nvPr>
            <p:ph type="title"/>
          </p:nvPr>
        </p:nvSpPr>
        <p:spPr/>
        <p:txBody>
          <a:bodyPr/>
          <a:lstStyle/>
          <a:p>
            <a:r>
              <a:rPr lang="en-US" dirty="0" smtClean="0"/>
              <a:t>Fit Results III</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35</a:t>
            </a:fld>
            <a:endParaRPr lang="en-US"/>
          </a:p>
        </p:txBody>
      </p:sp>
      <p:pic>
        <p:nvPicPr>
          <p:cNvPr id="7" name="Picture 6" descr="fit_examples.png"/>
          <p:cNvPicPr>
            <a:picLocks noChangeAspect="1"/>
          </p:cNvPicPr>
          <p:nvPr/>
        </p:nvPicPr>
        <p:blipFill>
          <a:blip r:embed="rId2"/>
          <a:stretch>
            <a:fillRect/>
          </a:stretch>
        </p:blipFill>
        <p:spPr>
          <a:xfrm>
            <a:off x="0" y="1905000"/>
            <a:ext cx="9144000" cy="470126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Top plots show transverse distribution, bottom plots show retarding voltage scan</a:t>
            </a:r>
            <a:endParaRPr lang="en-US" dirty="0"/>
          </a:p>
        </p:txBody>
      </p:sp>
      <p:sp>
        <p:nvSpPr>
          <p:cNvPr id="3" name="Title 2"/>
          <p:cNvSpPr>
            <a:spLocks noGrp="1"/>
          </p:cNvSpPr>
          <p:nvPr>
            <p:ph type="title"/>
          </p:nvPr>
        </p:nvSpPr>
        <p:spPr/>
        <p:txBody>
          <a:bodyPr/>
          <a:lstStyle/>
          <a:p>
            <a:r>
              <a:rPr lang="en-US" dirty="0" smtClean="0"/>
              <a:t>Fit Results IV</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7/19/2013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36</a:t>
            </a:fld>
            <a:endParaRPr lang="en-US"/>
          </a:p>
        </p:txBody>
      </p:sp>
      <p:pic>
        <p:nvPicPr>
          <p:cNvPr id="7" name="Picture 6" descr="fit_examples.png"/>
          <p:cNvPicPr>
            <a:picLocks noChangeAspect="1"/>
          </p:cNvPicPr>
          <p:nvPr/>
        </p:nvPicPr>
        <p:blipFill>
          <a:blip r:embed="rId2"/>
          <a:stretch>
            <a:fillRect/>
          </a:stretch>
        </p:blipFill>
        <p:spPr>
          <a:xfrm>
            <a:off x="52663" y="1905000"/>
            <a:ext cx="9038674" cy="470126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Wiggler Ramp</a:t>
            </a:r>
            <a:endParaRPr lang="en-US" dirty="0"/>
          </a:p>
        </p:txBody>
      </p:sp>
      <p:sp>
        <p:nvSpPr>
          <p:cNvPr id="4" name="Content Placeholder 3"/>
          <p:cNvSpPr>
            <a:spLocks noGrp="1"/>
          </p:cNvSpPr>
          <p:nvPr>
            <p:ph idx="1"/>
          </p:nvPr>
        </p:nvSpPr>
        <p:spPr/>
        <p:txBody>
          <a:bodyPr/>
          <a:lstStyle/>
          <a:p>
            <a:r>
              <a:rPr lang="en-US" sz="2000" dirty="0" smtClean="0"/>
              <a:t>Data taken during wiggler ramp on 12/18/2010</a:t>
            </a:r>
          </a:p>
          <a:p>
            <a:pPr lvl="1"/>
            <a:r>
              <a:rPr lang="en-US" sz="1800" dirty="0" smtClean="0"/>
              <a:t>Plots show signal in RFA and TEW detectors as a function of wiggler field</a:t>
            </a:r>
          </a:p>
          <a:p>
            <a:pPr lvl="2"/>
            <a:r>
              <a:rPr lang="en-US" sz="1600" dirty="0" smtClean="0"/>
              <a:t>RFAs = solid lines, Resonant TEW = dotted lines, Transmission TEW = dashed lines</a:t>
            </a:r>
          </a:p>
          <a:p>
            <a:pPr lvl="2"/>
            <a:r>
              <a:rPr lang="en-US" sz="1600" dirty="0" smtClean="0"/>
              <a:t>Red = further downstream, violet = further upstream</a:t>
            </a:r>
          </a:p>
          <a:p>
            <a:pPr lvl="2"/>
            <a:r>
              <a:rPr lang="en-US" sz="1600" dirty="0" smtClean="0"/>
              <a:t>All signals normalized to 1 at peak wiggler field</a:t>
            </a:r>
          </a:p>
          <a:p>
            <a:pPr lvl="1"/>
            <a:r>
              <a:rPr lang="en-US" sz="1800" dirty="0" smtClean="0"/>
              <a:t>Further downstream detectors turn on first</a:t>
            </a:r>
          </a:p>
          <a:p>
            <a:pPr lvl="2"/>
            <a:r>
              <a:rPr lang="pl-PL" sz="1600" dirty="0" smtClean="0"/>
              <a:t>TEW 2W-2W ~= TEW 0W-2W ~= RFA 2WB &lt; RFA 2WA &lt; RFA 1W ~= TEW 0W-0W  &lt; TEW 0W-2E</a:t>
            </a:r>
            <a:endParaRPr lang="en-US" sz="1600" dirty="0" smtClean="0"/>
          </a:p>
          <a:p>
            <a:pPr lvl="2"/>
            <a:r>
              <a:rPr lang="en-US" sz="1600" dirty="0" smtClean="0"/>
              <a:t>RFA and TEW turn on points are </a:t>
            </a:r>
            <a:r>
              <a:rPr lang="en-US" sz="1600" smtClean="0"/>
              <a:t>roughly consistent</a:t>
            </a:r>
            <a:endParaRPr lang="en-US" sz="1600" dirty="0"/>
          </a:p>
        </p:txBody>
      </p:sp>
      <p:pic>
        <p:nvPicPr>
          <p:cNvPr id="5" name="Picture 4" descr="wigscan_combined_fixed.png"/>
          <p:cNvPicPr>
            <a:picLocks noChangeAspect="1"/>
          </p:cNvPicPr>
          <p:nvPr/>
        </p:nvPicPr>
        <p:blipFill>
          <a:blip r:embed="rId2"/>
          <a:stretch>
            <a:fillRect/>
          </a:stretch>
        </p:blipFill>
        <p:spPr>
          <a:xfrm>
            <a:off x="0" y="3311872"/>
            <a:ext cx="4572000" cy="3546128"/>
          </a:xfrm>
          <a:prstGeom prst="rect">
            <a:avLst/>
          </a:prstGeom>
        </p:spPr>
      </p:pic>
      <p:pic>
        <p:nvPicPr>
          <p:cNvPr id="6" name="Picture 5" descr="wigscan_combined_zoom.png"/>
          <p:cNvPicPr>
            <a:picLocks noChangeAspect="1"/>
          </p:cNvPicPr>
          <p:nvPr/>
        </p:nvPicPr>
        <p:blipFill>
          <a:blip r:embed="rId3"/>
          <a:stretch>
            <a:fillRect/>
          </a:stretch>
        </p:blipFill>
        <p:spPr>
          <a:xfrm>
            <a:off x="4536453" y="3429000"/>
            <a:ext cx="4643097" cy="3429000"/>
          </a:xfrm>
          <a:prstGeom prst="rect">
            <a:avLst/>
          </a:prstGeom>
        </p:spPr>
      </p:pic>
      <p:sp>
        <p:nvSpPr>
          <p:cNvPr id="7" name="Rectangle 6"/>
          <p:cNvSpPr/>
          <p:nvPr/>
        </p:nvSpPr>
        <p:spPr bwMode="auto">
          <a:xfrm>
            <a:off x="609600" y="5943600"/>
            <a:ext cx="1524000" cy="5334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FFFFFF"/>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MS Gothic" pitchFamily="49" charset="-128"/>
            </a:endParaRPr>
          </a:p>
        </p:txBody>
      </p:sp>
      <p:cxnSp>
        <p:nvCxnSpPr>
          <p:cNvPr id="9" name="Straight Arrow Connector 8"/>
          <p:cNvCxnSpPr>
            <a:stCxn id="7" idx="3"/>
          </p:cNvCxnSpPr>
          <p:nvPr/>
        </p:nvCxnSpPr>
        <p:spPr bwMode="auto">
          <a:xfrm flipV="1">
            <a:off x="2133600" y="6172200"/>
            <a:ext cx="2819400" cy="38100"/>
          </a:xfrm>
          <a:prstGeom prst="straightConnector1">
            <a:avLst/>
          </a:prstGeom>
          <a:solidFill>
            <a:srgbClr val="00B8FF"/>
          </a:solidFill>
          <a:ln w="381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0" y="533400"/>
            <a:ext cx="9144000" cy="5943600"/>
          </a:xfrm>
        </p:spPr>
        <p:txBody>
          <a:bodyPr/>
          <a:lstStyle/>
          <a:p>
            <a:pPr>
              <a:lnSpc>
                <a:spcPct val="90000"/>
              </a:lnSpc>
              <a:buSzPct val="100000"/>
              <a:buFont typeface="Arial" pitchFamily="34" charset="0"/>
              <a:buChar char="•"/>
            </a:pPr>
            <a:r>
              <a:rPr lang="en-US" sz="2400" dirty="0" smtClean="0">
                <a:latin typeface="Arial" charset="0"/>
              </a:rPr>
              <a:t>Generation of secondaries is determined by the secondary emission yield (SEY) function </a:t>
            </a:r>
            <a:r>
              <a:rPr lang="el-GR" sz="2400" dirty="0" smtClean="0">
                <a:cs typeface="Arial"/>
              </a:rPr>
              <a:t>δ</a:t>
            </a:r>
            <a:r>
              <a:rPr lang="en-US" sz="2400" dirty="0" smtClean="0">
                <a:latin typeface="Arial" charset="0"/>
              </a:rPr>
              <a:t>(E): </a:t>
            </a:r>
          </a:p>
          <a:p>
            <a:pPr lvl="1"/>
            <a:r>
              <a:rPr lang="en-US" sz="2000" dirty="0" smtClean="0">
                <a:latin typeface="Arial" charset="0"/>
              </a:rPr>
              <a:t>Characterized by peak value </a:t>
            </a:r>
            <a:r>
              <a:rPr lang="el-GR" sz="2000" dirty="0" smtClean="0">
                <a:cs typeface="Arial"/>
              </a:rPr>
              <a:t>δ</a:t>
            </a:r>
            <a:r>
              <a:rPr lang="en-US" sz="2000" baseline="-25000" dirty="0" smtClean="0">
                <a:latin typeface="Arial" charset="0"/>
              </a:rPr>
              <a:t>max</a:t>
            </a:r>
            <a:r>
              <a:rPr lang="en-US" sz="2000" dirty="0" smtClean="0">
                <a:latin typeface="Arial" charset="0"/>
              </a:rPr>
              <a:t> at E = </a:t>
            </a:r>
            <a:r>
              <a:rPr lang="en-US" sz="2000" dirty="0" err="1" smtClean="0">
                <a:latin typeface="Arial" charset="0"/>
              </a:rPr>
              <a:t>E</a:t>
            </a:r>
            <a:r>
              <a:rPr lang="en-US" sz="2000" baseline="-25000" dirty="0" err="1" smtClean="0">
                <a:latin typeface="Arial" charset="0"/>
              </a:rPr>
              <a:t>max</a:t>
            </a:r>
            <a:endParaRPr lang="en-US" sz="2000" dirty="0" smtClean="0">
              <a:latin typeface="Arial" charset="0"/>
            </a:endParaRPr>
          </a:p>
          <a:p>
            <a:pPr lvl="1"/>
            <a:r>
              <a:rPr lang="en-US" sz="2000" dirty="0" smtClean="0">
                <a:latin typeface="Arial" charset="0"/>
              </a:rPr>
              <a:t>Low energy yield </a:t>
            </a:r>
            <a:r>
              <a:rPr lang="el-GR" sz="2000" dirty="0" smtClean="0">
                <a:cs typeface="Arial"/>
              </a:rPr>
              <a:t>δ</a:t>
            </a:r>
            <a:r>
              <a:rPr lang="en-US" sz="2000" dirty="0" smtClean="0">
                <a:latin typeface="Arial" charset="0"/>
              </a:rPr>
              <a:t>(0): determines survival time of cloud during train gap</a:t>
            </a:r>
          </a:p>
          <a:p>
            <a:pPr lvl="2"/>
            <a:r>
              <a:rPr lang="en-US" sz="1600" dirty="0" smtClean="0">
                <a:latin typeface="Arial" charset="0"/>
              </a:rPr>
              <a:t>Typical lifetime ~100 ns</a:t>
            </a:r>
          </a:p>
          <a:p>
            <a:pPr lvl="1"/>
            <a:r>
              <a:rPr lang="en-US" sz="2000" dirty="0" smtClean="0">
                <a:latin typeface="Arial" charset="0"/>
              </a:rPr>
              <a:t>Typically, </a:t>
            </a:r>
            <a:r>
              <a:rPr lang="el-GR" sz="2000" dirty="0" smtClean="0">
                <a:cs typeface="Arial"/>
              </a:rPr>
              <a:t>δ</a:t>
            </a:r>
            <a:r>
              <a:rPr lang="en-US" sz="2000" baseline="-25000" dirty="0" smtClean="0">
                <a:latin typeface="Arial" charset="0"/>
              </a:rPr>
              <a:t>max</a:t>
            </a:r>
            <a:r>
              <a:rPr lang="en-US" sz="2000" dirty="0" smtClean="0">
                <a:latin typeface="Arial" charset="0"/>
              </a:rPr>
              <a:t>~1–3, and E</a:t>
            </a:r>
            <a:r>
              <a:rPr lang="en-US" sz="2000" baseline="-25000" dirty="0" smtClean="0">
                <a:latin typeface="Arial" charset="0"/>
              </a:rPr>
              <a:t>max</a:t>
            </a:r>
            <a:r>
              <a:rPr lang="en-US" sz="2000" dirty="0" smtClean="0">
                <a:latin typeface="Arial" charset="0"/>
              </a:rPr>
              <a:t>~200-400 </a:t>
            </a:r>
            <a:r>
              <a:rPr lang="en-US" sz="2000" dirty="0" err="1" smtClean="0">
                <a:latin typeface="Arial" charset="0"/>
              </a:rPr>
              <a:t>eV</a:t>
            </a:r>
            <a:r>
              <a:rPr lang="en-US" sz="2000" dirty="0" smtClean="0">
                <a:latin typeface="Arial" charset="0"/>
              </a:rPr>
              <a:t>, </a:t>
            </a:r>
            <a:r>
              <a:rPr lang="el-GR" sz="2000" dirty="0" smtClean="0">
                <a:cs typeface="Arial"/>
              </a:rPr>
              <a:t>δ</a:t>
            </a:r>
            <a:r>
              <a:rPr lang="en-US" sz="2000" dirty="0" smtClean="0">
                <a:latin typeface="Arial" charset="0"/>
              </a:rPr>
              <a:t>(0) ~ .5</a:t>
            </a:r>
          </a:p>
          <a:p>
            <a:r>
              <a:rPr lang="en-US" sz="2400" dirty="0" smtClean="0">
                <a:latin typeface="Arial" charset="0"/>
              </a:rPr>
              <a:t>Many materials “condition” with electron cloud bombardment</a:t>
            </a:r>
            <a:endParaRPr lang="en-US" sz="2800" dirty="0" smtClean="0">
              <a:latin typeface="Arial" charset="0"/>
            </a:endParaRPr>
          </a:p>
          <a:p>
            <a:pPr lvl="1"/>
            <a:r>
              <a:rPr lang="en-US" sz="2000" dirty="0" smtClean="0">
                <a:latin typeface="Arial" charset="0"/>
              </a:rPr>
              <a:t>Results in lower </a:t>
            </a:r>
            <a:r>
              <a:rPr lang="el-GR" sz="2000" dirty="0" smtClean="0">
                <a:cs typeface="Arial"/>
              </a:rPr>
              <a:t>δ</a:t>
            </a:r>
            <a:r>
              <a:rPr lang="en-US" sz="2000" baseline="-25000" dirty="0" smtClean="0">
                <a:latin typeface="Arial" charset="0"/>
              </a:rPr>
              <a:t>max</a:t>
            </a:r>
            <a:r>
              <a:rPr lang="en-US" sz="2000" dirty="0" smtClean="0">
                <a:latin typeface="Arial" charset="0"/>
              </a:rPr>
              <a:t>, higher </a:t>
            </a:r>
            <a:r>
              <a:rPr lang="en-US" sz="2000" dirty="0" err="1" smtClean="0">
                <a:latin typeface="Arial" charset="0"/>
              </a:rPr>
              <a:t>E</a:t>
            </a:r>
            <a:r>
              <a:rPr lang="en-US" sz="2000" baseline="-25000" dirty="0" err="1" smtClean="0">
                <a:latin typeface="Arial" charset="0"/>
              </a:rPr>
              <a:t>max</a:t>
            </a:r>
            <a:endParaRPr lang="en-US" sz="2000" dirty="0">
              <a:latin typeface="Arial" charset="0"/>
            </a:endParaRPr>
          </a:p>
        </p:txBody>
      </p:sp>
      <p:sp>
        <p:nvSpPr>
          <p:cNvPr id="2" name="Title 1"/>
          <p:cNvSpPr>
            <a:spLocks noGrp="1"/>
          </p:cNvSpPr>
          <p:nvPr>
            <p:ph type="title"/>
          </p:nvPr>
        </p:nvSpPr>
        <p:spPr/>
        <p:txBody>
          <a:bodyPr/>
          <a:lstStyle/>
          <a:p>
            <a:r>
              <a:rPr lang="en-US" smtClean="0"/>
              <a:t>Secondary Electron Yield</a:t>
            </a:r>
            <a:endParaRPr lang="en-US" dirty="0"/>
          </a:p>
        </p:txBody>
      </p:sp>
      <p:sp>
        <p:nvSpPr>
          <p:cNvPr id="4" name="Slide Number Placeholder 3"/>
          <p:cNvSpPr>
            <a:spLocks noGrp="1"/>
          </p:cNvSpPr>
          <p:nvPr>
            <p:ph type="sldNum" sz="quarter" idx="12"/>
          </p:nvPr>
        </p:nvSpPr>
        <p:spPr/>
        <p:txBody>
          <a:bodyPr/>
          <a:lstStyle/>
          <a:p>
            <a:pPr>
              <a:defRPr/>
            </a:pPr>
            <a:fld id="{1F4F2262-E4F8-4BEF-859F-74458A2AA49C}" type="slidenum">
              <a:rPr lang="en-US" smtClean="0">
                <a:solidFill>
                  <a:srgbClr val="000000"/>
                </a:solidFill>
              </a:rPr>
              <a:pPr>
                <a:defRPr/>
              </a:pPr>
              <a:t>38</a:t>
            </a:fld>
            <a:endParaRPr lang="en-US">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33800" y="3677843"/>
            <a:ext cx="5380434" cy="3180157"/>
          </a:xfrm>
          <a:prstGeom prst="rect">
            <a:avLst/>
          </a:prstGeom>
        </p:spPr>
      </p:pic>
      <p:sp>
        <p:nvSpPr>
          <p:cNvPr id="6" name="TextBox 5"/>
          <p:cNvSpPr txBox="1"/>
          <p:nvPr/>
        </p:nvSpPr>
        <p:spPr>
          <a:xfrm>
            <a:off x="4724400" y="6248400"/>
            <a:ext cx="843501" cy="523220"/>
          </a:xfrm>
          <a:prstGeom prst="rect">
            <a:avLst/>
          </a:prstGeom>
          <a:noFill/>
        </p:spPr>
        <p:txBody>
          <a:bodyPr wrap="none" rtlCol="0">
            <a:spAutoFit/>
          </a:bodyPr>
          <a:lstStyle/>
          <a:p>
            <a:r>
              <a:rPr lang="en-US" sz="2800" b="1" dirty="0" err="1" smtClean="0">
                <a:solidFill>
                  <a:srgbClr val="C00000"/>
                </a:solidFill>
                <a:latin typeface="Symbol" pitchFamily="18" charset="2"/>
              </a:rPr>
              <a:t>E</a:t>
            </a:r>
            <a:r>
              <a:rPr lang="en-US" sz="2800" b="1" baseline="-25000" dirty="0" err="1" smtClean="0">
                <a:solidFill>
                  <a:srgbClr val="C00000"/>
                </a:solidFill>
              </a:rPr>
              <a:t>max</a:t>
            </a:r>
            <a:endParaRPr lang="en-GB" sz="2800" b="1" baseline="-25000" dirty="0">
              <a:solidFill>
                <a:srgbClr val="C00000"/>
              </a:solidFill>
            </a:endParaRPr>
          </a:p>
        </p:txBody>
      </p:sp>
      <p:sp>
        <p:nvSpPr>
          <p:cNvPr id="7" name="TextBox 6"/>
          <p:cNvSpPr txBox="1"/>
          <p:nvPr/>
        </p:nvSpPr>
        <p:spPr>
          <a:xfrm>
            <a:off x="4379777" y="3657600"/>
            <a:ext cx="801823" cy="523220"/>
          </a:xfrm>
          <a:prstGeom prst="rect">
            <a:avLst/>
          </a:prstGeom>
          <a:noFill/>
        </p:spPr>
        <p:txBody>
          <a:bodyPr wrap="none" rtlCol="0">
            <a:spAutoFit/>
          </a:bodyPr>
          <a:lstStyle/>
          <a:p>
            <a:r>
              <a:rPr lang="en-US" sz="2800" b="1" dirty="0" err="1" smtClean="0">
                <a:solidFill>
                  <a:srgbClr val="C00000"/>
                </a:solidFill>
                <a:latin typeface="Symbol" pitchFamily="18" charset="2"/>
              </a:rPr>
              <a:t>d</a:t>
            </a:r>
            <a:r>
              <a:rPr lang="en-US" sz="2800" b="1" baseline="-25000" dirty="0" err="1" smtClean="0">
                <a:solidFill>
                  <a:srgbClr val="C00000"/>
                </a:solidFill>
              </a:rPr>
              <a:t>max</a:t>
            </a:r>
            <a:endParaRPr lang="en-GB" sz="2800" b="1" baseline="-25000" dirty="0">
              <a:solidFill>
                <a:srgbClr val="C00000"/>
              </a:solidFill>
            </a:endParaRPr>
          </a:p>
        </p:txBody>
      </p:sp>
      <p:cxnSp>
        <p:nvCxnSpPr>
          <p:cNvPr id="8" name="Straight Arrow Connector 7"/>
          <p:cNvCxnSpPr/>
          <p:nvPr/>
        </p:nvCxnSpPr>
        <p:spPr>
          <a:xfrm rot="16200000" flipH="1">
            <a:off x="4457700" y="4762500"/>
            <a:ext cx="1371600" cy="228600"/>
          </a:xfrm>
          <a:prstGeom prst="straightConnector1">
            <a:avLst/>
          </a:prstGeom>
          <a:ln w="47625">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859353" y="5961047"/>
            <a:ext cx="796894" cy="1588"/>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3959932" y="5260267"/>
            <a:ext cx="2138536" cy="1"/>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46650" y="3505200"/>
            <a:ext cx="2497350" cy="369332"/>
          </a:xfrm>
          <a:prstGeom prst="rect">
            <a:avLst/>
          </a:prstGeom>
          <a:noFill/>
        </p:spPr>
        <p:txBody>
          <a:bodyPr wrap="none" rtlCol="0">
            <a:spAutoFit/>
          </a:bodyPr>
          <a:lstStyle/>
          <a:p>
            <a:r>
              <a:rPr lang="en-US" sz="1800" b="1" dirty="0" smtClean="0"/>
              <a:t>N. </a:t>
            </a:r>
            <a:r>
              <a:rPr lang="en-US" sz="1800" b="1" dirty="0" err="1" smtClean="0"/>
              <a:t>Hilleret</a:t>
            </a:r>
            <a:r>
              <a:rPr lang="en-US" sz="1800" b="1" dirty="0" smtClean="0"/>
              <a:t> et al, PAC99</a:t>
            </a:r>
            <a:endParaRPr lang="en-GB" sz="1800" b="1" dirty="0"/>
          </a:p>
        </p:txBody>
      </p:sp>
      <p:pic>
        <p:nvPicPr>
          <p:cNvPr id="12" name="Picture 11" descr="avden_15e_c20_example.png"/>
          <p:cNvPicPr>
            <a:picLocks noChangeAspect="1"/>
          </p:cNvPicPr>
          <p:nvPr/>
        </p:nvPicPr>
        <p:blipFill>
          <a:blip r:embed="rId3"/>
          <a:stretch>
            <a:fillRect/>
          </a:stretch>
        </p:blipFill>
        <p:spPr>
          <a:xfrm>
            <a:off x="1" y="3532313"/>
            <a:ext cx="3200399" cy="3331206"/>
          </a:xfrm>
          <a:prstGeom prst="rect">
            <a:avLst/>
          </a:prstGeom>
        </p:spPr>
      </p:pic>
      <p:sp>
        <p:nvSpPr>
          <p:cNvPr id="13" name="TextBox 12"/>
          <p:cNvSpPr txBox="1"/>
          <p:nvPr/>
        </p:nvSpPr>
        <p:spPr>
          <a:xfrm>
            <a:off x="838200" y="5769114"/>
            <a:ext cx="1524000" cy="707886"/>
          </a:xfrm>
          <a:prstGeom prst="rect">
            <a:avLst/>
          </a:prstGeom>
          <a:noFill/>
        </p:spPr>
        <p:txBody>
          <a:bodyPr wrap="square" rtlCol="0">
            <a:spAutoFit/>
          </a:bodyPr>
          <a:lstStyle/>
          <a:p>
            <a:r>
              <a:rPr lang="en-US" sz="2000" b="1" dirty="0" smtClean="0">
                <a:solidFill>
                  <a:schemeClr val="accent2"/>
                </a:solidFill>
                <a:latin typeface="+mn-lt"/>
              </a:rPr>
              <a:t>photo-</a:t>
            </a:r>
          </a:p>
          <a:p>
            <a:r>
              <a:rPr lang="en-US" sz="2000" b="1" dirty="0" smtClean="0">
                <a:solidFill>
                  <a:schemeClr val="accent2"/>
                </a:solidFill>
                <a:latin typeface="+mn-lt"/>
              </a:rPr>
              <a:t>electrons</a:t>
            </a:r>
            <a:endParaRPr lang="en-US" sz="2000" b="1" dirty="0">
              <a:solidFill>
                <a:schemeClr val="accent2"/>
              </a:solidFill>
              <a:latin typeface="+mn-lt"/>
            </a:endParaRPr>
          </a:p>
        </p:txBody>
      </p:sp>
      <p:sp>
        <p:nvSpPr>
          <p:cNvPr id="14" name="TextBox 13"/>
          <p:cNvSpPr txBox="1"/>
          <p:nvPr/>
        </p:nvSpPr>
        <p:spPr>
          <a:xfrm>
            <a:off x="1285088" y="4680198"/>
            <a:ext cx="1524620" cy="707886"/>
          </a:xfrm>
          <a:prstGeom prst="rect">
            <a:avLst/>
          </a:prstGeom>
          <a:noFill/>
        </p:spPr>
        <p:txBody>
          <a:bodyPr wrap="square" rtlCol="0">
            <a:spAutoFit/>
          </a:bodyPr>
          <a:lstStyle/>
          <a:p>
            <a:r>
              <a:rPr lang="en-US" sz="2000" b="1" dirty="0" smtClean="0">
                <a:solidFill>
                  <a:srgbClr val="FF0000"/>
                </a:solidFill>
                <a:latin typeface="+mn-lt"/>
              </a:rPr>
              <a:t>secondary </a:t>
            </a:r>
          </a:p>
          <a:p>
            <a:r>
              <a:rPr lang="en-US" sz="2000" b="1" dirty="0" smtClean="0">
                <a:solidFill>
                  <a:srgbClr val="FF0000"/>
                </a:solidFill>
                <a:latin typeface="+mn-lt"/>
              </a:rPr>
              <a:t>electrons</a:t>
            </a:r>
            <a:endParaRPr lang="en-US" sz="2000" b="1" dirty="0">
              <a:solidFill>
                <a:srgbClr val="FF0000"/>
              </a:solidFill>
              <a:latin typeface="+mn-lt"/>
            </a:endParaRPr>
          </a:p>
        </p:txBody>
      </p:sp>
      <p:sp>
        <p:nvSpPr>
          <p:cNvPr id="15" name="TextBox 14"/>
          <p:cNvSpPr txBox="1"/>
          <p:nvPr/>
        </p:nvSpPr>
        <p:spPr>
          <a:xfrm>
            <a:off x="2057400" y="3810000"/>
            <a:ext cx="924712" cy="400110"/>
          </a:xfrm>
          <a:prstGeom prst="rect">
            <a:avLst/>
          </a:prstGeom>
          <a:noFill/>
        </p:spPr>
        <p:txBody>
          <a:bodyPr wrap="square" rtlCol="0">
            <a:spAutoFit/>
          </a:bodyPr>
          <a:lstStyle/>
          <a:p>
            <a:r>
              <a:rPr lang="en-US" sz="2000" b="1" dirty="0" smtClean="0">
                <a:latin typeface="+mn-lt"/>
              </a:rPr>
              <a:t>total</a:t>
            </a:r>
            <a:endParaRPr lang="en-US" sz="2000" b="1"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Simulation Parameters</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7/19/2013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39</a:t>
            </a:fld>
            <a:endParaRPr lang="en-US">
              <a:solidFill>
                <a:srgbClr val="000000"/>
              </a:solidFill>
            </a:endParaRPr>
          </a:p>
        </p:txBody>
      </p:sp>
      <p:pic>
        <p:nvPicPr>
          <p:cNvPr id="6" name="Picture 5" descr="sey_labeled.png"/>
          <p:cNvPicPr>
            <a:picLocks noChangeAspect="1"/>
          </p:cNvPicPr>
          <p:nvPr/>
        </p:nvPicPr>
        <p:blipFill>
          <a:blip r:embed="rId2"/>
          <a:stretch>
            <a:fillRect/>
          </a:stretch>
        </p:blipFill>
        <p:spPr>
          <a:xfrm>
            <a:off x="228600" y="3340359"/>
            <a:ext cx="4419600" cy="3517641"/>
          </a:xfrm>
          <a:prstGeom prst="rect">
            <a:avLst/>
          </a:prstGeom>
        </p:spPr>
      </p:pic>
      <p:pic>
        <p:nvPicPr>
          <p:cNvPr id="7" name="Picture 6" descr="avden_15e_c20_each_pub.png"/>
          <p:cNvPicPr>
            <a:picLocks noChangeAspect="1"/>
          </p:cNvPicPr>
          <p:nvPr/>
        </p:nvPicPr>
        <p:blipFill>
          <a:blip r:embed="rId3"/>
          <a:stretch>
            <a:fillRect/>
          </a:stretch>
        </p:blipFill>
        <p:spPr>
          <a:xfrm>
            <a:off x="4731388" y="3480317"/>
            <a:ext cx="4336412" cy="3377682"/>
          </a:xfrm>
          <a:prstGeom prst="rect">
            <a:avLst/>
          </a:prstGeom>
        </p:spPr>
      </p:pic>
      <p:sp>
        <p:nvSpPr>
          <p:cNvPr id="8" name="TextBox 7"/>
          <p:cNvSpPr txBox="1"/>
          <p:nvPr/>
        </p:nvSpPr>
        <p:spPr>
          <a:xfrm>
            <a:off x="0" y="3972580"/>
            <a:ext cx="914400" cy="523220"/>
          </a:xfrm>
          <a:prstGeom prst="rect">
            <a:avLst/>
          </a:prstGeom>
          <a:noFill/>
        </p:spPr>
        <p:txBody>
          <a:bodyPr wrap="square" rtlCol="0">
            <a:spAutoFit/>
          </a:bodyPr>
          <a:lstStyle/>
          <a:p>
            <a:r>
              <a:rPr lang="en-US" sz="2800" b="1" dirty="0" err="1" smtClean="0">
                <a:latin typeface="Symbol" pitchFamily="18" charset="2"/>
              </a:rPr>
              <a:t>d</a:t>
            </a:r>
            <a:r>
              <a:rPr lang="en-US" sz="2800" b="1" baseline="-25000" dirty="0" err="1" smtClean="0"/>
              <a:t>max</a:t>
            </a:r>
            <a:endParaRPr lang="en-GB" sz="2800" b="1" baseline="-25000" dirty="0"/>
          </a:p>
        </p:txBody>
      </p:sp>
      <p:cxnSp>
        <p:nvCxnSpPr>
          <p:cNvPr id="10" name="Straight Arrow Connector 9"/>
          <p:cNvCxnSpPr/>
          <p:nvPr/>
        </p:nvCxnSpPr>
        <p:spPr>
          <a:xfrm>
            <a:off x="838200" y="4419600"/>
            <a:ext cx="685800" cy="1588"/>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0600" y="6396335"/>
            <a:ext cx="767301" cy="461665"/>
          </a:xfrm>
          <a:prstGeom prst="rect">
            <a:avLst/>
          </a:prstGeom>
          <a:solidFill>
            <a:schemeClr val="bg1"/>
          </a:solidFill>
        </p:spPr>
        <p:txBody>
          <a:bodyPr wrap="square" rtlCol="0">
            <a:spAutoFit/>
          </a:bodyPr>
          <a:lstStyle/>
          <a:p>
            <a:r>
              <a:rPr lang="en-US" sz="2400" b="1" dirty="0" err="1" smtClean="0">
                <a:latin typeface="Symbol" pitchFamily="18" charset="2"/>
              </a:rPr>
              <a:t>E</a:t>
            </a:r>
            <a:r>
              <a:rPr lang="en-US" sz="2400" b="1" baseline="-25000" dirty="0" err="1" smtClean="0"/>
              <a:t>max</a:t>
            </a:r>
            <a:endParaRPr lang="en-GB" sz="2400" b="1" baseline="-25000" dirty="0"/>
          </a:p>
        </p:txBody>
      </p:sp>
      <p:cxnSp>
        <p:nvCxnSpPr>
          <p:cNvPr id="17" name="Straight Connector 16"/>
          <p:cNvCxnSpPr/>
          <p:nvPr/>
        </p:nvCxnSpPr>
        <p:spPr>
          <a:xfrm rot="5400000" flipH="1" flipV="1">
            <a:off x="491662" y="5548952"/>
            <a:ext cx="2133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0" y="533400"/>
            <a:ext cx="9144000" cy="5943600"/>
          </a:xfrm>
        </p:spPr>
        <p:txBody>
          <a:bodyPr/>
          <a:lstStyle/>
          <a:p>
            <a:pPr>
              <a:lnSpc>
                <a:spcPct val="90000"/>
              </a:lnSpc>
              <a:buSzPct val="100000"/>
              <a:buFont typeface="Arial" pitchFamily="34" charset="0"/>
              <a:buChar char="•"/>
            </a:pPr>
            <a:r>
              <a:rPr lang="en-US" sz="1800" dirty="0" smtClean="0">
                <a:solidFill>
                  <a:srgbClr val="C00000"/>
                </a:solidFill>
                <a:latin typeface="Arial" charset="0"/>
              </a:rPr>
              <a:t>Many (~40) parameters in POSINST, but a few stand out</a:t>
            </a:r>
          </a:p>
          <a:p>
            <a:pPr>
              <a:lnSpc>
                <a:spcPct val="90000"/>
              </a:lnSpc>
              <a:buSzPct val="100000"/>
              <a:buFont typeface="Arial" pitchFamily="34" charset="0"/>
              <a:buChar char="•"/>
            </a:pPr>
            <a:r>
              <a:rPr lang="en-US" sz="1800" dirty="0" smtClean="0">
                <a:solidFill>
                  <a:srgbClr val="FF0000"/>
                </a:solidFill>
                <a:latin typeface="Arial" charset="0"/>
              </a:rPr>
              <a:t>Photoelectron density determined by quantum efficiency</a:t>
            </a:r>
          </a:p>
          <a:p>
            <a:pPr lvl="1">
              <a:lnSpc>
                <a:spcPct val="90000"/>
              </a:lnSpc>
              <a:buSzPct val="100000"/>
            </a:pPr>
            <a:r>
              <a:rPr lang="en-US" sz="1600" dirty="0" smtClean="0">
                <a:solidFill>
                  <a:schemeClr val="tx1"/>
                </a:solidFill>
                <a:latin typeface="Arial" charset="0"/>
              </a:rPr>
              <a:t>Also: </a:t>
            </a:r>
            <a:r>
              <a:rPr lang="en-US" sz="1600" dirty="0" smtClean="0">
                <a:solidFill>
                  <a:schemeClr val="tx1"/>
                </a:solidFill>
              </a:rPr>
              <a:t>photon flux and azimuthal distribution, photoelectron energy and angular distribution</a:t>
            </a:r>
            <a:endParaRPr lang="en-US" sz="1600" dirty="0" smtClean="0">
              <a:solidFill>
                <a:schemeClr val="tx1"/>
              </a:solidFill>
              <a:latin typeface="Arial" charset="0"/>
            </a:endParaRPr>
          </a:p>
          <a:p>
            <a:r>
              <a:rPr lang="en-US" sz="1800" dirty="0" smtClean="0">
                <a:latin typeface="Arial" charset="0"/>
              </a:rPr>
              <a:t>SEY has three components</a:t>
            </a:r>
          </a:p>
          <a:p>
            <a:pPr lvl="1"/>
            <a:r>
              <a:rPr lang="en-US" sz="1600" dirty="0" smtClean="0">
                <a:solidFill>
                  <a:srgbClr val="0070C0"/>
                </a:solidFill>
                <a:latin typeface="Arial" charset="0"/>
              </a:rPr>
              <a:t>“True” secondaries: production peaks at </a:t>
            </a:r>
            <a:r>
              <a:rPr lang="en-US" sz="1600" dirty="0" err="1" smtClean="0">
                <a:solidFill>
                  <a:srgbClr val="0070C0"/>
                </a:solidFill>
                <a:latin typeface="Arial" charset="0"/>
              </a:rPr>
              <a:t>Emax</a:t>
            </a:r>
            <a:r>
              <a:rPr lang="en-US" sz="1600" dirty="0" smtClean="0">
                <a:solidFill>
                  <a:srgbClr val="0070C0"/>
                </a:solidFill>
                <a:latin typeface="Arial" charset="0"/>
              </a:rPr>
              <a:t>, generated with low energy</a:t>
            </a:r>
          </a:p>
          <a:p>
            <a:pPr lvl="2"/>
            <a:r>
              <a:rPr lang="en-US" sz="1400" dirty="0" smtClean="0">
                <a:solidFill>
                  <a:srgbClr val="0070C0"/>
                </a:solidFill>
                <a:latin typeface="Arial" charset="0"/>
              </a:rPr>
              <a:t>Most important for cloud buildup</a:t>
            </a:r>
          </a:p>
          <a:p>
            <a:pPr lvl="1"/>
            <a:r>
              <a:rPr lang="en-US" sz="1600" dirty="0" smtClean="0">
                <a:solidFill>
                  <a:srgbClr val="CC0066"/>
                </a:solidFill>
                <a:latin typeface="Arial" charset="0"/>
              </a:rPr>
              <a:t>“Elastic” secondaries: production peaks at E = 0, same energy as primary</a:t>
            </a:r>
          </a:p>
          <a:p>
            <a:pPr lvl="2"/>
            <a:r>
              <a:rPr lang="en-US" sz="1400" dirty="0" smtClean="0">
                <a:solidFill>
                  <a:srgbClr val="CC0066"/>
                </a:solidFill>
                <a:latin typeface="Arial" charset="0"/>
              </a:rPr>
              <a:t>Determines survival time of cloud during train gap</a:t>
            </a:r>
          </a:p>
          <a:p>
            <a:pPr lvl="1"/>
            <a:r>
              <a:rPr lang="en-US" sz="1600" dirty="0" smtClean="0">
                <a:solidFill>
                  <a:srgbClr val="00B050"/>
                </a:solidFill>
                <a:latin typeface="Arial" charset="0"/>
              </a:rPr>
              <a:t>“</a:t>
            </a:r>
            <a:r>
              <a:rPr lang="en-US" sz="1600" dirty="0" err="1" smtClean="0">
                <a:solidFill>
                  <a:srgbClr val="00B050"/>
                </a:solidFill>
                <a:latin typeface="Arial" charset="0"/>
              </a:rPr>
              <a:t>Rediffused</a:t>
            </a:r>
            <a:r>
              <a:rPr lang="en-US" sz="1600" dirty="0" smtClean="0">
                <a:solidFill>
                  <a:srgbClr val="00B050"/>
                </a:solidFill>
                <a:latin typeface="Arial" charset="0"/>
              </a:rPr>
              <a:t>” secondaries: production peaks at E = ∞, can have high energy</a:t>
            </a:r>
          </a:p>
          <a:p>
            <a:pPr lvl="1"/>
            <a:r>
              <a:rPr lang="en-US" sz="1600" dirty="0" smtClean="0">
                <a:solidFill>
                  <a:schemeClr val="tx1"/>
                </a:solidFill>
                <a:latin typeface="Arial" charset="0"/>
              </a:rPr>
              <a:t>Also important: </a:t>
            </a:r>
            <a:r>
              <a:rPr lang="en-US" sz="1600" dirty="0" smtClean="0">
                <a:solidFill>
                  <a:schemeClr val="tx1"/>
                </a:solidFill>
              </a:rPr>
              <a:t>secondary electron energy and angular distribution</a:t>
            </a:r>
            <a:endParaRPr lang="en-US" sz="1600" dirty="0" smtClean="0">
              <a:solidFill>
                <a:schemeClr val="tx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0" y="533400"/>
            <a:ext cx="9144000" cy="5943600"/>
          </a:xfrm>
        </p:spPr>
        <p:txBody>
          <a:bodyPr/>
          <a:lstStyle/>
          <a:p>
            <a:pPr>
              <a:lnSpc>
                <a:spcPct val="90000"/>
              </a:lnSpc>
              <a:buSzPct val="100000"/>
              <a:buFont typeface="Arial" pitchFamily="34" charset="0"/>
              <a:buChar char="•"/>
            </a:pPr>
            <a:r>
              <a:rPr lang="en-US" sz="2800" dirty="0" smtClean="0">
                <a:latin typeface="Arial" charset="0"/>
              </a:rPr>
              <a:t>Generation of secondaries is determined by the secondary emission yield (SEY) function </a:t>
            </a:r>
            <a:r>
              <a:rPr lang="el-GR" sz="2800" dirty="0" smtClean="0">
                <a:cs typeface="Arial"/>
              </a:rPr>
              <a:t>δ</a:t>
            </a:r>
            <a:r>
              <a:rPr lang="en-US" sz="2800" dirty="0" smtClean="0">
                <a:latin typeface="Arial" charset="0"/>
              </a:rPr>
              <a:t>(E): </a:t>
            </a:r>
          </a:p>
          <a:p>
            <a:pPr lvl="1"/>
            <a:r>
              <a:rPr lang="en-US" sz="2400" dirty="0" smtClean="0">
                <a:latin typeface="Arial" charset="0"/>
              </a:rPr>
              <a:t>Characterized by peak value </a:t>
            </a:r>
            <a:r>
              <a:rPr lang="el-GR" sz="2400" dirty="0" smtClean="0">
                <a:cs typeface="Arial"/>
              </a:rPr>
              <a:t>δ</a:t>
            </a:r>
            <a:r>
              <a:rPr lang="en-US" sz="2400" baseline="-25000" dirty="0" smtClean="0">
                <a:latin typeface="Arial" charset="0"/>
              </a:rPr>
              <a:t>max</a:t>
            </a:r>
            <a:r>
              <a:rPr lang="en-US" sz="2400" dirty="0" smtClean="0">
                <a:latin typeface="Arial" charset="0"/>
              </a:rPr>
              <a:t> at E = </a:t>
            </a:r>
            <a:r>
              <a:rPr lang="en-US" sz="2400" dirty="0" err="1" smtClean="0">
                <a:latin typeface="Arial" charset="0"/>
              </a:rPr>
              <a:t>E</a:t>
            </a:r>
            <a:r>
              <a:rPr lang="en-US" sz="2400" baseline="-25000" dirty="0" err="1" smtClean="0">
                <a:latin typeface="Arial" charset="0"/>
              </a:rPr>
              <a:t>max</a:t>
            </a:r>
            <a:endParaRPr lang="en-US" sz="2400" dirty="0" smtClean="0">
              <a:latin typeface="Arial" charset="0"/>
            </a:endParaRPr>
          </a:p>
          <a:p>
            <a:pPr lvl="1"/>
            <a:r>
              <a:rPr lang="en-US" sz="2400" dirty="0" smtClean="0">
                <a:latin typeface="Arial" charset="0"/>
              </a:rPr>
              <a:t>Low energy yield </a:t>
            </a:r>
            <a:r>
              <a:rPr lang="el-GR" sz="2400" dirty="0" smtClean="0">
                <a:cs typeface="Arial"/>
              </a:rPr>
              <a:t>δ</a:t>
            </a:r>
            <a:r>
              <a:rPr lang="en-US" sz="2400" dirty="0" smtClean="0">
                <a:latin typeface="Arial" charset="0"/>
              </a:rPr>
              <a:t>(0): determines survival time of cloud during train gap</a:t>
            </a:r>
          </a:p>
          <a:p>
            <a:pPr lvl="1"/>
            <a:r>
              <a:rPr lang="en-US" sz="2400" dirty="0" smtClean="0">
                <a:latin typeface="Arial" charset="0"/>
              </a:rPr>
              <a:t>Typically, </a:t>
            </a:r>
            <a:r>
              <a:rPr lang="el-GR" sz="2400" dirty="0" smtClean="0">
                <a:cs typeface="Arial"/>
              </a:rPr>
              <a:t>δ</a:t>
            </a:r>
            <a:r>
              <a:rPr lang="en-US" sz="2400" baseline="-25000" dirty="0" smtClean="0">
                <a:latin typeface="Arial" charset="0"/>
              </a:rPr>
              <a:t>max</a:t>
            </a:r>
            <a:r>
              <a:rPr lang="en-US" sz="2400" dirty="0" smtClean="0">
                <a:latin typeface="Arial" charset="0"/>
              </a:rPr>
              <a:t>~1–3, and E</a:t>
            </a:r>
            <a:r>
              <a:rPr lang="en-US" sz="2400" baseline="-25000" dirty="0" smtClean="0">
                <a:latin typeface="Arial" charset="0"/>
              </a:rPr>
              <a:t>max</a:t>
            </a:r>
            <a:r>
              <a:rPr lang="en-US" sz="2400" dirty="0" smtClean="0">
                <a:latin typeface="Arial" charset="0"/>
              </a:rPr>
              <a:t>~200-400 </a:t>
            </a:r>
            <a:r>
              <a:rPr lang="en-US" sz="2400" dirty="0" err="1" smtClean="0">
                <a:latin typeface="Arial" charset="0"/>
              </a:rPr>
              <a:t>eV</a:t>
            </a:r>
            <a:r>
              <a:rPr lang="en-US" sz="2400" dirty="0" smtClean="0">
                <a:latin typeface="Arial" charset="0"/>
              </a:rPr>
              <a:t>, </a:t>
            </a:r>
            <a:r>
              <a:rPr lang="el-GR" sz="2400" dirty="0" smtClean="0">
                <a:cs typeface="Arial"/>
              </a:rPr>
              <a:t>δ</a:t>
            </a:r>
            <a:r>
              <a:rPr lang="en-US" sz="2400" dirty="0" smtClean="0">
                <a:latin typeface="Arial" charset="0"/>
              </a:rPr>
              <a:t>(0) ~ .5</a:t>
            </a:r>
          </a:p>
          <a:p>
            <a:r>
              <a:rPr lang="en-US" sz="2800" dirty="0" smtClean="0">
                <a:latin typeface="Arial" charset="0"/>
              </a:rPr>
              <a:t>Many materials</a:t>
            </a:r>
          </a:p>
          <a:p>
            <a:pPr>
              <a:buNone/>
            </a:pPr>
            <a:r>
              <a:rPr lang="en-US" sz="2800" dirty="0" smtClean="0">
                <a:latin typeface="Arial" charset="0"/>
              </a:rPr>
              <a:t> 	“condition” with </a:t>
            </a:r>
          </a:p>
          <a:p>
            <a:pPr>
              <a:buNone/>
            </a:pPr>
            <a:r>
              <a:rPr lang="en-US" sz="2800" dirty="0" smtClean="0">
                <a:latin typeface="Arial" charset="0"/>
              </a:rPr>
              <a:t>	electron cloud </a:t>
            </a:r>
          </a:p>
          <a:p>
            <a:pPr>
              <a:buNone/>
            </a:pPr>
            <a:r>
              <a:rPr lang="en-US" sz="2800" dirty="0" smtClean="0">
                <a:latin typeface="Arial" charset="0"/>
              </a:rPr>
              <a:t>	bombardment</a:t>
            </a:r>
            <a:endParaRPr lang="en-US" dirty="0" smtClean="0">
              <a:latin typeface="Arial" charset="0"/>
            </a:endParaRPr>
          </a:p>
          <a:p>
            <a:pPr lvl="1"/>
            <a:r>
              <a:rPr lang="en-US" sz="2400" dirty="0" smtClean="0">
                <a:latin typeface="Arial" charset="0"/>
              </a:rPr>
              <a:t>Results in lower </a:t>
            </a:r>
          </a:p>
          <a:p>
            <a:pPr lvl="1">
              <a:buNone/>
            </a:pPr>
            <a:r>
              <a:rPr lang="el-GR" sz="2400" dirty="0" smtClean="0">
                <a:cs typeface="Arial"/>
              </a:rPr>
              <a:t>δ</a:t>
            </a:r>
            <a:r>
              <a:rPr lang="en-US" sz="2400" baseline="-25000" dirty="0" smtClean="0">
                <a:latin typeface="Arial" charset="0"/>
              </a:rPr>
              <a:t>max</a:t>
            </a:r>
            <a:r>
              <a:rPr lang="en-US" sz="2400" dirty="0" smtClean="0">
                <a:latin typeface="Arial" charset="0"/>
              </a:rPr>
              <a:t>, higher </a:t>
            </a:r>
            <a:r>
              <a:rPr lang="en-US" sz="2400" dirty="0" err="1" smtClean="0">
                <a:latin typeface="Arial" charset="0"/>
              </a:rPr>
              <a:t>E</a:t>
            </a:r>
            <a:r>
              <a:rPr lang="en-US" sz="2400" baseline="-25000" dirty="0" err="1" smtClean="0">
                <a:latin typeface="Arial" charset="0"/>
              </a:rPr>
              <a:t>max</a:t>
            </a:r>
            <a:endParaRPr lang="en-US" sz="2400" dirty="0">
              <a:latin typeface="Arial" charset="0"/>
            </a:endParaRPr>
          </a:p>
        </p:txBody>
      </p:sp>
      <p:sp>
        <p:nvSpPr>
          <p:cNvPr id="2" name="Title 1"/>
          <p:cNvSpPr>
            <a:spLocks noGrp="1"/>
          </p:cNvSpPr>
          <p:nvPr>
            <p:ph type="title"/>
          </p:nvPr>
        </p:nvSpPr>
        <p:spPr/>
        <p:txBody>
          <a:bodyPr/>
          <a:lstStyle/>
          <a:p>
            <a:r>
              <a:rPr lang="en-US" dirty="0" smtClean="0"/>
              <a:t>Secondary Emission Yield</a:t>
            </a:r>
            <a:endParaRPr lang="en-US" dirty="0"/>
          </a:p>
        </p:txBody>
      </p:sp>
      <p:sp>
        <p:nvSpPr>
          <p:cNvPr id="4" name="Slide Number Placeholder 3"/>
          <p:cNvSpPr>
            <a:spLocks noGrp="1"/>
          </p:cNvSpPr>
          <p:nvPr>
            <p:ph type="sldNum" sz="quarter" idx="12"/>
          </p:nvPr>
        </p:nvSpPr>
        <p:spPr/>
        <p:txBody>
          <a:bodyPr/>
          <a:lstStyle/>
          <a:p>
            <a:pPr>
              <a:defRPr/>
            </a:pPr>
            <a:fld id="{1F4F2262-E4F8-4BEF-859F-74458A2AA49C}" type="slidenum">
              <a:rPr lang="en-US" smtClean="0">
                <a:solidFill>
                  <a:srgbClr val="000000"/>
                </a:solidFill>
              </a:rPr>
              <a:pPr>
                <a:defRPr/>
              </a:pPr>
              <a:t>4</a:t>
            </a:fld>
            <a:endParaRPr lang="en-US">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33800" y="3677843"/>
            <a:ext cx="5380434" cy="3180157"/>
          </a:xfrm>
          <a:prstGeom prst="rect">
            <a:avLst/>
          </a:prstGeom>
        </p:spPr>
      </p:pic>
      <p:sp>
        <p:nvSpPr>
          <p:cNvPr id="6" name="TextBox 5"/>
          <p:cNvSpPr txBox="1"/>
          <p:nvPr/>
        </p:nvSpPr>
        <p:spPr>
          <a:xfrm>
            <a:off x="4724400" y="6248400"/>
            <a:ext cx="843501" cy="523220"/>
          </a:xfrm>
          <a:prstGeom prst="rect">
            <a:avLst/>
          </a:prstGeom>
          <a:noFill/>
        </p:spPr>
        <p:txBody>
          <a:bodyPr wrap="none" rtlCol="0">
            <a:spAutoFit/>
          </a:bodyPr>
          <a:lstStyle/>
          <a:p>
            <a:r>
              <a:rPr lang="en-US" sz="2800" b="1" dirty="0" err="1" smtClean="0">
                <a:solidFill>
                  <a:srgbClr val="C00000"/>
                </a:solidFill>
                <a:latin typeface="Symbol" pitchFamily="18" charset="2"/>
              </a:rPr>
              <a:t>E</a:t>
            </a:r>
            <a:r>
              <a:rPr lang="en-US" sz="2800" b="1" baseline="-25000" dirty="0" err="1" smtClean="0">
                <a:solidFill>
                  <a:srgbClr val="C00000"/>
                </a:solidFill>
              </a:rPr>
              <a:t>max</a:t>
            </a:r>
            <a:endParaRPr lang="en-GB" sz="2800" b="1" baseline="-25000" dirty="0">
              <a:solidFill>
                <a:srgbClr val="C00000"/>
              </a:solidFill>
            </a:endParaRPr>
          </a:p>
        </p:txBody>
      </p:sp>
      <p:sp>
        <p:nvSpPr>
          <p:cNvPr id="7" name="TextBox 6"/>
          <p:cNvSpPr txBox="1"/>
          <p:nvPr/>
        </p:nvSpPr>
        <p:spPr>
          <a:xfrm>
            <a:off x="4379777" y="3657600"/>
            <a:ext cx="801823" cy="523220"/>
          </a:xfrm>
          <a:prstGeom prst="rect">
            <a:avLst/>
          </a:prstGeom>
          <a:noFill/>
        </p:spPr>
        <p:txBody>
          <a:bodyPr wrap="none" rtlCol="0">
            <a:spAutoFit/>
          </a:bodyPr>
          <a:lstStyle/>
          <a:p>
            <a:r>
              <a:rPr lang="en-US" sz="2800" b="1" dirty="0" err="1" smtClean="0">
                <a:solidFill>
                  <a:srgbClr val="C00000"/>
                </a:solidFill>
                <a:latin typeface="Symbol" pitchFamily="18" charset="2"/>
              </a:rPr>
              <a:t>d</a:t>
            </a:r>
            <a:r>
              <a:rPr lang="en-US" sz="2800" b="1" baseline="-25000" dirty="0" err="1" smtClean="0">
                <a:solidFill>
                  <a:srgbClr val="C00000"/>
                </a:solidFill>
              </a:rPr>
              <a:t>max</a:t>
            </a:r>
            <a:endParaRPr lang="en-GB" sz="2800" b="1" baseline="-25000" dirty="0">
              <a:solidFill>
                <a:srgbClr val="C00000"/>
              </a:solidFill>
            </a:endParaRPr>
          </a:p>
        </p:txBody>
      </p:sp>
      <p:cxnSp>
        <p:nvCxnSpPr>
          <p:cNvPr id="8" name="Straight Arrow Connector 7"/>
          <p:cNvCxnSpPr/>
          <p:nvPr/>
        </p:nvCxnSpPr>
        <p:spPr>
          <a:xfrm rot="16200000" flipH="1">
            <a:off x="4457700" y="4762500"/>
            <a:ext cx="1371600" cy="228600"/>
          </a:xfrm>
          <a:prstGeom prst="straightConnector1">
            <a:avLst/>
          </a:prstGeom>
          <a:ln w="47625">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859353" y="5961047"/>
            <a:ext cx="796894" cy="1588"/>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3959932" y="5260267"/>
            <a:ext cx="2138536" cy="1"/>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46650" y="3505200"/>
            <a:ext cx="2497350" cy="369332"/>
          </a:xfrm>
          <a:prstGeom prst="rect">
            <a:avLst/>
          </a:prstGeom>
          <a:noFill/>
        </p:spPr>
        <p:txBody>
          <a:bodyPr wrap="none" rtlCol="0">
            <a:spAutoFit/>
          </a:bodyPr>
          <a:lstStyle/>
          <a:p>
            <a:r>
              <a:rPr lang="en-US" sz="1800" b="1" dirty="0" smtClean="0"/>
              <a:t>N. </a:t>
            </a:r>
            <a:r>
              <a:rPr lang="en-US" sz="1800" b="1" dirty="0" err="1" smtClean="0"/>
              <a:t>Hilleret</a:t>
            </a:r>
            <a:r>
              <a:rPr lang="en-US" sz="1800" b="1" dirty="0" smtClean="0"/>
              <a:t> et al, PAC99</a:t>
            </a:r>
            <a:endParaRPr lang="en-GB"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smtClean="0"/>
              <a:t>Increase in cloud density when bunch spacing is a multiple of the cyclotron period</a:t>
            </a:r>
          </a:p>
          <a:p>
            <a:pPr lvl="1"/>
            <a:r>
              <a:rPr lang="en-US" sz="1600" dirty="0" smtClean="0"/>
              <a:t>Since all beam kicks are in the same direction</a:t>
            </a:r>
          </a:p>
          <a:p>
            <a:r>
              <a:rPr lang="en-US" sz="1800" dirty="0" smtClean="0"/>
              <a:t>Data: 45 e+ bunches, 4ns, 5 </a:t>
            </a:r>
            <a:r>
              <a:rPr lang="en-US" sz="1800" dirty="0" err="1" smtClean="0"/>
              <a:t>GeV</a:t>
            </a:r>
            <a:endParaRPr lang="en-US" sz="1800" dirty="0" smtClean="0"/>
          </a:p>
          <a:p>
            <a:pPr lvl="1"/>
            <a:r>
              <a:rPr lang="en-US" sz="1400" dirty="0" smtClean="0"/>
              <a:t>Observe peaks in Al chamber, dips in coated chambers</a:t>
            </a:r>
          </a:p>
          <a:p>
            <a:r>
              <a:rPr lang="en-US" sz="1800" dirty="0" smtClean="0"/>
              <a:t>Both reproduced by simulation</a:t>
            </a:r>
          </a:p>
          <a:p>
            <a:pPr lvl="1"/>
            <a:r>
              <a:rPr lang="en-US" sz="1600" dirty="0" smtClean="0"/>
              <a:t>Dip in coated chamber due to decrease in RFA</a:t>
            </a:r>
          </a:p>
          <a:p>
            <a:pPr lvl="1">
              <a:buNone/>
            </a:pPr>
            <a:r>
              <a:rPr lang="en-US" sz="1600" dirty="0" smtClean="0"/>
              <a:t>efficiency for large cyclotron radius</a:t>
            </a:r>
          </a:p>
          <a:p>
            <a:pPr>
              <a:buNone/>
            </a:pPr>
            <a:endParaRPr lang="en-US" sz="2400" dirty="0" smtClean="0"/>
          </a:p>
          <a:p>
            <a:pPr>
              <a:buNone/>
            </a:pPr>
            <a:endParaRPr lang="en-US" dirty="0"/>
          </a:p>
        </p:txBody>
      </p:sp>
      <p:sp>
        <p:nvSpPr>
          <p:cNvPr id="2" name="Title 1"/>
          <p:cNvSpPr>
            <a:spLocks noGrp="1"/>
          </p:cNvSpPr>
          <p:nvPr>
            <p:ph type="title"/>
          </p:nvPr>
        </p:nvSpPr>
        <p:spPr/>
        <p:txBody>
          <a:bodyPr/>
          <a:lstStyle/>
          <a:p>
            <a:r>
              <a:rPr lang="en-US" dirty="0" smtClean="0"/>
              <a:t>Cyclotron Resonances</a:t>
            </a:r>
            <a:endParaRPr lang="en-US" dirty="0"/>
          </a:p>
        </p:txBody>
      </p:sp>
      <p:pic>
        <p:nvPicPr>
          <p:cNvPr id="4" name="Picture 3" descr="chicane_scan_1418.png"/>
          <p:cNvPicPr>
            <a:picLocks noChangeAspect="1"/>
          </p:cNvPicPr>
          <p:nvPr/>
        </p:nvPicPr>
        <p:blipFill>
          <a:blip r:embed="rId2"/>
          <a:stretch>
            <a:fillRect/>
          </a:stretch>
        </p:blipFill>
        <p:spPr>
          <a:xfrm>
            <a:off x="0" y="2877047"/>
            <a:ext cx="5390477" cy="3980953"/>
          </a:xfrm>
          <a:prstGeom prst="rect">
            <a:avLst/>
          </a:prstGeom>
        </p:spPr>
      </p:pic>
      <p:pic>
        <p:nvPicPr>
          <p:cNvPr id="5" name="Picture 4" descr="chicscan_slac4.png"/>
          <p:cNvPicPr>
            <a:picLocks noChangeAspect="1"/>
          </p:cNvPicPr>
          <p:nvPr/>
        </p:nvPicPr>
        <p:blipFill>
          <a:blip r:embed="rId3"/>
          <a:stretch>
            <a:fillRect/>
          </a:stretch>
        </p:blipFill>
        <p:spPr>
          <a:xfrm>
            <a:off x="5436733" y="1143000"/>
            <a:ext cx="3707267" cy="2771311"/>
          </a:xfrm>
          <a:prstGeom prst="rect">
            <a:avLst/>
          </a:prstGeom>
        </p:spPr>
      </p:pic>
      <p:sp>
        <p:nvSpPr>
          <p:cNvPr id="6" name="Rectangle 5"/>
          <p:cNvSpPr/>
          <p:nvPr/>
        </p:nvSpPr>
        <p:spPr bwMode="auto">
          <a:xfrm>
            <a:off x="3352800" y="4876800"/>
            <a:ext cx="304800" cy="609600"/>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FFFFFF"/>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MS Gothic" pitchFamily="49" charset="-128"/>
            </a:endParaRPr>
          </a:p>
        </p:txBody>
      </p:sp>
      <p:cxnSp>
        <p:nvCxnSpPr>
          <p:cNvPr id="8" name="Straight Arrow Connector 7"/>
          <p:cNvCxnSpPr>
            <a:stCxn id="6" idx="0"/>
          </p:cNvCxnSpPr>
          <p:nvPr/>
        </p:nvCxnSpPr>
        <p:spPr bwMode="auto">
          <a:xfrm rot="5400000" flipH="1" flipV="1">
            <a:off x="4038600" y="3048000"/>
            <a:ext cx="1295400" cy="2362200"/>
          </a:xfrm>
          <a:prstGeom prst="straightConnector1">
            <a:avLst/>
          </a:prstGeom>
          <a:solidFill>
            <a:srgbClr val="00B8FF"/>
          </a:solidFill>
          <a:ln w="38100" cap="flat" cmpd="sng" algn="ctr">
            <a:solidFill>
              <a:srgbClr val="0070C0"/>
            </a:solidFill>
            <a:prstDash val="solid"/>
            <a:round/>
            <a:headEnd type="none" w="med" len="med"/>
            <a:tailEnd type="arrow"/>
          </a:ln>
          <a:effectLst/>
        </p:spPr>
      </p:cxnSp>
      <p:pic>
        <p:nvPicPr>
          <p:cNvPr id="11" name="Picture 10" descr="chicscan_slac3.png"/>
          <p:cNvPicPr>
            <a:picLocks noChangeAspect="1"/>
          </p:cNvPicPr>
          <p:nvPr/>
        </p:nvPicPr>
        <p:blipFill>
          <a:blip r:embed="rId4"/>
          <a:stretch>
            <a:fillRect/>
          </a:stretch>
        </p:blipFill>
        <p:spPr>
          <a:xfrm>
            <a:off x="5334000" y="4009892"/>
            <a:ext cx="3810000" cy="2848106"/>
          </a:xfrm>
          <a:prstGeom prst="rect">
            <a:avLst/>
          </a:prstGeom>
        </p:spPr>
      </p:pic>
      <p:sp>
        <p:nvSpPr>
          <p:cNvPr id="12" name="Rectangle 11"/>
          <p:cNvSpPr/>
          <p:nvPr/>
        </p:nvSpPr>
        <p:spPr bwMode="auto">
          <a:xfrm>
            <a:off x="1447800" y="5029200"/>
            <a:ext cx="304800" cy="6096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FFFFFF"/>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MS Gothic" pitchFamily="49" charset="-128"/>
            </a:endParaRPr>
          </a:p>
        </p:txBody>
      </p:sp>
      <p:cxnSp>
        <p:nvCxnSpPr>
          <p:cNvPr id="13" name="Straight Arrow Connector 12"/>
          <p:cNvCxnSpPr/>
          <p:nvPr/>
        </p:nvCxnSpPr>
        <p:spPr bwMode="auto">
          <a:xfrm>
            <a:off x="1524000" y="5638800"/>
            <a:ext cx="4038600" cy="1588"/>
          </a:xfrm>
          <a:prstGeom prst="straightConnector1">
            <a:avLst/>
          </a:prstGeom>
          <a:solidFill>
            <a:srgbClr val="00B8FF"/>
          </a:solidFill>
          <a:ln w="38100" cap="flat" cmpd="sng" algn="ctr">
            <a:solidFill>
              <a:srgbClr val="00B050"/>
            </a:solidFill>
            <a:prstDash val="solid"/>
            <a:round/>
            <a:headEnd type="none" w="med" len="med"/>
            <a:tailEnd type="arrow"/>
          </a:ln>
          <a:effectLst/>
        </p:spPr>
      </p:cxnSp>
      <p:sp>
        <p:nvSpPr>
          <p:cNvPr id="14" name="TextBox 13"/>
          <p:cNvSpPr txBox="1"/>
          <p:nvPr/>
        </p:nvSpPr>
        <p:spPr>
          <a:xfrm>
            <a:off x="3048000" y="3581400"/>
            <a:ext cx="853119" cy="461665"/>
          </a:xfrm>
          <a:prstGeom prst="rect">
            <a:avLst/>
          </a:prstGeom>
          <a:noFill/>
        </p:spPr>
        <p:txBody>
          <a:bodyPr wrap="none" rtlCol="0">
            <a:spAutoFit/>
          </a:bodyPr>
          <a:lstStyle/>
          <a:p>
            <a:r>
              <a:rPr lang="en-US" sz="2400" b="1" dirty="0" smtClean="0">
                <a:solidFill>
                  <a:srgbClr val="C00000"/>
                </a:solidFill>
                <a:latin typeface="+mj-lt"/>
              </a:rPr>
              <a:t>Data</a:t>
            </a:r>
            <a:endParaRPr lang="en-US" sz="2400" b="1" dirty="0">
              <a:solidFill>
                <a:srgbClr val="C00000"/>
              </a:solidFill>
              <a:latin typeface="+mj-lt"/>
            </a:endParaRPr>
          </a:p>
        </p:txBody>
      </p:sp>
      <p:sp>
        <p:nvSpPr>
          <p:cNvPr id="15" name="TextBox 14"/>
          <p:cNvSpPr txBox="1"/>
          <p:nvPr/>
        </p:nvSpPr>
        <p:spPr>
          <a:xfrm>
            <a:off x="5864391" y="1295400"/>
            <a:ext cx="1755609" cy="461665"/>
          </a:xfrm>
          <a:prstGeom prst="rect">
            <a:avLst/>
          </a:prstGeom>
          <a:noFill/>
        </p:spPr>
        <p:txBody>
          <a:bodyPr wrap="none" rtlCol="0">
            <a:spAutoFit/>
          </a:bodyPr>
          <a:lstStyle/>
          <a:p>
            <a:r>
              <a:rPr lang="en-US" sz="2400" b="1" dirty="0" smtClean="0">
                <a:solidFill>
                  <a:srgbClr val="C00000"/>
                </a:solidFill>
                <a:latin typeface="+mj-lt"/>
              </a:rPr>
              <a:t>Simulation</a:t>
            </a:r>
            <a:endParaRPr lang="en-US" sz="2400" b="1" dirty="0">
              <a:solidFill>
                <a:srgbClr val="C00000"/>
              </a:solidFill>
              <a:latin typeface="+mj-lt"/>
            </a:endParaRPr>
          </a:p>
        </p:txBody>
      </p:sp>
      <p:sp>
        <p:nvSpPr>
          <p:cNvPr id="16" name="TextBox 15"/>
          <p:cNvSpPr txBox="1"/>
          <p:nvPr/>
        </p:nvSpPr>
        <p:spPr>
          <a:xfrm>
            <a:off x="6553200" y="4267200"/>
            <a:ext cx="1755609" cy="461665"/>
          </a:xfrm>
          <a:prstGeom prst="rect">
            <a:avLst/>
          </a:prstGeom>
          <a:noFill/>
        </p:spPr>
        <p:txBody>
          <a:bodyPr wrap="none" rtlCol="0">
            <a:spAutoFit/>
          </a:bodyPr>
          <a:lstStyle/>
          <a:p>
            <a:r>
              <a:rPr lang="en-US" sz="2400" b="1" dirty="0" smtClean="0">
                <a:solidFill>
                  <a:srgbClr val="C00000"/>
                </a:solidFill>
                <a:latin typeface="+mj-lt"/>
              </a:rPr>
              <a:t>Simulation</a:t>
            </a:r>
            <a:endParaRPr lang="en-US" sz="2400" b="1" dirty="0">
              <a:solidFill>
                <a:srgbClr val="C00000"/>
              </a:solidFill>
              <a:latin typeface="+mj-lt"/>
            </a:endParaRPr>
          </a:p>
        </p:txBody>
      </p:sp>
      <p:pic>
        <p:nvPicPr>
          <p:cNvPr id="17" name="Picture 16" descr="cyclotron_efficiency_pub.png"/>
          <p:cNvPicPr>
            <a:picLocks noChangeAspect="1"/>
          </p:cNvPicPr>
          <p:nvPr/>
        </p:nvPicPr>
        <p:blipFill>
          <a:blip r:embed="rId5"/>
          <a:stretch>
            <a:fillRect/>
          </a:stretch>
        </p:blipFill>
        <p:spPr>
          <a:xfrm>
            <a:off x="4876800" y="3693885"/>
            <a:ext cx="4267201" cy="3164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
            <a:ext cx="6019800" cy="6019800"/>
          </a:xfrm>
        </p:spPr>
        <p:txBody>
          <a:bodyPr/>
          <a:lstStyle/>
          <a:p>
            <a:r>
              <a:rPr lang="en-US" sz="1800" dirty="0" smtClean="0"/>
              <a:t>Long history of troublemaking</a:t>
            </a:r>
          </a:p>
          <a:p>
            <a:pPr lvl="1"/>
            <a:r>
              <a:rPr lang="en-US" sz="1600" dirty="0" smtClean="0"/>
              <a:t>Early observations (60’s – 80’s): two-stream instabilities in proton storage rings</a:t>
            </a:r>
          </a:p>
          <a:p>
            <a:pPr marL="1085850" lvl="2"/>
            <a:r>
              <a:rPr lang="en-US" sz="1400" dirty="0" smtClean="0"/>
              <a:t>BINP, ISR, </a:t>
            </a:r>
            <a:r>
              <a:rPr lang="en-US" sz="1400" dirty="0" err="1" smtClean="0"/>
              <a:t>Bevatron</a:t>
            </a:r>
            <a:r>
              <a:rPr lang="en-US" sz="1400" dirty="0" smtClean="0"/>
              <a:t>, PSR (LANL)</a:t>
            </a:r>
          </a:p>
          <a:p>
            <a:pPr marL="685800" lvl="1"/>
            <a:r>
              <a:rPr lang="en-US" sz="1600" dirty="0" smtClean="0"/>
              <a:t>1995: Coupled bunch instability at KEK Photon Factory </a:t>
            </a:r>
          </a:p>
          <a:p>
            <a:pPr marL="1085850" lvl="2"/>
            <a:r>
              <a:rPr lang="en-US" sz="1400" dirty="0" smtClean="0"/>
              <a:t>Behaved differently for electron and positron beams</a:t>
            </a:r>
          </a:p>
          <a:p>
            <a:pPr lvl="1"/>
            <a:r>
              <a:rPr lang="en-US" sz="1600" dirty="0" smtClean="0"/>
              <a:t>PEP-II and KEKB limited by EC</a:t>
            </a:r>
          </a:p>
          <a:p>
            <a:pPr lvl="2"/>
            <a:r>
              <a:rPr lang="en-US" sz="1400" dirty="0" smtClean="0"/>
              <a:t>Needed </a:t>
            </a:r>
            <a:r>
              <a:rPr lang="en-US" sz="1400" dirty="0" smtClean="0">
                <a:solidFill>
                  <a:schemeClr val="accent2">
                    <a:lumMod val="75000"/>
                  </a:schemeClr>
                </a:solidFill>
              </a:rPr>
              <a:t>mitigations</a:t>
            </a:r>
            <a:r>
              <a:rPr lang="en-US" sz="1400" dirty="0" smtClean="0">
                <a:solidFill>
                  <a:schemeClr val="tx1"/>
                </a:solidFill>
              </a:rPr>
              <a:t> </a:t>
            </a:r>
            <a:r>
              <a:rPr lang="en-US" sz="1400" dirty="0" smtClean="0"/>
              <a:t>to achieve luminosity goals</a:t>
            </a:r>
          </a:p>
          <a:p>
            <a:pPr lvl="1"/>
            <a:r>
              <a:rPr lang="en-US" sz="1600" dirty="0" smtClean="0"/>
              <a:t>LHC:  pre-emptive action taken to reduce effect</a:t>
            </a:r>
          </a:p>
          <a:p>
            <a:pPr lvl="2"/>
            <a:r>
              <a:rPr lang="en-US" sz="1400" dirty="0" smtClean="0"/>
              <a:t>Currently limits 25 ns operation</a:t>
            </a:r>
          </a:p>
          <a:p>
            <a:r>
              <a:rPr lang="en-US" sz="1800" dirty="0" smtClean="0"/>
              <a:t>In short, it causes a variety of negative effects</a:t>
            </a:r>
          </a:p>
          <a:p>
            <a:pPr lvl="1"/>
            <a:r>
              <a:rPr lang="en-US" sz="1600" dirty="0" smtClean="0"/>
              <a:t>Tune shifts, </a:t>
            </a:r>
            <a:r>
              <a:rPr lang="en-US" sz="1600" dirty="0" err="1" smtClean="0"/>
              <a:t>emittance</a:t>
            </a:r>
            <a:r>
              <a:rPr lang="en-US" sz="1600" dirty="0" smtClean="0"/>
              <a:t> growth, instabilities, beam loss…</a:t>
            </a:r>
          </a:p>
          <a:p>
            <a:pPr lvl="1"/>
            <a:r>
              <a:rPr lang="en-US" sz="1600" dirty="0" smtClean="0"/>
              <a:t>Especially bad for high current, low </a:t>
            </a:r>
            <a:r>
              <a:rPr lang="en-US" sz="1600" dirty="0" err="1" smtClean="0"/>
              <a:t>emittance</a:t>
            </a:r>
            <a:r>
              <a:rPr lang="en-US" sz="1600" dirty="0" smtClean="0"/>
              <a:t>, </a:t>
            </a:r>
          </a:p>
          <a:p>
            <a:pPr lvl="1">
              <a:buNone/>
            </a:pPr>
            <a:r>
              <a:rPr lang="en-US" sz="1600" dirty="0" smtClean="0"/>
              <a:t>	positively charged beams</a:t>
            </a:r>
          </a:p>
          <a:p>
            <a:r>
              <a:rPr lang="en-US" sz="1800" dirty="0" smtClean="0"/>
              <a:t>Concern for </a:t>
            </a:r>
          </a:p>
          <a:p>
            <a:pPr>
              <a:buNone/>
            </a:pPr>
            <a:r>
              <a:rPr lang="en-US" sz="1800" dirty="0" smtClean="0"/>
              <a:t>	future machines </a:t>
            </a:r>
          </a:p>
          <a:p>
            <a:pPr lvl="1"/>
            <a:r>
              <a:rPr lang="en-US" sz="1600" dirty="0" smtClean="0"/>
              <a:t>LHC upgrade</a:t>
            </a:r>
          </a:p>
          <a:p>
            <a:pPr lvl="1"/>
            <a:r>
              <a:rPr lang="en-US" sz="1600" dirty="0" smtClean="0"/>
              <a:t>Next generation</a:t>
            </a:r>
          </a:p>
          <a:p>
            <a:pPr lvl="1">
              <a:buNone/>
            </a:pPr>
            <a:r>
              <a:rPr lang="en-US" sz="1600" dirty="0" smtClean="0"/>
              <a:t>lepton colliders</a:t>
            </a:r>
          </a:p>
          <a:p>
            <a:endParaRPr lang="en-US" dirty="0"/>
          </a:p>
        </p:txBody>
      </p:sp>
      <p:sp>
        <p:nvSpPr>
          <p:cNvPr id="3" name="Title 2"/>
          <p:cNvSpPr>
            <a:spLocks noGrp="1"/>
          </p:cNvSpPr>
          <p:nvPr>
            <p:ph type="title"/>
          </p:nvPr>
        </p:nvSpPr>
        <p:spPr/>
        <p:txBody>
          <a:bodyPr/>
          <a:lstStyle/>
          <a:p>
            <a:r>
              <a:rPr lang="en-US" dirty="0" smtClean="0"/>
              <a:t>Why Study Electron Cloud?</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7/19/2013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5</a:t>
            </a:fld>
            <a:endParaRPr lang="en-US">
              <a:solidFill>
                <a:srgbClr val="000000"/>
              </a:solidFill>
            </a:endParaRPr>
          </a:p>
        </p:txBody>
      </p:sp>
      <p:pic>
        <p:nvPicPr>
          <p:cNvPr id="6" name="Picture 4" descr="inp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0" y="685800"/>
            <a:ext cx="2362200" cy="181133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 Box 5"/>
          <p:cNvSpPr txBox="1">
            <a:spLocks noChangeArrowheads="1"/>
          </p:cNvSpPr>
          <p:nvPr/>
        </p:nvSpPr>
        <p:spPr bwMode="auto">
          <a:xfrm>
            <a:off x="5761037" y="457200"/>
            <a:ext cx="338296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r>
              <a:rPr lang="en-US" sz="1800" b="1" dirty="0" smtClean="0">
                <a:latin typeface="+mj-lt"/>
              </a:rPr>
              <a:t>Beam instability at BINP, 1965</a:t>
            </a:r>
            <a:endParaRPr lang="en-US" sz="1800" b="1" dirty="0">
              <a:latin typeface="+mj-lt"/>
            </a:endParaRPr>
          </a:p>
        </p:txBody>
      </p:sp>
      <p:sp>
        <p:nvSpPr>
          <p:cNvPr id="8" name="TextBox 7"/>
          <p:cNvSpPr txBox="1"/>
          <p:nvPr/>
        </p:nvSpPr>
        <p:spPr>
          <a:xfrm>
            <a:off x="7508616" y="1905000"/>
            <a:ext cx="1635384" cy="338554"/>
          </a:xfrm>
          <a:prstGeom prst="rect">
            <a:avLst/>
          </a:prstGeom>
          <a:noFill/>
        </p:spPr>
        <p:txBody>
          <a:bodyPr wrap="none" rtlCol="0">
            <a:spAutoFit/>
          </a:bodyPr>
          <a:lstStyle/>
          <a:p>
            <a:r>
              <a:rPr lang="en-US" sz="1600" b="1" dirty="0" smtClean="0">
                <a:solidFill>
                  <a:srgbClr val="FF3300"/>
                </a:solidFill>
                <a:latin typeface="+mj-lt"/>
              </a:rPr>
              <a:t>G. </a:t>
            </a:r>
            <a:r>
              <a:rPr lang="en-US" sz="1600" b="1" dirty="0" err="1" smtClean="0">
                <a:solidFill>
                  <a:srgbClr val="FF3300"/>
                </a:solidFill>
                <a:latin typeface="+mj-lt"/>
              </a:rPr>
              <a:t>Budker</a:t>
            </a:r>
            <a:r>
              <a:rPr lang="en-US" sz="1600" b="1" dirty="0" smtClean="0">
                <a:solidFill>
                  <a:srgbClr val="FF3300"/>
                </a:solidFill>
                <a:latin typeface="+mj-lt"/>
              </a:rPr>
              <a:t> et al</a:t>
            </a:r>
            <a:endParaRPr lang="en-GB" sz="1600" b="1" dirty="0">
              <a:solidFill>
                <a:srgbClr val="FF3300"/>
              </a:solidFill>
              <a:latin typeface="+mj-lt"/>
            </a:endParaRPr>
          </a:p>
        </p:txBody>
      </p:sp>
      <p:pic>
        <p:nvPicPr>
          <p:cNvPr id="9" name="Picture 8"/>
          <p:cNvPicPr>
            <a:picLocks noChangeAspect="1" noChangeArrowheads="1"/>
          </p:cNvPicPr>
          <p:nvPr/>
        </p:nvPicPr>
        <p:blipFill>
          <a:blip r:embed="rId3"/>
          <a:stretch>
            <a:fillRect/>
          </a:stretch>
        </p:blipFill>
        <p:spPr bwMode="auto">
          <a:xfrm>
            <a:off x="5638800" y="2667000"/>
            <a:ext cx="3276600" cy="1927742"/>
          </a:xfrm>
          <a:prstGeom prst="rect">
            <a:avLst/>
          </a:prstGeom>
          <a:noFill/>
          <a:ln w="12700">
            <a:noFill/>
            <a:miter lim="800000"/>
            <a:headEnd/>
            <a:tailEnd/>
          </a:ln>
        </p:spPr>
      </p:pic>
      <p:sp>
        <p:nvSpPr>
          <p:cNvPr id="10" name="Text Box 5"/>
          <p:cNvSpPr txBox="1">
            <a:spLocks noChangeArrowheads="1"/>
          </p:cNvSpPr>
          <p:nvPr/>
        </p:nvSpPr>
        <p:spPr bwMode="auto">
          <a:xfrm>
            <a:off x="5562600" y="2438400"/>
            <a:ext cx="381000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err="1" smtClean="0">
                <a:latin typeface="+mj-lt"/>
              </a:rPr>
              <a:t>Betatron</a:t>
            </a:r>
            <a:r>
              <a:rPr lang="en-US" sz="1600" b="1" dirty="0" smtClean="0">
                <a:latin typeface="+mj-lt"/>
              </a:rPr>
              <a:t> sidebands at KEK PF, 1995</a:t>
            </a:r>
            <a:endParaRPr lang="en-US" sz="1600" b="1" dirty="0">
              <a:latin typeface="+mj-lt"/>
            </a:endParaRPr>
          </a:p>
        </p:txBody>
      </p:sp>
      <p:pic>
        <p:nvPicPr>
          <p:cNvPr id="11" name="Picture 10" descr="lhc_instability.png"/>
          <p:cNvPicPr>
            <a:picLocks noChangeAspect="1"/>
          </p:cNvPicPr>
          <p:nvPr/>
        </p:nvPicPr>
        <p:blipFill>
          <a:blip r:embed="rId4"/>
          <a:stretch>
            <a:fillRect/>
          </a:stretch>
        </p:blipFill>
        <p:spPr>
          <a:xfrm>
            <a:off x="2971800" y="4556446"/>
            <a:ext cx="2882254" cy="2301554"/>
          </a:xfrm>
          <a:prstGeom prst="rect">
            <a:avLst/>
          </a:prstGeom>
        </p:spPr>
      </p:pic>
      <p:sp>
        <p:nvSpPr>
          <p:cNvPr id="12" name="Text Box 5"/>
          <p:cNvSpPr txBox="1">
            <a:spLocks noChangeArrowheads="1"/>
          </p:cNvSpPr>
          <p:nvPr/>
        </p:nvSpPr>
        <p:spPr bwMode="auto">
          <a:xfrm>
            <a:off x="152400" y="6059269"/>
            <a:ext cx="29718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800" b="1" dirty="0" smtClean="0">
                <a:latin typeface="+mj-lt"/>
              </a:rPr>
              <a:t>Single bunch instability at LHC, 2012</a:t>
            </a:r>
            <a:endParaRPr lang="en-US" sz="1800" b="1" dirty="0">
              <a:latin typeface="+mj-lt"/>
            </a:endParaRPr>
          </a:p>
        </p:txBody>
      </p:sp>
      <p:pic>
        <p:nvPicPr>
          <p:cNvPr id="13" name="Picture 18" descr="yblowupkekb"/>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96000" y="4691062"/>
            <a:ext cx="3048000" cy="2166938"/>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 Box 5"/>
          <p:cNvSpPr txBox="1">
            <a:spLocks noChangeArrowheads="1"/>
          </p:cNvSpPr>
          <p:nvPr/>
        </p:nvSpPr>
        <p:spPr bwMode="auto">
          <a:xfrm>
            <a:off x="5334000" y="4495800"/>
            <a:ext cx="3810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800" b="1" dirty="0" err="1" smtClean="0">
                <a:latin typeface="+mj-lt"/>
              </a:rPr>
              <a:t>Emittance</a:t>
            </a:r>
            <a:r>
              <a:rPr lang="en-US" sz="1800" b="1" dirty="0" smtClean="0">
                <a:latin typeface="+mj-lt"/>
              </a:rPr>
              <a:t> growth at KEKB, 2000</a:t>
            </a:r>
            <a:endParaRPr lang="en-US" sz="1800" b="1" dirty="0">
              <a:latin typeface="+mj-lt"/>
            </a:endParaRPr>
          </a:p>
        </p:txBody>
      </p:sp>
      <p:sp>
        <p:nvSpPr>
          <p:cNvPr id="15" name="TextBox 14"/>
          <p:cNvSpPr txBox="1"/>
          <p:nvPr/>
        </p:nvSpPr>
        <p:spPr>
          <a:xfrm>
            <a:off x="6324600" y="3733800"/>
            <a:ext cx="1646605" cy="369332"/>
          </a:xfrm>
          <a:prstGeom prst="rect">
            <a:avLst/>
          </a:prstGeom>
          <a:noFill/>
        </p:spPr>
        <p:txBody>
          <a:bodyPr wrap="none" rtlCol="0">
            <a:spAutoFit/>
          </a:bodyPr>
          <a:lstStyle/>
          <a:p>
            <a:pPr algn="r"/>
            <a:r>
              <a:rPr lang="en-US" sz="1800" b="1" dirty="0" smtClean="0">
                <a:solidFill>
                  <a:srgbClr val="FF3300"/>
                </a:solidFill>
                <a:latin typeface="+mj-lt"/>
              </a:rPr>
              <a:t>M. Izawa et al</a:t>
            </a:r>
            <a:endParaRPr lang="en-GB" sz="1800" b="1" dirty="0">
              <a:solidFill>
                <a:srgbClr val="FF3300"/>
              </a:solidFill>
              <a:latin typeface="+mj-lt"/>
            </a:endParaRPr>
          </a:p>
        </p:txBody>
      </p:sp>
      <p:sp>
        <p:nvSpPr>
          <p:cNvPr id="16" name="TextBox 15"/>
          <p:cNvSpPr txBox="1"/>
          <p:nvPr/>
        </p:nvSpPr>
        <p:spPr>
          <a:xfrm>
            <a:off x="6553200" y="6096000"/>
            <a:ext cx="1890261" cy="369332"/>
          </a:xfrm>
          <a:prstGeom prst="rect">
            <a:avLst/>
          </a:prstGeom>
          <a:noFill/>
        </p:spPr>
        <p:txBody>
          <a:bodyPr wrap="none" rtlCol="0">
            <a:spAutoFit/>
          </a:bodyPr>
          <a:lstStyle/>
          <a:p>
            <a:r>
              <a:rPr lang="en-US" sz="1800" b="1" dirty="0" smtClean="0">
                <a:solidFill>
                  <a:srgbClr val="FF3300"/>
                </a:solidFill>
                <a:latin typeface="+mj-lt"/>
              </a:rPr>
              <a:t>H. </a:t>
            </a:r>
            <a:r>
              <a:rPr lang="en-US" sz="1800" b="1" dirty="0" err="1" smtClean="0">
                <a:solidFill>
                  <a:srgbClr val="FF3300"/>
                </a:solidFill>
                <a:latin typeface="+mj-lt"/>
              </a:rPr>
              <a:t>Fukuma</a:t>
            </a:r>
            <a:r>
              <a:rPr lang="en-US" sz="1800" b="1" dirty="0" smtClean="0">
                <a:solidFill>
                  <a:srgbClr val="FF3300"/>
                </a:solidFill>
                <a:latin typeface="+mj-lt"/>
              </a:rPr>
              <a:t> et al</a:t>
            </a:r>
            <a:endParaRPr lang="en-GB" sz="1800" b="1" dirty="0">
              <a:solidFill>
                <a:srgbClr val="FF3300"/>
              </a:solidFill>
              <a:latin typeface="+mj-lt"/>
            </a:endParaRPr>
          </a:p>
        </p:txBody>
      </p:sp>
      <p:sp>
        <p:nvSpPr>
          <p:cNvPr id="17" name="TextBox 16"/>
          <p:cNvSpPr txBox="1"/>
          <p:nvPr/>
        </p:nvSpPr>
        <p:spPr>
          <a:xfrm>
            <a:off x="3200400" y="5791200"/>
            <a:ext cx="1402948" cy="646331"/>
          </a:xfrm>
          <a:prstGeom prst="rect">
            <a:avLst/>
          </a:prstGeom>
          <a:noFill/>
        </p:spPr>
        <p:txBody>
          <a:bodyPr wrap="none" rtlCol="0">
            <a:spAutoFit/>
          </a:bodyPr>
          <a:lstStyle/>
          <a:p>
            <a:r>
              <a:rPr lang="en-US" sz="1800" b="1" dirty="0" smtClean="0">
                <a:solidFill>
                  <a:srgbClr val="FF3300"/>
                </a:solidFill>
                <a:latin typeface="+mj-lt"/>
              </a:rPr>
              <a:t>H. </a:t>
            </a:r>
            <a:r>
              <a:rPr lang="en-US" sz="1800" b="1" dirty="0" err="1" smtClean="0">
                <a:solidFill>
                  <a:srgbClr val="FF3300"/>
                </a:solidFill>
                <a:latin typeface="+mj-lt"/>
              </a:rPr>
              <a:t>Bartosik</a:t>
            </a:r>
            <a:endParaRPr lang="en-US" sz="1800" b="1" dirty="0" smtClean="0">
              <a:solidFill>
                <a:srgbClr val="FF3300"/>
              </a:solidFill>
              <a:latin typeface="+mj-lt"/>
            </a:endParaRPr>
          </a:p>
          <a:p>
            <a:r>
              <a:rPr lang="en-US" sz="1800" b="1" dirty="0" smtClean="0">
                <a:solidFill>
                  <a:srgbClr val="FF3300"/>
                </a:solidFill>
                <a:latin typeface="+mj-lt"/>
              </a:rPr>
              <a:t> et al</a:t>
            </a:r>
            <a:endParaRPr lang="en-GB" sz="1800" b="1" dirty="0">
              <a:solidFill>
                <a:srgbClr val="FF33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
                                            <p:txEl>
                                              <p:pRg st="13" end="1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
                                            <p:txEl>
                                              <p:pRg st="15" end="15"/>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EYA02f9.eps"/>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5000" y="1320133"/>
            <a:ext cx="3429000" cy="2586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What is CESR-TA?</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7/19/2013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6</a:t>
            </a:fld>
            <a:endParaRPr lang="en-US">
              <a:solidFill>
                <a:srgbClr val="000000"/>
              </a:solidFill>
            </a:endParaRPr>
          </a:p>
        </p:txBody>
      </p:sp>
      <p:sp>
        <p:nvSpPr>
          <p:cNvPr id="9" name="TextBox 8"/>
          <p:cNvSpPr txBox="1"/>
          <p:nvPr/>
        </p:nvSpPr>
        <p:spPr>
          <a:xfrm>
            <a:off x="6546337" y="1676400"/>
            <a:ext cx="2316730" cy="400110"/>
          </a:xfrm>
          <a:prstGeom prst="rect">
            <a:avLst/>
          </a:prstGeom>
          <a:noFill/>
        </p:spPr>
        <p:txBody>
          <a:bodyPr wrap="square" rtlCol="0">
            <a:spAutoFit/>
          </a:bodyPr>
          <a:lstStyle/>
          <a:p>
            <a:r>
              <a:rPr lang="en-US" sz="2000" b="1" dirty="0" err="1" smtClean="0"/>
              <a:t>Emittance</a:t>
            </a:r>
            <a:r>
              <a:rPr lang="en-US" sz="2000" b="1" dirty="0" smtClean="0"/>
              <a:t> growth</a:t>
            </a:r>
            <a:endParaRPr lang="en-US" sz="2000" b="1" dirty="0"/>
          </a:p>
        </p:txBody>
      </p:sp>
      <p:graphicFrame>
        <p:nvGraphicFramePr>
          <p:cNvPr id="10" name="Table 9"/>
          <p:cNvGraphicFramePr>
            <a:graphicFrameLocks noGrp="1"/>
          </p:cNvGraphicFramePr>
          <p:nvPr/>
        </p:nvGraphicFramePr>
        <p:xfrm>
          <a:off x="4419601" y="4248150"/>
          <a:ext cx="4724399" cy="2564130"/>
        </p:xfrm>
        <a:graphic>
          <a:graphicData uri="http://schemas.openxmlformats.org/drawingml/2006/table">
            <a:tbl>
              <a:tblPr/>
              <a:tblGrid>
                <a:gridCol w="1910993"/>
                <a:gridCol w="849330"/>
                <a:gridCol w="1114746"/>
                <a:gridCol w="849330"/>
              </a:tblGrid>
              <a:tr h="190500">
                <a:tc>
                  <a:txBody>
                    <a:bodyPr/>
                    <a:lstStyle/>
                    <a:p>
                      <a:pPr algn="l" fontAlgn="b"/>
                      <a:r>
                        <a:rPr lang="en-US" sz="1800" b="1" i="0" u="none" strike="noStrike" dirty="0">
                          <a:solidFill>
                            <a:srgbClr val="000000"/>
                          </a:solidFill>
                          <a:latin typeface="Calibri"/>
                        </a:rPr>
                        <a:t>Parameter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latin typeface="Calibri"/>
                        </a:rPr>
                        <a:t>ILC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latin typeface="Calibri"/>
                        </a:rPr>
                        <a:t>CESR-TA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1"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n-US" sz="1600" b="1" i="0" u="none" strike="noStrike" dirty="0">
                          <a:solidFill>
                            <a:srgbClr val="000000"/>
                          </a:solidFill>
                          <a:latin typeface="Calibri"/>
                        </a:rPr>
                        <a:t>Circumference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dirty="0">
                          <a:solidFill>
                            <a:srgbClr val="000000"/>
                          </a:solidFill>
                          <a:latin typeface="Calibri"/>
                        </a:rPr>
                        <a:t>3239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a:solidFill>
                            <a:srgbClr val="000000"/>
                          </a:solidFill>
                          <a:latin typeface="Calibri"/>
                        </a:rPr>
                        <a:t>768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a:solidFill>
                            <a:srgbClr val="000000"/>
                          </a:solidFill>
                          <a:latin typeface="Calibri"/>
                        </a:rPr>
                        <a:t>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500">
                <a:tc>
                  <a:txBody>
                    <a:bodyPr/>
                    <a:lstStyle/>
                    <a:p>
                      <a:pPr algn="l" fontAlgn="b"/>
                      <a:r>
                        <a:rPr lang="en-US" sz="1600" b="1" i="0" u="none" strike="noStrike" dirty="0">
                          <a:solidFill>
                            <a:srgbClr val="000000"/>
                          </a:solidFill>
                          <a:latin typeface="Calibri"/>
                        </a:rPr>
                        <a:t>Horizontal </a:t>
                      </a:r>
                      <a:r>
                        <a:rPr lang="en-US" sz="1600" b="1" i="0" u="none" strike="noStrike" dirty="0" err="1">
                          <a:solidFill>
                            <a:srgbClr val="000000"/>
                          </a:solidFill>
                          <a:latin typeface="Calibri"/>
                        </a:rPr>
                        <a:t>Emittance</a:t>
                      </a:r>
                      <a:endParaRPr lang="en-US" sz="16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dirty="0">
                          <a:solidFill>
                            <a:srgbClr val="000000"/>
                          </a:solidFill>
                          <a:latin typeface="Calibri"/>
                        </a:rPr>
                        <a:t>0.64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dirty="0">
                          <a:solidFill>
                            <a:srgbClr val="000000"/>
                          </a:solidFill>
                          <a:latin typeface="Calibri"/>
                        </a:rPr>
                        <a:t>2.6 - 133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a:solidFill>
                            <a:srgbClr val="000000"/>
                          </a:solidFill>
                          <a:latin typeface="Calibri"/>
                        </a:rPr>
                        <a:t>nm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500">
                <a:tc>
                  <a:txBody>
                    <a:bodyPr/>
                    <a:lstStyle/>
                    <a:p>
                      <a:pPr algn="l" fontAlgn="b"/>
                      <a:r>
                        <a:rPr lang="en-US" sz="1600" b="1" i="0" u="none" strike="noStrike" dirty="0">
                          <a:solidFill>
                            <a:srgbClr val="000000"/>
                          </a:solidFill>
                          <a:latin typeface="Calibri"/>
                        </a:rPr>
                        <a:t>Vertical </a:t>
                      </a:r>
                      <a:r>
                        <a:rPr lang="en-US" sz="1600" b="1" i="0" u="none" strike="noStrike" dirty="0" err="1">
                          <a:solidFill>
                            <a:srgbClr val="000000"/>
                          </a:solidFill>
                          <a:latin typeface="Calibri"/>
                        </a:rPr>
                        <a:t>Emittance</a:t>
                      </a:r>
                      <a:endParaRPr lang="en-US" sz="16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dirty="0" smtClean="0">
                          <a:solidFill>
                            <a:srgbClr val="000000"/>
                          </a:solidFill>
                          <a:latin typeface="Calibri"/>
                        </a:rPr>
                        <a:t>2</a:t>
                      </a:r>
                      <a:endParaRPr lang="en-US" sz="16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dirty="0">
                          <a:solidFill>
                            <a:srgbClr val="000000"/>
                          </a:solidFill>
                          <a:latin typeface="Calibri"/>
                        </a:rPr>
                        <a:t>10 - 1300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dirty="0">
                          <a:solidFill>
                            <a:srgbClr val="000000"/>
                          </a:solidFill>
                          <a:latin typeface="Calibri"/>
                        </a:rPr>
                        <a:t>pm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500">
                <a:tc>
                  <a:txBody>
                    <a:bodyPr/>
                    <a:lstStyle/>
                    <a:p>
                      <a:pPr algn="l" fontAlgn="b"/>
                      <a:r>
                        <a:rPr lang="en-US" sz="1600" b="1" i="0" u="none" strike="noStrike" dirty="0">
                          <a:solidFill>
                            <a:srgbClr val="000000"/>
                          </a:solidFill>
                          <a:latin typeface="Calibri"/>
                        </a:rPr>
                        <a:t>Bunch length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dirty="0">
                          <a:solidFill>
                            <a:srgbClr val="000000"/>
                          </a:solidFill>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dirty="0">
                          <a:solidFill>
                            <a:srgbClr val="000000"/>
                          </a:solidFill>
                          <a:latin typeface="Calibri"/>
                        </a:rPr>
                        <a:t>12 - 20.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dirty="0">
                          <a:solidFill>
                            <a:srgbClr val="000000"/>
                          </a:solidFill>
                          <a:latin typeface="Calibri"/>
                        </a:rPr>
                        <a:t>mm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500">
                <a:tc>
                  <a:txBody>
                    <a:bodyPr/>
                    <a:lstStyle/>
                    <a:p>
                      <a:pPr algn="l" fontAlgn="b"/>
                      <a:r>
                        <a:rPr lang="en-US" sz="1600" b="1" i="0" u="none" strike="noStrike" dirty="0">
                          <a:solidFill>
                            <a:srgbClr val="000000"/>
                          </a:solidFill>
                          <a:latin typeface="Calibri"/>
                        </a:rPr>
                        <a:t>Train length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dirty="0">
                          <a:solidFill>
                            <a:srgbClr val="000000"/>
                          </a:solidFill>
                          <a:latin typeface="Calibri"/>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dirty="0">
                          <a:solidFill>
                            <a:srgbClr val="000000"/>
                          </a:solidFill>
                          <a:latin typeface="Calibri"/>
                        </a:rPr>
                        <a:t>1 - 135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bunches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90500">
                <a:tc>
                  <a:txBody>
                    <a:bodyPr/>
                    <a:lstStyle/>
                    <a:p>
                      <a:pPr algn="l" fontAlgn="b"/>
                      <a:r>
                        <a:rPr lang="en-US" sz="1600" b="1" i="0" u="none" strike="noStrike" dirty="0">
                          <a:solidFill>
                            <a:srgbClr val="000000"/>
                          </a:solidFill>
                          <a:latin typeface="Calibri"/>
                        </a:rPr>
                        <a:t>Bunch population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dirty="0" smtClean="0">
                          <a:solidFill>
                            <a:srgbClr val="000000"/>
                          </a:solidFill>
                          <a:latin typeface="Calibri"/>
                        </a:rPr>
                        <a:t>2.00E10</a:t>
                      </a:r>
                      <a:endParaRPr lang="en-US" sz="16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dirty="0">
                          <a:solidFill>
                            <a:srgbClr val="000000"/>
                          </a:solidFill>
                          <a:latin typeface="Calibri"/>
                        </a:rPr>
                        <a:t>8E9 - 1.6E11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particles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90500">
                <a:tc>
                  <a:txBody>
                    <a:bodyPr/>
                    <a:lstStyle/>
                    <a:p>
                      <a:pPr algn="l" fontAlgn="b"/>
                      <a:r>
                        <a:rPr lang="en-US" sz="1600" b="1" i="0" u="none" strike="noStrike" dirty="0">
                          <a:solidFill>
                            <a:srgbClr val="000000"/>
                          </a:solidFill>
                          <a:latin typeface="Calibri"/>
                        </a:rPr>
                        <a:t>Bunch spacing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dirty="0">
                          <a:solidFill>
                            <a:srgbClr val="000000"/>
                          </a:solidFill>
                          <a:latin typeface="Calibri"/>
                        </a:rPr>
                        <a:t>4 - 280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dirty="0">
                          <a:solidFill>
                            <a:srgbClr val="000000"/>
                          </a:solidFill>
                          <a:latin typeface="Calibri"/>
                        </a:rPr>
                        <a:t>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90500">
                <a:tc>
                  <a:txBody>
                    <a:bodyPr/>
                    <a:lstStyle/>
                    <a:p>
                      <a:pPr algn="l" fontAlgn="b"/>
                      <a:r>
                        <a:rPr lang="en-US" sz="1600" b="1" i="0" u="none" strike="noStrike" dirty="0">
                          <a:solidFill>
                            <a:srgbClr val="000000"/>
                          </a:solidFill>
                          <a:latin typeface="Calibri"/>
                        </a:rPr>
                        <a:t>Beam Energy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2.1 - 5.3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dirty="0" err="1">
                          <a:solidFill>
                            <a:srgbClr val="000000"/>
                          </a:solidFill>
                          <a:latin typeface="Calibri"/>
                        </a:rPr>
                        <a:t>GeV</a:t>
                      </a:r>
                      <a:endParaRPr lang="en-US" sz="16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90500">
                <a:tc>
                  <a:txBody>
                    <a:bodyPr/>
                    <a:lstStyle/>
                    <a:p>
                      <a:pPr algn="l" fontAlgn="b"/>
                      <a:r>
                        <a:rPr lang="en-US" sz="1600" b="1" i="0" u="none" strike="noStrike" dirty="0">
                          <a:solidFill>
                            <a:srgbClr val="000000"/>
                          </a:solidFill>
                          <a:latin typeface="Calibri"/>
                        </a:rPr>
                        <a:t>Beam Species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e+, 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e+, 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1" i="0" u="none" strike="noStrike" dirty="0">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2" name="Content Placeholder 1"/>
          <p:cNvSpPr>
            <a:spLocks noGrp="1"/>
          </p:cNvSpPr>
          <p:nvPr>
            <p:ph idx="1"/>
          </p:nvPr>
        </p:nvSpPr>
        <p:spPr>
          <a:xfrm>
            <a:off x="0" y="609600"/>
            <a:ext cx="9144000" cy="5943600"/>
          </a:xfrm>
        </p:spPr>
        <p:txBody>
          <a:bodyPr/>
          <a:lstStyle/>
          <a:p>
            <a:r>
              <a:rPr lang="en-US" sz="2000" dirty="0" smtClean="0"/>
              <a:t>In mid 2008 CESR was converted from a e+/e- collider to a “damping ring” configuration, to study issues related to the ILC damping ring</a:t>
            </a:r>
          </a:p>
          <a:p>
            <a:pPr lvl="1"/>
            <a:r>
              <a:rPr lang="en-US" sz="1600" dirty="0" smtClean="0"/>
              <a:t>ILC = proposed next generation e+/e- collider</a:t>
            </a:r>
          </a:p>
          <a:p>
            <a:pPr lvl="1"/>
            <a:r>
              <a:rPr lang="en-US" sz="1600" dirty="0" smtClean="0"/>
              <a:t>Damping ring = reduce beam </a:t>
            </a:r>
            <a:r>
              <a:rPr lang="en-US" sz="1600" dirty="0" err="1" smtClean="0"/>
              <a:t>emittance</a:t>
            </a:r>
            <a:r>
              <a:rPr lang="en-US" sz="1600" dirty="0" smtClean="0"/>
              <a:t> before injection</a:t>
            </a:r>
          </a:p>
          <a:p>
            <a:pPr lvl="1">
              <a:buNone/>
            </a:pPr>
            <a:r>
              <a:rPr lang="en-US" sz="1600" dirty="0" smtClean="0"/>
              <a:t>	into main accelerator</a:t>
            </a:r>
          </a:p>
          <a:p>
            <a:r>
              <a:rPr lang="en-US" sz="2000" dirty="0" smtClean="0"/>
              <a:t>Areas of research at CESR-TA:</a:t>
            </a:r>
          </a:p>
          <a:p>
            <a:pPr lvl="1"/>
            <a:r>
              <a:rPr lang="en-US" sz="1800" dirty="0" smtClean="0"/>
              <a:t>Low </a:t>
            </a:r>
            <a:r>
              <a:rPr lang="en-US" sz="1800" dirty="0" err="1" smtClean="0"/>
              <a:t>emittance</a:t>
            </a:r>
            <a:r>
              <a:rPr lang="en-US" sz="1800" dirty="0" smtClean="0"/>
              <a:t> tuning</a:t>
            </a:r>
          </a:p>
          <a:p>
            <a:pPr lvl="1"/>
            <a:r>
              <a:rPr lang="en-US" sz="1800" b="1" dirty="0" smtClean="0"/>
              <a:t>Studies of electron cloud growth and mitigation</a:t>
            </a:r>
          </a:p>
          <a:p>
            <a:pPr lvl="1"/>
            <a:r>
              <a:rPr lang="en-US" sz="1800" dirty="0" smtClean="0"/>
              <a:t>Studies of electron cloud induced </a:t>
            </a:r>
            <a:r>
              <a:rPr lang="en-US" sz="1800" dirty="0" err="1" smtClean="0"/>
              <a:t>emittance</a:t>
            </a:r>
            <a:r>
              <a:rPr lang="en-US" sz="1800" dirty="0" smtClean="0"/>
              <a:t> </a:t>
            </a:r>
          </a:p>
          <a:p>
            <a:pPr lvl="1">
              <a:buNone/>
            </a:pPr>
            <a:r>
              <a:rPr lang="en-US" sz="1800" dirty="0" smtClean="0"/>
              <a:t>	growth and instabilities</a:t>
            </a:r>
          </a:p>
          <a:p>
            <a:r>
              <a:rPr lang="en-US" sz="2000" dirty="0" smtClean="0"/>
              <a:t>CESR is well suited to the task</a:t>
            </a:r>
          </a:p>
          <a:p>
            <a:pPr lvl="1"/>
            <a:r>
              <a:rPr lang="en-US" sz="1800" dirty="0" smtClean="0"/>
              <a:t>Very flexible</a:t>
            </a:r>
          </a:p>
          <a:p>
            <a:pPr lvl="1"/>
            <a:r>
              <a:rPr lang="en-US" sz="1800" dirty="0" smtClean="0"/>
              <a:t>Similar parameters to </a:t>
            </a:r>
          </a:p>
          <a:p>
            <a:pPr lvl="1">
              <a:buNone/>
            </a:pPr>
            <a:r>
              <a:rPr lang="en-US" sz="1800" dirty="0" smtClean="0"/>
              <a:t>	ILC damping ring</a:t>
            </a:r>
          </a:p>
          <a:p>
            <a:r>
              <a:rPr lang="en-US" sz="2000" cap="small" dirty="0" smtClean="0"/>
              <a:t>C</a:t>
            </a:r>
            <a:r>
              <a:rPr lang="en-US" sz="2000" dirty="0" smtClean="0"/>
              <a:t>ollaborators: APS, SLAC, KEK, </a:t>
            </a:r>
          </a:p>
          <a:p>
            <a:pPr>
              <a:buNone/>
            </a:pPr>
            <a:r>
              <a:rPr lang="en-US" sz="2000" dirty="0" smtClean="0"/>
              <a:t>	CERN, LBL</a:t>
            </a:r>
          </a:p>
          <a:p>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esrTA_Vacuum_edit2.png"/>
          <p:cNvPicPr>
            <a:picLocks noChangeAspect="1"/>
          </p:cNvPicPr>
          <p:nvPr/>
        </p:nvPicPr>
        <p:blipFill>
          <a:blip r:embed="rId2"/>
          <a:stretch>
            <a:fillRect/>
          </a:stretch>
        </p:blipFill>
        <p:spPr>
          <a:xfrm>
            <a:off x="4422210" y="2798039"/>
            <a:ext cx="4721790" cy="4059961"/>
          </a:xfrm>
          <a:prstGeom prst="rect">
            <a:avLst/>
          </a:prstGeom>
        </p:spPr>
      </p:pic>
      <p:sp>
        <p:nvSpPr>
          <p:cNvPr id="2" name="Content Placeholder 1"/>
          <p:cNvSpPr>
            <a:spLocks noGrp="1"/>
          </p:cNvSpPr>
          <p:nvPr>
            <p:ph idx="1"/>
          </p:nvPr>
        </p:nvSpPr>
        <p:spPr>
          <a:xfrm>
            <a:off x="0" y="533400"/>
            <a:ext cx="9144000" cy="5943600"/>
          </a:xfrm>
        </p:spPr>
        <p:txBody>
          <a:bodyPr/>
          <a:lstStyle/>
          <a:p>
            <a:r>
              <a:rPr lang="en-US" sz="2000" dirty="0" smtClean="0"/>
              <a:t>Retarding field analyzers</a:t>
            </a:r>
          </a:p>
          <a:p>
            <a:pPr lvl="1"/>
            <a:r>
              <a:rPr lang="en-US" sz="1800" dirty="0" smtClean="0"/>
              <a:t>Measure electron cloud wall flux, with transverse and energy resolution</a:t>
            </a:r>
          </a:p>
          <a:p>
            <a:pPr lvl="1"/>
            <a:r>
              <a:rPr lang="en-US" sz="1800" dirty="0" smtClean="0"/>
              <a:t>Many RFAs (~30) deployed in CESR</a:t>
            </a:r>
          </a:p>
          <a:p>
            <a:pPr lvl="1"/>
            <a:r>
              <a:rPr lang="en-US" sz="1800" dirty="0" smtClean="0"/>
              <a:t>In different environments: drift (field free), dipole, quadrupole, wiggler</a:t>
            </a:r>
          </a:p>
          <a:p>
            <a:pPr lvl="1"/>
            <a:r>
              <a:rPr lang="en-US" sz="1800" dirty="0" smtClean="0"/>
              <a:t>Designs for insertion in confined spaces</a:t>
            </a:r>
          </a:p>
          <a:p>
            <a:pPr lvl="1"/>
            <a:r>
              <a:rPr lang="en-US" sz="1800" dirty="0" smtClean="0"/>
              <a:t>Dedicated RFA measurements</a:t>
            </a:r>
          </a:p>
          <a:p>
            <a:pPr lvl="2"/>
            <a:r>
              <a:rPr lang="en-US" sz="1600" dirty="0" smtClean="0"/>
              <a:t>Under different beam conditions</a:t>
            </a:r>
          </a:p>
          <a:p>
            <a:pPr lvl="2"/>
            <a:r>
              <a:rPr lang="en-US" sz="1600" dirty="0" smtClean="0"/>
              <a:t>In vacuum chambers with different mitigations</a:t>
            </a:r>
          </a:p>
          <a:p>
            <a:pPr lvl="2"/>
            <a:r>
              <a:rPr lang="en-US" sz="1600" dirty="0" smtClean="0"/>
              <a:t>Over time, to observe beam conditioning</a:t>
            </a:r>
          </a:p>
          <a:p>
            <a:pPr lvl="2"/>
            <a:r>
              <a:rPr lang="en-US" sz="1600" dirty="0" smtClean="0"/>
              <a:t>In combination with other EC diagnostics</a:t>
            </a:r>
          </a:p>
          <a:p>
            <a:pPr lvl="3"/>
            <a:r>
              <a:rPr lang="en-US" sz="1400" dirty="0" smtClean="0"/>
              <a:t>Shielded pickups</a:t>
            </a:r>
          </a:p>
          <a:p>
            <a:pPr lvl="3"/>
            <a:r>
              <a:rPr lang="en-US" sz="1400" dirty="0" smtClean="0"/>
              <a:t>Microwave propagation </a:t>
            </a:r>
          </a:p>
          <a:p>
            <a:pPr lvl="3"/>
            <a:r>
              <a:rPr lang="en-US" sz="1400" dirty="0" smtClean="0"/>
              <a:t>In situ SEY measurements</a:t>
            </a:r>
          </a:p>
          <a:p>
            <a:pPr lvl="1"/>
            <a:r>
              <a:rPr lang="en-US" sz="1800" dirty="0" smtClean="0"/>
              <a:t>Large data set, 4+ years of measurements</a:t>
            </a:r>
          </a:p>
          <a:p>
            <a:r>
              <a:rPr lang="en-US" sz="2000" dirty="0" smtClean="0"/>
              <a:t>Main electron cloud experimental regions</a:t>
            </a:r>
          </a:p>
          <a:p>
            <a:pPr lvl="1"/>
            <a:r>
              <a:rPr lang="en-US" sz="1800" dirty="0" smtClean="0"/>
              <a:t>Q15 E/W: drift mitigation experiments</a:t>
            </a:r>
          </a:p>
          <a:p>
            <a:pPr lvl="1"/>
            <a:r>
              <a:rPr lang="en-US" sz="1800" dirty="0" smtClean="0"/>
              <a:t>L3: chicane dipoles, NEG section,</a:t>
            </a:r>
          </a:p>
          <a:p>
            <a:pPr lvl="1">
              <a:buNone/>
            </a:pPr>
            <a:r>
              <a:rPr lang="en-US" sz="1800" dirty="0" smtClean="0"/>
              <a:t>	quadrupole</a:t>
            </a:r>
          </a:p>
          <a:p>
            <a:pPr lvl="1"/>
            <a:r>
              <a:rPr lang="en-US" sz="1800" dirty="0" smtClean="0"/>
              <a:t>L0: wigglers</a:t>
            </a:r>
          </a:p>
        </p:txBody>
      </p:sp>
      <p:sp>
        <p:nvSpPr>
          <p:cNvPr id="3" name="Title 2"/>
          <p:cNvSpPr>
            <a:spLocks noGrp="1"/>
          </p:cNvSpPr>
          <p:nvPr>
            <p:ph type="title"/>
          </p:nvPr>
        </p:nvSpPr>
        <p:spPr/>
        <p:txBody>
          <a:bodyPr/>
          <a:lstStyle/>
          <a:p>
            <a:r>
              <a:rPr lang="en-US" dirty="0" smtClean="0"/>
              <a:t>EC Buildup Studies at CESR-TA</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7/19/2013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7</a:t>
            </a:fld>
            <a:endParaRPr lang="en-US">
              <a:solidFill>
                <a:srgbClr val="000000"/>
              </a:solidFill>
            </a:endParaRPr>
          </a:p>
        </p:txBody>
      </p:sp>
      <p:sp>
        <p:nvSpPr>
          <p:cNvPr id="9" name="Date Placeholder 3"/>
          <p:cNvSpPr txBox="1">
            <a:spLocks/>
          </p:cNvSpPr>
          <p:nvPr/>
        </p:nvSpPr>
        <p:spPr bwMode="auto">
          <a:xfrm>
            <a:off x="76200" y="6629400"/>
            <a:ext cx="1981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8AE45E4-BCFD-4D07-A5A0-40CE1DED3168}" type="datetime1">
              <a:rPr kumimoji="0" lang="en-US" sz="1200" b="0" i="1" u="none" strike="noStrike" kern="1200" cap="none" spc="0" normalizeH="0" baseline="0" noProof="0" smtClean="0">
                <a:ln>
                  <a:noFill/>
                </a:ln>
                <a:solidFill>
                  <a:srgbClr val="000000"/>
                </a:solidFill>
                <a:effectLst/>
                <a:uLnTx/>
                <a:uFillTx/>
                <a:latin typeface="+mn-lt"/>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7/19/2013</a:t>
            </a:fld>
            <a:endParaRPr kumimoji="0" lang="en-US" sz="1200" b="0" i="1" u="none" strike="noStrike" kern="1200" cap="none" spc="0" normalizeH="0" baseline="0" noProof="0">
              <a:ln>
                <a:noFill/>
              </a:ln>
              <a:solidFill>
                <a:srgbClr val="000000"/>
              </a:solidFill>
              <a:effectLst/>
              <a:uLnTx/>
              <a:uFillTx/>
              <a:latin typeface="+mn-lt"/>
              <a:ea typeface="+mn-ea"/>
              <a:cs typeface="Arial" charset="0"/>
            </a:endParaRPr>
          </a:p>
        </p:txBody>
      </p:sp>
      <p:sp>
        <p:nvSpPr>
          <p:cNvPr id="10" name="Slide Number Placeholder 4"/>
          <p:cNvSpPr txBox="1">
            <a:spLocks/>
          </p:cNvSpPr>
          <p:nvPr/>
        </p:nvSpPr>
        <p:spPr bwMode="auto">
          <a:xfrm>
            <a:off x="8382000" y="6629400"/>
            <a:ext cx="6858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EBCDD8-490A-4340-8AFB-91AE61DAC24C}" type="slidenum">
              <a:rPr kumimoji="0" lang="en-US" sz="1200" b="0" i="1" u="none" strike="noStrike" kern="1200" cap="none" spc="0" normalizeH="0" baseline="0" noProof="0" smtClean="0">
                <a:ln>
                  <a:noFill/>
                </a:ln>
                <a:solidFill>
                  <a:srgbClr val="000000"/>
                </a:solidFill>
                <a:effectLst/>
                <a:uLnTx/>
                <a:uFillTx/>
                <a:latin typeface="+mn-lt"/>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1" u="none" strike="noStrike" kern="1200" cap="none" spc="0" normalizeH="0" baseline="0" noProof="0">
              <a:ln>
                <a:noFill/>
              </a:ln>
              <a:solidFill>
                <a:srgbClr val="000000"/>
              </a:solidFill>
              <a:effectLst/>
              <a:uLnTx/>
              <a:uFillTx/>
              <a:latin typeface="+mn-lt"/>
              <a:ea typeface="+mn-ea"/>
              <a:cs typeface="Arial" charset="0"/>
            </a:endParaRPr>
          </a:p>
        </p:txBody>
      </p:sp>
      <p:pic>
        <p:nvPicPr>
          <p:cNvPr id="11" name="Picture 10" descr="Q15W_Installed.png"/>
          <p:cNvPicPr>
            <a:picLocks noChangeAspect="1"/>
          </p:cNvPicPr>
          <p:nvPr/>
        </p:nvPicPr>
        <p:blipFill>
          <a:blip r:embed="rId3"/>
          <a:stretch>
            <a:fillRect/>
          </a:stretch>
        </p:blipFill>
        <p:spPr>
          <a:xfrm>
            <a:off x="0" y="0"/>
            <a:ext cx="4796036" cy="3479810"/>
          </a:xfrm>
          <a:prstGeom prst="rect">
            <a:avLst/>
          </a:prstGeom>
        </p:spPr>
      </p:pic>
      <p:pic>
        <p:nvPicPr>
          <p:cNvPr id="12" name="Picture 9" descr="DSC_0007"/>
          <p:cNvPicPr>
            <a:picLocks noChangeAspect="1" noChangeArrowheads="1"/>
          </p:cNvPicPr>
          <p:nvPr/>
        </p:nvPicPr>
        <p:blipFill>
          <a:blip r:embed="rId4"/>
          <a:srcRect l="5357" t="19868" r="7143"/>
          <a:stretch>
            <a:fillRect/>
          </a:stretch>
        </p:blipFill>
        <p:spPr bwMode="auto">
          <a:xfrm>
            <a:off x="0" y="3733800"/>
            <a:ext cx="4630746" cy="2819400"/>
          </a:xfrm>
          <a:prstGeom prst="rect">
            <a:avLst/>
          </a:prstGeom>
          <a:noFill/>
          <a:ln w="9525">
            <a:noFill/>
            <a:miter lim="800000"/>
            <a:headEnd/>
            <a:tailEnd/>
          </a:ln>
        </p:spPr>
      </p:pic>
      <p:pic>
        <p:nvPicPr>
          <p:cNvPr id="13" name="Picture 22" descr="100_0110"/>
          <p:cNvPicPr>
            <a:picLocks noChangeAspect="1" noChangeArrowheads="1"/>
          </p:cNvPicPr>
          <p:nvPr/>
        </p:nvPicPr>
        <p:blipFill>
          <a:blip r:embed="rId5"/>
          <a:srcRect/>
          <a:stretch>
            <a:fillRect/>
          </a:stretch>
        </p:blipFill>
        <p:spPr bwMode="auto">
          <a:xfrm>
            <a:off x="4894468" y="0"/>
            <a:ext cx="4249532" cy="2819401"/>
          </a:xfrm>
          <a:prstGeom prst="rect">
            <a:avLst/>
          </a:prstGeom>
          <a:noFill/>
          <a:ln w="9525">
            <a:noFill/>
            <a:miter lim="800000"/>
            <a:headEnd/>
            <a:tailEnd/>
          </a:ln>
        </p:spPr>
      </p:pic>
      <p:cxnSp>
        <p:nvCxnSpPr>
          <p:cNvPr id="14" name="Straight Arrow Connector 13"/>
          <p:cNvCxnSpPr/>
          <p:nvPr/>
        </p:nvCxnSpPr>
        <p:spPr>
          <a:xfrm>
            <a:off x="5791200" y="2819400"/>
            <a:ext cx="10668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72000" y="6248400"/>
            <a:ext cx="21336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4114800" y="4114800"/>
            <a:ext cx="23622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Retarding Field Analyzers</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7/19/2013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8</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5486400" y="3186392"/>
            <a:ext cx="4038600" cy="3366808"/>
          </a:xfrm>
          <a:prstGeom prst="rect">
            <a:avLst/>
          </a:prstGeom>
          <a:scene3d>
            <a:camera prst="orthographicFront">
              <a:rot lat="600000" lon="0" rev="16200000"/>
            </a:camera>
            <a:lightRig rig="threePt" dir="t"/>
          </a:scene3d>
        </p:spPr>
      </p:pic>
      <p:pic>
        <p:nvPicPr>
          <p:cNvPr id="7" name="Picture 6" descr="rfa_diagram.png"/>
          <p:cNvPicPr>
            <a:picLocks noChangeAspect="1"/>
          </p:cNvPicPr>
          <p:nvPr/>
        </p:nvPicPr>
        <p:blipFill>
          <a:blip r:embed="rId3"/>
          <a:stretch>
            <a:fillRect/>
          </a:stretch>
        </p:blipFill>
        <p:spPr>
          <a:xfrm>
            <a:off x="0" y="3657600"/>
            <a:ext cx="5685906" cy="3200400"/>
          </a:xfrm>
          <a:prstGeom prst="rect">
            <a:avLst/>
          </a:prstGeom>
        </p:spPr>
      </p:pic>
      <p:cxnSp>
        <p:nvCxnSpPr>
          <p:cNvPr id="9" name="Straight Arrow Connector 8"/>
          <p:cNvCxnSpPr/>
          <p:nvPr/>
        </p:nvCxnSpPr>
        <p:spPr>
          <a:xfrm>
            <a:off x="5105400" y="3962400"/>
            <a:ext cx="23622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4572000"/>
            <a:ext cx="1981200" cy="304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05400" y="5105400"/>
            <a:ext cx="23622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0" y="533400"/>
            <a:ext cx="9144000" cy="5943600"/>
          </a:xfrm>
        </p:spPr>
        <p:txBody>
          <a:bodyPr/>
          <a:lstStyle/>
          <a:p>
            <a:r>
              <a:rPr lang="en-US" sz="2000" dirty="0" smtClean="0"/>
              <a:t>A method to measure the local electron cloud wall flux, and infer the cloud density, energy, and transverse distribution.  They consist of:</a:t>
            </a:r>
          </a:p>
          <a:p>
            <a:pPr lvl="1"/>
            <a:r>
              <a:rPr lang="en-US" sz="1800" dirty="0" smtClean="0"/>
              <a:t>Holes drilled in vacuum chamber wall (allow electrons to enter device)</a:t>
            </a:r>
          </a:p>
          <a:p>
            <a:pPr lvl="1"/>
            <a:r>
              <a:rPr lang="en-US" sz="1800" dirty="0" smtClean="0"/>
              <a:t>Retarding grid (reject electrons with E &lt; </a:t>
            </a:r>
            <a:r>
              <a:rPr lang="en-US" sz="1800" dirty="0" err="1" smtClean="0"/>
              <a:t>V</a:t>
            </a:r>
            <a:r>
              <a:rPr lang="en-US" sz="1800" baseline="-25000" dirty="0" err="1" smtClean="0"/>
              <a:t>grid</a:t>
            </a:r>
            <a:r>
              <a:rPr lang="en-US" sz="1800" dirty="0" smtClean="0"/>
              <a:t>)</a:t>
            </a:r>
          </a:p>
          <a:p>
            <a:pPr lvl="2"/>
            <a:r>
              <a:rPr lang="en-US" sz="1600" dirty="0" smtClean="0"/>
              <a:t>Scan retarding voltage -&gt; integrated energy spectrum (“Voltage scan”)</a:t>
            </a:r>
          </a:p>
          <a:p>
            <a:pPr lvl="2"/>
            <a:r>
              <a:rPr lang="en-US" sz="1600" dirty="0" smtClean="0"/>
              <a:t>Or keep at +50V while beam is filled (“current scan”)</a:t>
            </a:r>
          </a:p>
          <a:p>
            <a:pPr lvl="2"/>
            <a:r>
              <a:rPr lang="en-US" sz="1600" dirty="0" smtClean="0"/>
              <a:t>Additional grounded grids optional</a:t>
            </a:r>
          </a:p>
          <a:p>
            <a:pPr lvl="1"/>
            <a:r>
              <a:rPr lang="en-US" sz="1800" dirty="0" smtClean="0"/>
              <a:t>One or more collectors</a:t>
            </a:r>
          </a:p>
          <a:p>
            <a:pPr lvl="2"/>
            <a:r>
              <a:rPr lang="en-US" sz="1600" dirty="0" smtClean="0"/>
              <a:t>Segmented transversely to study</a:t>
            </a:r>
          </a:p>
          <a:p>
            <a:pPr lvl="2">
              <a:buNone/>
            </a:pPr>
            <a:r>
              <a:rPr lang="en-US" sz="1600" dirty="0" smtClean="0"/>
              <a:t>	spatial distribution</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tretch>
            <a:fillRect/>
          </a:stretch>
        </p:blipFill>
        <p:spPr bwMode="auto">
          <a:xfrm>
            <a:off x="0" y="3411376"/>
            <a:ext cx="4648200" cy="3446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RFA </a:t>
            </a:r>
            <a:r>
              <a:rPr lang="en-US" dirty="0" smtClean="0"/>
              <a:t>Measurements: Drift</a:t>
            </a:r>
            <a:endParaRPr lang="en-US" dirty="0"/>
          </a:p>
        </p:txBody>
      </p:sp>
      <p:pic>
        <p:nvPicPr>
          <p:cNvPr id="6" name="Picture 5" descr="15w_2993.png"/>
          <p:cNvPicPr>
            <a:picLocks noChangeAspect="1"/>
          </p:cNvPicPr>
          <p:nvPr/>
        </p:nvPicPr>
        <p:blipFill>
          <a:blip r:embed="rId3"/>
          <a:stretch>
            <a:fillRect/>
          </a:stretch>
        </p:blipFill>
        <p:spPr>
          <a:xfrm>
            <a:off x="4737545" y="3440273"/>
            <a:ext cx="4406455" cy="3417728"/>
          </a:xfrm>
          <a:prstGeom prst="rect">
            <a:avLst/>
          </a:prstGeom>
        </p:spPr>
      </p:pic>
      <p:sp>
        <p:nvSpPr>
          <p:cNvPr id="3" name="Content Placeholder 2"/>
          <p:cNvSpPr>
            <a:spLocks noGrp="1"/>
          </p:cNvSpPr>
          <p:nvPr>
            <p:ph idx="1"/>
          </p:nvPr>
        </p:nvSpPr>
        <p:spPr>
          <a:xfrm>
            <a:off x="0" y="457200"/>
            <a:ext cx="9144000" cy="5943600"/>
          </a:xfrm>
        </p:spPr>
        <p:txBody>
          <a:bodyPr/>
          <a:lstStyle/>
          <a:p>
            <a:r>
              <a:rPr lang="en-US" sz="2400" dirty="0" smtClean="0"/>
              <a:t>Plot shows voltage scan done with Q15W drift RFA</a:t>
            </a:r>
          </a:p>
          <a:p>
            <a:pPr lvl="1"/>
            <a:r>
              <a:rPr lang="en-US" sz="2000" dirty="0" smtClean="0"/>
              <a:t>Shows collector signal </a:t>
            </a:r>
            <a:r>
              <a:rPr lang="en-US" sz="2000" dirty="0" err="1" smtClean="0"/>
              <a:t>vs</a:t>
            </a:r>
            <a:r>
              <a:rPr lang="en-US" sz="2000" dirty="0" smtClean="0"/>
              <a:t> retarding voltage (~integral of energy) and collector number (~transverse position)</a:t>
            </a:r>
          </a:p>
          <a:p>
            <a:pPr lvl="2"/>
            <a:r>
              <a:rPr lang="en-US" sz="1800" dirty="0" smtClean="0"/>
              <a:t>left: 45 bunches, 14ns spacing, 2x10^10 positrons/bunch</a:t>
            </a:r>
          </a:p>
          <a:p>
            <a:pPr lvl="2"/>
            <a:r>
              <a:rPr lang="en-US" sz="1800" dirty="0" smtClean="0"/>
              <a:t>right: 20 bunches, 14ns spacing, 1.6x10^11 positrons/bunch</a:t>
            </a:r>
          </a:p>
          <a:p>
            <a:pPr lvl="1">
              <a:buClr>
                <a:schemeClr val="tx1"/>
              </a:buClr>
            </a:pPr>
            <a:r>
              <a:rPr lang="en-US" sz="2000" dirty="0" smtClean="0"/>
              <a:t>Broad signal across collectors, peaked at center (beam location)</a:t>
            </a:r>
          </a:p>
          <a:p>
            <a:pPr lvl="1">
              <a:buClr>
                <a:schemeClr val="tx1"/>
              </a:buClr>
            </a:pPr>
            <a:r>
              <a:rPr lang="en-US" sz="2000" dirty="0" smtClean="0"/>
              <a:t>High flux of low-energy electrons</a:t>
            </a:r>
          </a:p>
          <a:p>
            <a:pPr lvl="1">
              <a:buClr>
                <a:schemeClr val="tx1"/>
              </a:buClr>
            </a:pPr>
            <a:r>
              <a:rPr lang="en-US" sz="2000" dirty="0" smtClean="0"/>
              <a:t>High beam current example shows more signal, especially at high voltage, central collectors</a:t>
            </a:r>
          </a:p>
          <a:p>
            <a:endParaRPr lang="en-US" dirty="0"/>
          </a:p>
        </p:txBody>
      </p:sp>
      <p:sp>
        <p:nvSpPr>
          <p:cNvPr id="7" name="TextBox 6"/>
          <p:cNvSpPr txBox="1"/>
          <p:nvPr/>
        </p:nvSpPr>
        <p:spPr>
          <a:xfrm>
            <a:off x="354520" y="3881735"/>
            <a:ext cx="2541080" cy="461665"/>
          </a:xfrm>
          <a:prstGeom prst="rect">
            <a:avLst/>
          </a:prstGeom>
          <a:noFill/>
        </p:spPr>
        <p:txBody>
          <a:bodyPr wrap="none" rtlCol="0">
            <a:spAutoFit/>
          </a:bodyPr>
          <a:lstStyle/>
          <a:p>
            <a:r>
              <a:rPr lang="en-US" sz="2400" b="1" dirty="0" smtClean="0">
                <a:latin typeface="+mj-lt"/>
              </a:rPr>
              <a:t>2x10</a:t>
            </a:r>
            <a:r>
              <a:rPr lang="en-US" sz="2400" b="1" baseline="30000" dirty="0" smtClean="0">
                <a:latin typeface="+mj-lt"/>
              </a:rPr>
              <a:t>10</a:t>
            </a:r>
            <a:r>
              <a:rPr lang="en-US" sz="2400" b="1" dirty="0" smtClean="0">
                <a:latin typeface="+mj-lt"/>
              </a:rPr>
              <a:t> e</a:t>
            </a:r>
            <a:r>
              <a:rPr lang="en-US" sz="2400" b="1" baseline="30000" dirty="0" smtClean="0">
                <a:latin typeface="+mj-lt"/>
              </a:rPr>
              <a:t>+</a:t>
            </a:r>
            <a:r>
              <a:rPr lang="en-US" sz="2400" b="1" dirty="0" smtClean="0">
                <a:latin typeface="+mj-lt"/>
              </a:rPr>
              <a:t>/bunch</a:t>
            </a:r>
            <a:endParaRPr lang="en-US" sz="2400" b="1" dirty="0">
              <a:latin typeface="+mj-lt"/>
            </a:endParaRPr>
          </a:p>
        </p:txBody>
      </p:sp>
      <p:sp>
        <p:nvSpPr>
          <p:cNvPr id="8" name="TextBox 7"/>
          <p:cNvSpPr txBox="1"/>
          <p:nvPr/>
        </p:nvSpPr>
        <p:spPr>
          <a:xfrm>
            <a:off x="4648200" y="3733800"/>
            <a:ext cx="2541080" cy="461665"/>
          </a:xfrm>
          <a:prstGeom prst="rect">
            <a:avLst/>
          </a:prstGeom>
          <a:noFill/>
        </p:spPr>
        <p:txBody>
          <a:bodyPr wrap="none" rtlCol="0">
            <a:spAutoFit/>
          </a:bodyPr>
          <a:lstStyle/>
          <a:p>
            <a:r>
              <a:rPr lang="en-US" sz="2400" b="1" dirty="0" smtClean="0">
                <a:latin typeface="+mj-lt"/>
              </a:rPr>
              <a:t>8x10</a:t>
            </a:r>
            <a:r>
              <a:rPr lang="en-US" sz="2400" b="1" baseline="30000" dirty="0" smtClean="0">
                <a:latin typeface="+mj-lt"/>
              </a:rPr>
              <a:t>10</a:t>
            </a:r>
            <a:r>
              <a:rPr lang="en-US" sz="2400" b="1" dirty="0" smtClean="0">
                <a:latin typeface="+mj-lt"/>
              </a:rPr>
              <a:t> e</a:t>
            </a:r>
            <a:r>
              <a:rPr lang="en-US" sz="2400" b="1" baseline="30000" dirty="0" smtClean="0">
                <a:latin typeface="+mj-lt"/>
              </a:rPr>
              <a:t>+</a:t>
            </a:r>
            <a:r>
              <a:rPr lang="en-US" sz="2400" b="1" dirty="0" smtClean="0">
                <a:latin typeface="+mj-lt"/>
              </a:rPr>
              <a:t>/bunch</a:t>
            </a:r>
            <a:endParaRPr lang="en-US" sz="2400" b="1"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srTA_CLASSE">
  <a:themeElements>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esrTA_CLASSE">
  <a:themeElements>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CesrTA_CLASSE</Template>
  <TotalTime>28157</TotalTime>
  <Words>3179</Words>
  <Application>Microsoft Office PowerPoint</Application>
  <PresentationFormat>On-screen Show (4:3)</PresentationFormat>
  <Paragraphs>554</Paragraphs>
  <Slides>40</Slides>
  <Notes>3</Notes>
  <HiddenSlides>0</HiddenSlides>
  <MMClips>1</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CesrTA_CLASSE</vt:lpstr>
      <vt:lpstr>1_CesrTA_CLASSE</vt:lpstr>
      <vt:lpstr>Slide 1</vt:lpstr>
      <vt:lpstr>Outline</vt:lpstr>
      <vt:lpstr>Slide 3</vt:lpstr>
      <vt:lpstr>Secondary Emission Yield</vt:lpstr>
      <vt:lpstr>Why Study Electron Cloud?</vt:lpstr>
      <vt:lpstr>What is CESR-TA?</vt:lpstr>
      <vt:lpstr>EC Buildup Studies at CESR-TA</vt:lpstr>
      <vt:lpstr>Retarding Field Analyzers</vt:lpstr>
      <vt:lpstr>RFA Measurements: Drift</vt:lpstr>
      <vt:lpstr>RFA Measurements: Dipoles </vt:lpstr>
      <vt:lpstr>RFA Measurements: Quadrupoles </vt:lpstr>
      <vt:lpstr>RFA Measurements: Wigglers </vt:lpstr>
      <vt:lpstr>Wiggler Ramp</vt:lpstr>
      <vt:lpstr>Cloud Mitigation at CESR-TA</vt:lpstr>
      <vt:lpstr>Mitigation Comparisons</vt:lpstr>
      <vt:lpstr>ILC Baseline Mitigation Plan (G. Dugan)</vt:lpstr>
      <vt:lpstr>EC Simulations</vt:lpstr>
      <vt:lpstr>RFA Modeling (Field Free)</vt:lpstr>
      <vt:lpstr>Fitting the Data</vt:lpstr>
      <vt:lpstr>Fit Results I</vt:lpstr>
      <vt:lpstr>Fit Results II</vt:lpstr>
      <vt:lpstr>Best Fit Parameters</vt:lpstr>
      <vt:lpstr>Dipole Simulations</vt:lpstr>
      <vt:lpstr>Multipacting Simulations</vt:lpstr>
      <vt:lpstr>Full Particle Tracking Model</vt:lpstr>
      <vt:lpstr>Quadrupole Simulations</vt:lpstr>
      <vt:lpstr>Conclusions</vt:lpstr>
      <vt:lpstr>Thanks!</vt:lpstr>
      <vt:lpstr>Bonus Slides</vt:lpstr>
      <vt:lpstr>Slide 30</vt:lpstr>
      <vt:lpstr>Bifurcation of Central Peak</vt:lpstr>
      <vt:lpstr>Coherent tune measurements (G. Dugan)</vt:lpstr>
      <vt:lpstr>Photon reflectivity simulations (G. Dugan)</vt:lpstr>
      <vt:lpstr>Analytical RFA Model</vt:lpstr>
      <vt:lpstr>Fit Results III</vt:lpstr>
      <vt:lpstr>Fit Results IV</vt:lpstr>
      <vt:lpstr>Wiggler Ramp</vt:lpstr>
      <vt:lpstr>Secondary Electron Yield</vt:lpstr>
      <vt:lpstr>Simulation Parameters</vt:lpstr>
      <vt:lpstr>Cyclotron Resonances</vt:lpstr>
    </vt:vector>
  </TitlesOfParts>
  <Company>LEPP</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SEY and RFA Studies</dc:title>
  <dc:subject>Electron Growth and Mitigation</dc:subject>
  <dc:creator>wh29</dc:creator>
  <cp:lastModifiedBy> </cp:lastModifiedBy>
  <cp:revision>631</cp:revision>
  <dcterms:created xsi:type="dcterms:W3CDTF">2012-08-29T12:35:55Z</dcterms:created>
  <dcterms:modified xsi:type="dcterms:W3CDTF">2013-07-19T16:36:59Z</dcterms:modified>
  <cp:contentStatus>Draft</cp:contentStatus>
</cp:coreProperties>
</file>