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303" r:id="rId4"/>
    <p:sldId id="302" r:id="rId5"/>
    <p:sldId id="257" r:id="rId6"/>
    <p:sldId id="259" r:id="rId7"/>
    <p:sldId id="304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3" r:id="rId23"/>
    <p:sldId id="274" r:id="rId24"/>
    <p:sldId id="275" r:id="rId25"/>
    <p:sldId id="277" r:id="rId26"/>
    <p:sldId id="278" r:id="rId27"/>
    <p:sldId id="306" r:id="rId28"/>
    <p:sldId id="305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93" r:id="rId39"/>
    <p:sldId id="294" r:id="rId40"/>
    <p:sldId id="290" r:id="rId41"/>
    <p:sldId id="288" r:id="rId42"/>
    <p:sldId id="289" r:id="rId43"/>
    <p:sldId id="292" r:id="rId44"/>
    <p:sldId id="295" r:id="rId45"/>
    <p:sldId id="296" r:id="rId46"/>
    <p:sldId id="297" r:id="rId47"/>
    <p:sldId id="298" r:id="rId48"/>
    <p:sldId id="299" r:id="rId49"/>
    <p:sldId id="30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6" autoAdjust="0"/>
  </p:normalViewPr>
  <p:slideViewPr>
    <p:cSldViewPr snapToGrid="0" snapToObjects="1">
      <p:cViewPr varScale="1">
        <p:scale>
          <a:sx n="99" d="100"/>
          <a:sy n="99" d="100"/>
        </p:scale>
        <p:origin x="-2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917A7-457D-4257-9305-5344B967D0D5}" type="datetimeFigureOut">
              <a:rPr lang="en-US" smtClean="0"/>
              <a:pPr/>
              <a:t>9/7/2010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DAD7A-3315-43E2-A013-9A0A294EBD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dirty="0" smtClean="0"/>
              <a:t>August 2010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E2AA96F8-ECB1-CE4B-A408-159FFF0DDB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0" y="649268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5" descr="nsf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6395" y="6522617"/>
            <a:ext cx="313318" cy="308264"/>
          </a:xfrm>
          <a:prstGeom prst="rect">
            <a:avLst/>
          </a:prstGeom>
          <a:noFill/>
        </p:spPr>
      </p:pic>
      <p:pic>
        <p:nvPicPr>
          <p:cNvPr id="12" name="Picture 32" descr="DOE_Sea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541" y="6502548"/>
            <a:ext cx="342484" cy="34248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8063"/>
            <a:ext cx="8229600" cy="5411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2282"/>
            <a:ext cx="8229600" cy="467388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62" y="649308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August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592" y="6493086"/>
            <a:ext cx="2133600" cy="365125"/>
          </a:xfrm>
        </p:spPr>
        <p:txBody>
          <a:bodyPr/>
          <a:lstStyle/>
          <a:p>
            <a:fld id="{E2AA96F8-ECB1-CE4B-A408-159FFF0DD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0" y="649268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5" descr="nsf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6395" y="6522617"/>
            <a:ext cx="313318" cy="308264"/>
          </a:xfrm>
          <a:prstGeom prst="rect">
            <a:avLst/>
          </a:prstGeom>
          <a:noFill/>
        </p:spPr>
      </p:pic>
      <p:pic>
        <p:nvPicPr>
          <p:cNvPr id="9" name="Picture 32" descr="DOE_Sea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541" y="6502548"/>
            <a:ext cx="342484" cy="34248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62" y="649308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August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592" y="6493086"/>
            <a:ext cx="2133600" cy="365125"/>
          </a:xfrm>
        </p:spPr>
        <p:txBody>
          <a:bodyPr/>
          <a:lstStyle/>
          <a:p>
            <a:fld id="{E2AA96F8-ECB1-CE4B-A408-159FFF0DDB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0" y="649268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5" descr="nsf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6395" y="6522617"/>
            <a:ext cx="313318" cy="308264"/>
          </a:xfrm>
          <a:prstGeom prst="rect">
            <a:avLst/>
          </a:prstGeom>
          <a:noFill/>
        </p:spPr>
      </p:pic>
      <p:pic>
        <p:nvPicPr>
          <p:cNvPr id="9" name="Picture 32" descr="DOE_Sea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541" y="6502548"/>
            <a:ext cx="342484" cy="34248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3718"/>
            <a:ext cx="8229600" cy="5292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025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Sept. 8,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025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A96F8-ECB1-CE4B-A408-159FFF0DDB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VC18 Header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635235"/>
          </a:xfrm>
          <a:prstGeom prst="rect">
            <a:avLst/>
          </a:prstGeom>
        </p:spPr>
      </p:pic>
      <p:sp>
        <p:nvSpPr>
          <p:cNvPr id="8" name="Line 25"/>
          <p:cNvSpPr>
            <a:spLocks noChangeShapeType="1"/>
          </p:cNvSpPr>
          <p:nvPr userDrawn="1"/>
        </p:nvSpPr>
        <p:spPr bwMode="auto">
          <a:xfrm>
            <a:off x="0" y="649268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5" descr="nsfe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6395" y="6522617"/>
            <a:ext cx="313318" cy="308264"/>
          </a:xfrm>
          <a:prstGeom prst="rect">
            <a:avLst/>
          </a:prstGeom>
          <a:noFill/>
        </p:spPr>
      </p:pic>
      <p:pic>
        <p:nvPicPr>
          <p:cNvPr id="10" name="Picture 32" descr="DOE_Seal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4541" y="6502548"/>
            <a:ext cx="342484" cy="34248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09" y="1039528"/>
            <a:ext cx="8527984" cy="1520792"/>
          </a:xfrm>
        </p:spPr>
        <p:txBody>
          <a:bodyPr/>
          <a:lstStyle/>
          <a:p>
            <a:r>
              <a:rPr lang="en-US" sz="2800" i="1" kern="0" dirty="0" smtClean="0">
                <a:solidFill>
                  <a:srgbClr val="CC0000"/>
                </a:solidFill>
                <a:latin typeface="Comic Sans MS" pitchFamily="66" charset="0"/>
                <a:ea typeface="ＭＳ Ｐゴシック"/>
              </a:rPr>
              <a:t>Vacuum R&amp;D Activities in Support of </a:t>
            </a:r>
            <a:br>
              <a:rPr lang="en-US" sz="2800" i="1" kern="0" dirty="0" smtClean="0">
                <a:solidFill>
                  <a:srgbClr val="CC0000"/>
                </a:solidFill>
                <a:latin typeface="Comic Sans MS" pitchFamily="66" charset="0"/>
                <a:ea typeface="ＭＳ Ｐゴシック"/>
              </a:rPr>
            </a:br>
            <a:r>
              <a:rPr lang="en-US" sz="2800" i="1" kern="0" dirty="0" smtClean="0">
                <a:solidFill>
                  <a:srgbClr val="CC0000"/>
                </a:solidFill>
                <a:latin typeface="Comic Sans MS" pitchFamily="66" charset="0"/>
                <a:ea typeface="ＭＳ Ｐゴシック"/>
              </a:rPr>
              <a:t>Cornell Electron Storage Ring Test Accelerator </a:t>
            </a:r>
            <a:br>
              <a:rPr lang="en-US" sz="2800" i="1" kern="0" dirty="0" smtClean="0">
                <a:solidFill>
                  <a:srgbClr val="CC0000"/>
                </a:solidFill>
                <a:latin typeface="Comic Sans MS" pitchFamily="66" charset="0"/>
                <a:ea typeface="ＭＳ Ｐゴシック"/>
              </a:rPr>
            </a:br>
            <a:r>
              <a:rPr lang="en-US" sz="2800" i="1" kern="0" dirty="0" smtClean="0">
                <a:solidFill>
                  <a:srgbClr val="CC0000"/>
                </a:solidFill>
                <a:latin typeface="Comic Sans MS" pitchFamily="66" charset="0"/>
                <a:ea typeface="ＭＳ Ｐゴシック"/>
              </a:rPr>
              <a:t>and ERL-based Hard X-Ray Light 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2318"/>
            <a:ext cx="6400800" cy="560707"/>
          </a:xfrm>
        </p:spPr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en-US" sz="2800" i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ea typeface="ＭＳ Ｐゴシック"/>
              </a:rPr>
              <a:t>Yulin Li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8875" y="2608450"/>
            <a:ext cx="8991600" cy="6415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2400" y="3457900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>ornell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>aboratory for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>ccelerator-based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</a:rPr>
              <a:t>cience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>and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</a:rPr>
              <a:t>ducation (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CLASSE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</a:rPr>
              <a:t>Cornell University, Ithaca, New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</a:rPr>
              <a:t>York, USA</a:t>
            </a:r>
            <a:endParaRPr lang="en-US" sz="2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13900" y="5553777"/>
            <a:ext cx="883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 smtClean="0">
                <a:solidFill>
                  <a:srgbClr val="FF3300"/>
                </a:solidFill>
                <a:latin typeface="Comic Sans MS" pitchFamily="66" charset="0"/>
              </a:rPr>
              <a:t>Supported by: </a:t>
            </a:r>
            <a:r>
              <a:rPr lang="en-US" sz="1400" b="1" i="1" dirty="0">
                <a:solidFill>
                  <a:srgbClr val="FF3300"/>
                </a:solidFill>
                <a:latin typeface="Comic Sans MS" pitchFamily="66" charset="0"/>
              </a:rPr>
              <a:t>DOE (contract # </a:t>
            </a:r>
            <a:r>
              <a:rPr lang="en-US" sz="1400" b="1" i="1" dirty="0" smtClean="0">
                <a:solidFill>
                  <a:srgbClr val="FF3300"/>
                </a:solidFill>
                <a:latin typeface="Comic Sans MS" pitchFamily="66" charset="0"/>
              </a:rPr>
              <a:t>DE-FC02-08ER41538)</a:t>
            </a:r>
            <a:r>
              <a:rPr lang="en-US" sz="1400" b="1" i="1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sz="1400" b="1" i="1" dirty="0" smtClean="0">
                <a:solidFill>
                  <a:srgbClr val="FF3300"/>
                </a:solidFill>
                <a:latin typeface="Comic Sans MS" pitchFamily="66" charset="0"/>
              </a:rPr>
              <a:t>and </a:t>
            </a:r>
            <a:r>
              <a:rPr lang="en-US" sz="1400" b="1" i="1" dirty="0">
                <a:solidFill>
                  <a:srgbClr val="FF3300"/>
                </a:solidFill>
                <a:latin typeface="Comic Sans MS" pitchFamily="66" charset="0"/>
              </a:rPr>
              <a:t>NSF (PHY-0734867 &amp; PHY-0131508)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13900" y="4656975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734725"/>
            <a:ext cx="41957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19925" y="38500"/>
            <a:ext cx="5334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GaAs Photocathode Activations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0" y="734725"/>
            <a:ext cx="4419600" cy="3124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QE system used in early stage for cathode activation studies.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Atomically clean of a single crystalline GaAs surface is achieved via atomic hydrogen beam and thermal desorption.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Q.E.~20% routinely achieved via alternative Cs/NF</a:t>
            </a:r>
            <a:r>
              <a:rPr kumimoji="0" lang="en-US" sz="2000" b="0" i="1" u="none" strike="noStrike" kern="120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3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doses (so-called yo-yo method)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334000" y="4392325"/>
            <a:ext cx="3810000" cy="1905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i="1">
                <a:solidFill>
                  <a:schemeClr val="accent2"/>
                </a:solidFill>
                <a:latin typeface="Comic Sans MS" pitchFamily="66" charset="0"/>
              </a:rPr>
              <a:t>Degrease</a:t>
            </a:r>
            <a:br>
              <a:rPr lang="en-US" sz="2000" i="1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1400" i="1">
                <a:solidFill>
                  <a:schemeClr val="accent2"/>
                </a:solidFill>
                <a:latin typeface="Comic Sans MS" pitchFamily="66" charset="0"/>
              </a:rPr>
              <a:t>   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Boiling in Trichloro-Ethylene</a:t>
            </a:r>
            <a:br>
              <a:rPr lang="en-US" sz="1400" i="1">
                <a:solidFill>
                  <a:srgbClr val="3333FF"/>
                </a:solidFill>
                <a:latin typeface="Comic Sans MS" pitchFamily="66" charset="0"/>
              </a:rPr>
            </a:b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   Ultrasonic in Acetone then methanol </a:t>
            </a:r>
            <a:br>
              <a:rPr lang="en-US" sz="1400" i="1">
                <a:solidFill>
                  <a:srgbClr val="3333FF"/>
                </a:solidFill>
                <a:latin typeface="Comic Sans MS" pitchFamily="66" charset="0"/>
              </a:rPr>
            </a:b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  Soak in methanol till etching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i="1">
                <a:solidFill>
                  <a:schemeClr val="accent2"/>
                </a:solidFill>
                <a:latin typeface="Comic Sans MS" pitchFamily="66" charset="0"/>
              </a:rPr>
              <a:t>Wet chemical cleaning</a:t>
            </a:r>
            <a:r>
              <a:rPr lang="en-US" sz="2500" i="1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2500" i="1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1400" i="1">
                <a:solidFill>
                  <a:schemeClr val="accent2"/>
                </a:solidFill>
                <a:latin typeface="Comic Sans MS" pitchFamily="66" charset="0"/>
              </a:rPr>
              <a:t>    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H</a:t>
            </a:r>
            <a:r>
              <a:rPr lang="en-US" sz="1400" i="1" baseline="-2500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SO</a:t>
            </a:r>
            <a:r>
              <a:rPr lang="en-US" sz="1400" i="1" baseline="-25000">
                <a:solidFill>
                  <a:srgbClr val="3333FF"/>
                </a:solidFill>
                <a:latin typeface="Comic Sans MS" pitchFamily="66" charset="0"/>
              </a:rPr>
              <a:t>4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 : H</a:t>
            </a:r>
            <a:r>
              <a:rPr lang="en-US" sz="1400" i="1" baseline="-2500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O</a:t>
            </a:r>
            <a:r>
              <a:rPr lang="en-US" sz="1400" i="1" baseline="-2500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 : H</a:t>
            </a:r>
            <a:r>
              <a:rPr lang="en-US" sz="1400" i="1" baseline="-25000">
                <a:solidFill>
                  <a:srgbClr val="3333FF"/>
                </a:solidFill>
                <a:latin typeface="Comic Sans MS" pitchFamily="66" charset="0"/>
              </a:rPr>
              <a:t>2</a:t>
            </a:r>
            <a:r>
              <a:rPr lang="en-US" sz="1400" i="1">
                <a:solidFill>
                  <a:srgbClr val="3333FF"/>
                </a:solidFill>
                <a:latin typeface="Comic Sans MS" pitchFamily="66" charset="0"/>
              </a:rPr>
              <a:t>O  (20: 1 : 1 )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000" i="1">
                <a:solidFill>
                  <a:schemeClr val="accent2"/>
                </a:solidFill>
                <a:latin typeface="Comic Sans MS" pitchFamily="66" charset="0"/>
              </a:rPr>
              <a:t>Rinse with DI-Water</a:t>
            </a:r>
          </a:p>
        </p:txBody>
      </p:sp>
      <p:pic>
        <p:nvPicPr>
          <p:cNvPr id="8" name="Picture 10" descr="Yo-Yo Data_000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4627275"/>
            <a:ext cx="3124200" cy="18224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638800" y="3935125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rgbClr val="CC0000"/>
                </a:solidFill>
                <a:latin typeface="Comic Sans MS" pitchFamily="66" charset="0"/>
              </a:rPr>
              <a:t>GaAs Preparation</a:t>
            </a:r>
          </a:p>
        </p:txBody>
      </p:sp>
      <p:pic>
        <p:nvPicPr>
          <p:cNvPr id="10" name="Picture 12" descr="cathode 047"/>
          <p:cNvPicPr>
            <a:picLocks noChangeAspect="1" noChangeArrowheads="1"/>
          </p:cNvPicPr>
          <p:nvPr/>
        </p:nvPicPr>
        <p:blipFill>
          <a:blip r:embed="rId4" cstate="print"/>
          <a:srcRect r="20883"/>
          <a:stretch>
            <a:fillRect/>
          </a:stretch>
        </p:blipFill>
        <p:spPr bwMode="auto">
          <a:xfrm>
            <a:off x="3352800" y="4468525"/>
            <a:ext cx="1905000" cy="1808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37862" y="0"/>
            <a:ext cx="6440905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GaAs Photocathode Dark Lifetime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80300" y="770021"/>
            <a:ext cx="4648200" cy="419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Cathode at high Q.E. appears to be very unstable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initial fast decay seems not related to vacuum conditions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Suspecting the initial decay due to unstable surface state</a:t>
            </a: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NH</a:t>
            </a:r>
            <a:r>
              <a:rPr kumimoji="0" lang="en-US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3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desorption from TDS indicating residual nitrogen on activated surface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SR XPS studies confirmed non-dissociated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NF</a:t>
            </a:r>
            <a:r>
              <a:rPr kumimoji="0" lang="en-US" sz="20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on Cs/NF</a:t>
            </a:r>
            <a:r>
              <a:rPr kumimoji="0" lang="en-US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3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activated surface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3100" y="948100"/>
            <a:ext cx="4191000" cy="2209800"/>
            <a:chOff x="240" y="960"/>
            <a:chExt cx="2640" cy="1392"/>
          </a:xfrm>
        </p:grpSpPr>
        <p:pic>
          <p:nvPicPr>
            <p:cNvPr id="8" name="Picture 10" descr="Notable Signals7-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960"/>
              <a:ext cx="264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912" y="1296"/>
              <a:ext cx="336" cy="4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1248" y="1152"/>
              <a:ext cx="912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chemeClr val="bg1"/>
                  </a:solidFill>
                  <a:latin typeface="Comic Sans MS" pitchFamily="66" charset="0"/>
                </a:rPr>
                <a:t>NH</a:t>
              </a:r>
              <a:r>
                <a:rPr lang="en-US" sz="1800" i="1" baseline="-2500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  <a:r>
                <a:rPr lang="en-US" sz="1800" i="1">
                  <a:solidFill>
                    <a:schemeClr val="bg1"/>
                  </a:solidFill>
                  <a:latin typeface="Comic Sans MS" pitchFamily="66" charset="0"/>
                </a:rPr>
                <a:t> ~110</a:t>
              </a:r>
              <a:r>
                <a:rPr lang="en-US" sz="1800" i="1">
                  <a:solidFill>
                    <a:schemeClr val="bg1"/>
                  </a:solidFill>
                  <a:latin typeface="Comic Sans MS" pitchFamily="66" charset="0"/>
                  <a:cs typeface="Arial" charset="0"/>
                </a:rPr>
                <a:t>°</a:t>
              </a:r>
              <a:r>
                <a:rPr lang="en-US" sz="1800" i="1">
                  <a:solidFill>
                    <a:schemeClr val="bg1"/>
                  </a:solidFill>
                  <a:latin typeface="Comic Sans MS" pitchFamily="66" charset="0"/>
                </a:rPr>
                <a:t>C</a:t>
              </a:r>
            </a:p>
          </p:txBody>
        </p:sp>
      </p:grp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300" y="3081700"/>
            <a:ext cx="41910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506225" y="4807021"/>
            <a:ext cx="4495800" cy="915988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Study in progress: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    </a:t>
            </a:r>
            <a:r>
              <a:rPr lang="en-US" sz="1800" dirty="0">
                <a:solidFill>
                  <a:schemeClr val="bg1"/>
                </a:solidFill>
                <a:latin typeface="Comic Sans MS" pitchFamily="66" charset="0"/>
              </a:rPr>
              <a:t>                    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Sources of nitrogen? </a:t>
            </a:r>
            <a:br>
              <a:rPr lang="en-US" sz="16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                           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Activating using XeF</a:t>
            </a:r>
            <a:r>
              <a:rPr lang="en-US" sz="1600" baseline="-25000" dirty="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050" y="5930191"/>
            <a:ext cx="8812725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101600" dir="2700000" algn="t" rotWithShape="0">
              <a:srgbClr val="FFC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Started working on other types of photo-cathodes – Multi-alkalis, CsSb, CsKSb, …,…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7384" y="805475"/>
            <a:ext cx="899962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solidFill>
                  <a:srgbClr val="0000FF"/>
                </a:solidFill>
                <a:latin typeface="Comic Sans MS" pitchFamily="66" charset="0"/>
              </a:rPr>
              <a:t>Ultra-Low Outgassing in Stainless Steels by Mild Heat Treatment</a:t>
            </a: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>
          <a:xfrm>
            <a:off x="27275" y="1530417"/>
            <a:ext cx="5486400" cy="3124200"/>
          </a:xfrm>
          <a:prstGeom prst="rect">
            <a:avLst/>
          </a:prstGeom>
          <a:noFill/>
          <a:ln/>
        </p:spPr>
        <p:txBody>
          <a:bodyPr/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heat-treated (400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°C bake in air for a duration of up to 100 hr) all stainless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steel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materials for the gun chamber.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SST outgassing rates below 10</a:t>
            </a:r>
            <a:r>
              <a:rPr kumimoji="0" lang="en-US" sz="24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-13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torr·l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/s·cm</a:t>
            </a:r>
            <a:r>
              <a:rPr kumimoji="0" lang="en-US" sz="24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achieved with F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0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&gt;3, a dimensionless time scale, F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0. 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1600200" y="4342673"/>
          <a:ext cx="2133600" cy="623888"/>
        </p:xfrm>
        <a:graphic>
          <a:graphicData uri="http://schemas.openxmlformats.org/presentationml/2006/ole">
            <p:oleObj spid="_x0000_s3074" name="Equation" r:id="rId3" imgW="1130040" imgH="330120" progId="Equation.DSMT4">
              <p:embed/>
            </p:oleObj>
          </a:graphicData>
        </a:graphic>
      </p:graphicFrame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-800" y="5270813"/>
            <a:ext cx="606471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ko-KR" i="1" dirty="0">
                <a:solidFill>
                  <a:srgbClr val="0000FF"/>
                </a:solidFill>
                <a:latin typeface="Comic Sans MS" pitchFamily="66" charset="0"/>
                <a:ea typeface="굴림" charset="-127"/>
              </a:rPr>
              <a:t>  t – heating time; 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</a:rPr>
              <a:t> d </a:t>
            </a:r>
            <a:r>
              <a:rPr lang="en-US" i="1" dirty="0" smtClean="0">
                <a:solidFill>
                  <a:srgbClr val="0000FF"/>
                </a:solidFill>
                <a:latin typeface="Comic Sans MS" pitchFamily="66" charset="0"/>
              </a:rPr>
              <a:t>–thickness </a:t>
            </a:r>
            <a:endParaRPr lang="en-US" i="1" dirty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i="1" dirty="0">
                <a:solidFill>
                  <a:srgbClr val="0000FF"/>
                </a:solidFill>
                <a:latin typeface="Comic Sans MS" pitchFamily="66" charset="0"/>
              </a:rPr>
              <a:t>  D=D</a:t>
            </a:r>
            <a:r>
              <a:rPr lang="en-US" i="1" baseline="-25000" dirty="0">
                <a:solidFill>
                  <a:srgbClr val="0000FF"/>
                </a:solidFill>
                <a:latin typeface="Comic Sans MS" pitchFamily="66" charset="0"/>
              </a:rPr>
              <a:t>0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</a:rPr>
              <a:t> exp(-E</a:t>
            </a:r>
            <a:r>
              <a:rPr lang="en-US" i="1" baseline="-25000" dirty="0">
                <a:solidFill>
                  <a:srgbClr val="0000FF"/>
                </a:solidFill>
                <a:latin typeface="Comic Sans MS" pitchFamily="66" charset="0"/>
              </a:rPr>
              <a:t>d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</a:rPr>
              <a:t> /</a:t>
            </a:r>
            <a:r>
              <a:rPr lang="en-US" i="1" dirty="0" err="1">
                <a:solidFill>
                  <a:srgbClr val="0000FF"/>
                </a:solidFill>
                <a:latin typeface="Comic Sans MS" pitchFamily="66" charset="0"/>
              </a:rPr>
              <a:t>kT</a:t>
            </a:r>
            <a:r>
              <a:rPr lang="en-US" i="1" dirty="0">
                <a:solidFill>
                  <a:srgbClr val="0000FF"/>
                </a:solidFill>
                <a:latin typeface="Comic Sans MS" pitchFamily="66" charset="0"/>
              </a:rPr>
              <a:t>) – Hydrogen diffusion constant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394" y="1232504"/>
            <a:ext cx="3875798" cy="4661363"/>
          </a:xfrm>
          <a:prstGeom prst="rect">
            <a:avLst/>
          </a:prstGeom>
          <a:noFill/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400" y="60984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</a:rPr>
              <a:t>Ref.</a:t>
            </a:r>
            <a:r>
              <a:rPr lang="en-US" sz="1400"/>
              <a:t> </a:t>
            </a:r>
            <a:r>
              <a:rPr lang="en-US" sz="1400" i="1"/>
              <a:t>C. D. Park, S. M. Chung, Xianghong Liu, and Yulin Li , J. Vac. Sci. Technol. A </a:t>
            </a:r>
            <a:r>
              <a:rPr lang="en-US" sz="1400" b="1" i="1"/>
              <a:t>26</a:t>
            </a:r>
            <a:r>
              <a:rPr lang="en-US" sz="1400" i="1"/>
              <a:t> 1166 (2008)</a:t>
            </a:r>
            <a:r>
              <a:rPr lang="en-US" sz="1400"/>
              <a:t>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349612" y="57750"/>
            <a:ext cx="6172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Achieving XHV in Photocathode Gun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0" y="6098400"/>
            <a:ext cx="4572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512209" y="32900"/>
            <a:ext cx="6031241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Max</a:t>
            </a:r>
            <a:r>
              <a:rPr lang="en-US" sz="2800" i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. Pumping in the Photocathode Gun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Rectangle 11"/>
          <p:cNvSpPr txBox="1">
            <a:spLocks noChangeArrowheads="1"/>
          </p:cNvSpPr>
          <p:nvPr/>
        </p:nvSpPr>
        <p:spPr>
          <a:xfrm>
            <a:off x="17650" y="805325"/>
            <a:ext cx="4724400" cy="5334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gun chamber is lined with 12 SAES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WR 1650 st707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NEG modules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5 SAES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WR 950 st707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NEG modules inserted into a 400-l/s noble diode ion pump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Total H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pumping speed exceeding 10,000 l/s !!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However: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Base pressure ~ 5x10</a:t>
            </a:r>
            <a:r>
              <a:rPr kumimoji="0" lang="en-US" sz="24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-12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torr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Limited by equilibrium H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pressure of the NEGs and ion pump ??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363" y="881525"/>
            <a:ext cx="4005262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916025" y="5072525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544425" y="5910725"/>
            <a:ext cx="2743200" cy="457200"/>
          </a:xfrm>
          <a:prstGeom prst="rect">
            <a:avLst/>
          </a:prstGeom>
          <a:solidFill>
            <a:srgbClr val="339966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FF3300"/>
                </a:solidFill>
              </a:rPr>
              <a:t>400 l/s Ion Pump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41225" y="2176925"/>
            <a:ext cx="15748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5341225" y="2176925"/>
            <a:ext cx="924821" cy="2895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426825" y="1491125"/>
            <a:ext cx="1244600" cy="701675"/>
          </a:xfrm>
          <a:prstGeom prst="rect">
            <a:avLst/>
          </a:prstGeom>
          <a:solidFill>
            <a:schemeClr val="hlink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F3300"/>
                </a:solidFill>
                <a:latin typeface="Comic Sans MS" pitchFamily="66" charset="0"/>
              </a:rPr>
              <a:t>NEG 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79312" y="48125"/>
            <a:ext cx="5943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New Gun Ceramic Development  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61850" y="916000"/>
            <a:ext cx="4495800" cy="502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Present gun ceramic is only with inner surface resistive coating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High energy field-emitted electron penetrate and accumulate in non-conductive bulk, resulting ‘punch-through’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gun ceramic is now being replaced with a new ceramic with bulk resistivity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50" y="763600"/>
            <a:ext cx="403294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54457" y="77000"/>
            <a:ext cx="6074343" cy="609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New Gun Ceramic Development  II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77175"/>
            <a:ext cx="41846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72425"/>
            <a:ext cx="2713038" cy="457200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05200" y="2448825"/>
            <a:ext cx="838200" cy="1219200"/>
          </a:xfrm>
          <a:prstGeom prst="rect">
            <a:avLst/>
          </a:prstGeom>
          <a:solidFill>
            <a:srgbClr val="FF0000">
              <a:alpha val="16000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4343400" y="2753625"/>
            <a:ext cx="11430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5411000"/>
            <a:ext cx="8915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Segmented ceramics is under development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Guarding rings protect ceramic from field-emit electrons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38400" y="115500"/>
            <a:ext cx="6629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Initial Gun and Beam Instrument R&amp;D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25100"/>
            <a:ext cx="87630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8763000" y="3011100"/>
            <a:ext cx="1524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153400" y="3315900"/>
            <a:ext cx="685800" cy="4064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Gun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381000" y="2706300"/>
            <a:ext cx="6096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20594420">
            <a:off x="152400" y="3011100"/>
            <a:ext cx="990600" cy="4064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Dump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5181600" y="30111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858000" y="30111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181600" y="3239700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562600" y="3239700"/>
            <a:ext cx="3810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953000" y="3620700"/>
            <a:ext cx="1295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EMS Slits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514600" y="3696900"/>
            <a:ext cx="1676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Wire Scanner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3505200" y="3087300"/>
            <a:ext cx="9906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152400" y="4992300"/>
            <a:ext cx="8915400" cy="1371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6-m short beam line was set up for the photo-cathode gun, the laser system, and beam instrumentation development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All beampipes were NEG coated to handle gas from the dump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Reached 22 mA maximum beam current with Ar</a:t>
            </a:r>
            <a:r>
              <a:rPr kumimoji="0" lang="en-US" sz="2000" b="0" i="1" u="none" strike="noStrike" kern="1200" cap="none" spc="0" normalizeH="0" baseline="3000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+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laser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00600" y="1334700"/>
            <a:ext cx="1676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Solenoids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5486400" y="1639500"/>
            <a:ext cx="457200" cy="762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5715000" y="1639500"/>
            <a:ext cx="1371600" cy="762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6248400" y="1639500"/>
            <a:ext cx="22098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066800" y="1487100"/>
            <a:ext cx="10668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Viewers</a:t>
            </a: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1524000" y="1791900"/>
            <a:ext cx="152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1447800" y="1791900"/>
            <a:ext cx="36576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2514600" y="1182300"/>
            <a:ext cx="1676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Strip-line BPM</a:t>
            </a: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3657600" y="1487100"/>
            <a:ext cx="609600" cy="1143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90800" y="0"/>
            <a:ext cx="6172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Injector Prototype -- keV Beamline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04800" y="49931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505200" y="49931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4800" y="54503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4800" y="5921788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477000" y="54503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85800" y="49931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DC Photo-cathode gun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886200" y="5007388"/>
            <a:ext cx="434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BPM/Corrector/Solenoid Packages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85800" y="5464588"/>
            <a:ext cx="563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Laser Entrance with adjustable in-vacuum mirrors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934200" y="54645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RF Buncher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85800" y="59075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RF Shielded Sliding Joint and Beam Profile Viewer</a:t>
            </a:r>
          </a:p>
        </p:txBody>
      </p:sp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02100"/>
            <a:ext cx="8077200" cy="3862388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924800" y="17927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867400" y="16403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62000" y="16403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800600" y="10307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3429000" y="10307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1981200" y="1654588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5</a:t>
            </a:r>
          </a:p>
        </p:txBody>
      </p: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533400" y="4231100"/>
            <a:ext cx="6172200" cy="304800"/>
            <a:chOff x="336" y="2544"/>
            <a:chExt cx="3888" cy="192"/>
          </a:xfrm>
        </p:grpSpPr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336" y="2544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336" y="2736"/>
              <a:ext cx="38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 flipV="1">
              <a:off x="4224" y="2544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2304" y="2640"/>
              <a:ext cx="0" cy="9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WordArt 33"/>
          <p:cNvSpPr>
            <a:spLocks noChangeArrowheads="1" noChangeShapeType="1" noTextEdit="1"/>
          </p:cNvSpPr>
          <p:nvPr/>
        </p:nvSpPr>
        <p:spPr bwMode="auto">
          <a:xfrm>
            <a:off x="2590800" y="4307300"/>
            <a:ext cx="18954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1 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28800" y="0"/>
            <a:ext cx="7315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Laser Entrance w/ Adjustable in-Vacuum Mirrors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28" descr="mirror m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802325"/>
            <a:ext cx="2057400" cy="1697038"/>
          </a:xfrm>
          <a:prstGeom prst="rect">
            <a:avLst/>
          </a:prstGeom>
          <a:noFill/>
        </p:spPr>
      </p:pic>
      <p:pic>
        <p:nvPicPr>
          <p:cNvPr id="6" name="Picture 29" descr="Mirror Ball Jo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564325"/>
            <a:ext cx="2590800" cy="1998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343400" y="2792925"/>
            <a:ext cx="762000" cy="609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>
            <a:off x="4876800" y="3250125"/>
            <a:ext cx="14478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5486400" y="1878525"/>
            <a:ext cx="609600" cy="10668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 flipV="1">
            <a:off x="6096000" y="1649925"/>
            <a:ext cx="60960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" name="Picture 26" descr="Iso View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35525"/>
            <a:ext cx="4191000" cy="3935413"/>
          </a:xfrm>
          <a:prstGeom prst="rect">
            <a:avLst/>
          </a:prstGeom>
          <a:noFill/>
        </p:spPr>
      </p:pic>
      <p:sp>
        <p:nvSpPr>
          <p:cNvPr id="12" name="Rectangle 35"/>
          <p:cNvSpPr txBox="1">
            <a:spLocks noChangeArrowheads="1"/>
          </p:cNvSpPr>
          <p:nvPr/>
        </p:nvSpPr>
        <p:spPr>
          <a:xfrm>
            <a:off x="152400" y="4774125"/>
            <a:ext cx="8686800" cy="1676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UHV-compatible laser entrance/exit box is equipped with a pair of in-vacuum stainless steel mirrors.  Both mirrors have ±2° angular adjustment in horizontal and vertical planes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It was difficult to achieve required optical finish on the SST mirror faces, due to the micron sized imperfection in the materials.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>
            <a:off x="1219200" y="2488125"/>
            <a:ext cx="609600" cy="1066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52400" y="1878525"/>
            <a:ext cx="2209800" cy="641350"/>
          </a:xfrm>
          <a:prstGeom prst="rect">
            <a:avLst/>
          </a:prstGeom>
          <a:solidFill>
            <a:srgbClr val="CC0000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Comic Sans MS" pitchFamily="66" charset="0"/>
              </a:rPr>
              <a:t>Weld-on windows w/ WB AR coating</a:t>
            </a:r>
          </a:p>
        </p:txBody>
      </p:sp>
      <p:sp>
        <p:nvSpPr>
          <p:cNvPr id="15" name="Line 39"/>
          <p:cNvSpPr>
            <a:spLocks noChangeShapeType="1"/>
          </p:cNvSpPr>
          <p:nvPr/>
        </p:nvSpPr>
        <p:spPr bwMode="auto">
          <a:xfrm flipH="1">
            <a:off x="2514600" y="1192725"/>
            <a:ext cx="762000" cy="304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286000" y="811725"/>
            <a:ext cx="2133600" cy="366713"/>
          </a:xfrm>
          <a:prstGeom prst="rect">
            <a:avLst/>
          </a:prstGeom>
          <a:solidFill>
            <a:srgbClr val="CC0000">
              <a:alpha val="6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Comic Sans MS" pitchFamily="66" charset="0"/>
              </a:rPr>
              <a:t>Inspection Mirror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3581400" y="3783525"/>
            <a:ext cx="1981200" cy="641350"/>
          </a:xfrm>
          <a:prstGeom prst="rect">
            <a:avLst/>
          </a:prstGeom>
          <a:solidFill>
            <a:srgbClr val="CC0000">
              <a:alpha val="5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Comic Sans MS" pitchFamily="66" charset="0"/>
              </a:rPr>
              <a:t>SST mirror w/ WB HR coating</a:t>
            </a:r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 flipV="1">
            <a:off x="5562600" y="4088325"/>
            <a:ext cx="12192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6629400" y="735525"/>
            <a:ext cx="2447925" cy="1763713"/>
            <a:chOff x="4176" y="336"/>
            <a:chExt cx="1542" cy="1111"/>
          </a:xfrm>
        </p:grpSpPr>
        <p:pic>
          <p:nvPicPr>
            <p:cNvPr id="20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24" y="384"/>
              <a:ext cx="1494" cy="106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4176" y="336"/>
              <a:ext cx="10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Roller-pin joints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65117" y="28875"/>
            <a:ext cx="4727608" cy="609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Injector Cryo-Module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28600" y="1401275"/>
            <a:ext cx="6781800" cy="4964112"/>
            <a:chOff x="0" y="841"/>
            <a:chExt cx="4272" cy="312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41"/>
              <a:ext cx="4272" cy="3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120" y="1104"/>
              <a:ext cx="864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780562"/>
            <a:ext cx="3243263" cy="2678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August 2010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8F96-7FC6-4ED5-B568-95D747D7C0C1}" type="slidenum">
              <a:rPr lang="en-US"/>
              <a:pPr/>
              <a:t>2</a:t>
            </a:fld>
            <a:endParaRPr lang="en-U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180" y="879112"/>
            <a:ext cx="4671942" cy="500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647987" y="96250"/>
            <a:ext cx="5936932" cy="609600"/>
          </a:xfrm>
        </p:spPr>
        <p:txBody>
          <a:bodyPr/>
          <a:lstStyle/>
          <a:p>
            <a:pPr algn="l"/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Current Research </a:t>
            </a:r>
            <a:r>
              <a:rPr lang="en-US" sz="2400" i="1" dirty="0">
                <a:solidFill>
                  <a:schemeClr val="bg1"/>
                </a:solidFill>
                <a:latin typeface="Comic Sans MS" pitchFamily="66" charset="0"/>
              </a:rPr>
              <a:t>Programs @ CLASSE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00363" y="4765300"/>
            <a:ext cx="5043638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i="1" dirty="0">
                <a:solidFill>
                  <a:srgbClr val="0000FF"/>
                </a:solidFill>
              </a:rPr>
              <a:t>Cornell High-Energy Synchrotron Sources as a user facility</a:t>
            </a:r>
          </a:p>
          <a:p>
            <a:pPr>
              <a:lnSpc>
                <a:spcPct val="80000"/>
              </a:lnSpc>
            </a:pPr>
            <a:r>
              <a:rPr lang="en-US" sz="2000" i="1" dirty="0">
                <a:solidFill>
                  <a:srgbClr val="0000FF"/>
                </a:solidFill>
              </a:rPr>
              <a:t>Prototype ERL photo-cathode injector development </a:t>
            </a:r>
          </a:p>
          <a:p>
            <a:pPr>
              <a:lnSpc>
                <a:spcPct val="80000"/>
              </a:lnSpc>
            </a:pPr>
            <a:r>
              <a:rPr lang="en-US" sz="2000" i="1" dirty="0">
                <a:solidFill>
                  <a:srgbClr val="0000FF"/>
                </a:solidFill>
              </a:rPr>
              <a:t>CesrTA for ILC DR </a:t>
            </a:r>
            <a:r>
              <a:rPr lang="en-US" sz="2000" i="1" dirty="0" smtClean="0">
                <a:solidFill>
                  <a:srgbClr val="0000FF"/>
                </a:solidFill>
              </a:rPr>
              <a:t>Global Design Efforts</a:t>
            </a:r>
            <a:endParaRPr lang="en-US" sz="2000" i="1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i="1" dirty="0">
                <a:solidFill>
                  <a:srgbClr val="0000FF"/>
                </a:solidFill>
              </a:rPr>
              <a:t>Superconducting RF </a:t>
            </a:r>
            <a:r>
              <a:rPr lang="en-US" sz="2000" i="1" dirty="0" smtClean="0">
                <a:solidFill>
                  <a:srgbClr val="0000FF"/>
                </a:solidFill>
              </a:rPr>
              <a:t>R&amp;D (ERL, ILC, etc.)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6155" name="Picture 11" descr="Wilson Aer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776" y="686600"/>
            <a:ext cx="3455470" cy="3959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90800" y="134750"/>
            <a:ext cx="6553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Electron Beam Diagnostic Beamlines 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6200" y="4020950"/>
            <a:ext cx="8915400" cy="2362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Straight through (A3-A4-A5) supports full 100mA short pulsed electron beam, with RF-shielded instruments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Chicane (C1) beamline for energy spread measurements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Low current beamline (B1) measures emittance delusion (or preservation ) through merger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44350"/>
            <a:ext cx="882015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0" y="789272"/>
            <a:ext cx="8941869" cy="5336891"/>
          </a:xfrm>
        </p:spPr>
        <p:txBody>
          <a:bodyPr>
            <a:normAutofit fontScale="77500" lnSpcReduction="20000"/>
          </a:bodyPr>
          <a:lstStyle/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Strip-line beam position monitors (12 units) – fully functional at full range of beam current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Beam current monitors (4 units) – One retractable Faraday cup, two stationary F-cups and one DC Transductor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Beam viewers (7 units) – low current beam tuning, emmittance measurements.  (Viewing mat’ls: BeO, CVD-diamond, YAG:Ce)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Beam slits (2 sets) –vertical and horizontal emmittance measurements at low current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RF Deflector --  temporal (longitudinal) measurements at low current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Flying-wires (2 units) –vertical and horizontal emmittance measurements at high current (yet to be commissioned)</a:t>
            </a:r>
          </a:p>
          <a:p>
            <a:pPr marL="679450" indent="-333375"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T-Hz Spectrometer – temporal (longitudinal) measurements at high current (yet to be commissioned)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72625" y="67375"/>
            <a:ext cx="6096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 Suite of Beam Instrumentations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9" y="570260"/>
            <a:ext cx="9136331" cy="597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95625" y="19250"/>
            <a:ext cx="6096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Beam Instrumentation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– Examples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4306426"/>
            <a:ext cx="1558532" cy="2186660"/>
            <a:chOff x="5226518" y="683402"/>
            <a:chExt cx="1558532" cy="2186660"/>
          </a:xfrm>
        </p:grpSpPr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60048" y="683402"/>
              <a:ext cx="1296127" cy="1840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5226518" y="2562285"/>
              <a:ext cx="15585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i="1" dirty="0">
                  <a:solidFill>
                    <a:srgbClr val="0000FF"/>
                  </a:solidFill>
                  <a:latin typeface="Comic Sans MS" pitchFamily="66" charset="0"/>
                </a:rPr>
                <a:t>YAG:Ce Viewer</a:t>
              </a:r>
            </a:p>
          </p:txBody>
        </p:sp>
      </p:grp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3471" y="570260"/>
            <a:ext cx="2390529" cy="31476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7295950" y="3378116"/>
            <a:ext cx="13764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00FF"/>
                </a:solidFill>
                <a:latin typeface="Comic Sans MS" pitchFamily="66" charset="0"/>
              </a:rPr>
              <a:t>Flying Wire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53473" y="4889999"/>
            <a:ext cx="1924174" cy="1458939"/>
            <a:chOff x="3487749" y="666510"/>
            <a:chExt cx="1924174" cy="1458939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82690" y="666510"/>
              <a:ext cx="1729233" cy="1458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 rot="2065069">
              <a:off x="3487749" y="1738064"/>
              <a:ext cx="132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00FF"/>
                  </a:solidFill>
                </a:rPr>
                <a:t>BPM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33" name="Straight Arrow Connector 32"/>
          <p:cNvCxnSpPr>
            <a:stCxn id="10" idx="0"/>
          </p:cNvCxnSpPr>
          <p:nvPr/>
        </p:nvCxnSpPr>
        <p:spPr>
          <a:xfrm rot="16200000" flipV="1">
            <a:off x="-690875" y="2733956"/>
            <a:ext cx="2496877" cy="64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1461428" y="3818393"/>
            <a:ext cx="2496878" cy="2284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2096455" y="1162741"/>
            <a:ext cx="941266" cy="698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1404532" y="702987"/>
            <a:ext cx="1511989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FF"/>
                </a:solidFill>
                <a:latin typeface="Comic Sans MS" pitchFamily="66" charset="0"/>
              </a:rPr>
              <a:t>Faraday-Cup</a:t>
            </a:r>
            <a:endParaRPr lang="en-US" sz="1600" b="1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cxnSp>
        <p:nvCxnSpPr>
          <p:cNvPr id="40" name="Straight Arrow Connector 39"/>
          <p:cNvCxnSpPr>
            <a:stCxn id="41" idx="2"/>
          </p:cNvCxnSpPr>
          <p:nvPr/>
        </p:nvCxnSpPr>
        <p:spPr>
          <a:xfrm rot="16200000" flipH="1">
            <a:off x="3040350" y="2106697"/>
            <a:ext cx="1493893" cy="414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824110" y="1228388"/>
            <a:ext cx="1511989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FF"/>
                </a:solidFill>
                <a:latin typeface="Comic Sans MS" pitchFamily="66" charset="0"/>
              </a:rPr>
              <a:t>RF Deflector</a:t>
            </a:r>
            <a:endParaRPr lang="en-US" sz="1600" b="1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rot="5400000">
            <a:off x="5634272" y="3187228"/>
            <a:ext cx="1495848" cy="742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4322026" y="2359458"/>
            <a:ext cx="1343451" cy="89494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4719950" y="2856479"/>
            <a:ext cx="2754792" cy="131224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4685228" y="1796651"/>
            <a:ext cx="1511989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smtClean="0">
                <a:solidFill>
                  <a:srgbClr val="0000FF"/>
                </a:solidFill>
                <a:latin typeface="Comic Sans MS" pitchFamily="66" charset="0"/>
              </a:rPr>
              <a:t>Beam Slits</a:t>
            </a:r>
            <a:endParaRPr lang="en-US" sz="1600" b="1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74791" y="38500"/>
            <a:ext cx="7377738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Pressure Profile in the Prototype Injector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75625"/>
            <a:ext cx="89916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1143000" y="4047425"/>
            <a:ext cx="1447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590800" y="3818825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CC0000"/>
                </a:solidFill>
                <a:latin typeface="Comic Sans MS" pitchFamily="66" charset="0"/>
              </a:rPr>
              <a:t>Beam</a:t>
            </a: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 flipV="1">
            <a:off x="6248400" y="4504625"/>
            <a:ext cx="762000" cy="533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781800" y="5038025"/>
            <a:ext cx="2209800" cy="915988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Comic Sans MS" pitchFamily="66" charset="0"/>
              </a:rPr>
              <a:t>TiSPs + Ion pumps to handle large dump gas load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609600" y="5419025"/>
            <a:ext cx="5105400" cy="64135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Comic Sans MS" pitchFamily="66" charset="0"/>
              </a:rPr>
              <a:t>No gas flux from the beam dump into the 2K cavities with 35mm-ID beam pipes</a:t>
            </a: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 flipV="1">
            <a:off x="533400" y="4504625"/>
            <a:ext cx="685800" cy="914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74750" y="67375"/>
            <a:ext cx="5867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600 kW Electron Beam Dump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3239700"/>
            <a:ext cx="8915400" cy="3048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Designed for 600 kW beam power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Beam current 100 mA max.  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Beam energy 15 MeV max.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Main bodies are machined from a solid aluminum (6061-T6) ingots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Electron beam blown up by a pair of quad, then raster at 60 Hz to keep max. power density &lt; 36 W/cm</a:t>
            </a:r>
            <a:r>
              <a:rPr kumimoji="0" lang="en-US" sz="2000" b="0" i="1" u="none" strike="noStrike" kern="1200" cap="none" spc="0" normalizeH="0" baseline="3000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60 GPM water flow forced into finned channels for optimum cooling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quad-element detector used to center the beam envelop at the entrance of the dump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76200" y="701288"/>
            <a:ext cx="6858000" cy="2538412"/>
            <a:chOff x="384" y="432"/>
            <a:chExt cx="4992" cy="1509"/>
          </a:xfrm>
        </p:grpSpPr>
        <p:pic>
          <p:nvPicPr>
            <p:cNvPr id="7" name="Picture 5" descr="dump_cut_awa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" y="432"/>
              <a:ext cx="4992" cy="1405"/>
            </a:xfrm>
            <a:prstGeom prst="rect">
              <a:avLst/>
            </a:prstGeom>
            <a:noFill/>
          </p:spPr>
        </p:pic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480" y="1536"/>
              <a:ext cx="4800" cy="405"/>
              <a:chOff x="480" y="1536"/>
              <a:chExt cx="4800" cy="405"/>
            </a:xfrm>
          </p:grpSpPr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48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480" y="1776"/>
                <a:ext cx="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5280" y="16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3672" y="16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2064" y="16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1728" y="1536"/>
                <a:ext cx="336" cy="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/>
                  <a:t>1m</a:t>
                </a:r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3317" y="1560"/>
                <a:ext cx="338" cy="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/>
                  <a:t>2m</a:t>
                </a:r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4944" y="1545"/>
                <a:ext cx="336" cy="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/>
                  <a:t>3m</a:t>
                </a:r>
              </a:p>
            </p:txBody>
          </p:sp>
        </p:grpSp>
      </p:grp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25100"/>
            <a:ext cx="20034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876800" y="3163500"/>
            <a:ext cx="3505200" cy="11033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262" y="6493086"/>
            <a:ext cx="1006391" cy="365125"/>
          </a:xfrm>
        </p:spPr>
        <p:txBody>
          <a:bodyPr/>
          <a:lstStyle/>
          <a:p>
            <a:r>
              <a:rPr lang="en-US" dirty="0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33588" y="0"/>
            <a:ext cx="5909912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Status of the Prototype Injector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694625"/>
            <a:ext cx="8991600" cy="579846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Photocathode Gun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Reached 22 mA beam current in early gun test 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 beamline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HV processed to 420 kV, limited by field emission 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</a:t>
            </a:r>
            <a:r>
              <a:rPr lang="en-US" i="1" dirty="0" smtClean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and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ceramic punch-through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New ceramic (with bulk-resistivity ) installed, 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  and segmented ceramics ordered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Beamline and Instrumentation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Full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beamline installed in summer 2008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/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Full injector reached 8 mA @ 5 MeV (limited by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   radiation shielding), and 13 MeV with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low current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/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Majority beam instrumentation performed to spec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Inject Cryo-Module (ICM)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Cryo-system worked well at 1.8K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Low Q due to particle contamination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Beam profile distortion due to RF tiles charging-up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The ICM was then refurbished and reinstalled in 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 early 2010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Current plans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Continuing NSF funding was rewarded</a:t>
            </a:r>
            <a:b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Beam emmittance optimizations – Measurements </a:t>
            </a:r>
            <a:b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   and simulation bench-marking</a:t>
            </a:r>
            <a:b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Pushing for beam current, towards 100 mA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6236" y="629650"/>
            <a:ext cx="2954956" cy="206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9417" y="2740000"/>
            <a:ext cx="280458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21925" y="629650"/>
            <a:ext cx="737135" cy="369332"/>
          </a:xfrm>
          <a:prstGeom prst="rect">
            <a:avLst/>
          </a:prstGeom>
          <a:solidFill>
            <a:srgbClr val="00808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477000" y="2882775"/>
            <a:ext cx="664945" cy="369332"/>
          </a:xfrm>
          <a:prstGeom prst="rect">
            <a:avLst/>
          </a:prstGeom>
          <a:solidFill>
            <a:srgbClr val="00808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chemeClr val="bg1"/>
                </a:solidFill>
              </a:rPr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715475"/>
            <a:ext cx="8610600" cy="1295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CESR as International Linear Collider Damping Ring Test Accelerator (CesrTA)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2620475"/>
            <a:ext cx="8534400" cy="3124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As a part of ILC DR Globe Design efforts, Cornell Electron Storage has been reconfigured to support ILC DR R&amp;D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CesrTA provides unique advantages, such as flexible lattice design and beam energy, wiggler dominated damping, both electron and positron sources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CesrTA program is jointly supported by NSF and DoE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0" y="2087075"/>
            <a:ext cx="8991600" cy="1524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4514250" y="0"/>
            <a:ext cx="3513228" cy="64872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 to ILC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7044" y="2647628"/>
            <a:ext cx="7504553" cy="375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3" y="475476"/>
            <a:ext cx="4797560" cy="363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06231" y="798907"/>
            <a:ext cx="489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Large Hadron Collider (LHC) @ CERN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             </a:t>
            </a:r>
            <a:r>
              <a:rPr lang="en-US" sz="2400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rgbClr val="C00000"/>
                </a:solidFill>
              </a:rPr>
              <a:t>The ‘discovery machine’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0248" y="5568908"/>
            <a:ext cx="4899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International Linear Collider (ILC)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             </a:t>
            </a:r>
            <a:r>
              <a:rPr lang="en-US" sz="2400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rgbClr val="C00000"/>
                </a:solidFill>
              </a:rPr>
              <a:t>The ‘HEP Instrument’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54925" y="38500"/>
            <a:ext cx="4888025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Electron Cloud and ILC DR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22" descr="ECloud Princi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950" y="639275"/>
            <a:ext cx="6026252" cy="2259844"/>
          </a:xfrm>
          <a:prstGeom prst="rect">
            <a:avLst/>
          </a:prstGeom>
          <a:noFill/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51" y="3253340"/>
            <a:ext cx="3752126" cy="278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5"/>
          <p:cNvSpPr txBox="1">
            <a:spLocks noChangeArrowheads="1"/>
          </p:cNvSpPr>
          <p:nvPr/>
        </p:nvSpPr>
        <p:spPr>
          <a:xfrm>
            <a:off x="4215865" y="3238076"/>
            <a:ext cx="4928135" cy="303903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It is essential to the ILD DR to fully understand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EC growth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and to develop effective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EC suppression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techniques.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CesrTA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serves as a unique vehicle for EC studies at condition very similar to the ILC DR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237875" y="2858444"/>
            <a:ext cx="4267200" cy="36671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CC0000"/>
                </a:solidFill>
                <a:latin typeface="Comic Sans MS" pitchFamily="66" charset="0"/>
              </a:rPr>
              <a:t>EC Growth w/ bunched positron beam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04275" y="6103863"/>
            <a:ext cx="4267200" cy="36671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CC0000"/>
                </a:solidFill>
                <a:latin typeface="Comic Sans MS" pitchFamily="66" charset="0"/>
              </a:rPr>
              <a:t>Secondary Electron Yield of Aluminum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697025"/>
            <a:ext cx="8458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CesrTA Objectives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535225"/>
            <a:ext cx="8534400" cy="480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Electron Cloud Studies</a:t>
            </a:r>
            <a:b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EC measurement instrumentation development (RFAs, TE-wave, shielded pickups, etc.)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EC buildup measurement and characterization, and simulation bench-marking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EC mitigation, passive (coatings, grooves, etc.) and active (clearing electrode)</a:t>
            </a:r>
            <a:endParaRPr kumimoji="0" lang="en-US" sz="2000" b="0" i="1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Ultra-Low Emittance Lattice and Tuning</a:t>
            </a:r>
            <a:b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Attain sufficiently low vertical emittance to enable exploration of dependence of electron cloud on emittance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 Design/deploy ultra-low emittance optics (1.5 &lt; E</a:t>
            </a:r>
            <a:r>
              <a:rPr kumimoji="0" lang="en-US" sz="2000" b="0" i="1" u="none" strike="noStrike" kern="120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beam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&lt; 5.0 GeV), with damping SC wigglers, to validate projections to the ILC DR operating regime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 Beam-based alignment techniques and survey technology development</a:t>
            </a:r>
            <a:b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  X-ray beam size measurement instrumentation development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0" y="1306625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015" y="2406316"/>
            <a:ext cx="824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The Cornell ERL Project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50475" y="95450"/>
            <a:ext cx="49530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Electron Cloud Suppression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6200" y="4421200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600" y="763600"/>
            <a:ext cx="861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CC0000"/>
                </a:solidFill>
                <a:latin typeface="Comic Sans MS" pitchFamily="66" charset="0"/>
              </a:rPr>
              <a:t>Passive Techniques:</a:t>
            </a:r>
          </a:p>
          <a:p>
            <a:pPr>
              <a:spcBef>
                <a:spcPct val="50000"/>
              </a:spcBef>
            </a:pPr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</a:rPr>
              <a:t>    </a:t>
            </a:r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 Coatings with low SEY – NEG, TiN, a-C, etc.</a:t>
            </a:r>
            <a:br>
              <a:rPr lang="en-US" sz="2000" i="1" dirty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     Grooved surface – screening primary electrons from beam field</a:t>
            </a:r>
            <a:endParaRPr lang="en-US" sz="2000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2800"/>
            <a:ext cx="37338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6600"/>
            <a:ext cx="44196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964000"/>
            <a:ext cx="23622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1225" y="4592050"/>
            <a:ext cx="5681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CC0000"/>
                </a:solidFill>
                <a:latin typeface="Comic Sans MS" pitchFamily="66" charset="0"/>
              </a:rPr>
              <a:t>Active Techniques: Clearing Electrode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30800"/>
            <a:ext cx="84582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895600" y="6012575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solidFill>
                  <a:srgbClr val="0000FF"/>
                </a:solidFill>
                <a:latin typeface="Comic Sans MS" pitchFamily="66" charset="0"/>
              </a:rPr>
              <a:t>Electrode via Thermal-Spray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76375" y="57750"/>
            <a:ext cx="6096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Vacuum Modifications for CesrTA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648200" y="840600"/>
            <a:ext cx="4495800" cy="4648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vacuum system has been reconfigured to support both the CesrTA and the CHESS.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Six superconducting wigglers were moved to a sector with zero-dispersion.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12-m long gate-valve isolated straight sector was created in a second location, EC studies.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Configured 2 short sections in the arcs, allowing 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flexibility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of testing various meter-long chambers 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3" y="840600"/>
            <a:ext cx="45354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0" y="5641200"/>
            <a:ext cx="9144000" cy="838200"/>
          </a:xfrm>
          <a:prstGeom prst="ellipse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i="1">
                <a:solidFill>
                  <a:srgbClr val="FFFF99"/>
                </a:solidFill>
                <a:latin typeface="Comic Sans MS" pitchFamily="66" charset="0"/>
              </a:rPr>
              <a:t>Majority of the CesrTA Vacuum Reconfigurations </a:t>
            </a:r>
            <a:br>
              <a:rPr lang="en-US" sz="2000" i="1">
                <a:solidFill>
                  <a:srgbClr val="FFFF99"/>
                </a:solidFill>
                <a:latin typeface="Comic Sans MS" pitchFamily="66" charset="0"/>
              </a:rPr>
            </a:br>
            <a:r>
              <a:rPr lang="en-US" sz="2000" i="1">
                <a:solidFill>
                  <a:srgbClr val="FFFF99"/>
                </a:solidFill>
                <a:latin typeface="Comic Sans MS" pitchFamily="66" charset="0"/>
              </a:rPr>
              <a:t>were accomplished in ~3 months Shutdown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37875" y="77000"/>
            <a:ext cx="6096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Vacuum Modifications – ‘IR Region’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5354850"/>
            <a:ext cx="8839200" cy="106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The section is densely populated with beam instrument and RFAs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special photon stop chamber was build and installed to handle high power SR generated by the SCWs at 5 GeV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06650"/>
            <a:ext cx="815340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 flipH="1">
            <a:off x="1828800" y="2154450"/>
            <a:ext cx="1524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1981200" y="2154450"/>
            <a:ext cx="68580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981200" y="2154450"/>
            <a:ext cx="19050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 rot="20296837">
            <a:off x="534988" y="1809963"/>
            <a:ext cx="2673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CC0000"/>
                </a:solidFill>
                <a:latin typeface="Comic Sans MS" pitchFamily="66" charset="0"/>
              </a:rPr>
              <a:t>SC Wigglers with RFAs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262" y="6175461"/>
            <a:ext cx="2133600" cy="365125"/>
          </a:xfrm>
        </p:spPr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97592" y="6175461"/>
            <a:ext cx="2133600" cy="365125"/>
          </a:xfrm>
        </p:spPr>
        <p:txBody>
          <a:bodyPr/>
          <a:lstStyle/>
          <a:p>
            <a:fld id="{E2AA96F8-ECB1-CE4B-A408-159FFF0DDB1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37875" y="77000"/>
            <a:ext cx="6096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Vacuum Modifications – ‘L3 Region’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4512" y="457200"/>
            <a:ext cx="8629599" cy="6049053"/>
            <a:chOff x="254512" y="457200"/>
            <a:chExt cx="8629599" cy="604905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512" y="634489"/>
              <a:ext cx="8629599" cy="587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500514" y="457200"/>
              <a:ext cx="7967311" cy="5106203"/>
              <a:chOff x="500514" y="457200"/>
              <a:chExt cx="7967311" cy="5106203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5400000" flipH="1" flipV="1">
                <a:off x="197318" y="5250582"/>
                <a:ext cx="616017" cy="9625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8155004" y="760396"/>
                <a:ext cx="616017" cy="9625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500514" y="760396"/>
                <a:ext cx="7967311" cy="4504623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19829579">
                <a:off x="3801966" y="2926066"/>
                <a:ext cx="1126156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~11.7 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21" name="Straight Arrow Connector 20"/>
          <p:cNvCxnSpPr/>
          <p:nvPr/>
        </p:nvCxnSpPr>
        <p:spPr>
          <a:xfrm rot="16200000" flipH="1">
            <a:off x="696755" y="4402479"/>
            <a:ext cx="1222405" cy="5026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262" y="2088682"/>
            <a:ext cx="2046342" cy="1953931"/>
            <a:chOff x="4262" y="2088682"/>
            <a:chExt cx="2046342" cy="1953931"/>
          </a:xfrm>
        </p:grpSpPr>
        <p:grpSp>
          <p:nvGrpSpPr>
            <p:cNvPr id="19" name="Group 18"/>
            <p:cNvGrpSpPr/>
            <p:nvPr/>
          </p:nvGrpSpPr>
          <p:grpSpPr>
            <a:xfrm>
              <a:off x="62639" y="2436674"/>
              <a:ext cx="1987965" cy="1605939"/>
              <a:chOff x="-236167" y="2598837"/>
              <a:chExt cx="1987965" cy="1605939"/>
            </a:xfrm>
          </p:grpSpPr>
          <p:pic>
            <p:nvPicPr>
              <p:cNvPr id="16" name="Picture 7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236167" y="2598837"/>
                <a:ext cx="1987965" cy="1605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7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219706" y="2598837"/>
                <a:ext cx="948436" cy="660832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262" y="2088682"/>
              <a:ext cx="2046342" cy="3693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Synch-Light Mirrors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032" y="4312173"/>
            <a:ext cx="3341310" cy="21940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FFC000">
                <a:alpha val="40000"/>
              </a:srgbClr>
            </a:outerShdw>
          </a:effectLst>
        </p:spPr>
      </p:pic>
      <p:cxnSp>
        <p:nvCxnSpPr>
          <p:cNvPr id="27" name="Straight Arrow Connector 26"/>
          <p:cNvCxnSpPr/>
          <p:nvPr/>
        </p:nvCxnSpPr>
        <p:spPr>
          <a:xfrm rot="10800000">
            <a:off x="3041584" y="4668261"/>
            <a:ext cx="1750449" cy="596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9736534">
            <a:off x="4801668" y="4831889"/>
            <a:ext cx="236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NEG-coated Beampipe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9736534">
            <a:off x="5752943" y="5750428"/>
            <a:ext cx="236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W/ RFAs, Shielded pickup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31" name="Straight Arrow Connector 30"/>
          <p:cNvCxnSpPr>
            <a:stCxn id="33" idx="1"/>
          </p:cNvCxnSpPr>
          <p:nvPr/>
        </p:nvCxnSpPr>
        <p:spPr>
          <a:xfrm rot="10800000">
            <a:off x="1915428" y="5563403"/>
            <a:ext cx="1218649" cy="612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34076" y="5990795"/>
            <a:ext cx="137641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Stations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>
            <a:stCxn id="38" idx="3"/>
          </p:cNvCxnSpPr>
          <p:nvPr/>
        </p:nvCxnSpPr>
        <p:spPr>
          <a:xfrm>
            <a:off x="4417996" y="2252008"/>
            <a:ext cx="1668667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44269" y="2067342"/>
            <a:ext cx="157372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PEP II Chicane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>
            <a:stCxn id="45" idx="3"/>
          </p:cNvCxnSpPr>
          <p:nvPr/>
        </p:nvCxnSpPr>
        <p:spPr>
          <a:xfrm>
            <a:off x="6365759" y="1073217"/>
            <a:ext cx="1668667" cy="4206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92032" y="888551"/>
            <a:ext cx="157372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RFA Quad Pipe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" name="Picture 72" descr="SLAC-pipe-w-fi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9565" y="2753832"/>
            <a:ext cx="1574546" cy="1288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cxnSp>
        <p:nvCxnSpPr>
          <p:cNvPr id="47" name="Straight Arrow Connector 46"/>
          <p:cNvCxnSpPr>
            <a:stCxn id="46" idx="1"/>
          </p:cNvCxnSpPr>
          <p:nvPr/>
        </p:nvCxnSpPr>
        <p:spPr>
          <a:xfrm rot="10800000">
            <a:off x="6086663" y="2753833"/>
            <a:ext cx="1222902" cy="6443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69625" y="71400"/>
            <a:ext cx="4909686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Retarding Field Analyzers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48200" y="932001"/>
            <a:ext cx="4419600" cy="540141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RFAs are primary tools for local EC density and distribution measurements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typical RFA consists of one or two retarding grids, and a segmented electron collector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i="1" dirty="0" smtClean="0">
                <a:solidFill>
                  <a:srgbClr val="CC0000"/>
                </a:solidFill>
                <a:latin typeface="Comic Sans MS" pitchFamily="66" charset="0"/>
              </a:rPr>
              <a:t>High transparency (&gt;90%) Au-coated copper meshes used for retarding grids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Flexible Kapton/Cu printed circuit used for electron collectors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Small holes through beampipe wall allowing electrons drifting to the RFAs, while shielding beam-induced RF background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53150"/>
            <a:ext cx="464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31006" y="768375"/>
            <a:ext cx="413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B0F0"/>
                </a:solidFill>
              </a:rPr>
              <a:t>Typical RFA Structure</a:t>
            </a:r>
            <a:endParaRPr lang="en-US" sz="32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29550" y="77000"/>
            <a:ext cx="5181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RFA – Grids and Collectors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9" descr="Fig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6150" y="4211850"/>
            <a:ext cx="28194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3950" y="889213"/>
            <a:ext cx="42672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RFA Retarding Grids: </a:t>
            </a:r>
            <a:br>
              <a:rPr lang="en-US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     </a:t>
            </a:r>
            <a:r>
              <a:rPr lang="en-US" sz="1800">
                <a:solidFill>
                  <a:srgbClr val="0000FF"/>
                </a:solidFill>
                <a:latin typeface="Comic Sans MS" pitchFamily="66" charset="0"/>
              </a:rPr>
              <a:t>Electroformed copper mesh (71 LPI, 15</a:t>
            </a:r>
            <a:r>
              <a:rPr lang="en-US" sz="180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m WW, 13m THK) bonded to SST frames.  T &gt; 90%.  0.3 m gold ‘flashing’ to reduce SEY on the meshes</a:t>
            </a:r>
            <a:r>
              <a:rPr lang="en-US" sz="200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0150" y="3221250"/>
            <a:ext cx="4495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RFA Electron Collectors: </a:t>
            </a:r>
            <a:br>
              <a:rPr lang="en-US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1800">
                <a:solidFill>
                  <a:srgbClr val="0000FF"/>
                </a:solidFill>
                <a:latin typeface="Comic Sans MS" pitchFamily="66" charset="0"/>
              </a:rPr>
              <a:t>       Printed flexible circuits, Cu-clad Kapton ribbons, UHV compatible, </a:t>
            </a:r>
            <a:br>
              <a:rPr lang="en-US" sz="180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sz="1800">
                <a:solidFill>
                  <a:srgbClr val="0000FF"/>
                </a:solidFill>
                <a:latin typeface="Comic Sans MS" pitchFamily="66" charset="0"/>
              </a:rPr>
              <a:t>~13</a:t>
            </a:r>
            <a:r>
              <a:rPr lang="en-US" sz="180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m thick</a:t>
            </a:r>
          </a:p>
        </p:txBody>
      </p:sp>
      <p:pic>
        <p:nvPicPr>
          <p:cNvPr id="8" name="Picture 12" descr="DSCN09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950" y="5118313"/>
            <a:ext cx="2895600" cy="1257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150" y="4278525"/>
            <a:ext cx="2895600" cy="2143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350" y="782850"/>
            <a:ext cx="3886200" cy="3167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57750" y="2916450"/>
            <a:ext cx="4572000" cy="45719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76" y="745025"/>
            <a:ext cx="3777510" cy="272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253" y="648400"/>
            <a:ext cx="4502522" cy="307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7707" y="2485190"/>
            <a:ext cx="1139770" cy="1105034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3575" y="648774"/>
            <a:ext cx="1594681" cy="164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>
            <a:stCxn id="6" idx="1"/>
          </p:cNvCxnSpPr>
          <p:nvPr/>
        </p:nvCxnSpPr>
        <p:spPr>
          <a:xfrm rot="10800000" flipV="1">
            <a:off x="1617045" y="1473435"/>
            <a:ext cx="1116531" cy="824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476" y="3724977"/>
            <a:ext cx="3257745" cy="264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Explodes View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2461" y="5249081"/>
            <a:ext cx="2709233" cy="1558805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1476" y="673774"/>
            <a:ext cx="111131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Dipole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77" y="3590224"/>
            <a:ext cx="96692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Quad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8256" y="3242394"/>
            <a:ext cx="151427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SC Wiggler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39075" y="4167675"/>
            <a:ext cx="3200400" cy="2322513"/>
            <a:chOff x="480" y="288"/>
            <a:chExt cx="1584" cy="1271"/>
          </a:xfrm>
        </p:grpSpPr>
        <p:pic>
          <p:nvPicPr>
            <p:cNvPr id="16" name="Picture 9" descr="8-pole wiggler poles on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0" y="288"/>
              <a:ext cx="1584" cy="1271"/>
            </a:xfrm>
            <a:prstGeom prst="rect">
              <a:avLst/>
            </a:prstGeom>
            <a:noFill/>
          </p:spPr>
        </p:pic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720" y="8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480" y="816"/>
              <a:ext cx="288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400"/>
                <a:t>#1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V="1">
              <a:off x="756" y="933"/>
              <a:ext cx="28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80" y="1104"/>
              <a:ext cx="288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0000"/>
                  </a:solidFill>
                </a:rPr>
                <a:t>#2</a:t>
              </a: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V="1">
              <a:off x="912" y="1008"/>
              <a:ext cx="288" cy="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912" y="1104"/>
              <a:ext cx="0" cy="192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711" y="1032"/>
              <a:ext cx="39" cy="11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720" y="1248"/>
              <a:ext cx="288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6600FF"/>
                  </a:solidFill>
                </a:rPr>
                <a:t>#3</a:t>
              </a: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 rot="1395303">
            <a:off x="6468975" y="4142000"/>
            <a:ext cx="2414588" cy="581025"/>
          </a:xfrm>
          <a:prstGeom prst="rect">
            <a:avLst/>
          </a:prstGeom>
          <a:solidFill>
            <a:srgbClr val="00808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00"/>
                </a:solidFill>
              </a:rPr>
              <a:t>3 RFAs at reprehensive</a:t>
            </a:r>
            <a:br>
              <a:rPr lang="en-US" sz="1600" dirty="0">
                <a:solidFill>
                  <a:srgbClr val="FFFF00"/>
                </a:solidFill>
              </a:rPr>
            </a:br>
            <a:r>
              <a:rPr lang="en-US" sz="1600" dirty="0">
                <a:solidFill>
                  <a:srgbClr val="FFFF00"/>
                </a:solidFill>
              </a:rPr>
              <a:t>magnetic field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462461" y="86625"/>
            <a:ext cx="6296528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RFA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Implementations in Various Magnets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62" y="744350"/>
            <a:ext cx="8911138" cy="5454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Types of Coatings Evaluated </a:t>
            </a:r>
            <a:r>
              <a:rPr lang="en-US" sz="2800" i="1" dirty="0" smtClean="0">
                <a:solidFill>
                  <a:srgbClr val="CC0000"/>
                </a:solidFill>
                <a:latin typeface="Comic Sans MS" pitchFamily="66" charset="0"/>
                <a:ea typeface="+mj-ea"/>
                <a:cs typeface="+mj-cs"/>
              </a:rPr>
              <a:t>@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CesrTA, so far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544050"/>
            <a:ext cx="87630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NEG coating</a:t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Reduced SEY, insensitive saturation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Vacuum pumping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BUT, require activation at elevated temperature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TiN coating</a:t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Reduced SEY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No activation needed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Higher outgassing rate (??)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Amorphous carbon coating (CLIC)</a:t>
            </a:r>
            <a:b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Reduced SEY, insensitive to air exposure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Vacuum performance under SR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 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0" y="1391650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29550" y="77000"/>
            <a:ext cx="51816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Suppress SEY via Coating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28875"/>
            <a:ext cx="64770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Vacuum Performances of TiN Coating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5288275"/>
            <a:ext cx="88392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Vacuum beam conditioning of TiN coated chambers in the CESR L0 section has been very slow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RGA data clear show synchrotron radiation induced desorption of nitrogen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868675"/>
            <a:ext cx="5276850" cy="4219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638" y="822638"/>
            <a:ext cx="383063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3200400" y="2621275"/>
            <a:ext cx="45720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677775"/>
            <a:ext cx="329882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19400" y="144375"/>
            <a:ext cx="6324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Vacuum Performances of a-C Coating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4487775"/>
            <a:ext cx="8839200" cy="1905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aluminum beampipe with amorphous carbon coating was installed in CesrTA arc (Q15W), to expose to intense SR from the dipoles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 non-coated, otherwise identical beampipe was installed at a symmetric location in CESR (Q15E) as a reference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Vacuum beam conditioning went well, though the beam-induced pressure is about a factor of 2 higher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53975"/>
            <a:ext cx="2667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753975"/>
            <a:ext cx="276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5638800" y="2887575"/>
            <a:ext cx="6096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819400" y="1211175"/>
            <a:ext cx="914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246" y="697025"/>
            <a:ext cx="9002829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Cornell Prototype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ERL Photo-cathode Injector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39377" y="1440576"/>
            <a:ext cx="4352223" cy="49698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After prolonged waiting, finally received funding (~20M$) from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US NSF in 2005.  (Phase 1A)</a:t>
            </a:r>
            <a:endParaRPr kumimoji="0" lang="en-US" sz="22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Also received significant funding (12M$) from the New York State and Cornell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i="1" dirty="0" smtClean="0">
                <a:solidFill>
                  <a:srgbClr val="CC0000"/>
                </a:solidFill>
                <a:latin typeface="Comic Sans MS" pitchFamily="66" charset="0"/>
              </a:rPr>
              <a:t>Phase 1B funding was also rewarded early this year.</a:t>
            </a:r>
            <a:endParaRPr kumimoji="0" lang="en-US" sz="2200" b="0" i="1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i="1" dirty="0" smtClean="0">
                <a:solidFill>
                  <a:srgbClr val="CC0000"/>
                </a:solidFill>
                <a:latin typeface="Comic Sans MS" pitchFamily="66" charset="0"/>
              </a:rPr>
              <a:t>Key components:</a:t>
            </a:r>
            <a:br>
              <a:rPr lang="en-US" sz="2200" i="1" dirty="0" smtClean="0">
                <a:solidFill>
                  <a:srgbClr val="CC0000"/>
                </a:solidFill>
                <a:latin typeface="Comic Sans MS" pitchFamily="66" charset="0"/>
              </a:rPr>
            </a:br>
            <a:r>
              <a:rPr lang="en-US" sz="1200" i="1" dirty="0" smtClean="0">
                <a:solidFill>
                  <a:srgbClr val="CC0000"/>
                </a:solidFill>
                <a:latin typeface="Comic Sans MS" pitchFamily="66" charset="0"/>
              </a:rPr>
              <a:t/>
            </a:r>
            <a:br>
              <a:rPr lang="en-US" sz="1200" i="1" dirty="0" smtClean="0">
                <a:solidFill>
                  <a:srgbClr val="CC0000"/>
                </a:solidFill>
                <a:latin typeface="Comic Sans MS" pitchFamily="66" charset="0"/>
              </a:rPr>
            </a:br>
            <a: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  <a:t> DC Photo-cathode gun</a:t>
            </a:r>
            <a:b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  <a:t> SC RF cavity cryo-module</a:t>
            </a:r>
            <a:b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  <a:t> Transport beamlines</a:t>
            </a:r>
            <a:b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  <a:t> Beam instrumentation</a:t>
            </a:r>
            <a:b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2000" i="1" dirty="0" smtClean="0">
                <a:solidFill>
                  <a:srgbClr val="00B0F0"/>
                </a:solidFill>
                <a:latin typeface="Comic Sans MS" pitchFamily="66" charset="0"/>
                <a:sym typeface="Wingdings" pitchFamily="2" charset="2"/>
              </a:rPr>
              <a:t> Beam Dumper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0" y="1306625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186" y="1588172"/>
            <a:ext cx="4216280" cy="4466122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2" y="687221"/>
            <a:ext cx="9126930" cy="573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85987" y="86629"/>
            <a:ext cx="6313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i="1" dirty="0" smtClean="0">
                <a:solidFill>
                  <a:schemeClr val="bg1"/>
                </a:solidFill>
                <a:latin typeface="Arial"/>
              </a:rPr>
              <a:t>Surface Characterization &amp; Mitigation Tests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27" descr="TUPD023f2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" y="691565"/>
            <a:ext cx="4367213" cy="507396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>
            <a:outerShdw blurRad="50800" dist="762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5" name="Picture 4" descr="avcols_15E_Al_TiN_Carbon_ele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623" y="691566"/>
            <a:ext cx="4462939" cy="5073967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>
            <a:outerShdw blurRad="50800" dist="762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46939" y="86625"/>
            <a:ext cx="5862586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RFA measurements in Drifts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135" y="5938789"/>
            <a:ext cx="841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TiN,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-C and NEG (activated) are all very effective in suppress EC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7322" y="86625"/>
            <a:ext cx="5872204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RFA measurements in SC Wiggler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Picture 35" descr="wigcompare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12" y="691942"/>
            <a:ext cx="4317481" cy="5679982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4" descr="RFA_01W_G1_02585_Wig1WCenterpole_3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875" y="721898"/>
            <a:ext cx="4302492" cy="3226870"/>
          </a:xfrm>
          <a:prstGeom prst="rect">
            <a:avLst/>
          </a:prstGeom>
          <a:noFill/>
          <a:ln w="34925" cmpd="dbl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00875" y="4379495"/>
            <a:ext cx="4302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Coating seems not as effective</a:t>
            </a:r>
          </a:p>
          <a:p>
            <a:pPr marL="288925" indent="-288925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Grooves are effective</a:t>
            </a:r>
          </a:p>
          <a:p>
            <a:pPr marL="288925" indent="-288925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0070C0"/>
                </a:solidFill>
              </a:rPr>
              <a:t>Clearing electrode works well</a:t>
            </a:r>
            <a:endParaRPr lang="en-US" sz="20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95600" y="77000"/>
            <a:ext cx="6172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In-situ SEY Measurement System </a:t>
            </a: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2400"/>
            <a:ext cx="89916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" y="579440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solidFill>
                  <a:srgbClr val="CC0000"/>
                </a:solidFill>
                <a:latin typeface="Comic Sans MS" pitchFamily="66" charset="0"/>
              </a:rPr>
              <a:t>Two load-locked SEY stations allow expose samples to </a:t>
            </a:r>
            <a:br>
              <a:rPr lang="en-US" sz="2000" i="1" dirty="0">
                <a:solidFill>
                  <a:srgbClr val="CC0000"/>
                </a:solidFill>
                <a:latin typeface="Comic Sans MS" pitchFamily="66" charset="0"/>
              </a:rPr>
            </a:br>
            <a:r>
              <a:rPr lang="en-US" sz="2000" i="1" dirty="0">
                <a:solidFill>
                  <a:srgbClr val="CC0000"/>
                </a:solidFill>
                <a:latin typeface="Comic Sans MS" pitchFamily="66" charset="0"/>
              </a:rPr>
              <a:t>SR photons (both direct and scattered), and measure SEY in situ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859" y="866427"/>
            <a:ext cx="3678237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550" y="867375"/>
            <a:ext cx="3738563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714314" y="76200"/>
            <a:ext cx="5821038" cy="5303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SEY Data – TiN coated Alum – Direct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358189" y="76200"/>
            <a:ext cx="6177163" cy="5303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SEY Data – TiN coated Alum – Scattered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838" y="854375"/>
            <a:ext cx="3678237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4657088" y="854375"/>
            <a:ext cx="3678237" cy="5211763"/>
            <a:chOff x="4657088" y="854375"/>
            <a:chExt cx="3678237" cy="521176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57088" y="854375"/>
              <a:ext cx="3678237" cy="521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83216" y="1077378"/>
              <a:ext cx="1638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971775"/>
            <a:ext cx="397192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981300"/>
            <a:ext cx="3890963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51760" y="48768"/>
            <a:ext cx="5498592" cy="5303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Peak SEY vs. Beam Dose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29025" y="3983857"/>
            <a:ext cx="871538" cy="723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651760" y="48768"/>
            <a:ext cx="5498592" cy="5303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Peak SEY Position  vs. Beam Dose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3858" y="1081088"/>
            <a:ext cx="6944348" cy="47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842200"/>
            <a:ext cx="7772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Summary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680400"/>
            <a:ext cx="9144000" cy="266059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Since Cornell ERL Prototype Photocathode Injector funded in 2005, all accelerator components were build and installed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Many lessons are learned in the first high-current photocathode injector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After refurbish</a:t>
            </a:r>
            <a:r>
              <a:rPr lang="en-US" sz="2400" i="1" noProof="0" dirty="0" smtClean="0">
                <a:solidFill>
                  <a:srgbClr val="0000FF"/>
                </a:solidFill>
                <a:latin typeface="Comic Sans MS" pitchFamily="66" charset="0"/>
              </a:rPr>
              <a:t> of</a:t>
            </a:r>
            <a:r>
              <a:rPr lang="en-US" sz="2400" i="1" dirty="0" smtClean="0">
                <a:solidFill>
                  <a:srgbClr val="0000FF"/>
                </a:solidFill>
                <a:latin typeface="Comic Sans MS" pitchFamily="66" charset="0"/>
              </a:rPr>
              <a:t> ICM and photo-cathode gun, we are focusing in emmittance optimization and in pushing for high beam current</a:t>
            </a:r>
            <a:br>
              <a:rPr lang="en-US" sz="2400" i="1" dirty="0" smtClean="0">
                <a:solidFill>
                  <a:srgbClr val="0000FF"/>
                </a:solidFill>
                <a:latin typeface="Comic Sans MS" pitchFamily="66" charset="0"/>
              </a:rPr>
            </a:b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0" y="1528000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4349000"/>
            <a:ext cx="9144000" cy="197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>
                <a:solidFill>
                  <a:srgbClr val="009900"/>
                </a:solidFill>
                <a:latin typeface="Comic Sans MS" pitchFamily="66" charset="0"/>
              </a:rPr>
              <a:t>CESR has been successfully re-configured in the past 1.5 yrs to support CesrTA ILC DR R&amp;D efforts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>
                <a:solidFill>
                  <a:srgbClr val="009900"/>
                </a:solidFill>
                <a:latin typeface="Comic Sans MS" pitchFamily="66" charset="0"/>
              </a:rPr>
              <a:t>All EC diagnostic instruments are performed as expected, and started to yield physics results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 smtClean="0">
                <a:solidFill>
                  <a:srgbClr val="009900"/>
                </a:solidFill>
                <a:latin typeface="Comic Sans MS" pitchFamily="66" charset="0"/>
              </a:rPr>
              <a:t>~30 </a:t>
            </a:r>
            <a:r>
              <a:rPr lang="en-US" sz="2400" i="1" dirty="0">
                <a:solidFill>
                  <a:srgbClr val="009900"/>
                </a:solidFill>
                <a:latin typeface="Comic Sans MS" pitchFamily="66" charset="0"/>
              </a:rPr>
              <a:t>visitors from 10 institutes joined CesrTA physics runs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85800" y="11430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 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331" y="828"/>
            <a:ext cx="6128111" cy="573220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ERL: The Concept and Promises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512" y="883869"/>
            <a:ext cx="8748139" cy="3331994"/>
            <a:chOff x="4262" y="691369"/>
            <a:chExt cx="8748139" cy="3331994"/>
          </a:xfrm>
        </p:grpSpPr>
        <p:grpSp>
          <p:nvGrpSpPr>
            <p:cNvPr id="8" name="Group 7"/>
            <p:cNvGrpSpPr/>
            <p:nvPr/>
          </p:nvGrpSpPr>
          <p:grpSpPr>
            <a:xfrm>
              <a:off x="4262" y="835743"/>
              <a:ext cx="5106753" cy="3149115"/>
              <a:chOff x="4262" y="835744"/>
              <a:chExt cx="4780621" cy="2833828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262" y="835744"/>
                <a:ext cx="4780621" cy="2833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395663" y="1164657"/>
                <a:ext cx="20213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 smtClean="0">
                    <a:solidFill>
                      <a:srgbClr val="C00000"/>
                    </a:solidFill>
                  </a:rPr>
                  <a:t>The Concept</a:t>
                </a:r>
                <a:endParaRPr lang="en-US" sz="2400" b="1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1015" y="691369"/>
              <a:ext cx="3641386" cy="158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5672" y="2314885"/>
              <a:ext cx="3384101" cy="1708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ontent Placeholder 11"/>
          <p:cNvSpPr txBox="1">
            <a:spLocks noGrp="1"/>
          </p:cNvSpPr>
          <p:nvPr>
            <p:ph idx="1"/>
          </p:nvPr>
        </p:nvSpPr>
        <p:spPr>
          <a:xfrm>
            <a:off x="255588" y="4639313"/>
            <a:ext cx="878998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7030A0"/>
                </a:solidFill>
              </a:rPr>
              <a:t>A CW Electron beam is generated from a photo-cathode injector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7030A0"/>
                </a:solidFill>
              </a:rPr>
              <a:t>Electron beam is accelerated in a superconducting LINAC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7030A0"/>
                </a:solidFill>
              </a:rPr>
              <a:t>After one-pass through X-ray insertion device, the electron beam </a:t>
            </a:r>
            <a:r>
              <a:rPr lang="en-US" sz="2400" b="1" i="1" dirty="0" smtClean="0">
                <a:solidFill>
                  <a:srgbClr val="C00000"/>
                </a:solidFill>
              </a:rPr>
              <a:t>energy is recovered </a:t>
            </a:r>
            <a:r>
              <a:rPr lang="en-US" sz="2400" i="1" dirty="0" smtClean="0">
                <a:solidFill>
                  <a:srgbClr val="7030A0"/>
                </a:solidFill>
              </a:rPr>
              <a:t>in the LINAC, and then dumped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13900" y="4416350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423" y="-14937"/>
            <a:ext cx="3530854" cy="541137"/>
          </a:xfrm>
        </p:spPr>
        <p:txBody>
          <a:bodyPr/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ERL @ CESR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12" y="5259286"/>
            <a:ext cx="8682538" cy="1199258"/>
          </a:xfrm>
        </p:spPr>
        <p:txBody>
          <a:bodyPr>
            <a:normAutofit fontScale="62500" lnSpcReduction="20000"/>
          </a:bodyPr>
          <a:lstStyle/>
          <a:p>
            <a:pPr marL="280988" indent="29368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A high current (100 mA) photo-cathode electron source (high QE, extreme-high vacuum system)</a:t>
            </a:r>
          </a:p>
          <a:p>
            <a:pPr marL="280988" indent="29368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A high-power laser with very demanding specifications</a:t>
            </a:r>
          </a:p>
          <a:p>
            <a:pPr marL="280988" indent="29368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Super-conducting RF cavities with high accelerating gradient</a:t>
            </a:r>
          </a:p>
          <a:p>
            <a:pPr marL="280988" indent="29368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Laser (mode-locked) and RF system stabilities and synchronization </a:t>
            </a:r>
          </a:p>
          <a:p>
            <a:pPr marL="280988" indent="293688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Electron beam emmittance preservation through transport, especially at low beam energies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31" y="667425"/>
            <a:ext cx="8662219" cy="428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2541046" y="988075"/>
            <a:ext cx="668388" cy="587260"/>
            <a:chOff x="2541046" y="988075"/>
            <a:chExt cx="668388" cy="587260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2541046" y="1296386"/>
              <a:ext cx="312763" cy="27894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43674" y="988075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8854" y="988075"/>
              <a:ext cx="298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5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36248" y="2752825"/>
            <a:ext cx="668388" cy="587260"/>
            <a:chOff x="2541046" y="988075"/>
            <a:chExt cx="668388" cy="587260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2541046" y="1296386"/>
              <a:ext cx="312763" cy="27894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843674" y="988075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8854" y="988075"/>
              <a:ext cx="298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4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97126" y="2585962"/>
            <a:ext cx="510147" cy="754122"/>
            <a:chOff x="4697126" y="2585962"/>
            <a:chExt cx="510147" cy="754122"/>
          </a:xfrm>
        </p:grpSpPr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>
              <a:off x="4697126" y="2895599"/>
              <a:ext cx="255873" cy="44448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841513" y="2585962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6693" y="2585962"/>
              <a:ext cx="298965" cy="348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1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71901" y="2170487"/>
            <a:ext cx="510147" cy="1258513"/>
            <a:chOff x="6071901" y="2170487"/>
            <a:chExt cx="510147" cy="1258513"/>
          </a:xfrm>
        </p:grpSpPr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H="1">
              <a:off x="6071901" y="2480124"/>
              <a:ext cx="255873" cy="44448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16288" y="2170487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41468" y="2170487"/>
              <a:ext cx="298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2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>
              <a:off x="6400800" y="2514600"/>
              <a:ext cx="76199" cy="9144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Line 8"/>
          <p:cNvSpPr>
            <a:spLocks noChangeShapeType="1"/>
          </p:cNvSpPr>
          <p:nvPr/>
        </p:nvSpPr>
        <p:spPr bwMode="auto">
          <a:xfrm flipH="1">
            <a:off x="5547877" y="2664790"/>
            <a:ext cx="150228" cy="67529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513073" y="2305083"/>
            <a:ext cx="365760" cy="365760"/>
          </a:xfrm>
          <a:prstGeom prst="ellipse">
            <a:avLst/>
          </a:prstGeom>
          <a:solidFill>
            <a:schemeClr val="bg1">
              <a:alpha val="50000"/>
            </a:schemeClr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547878" y="2295458"/>
            <a:ext cx="29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6632" y="3801176"/>
            <a:ext cx="4163565" cy="1095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innerShdw blurRad="63500" dist="101600" dir="2700000">
              <a:srgbClr val="0070C0">
                <a:alpha val="50000"/>
              </a:srgbClr>
            </a:innerShdw>
          </a:effectLst>
        </p:spPr>
      </p:pic>
      <p:grpSp>
        <p:nvGrpSpPr>
          <p:cNvPr id="46" name="Group 45"/>
          <p:cNvGrpSpPr/>
          <p:nvPr/>
        </p:nvGrpSpPr>
        <p:grpSpPr>
          <a:xfrm>
            <a:off x="4038600" y="3810000"/>
            <a:ext cx="440100" cy="721431"/>
            <a:chOff x="321899" y="3581400"/>
            <a:chExt cx="440100" cy="721431"/>
          </a:xfrm>
        </p:grpSpPr>
        <p:sp>
          <p:nvSpPr>
            <p:cNvPr id="42" name="Line 8"/>
            <p:cNvSpPr>
              <a:spLocks noChangeShapeType="1"/>
            </p:cNvSpPr>
            <p:nvPr/>
          </p:nvSpPr>
          <p:spPr bwMode="auto">
            <a:xfrm flipV="1">
              <a:off x="577771" y="3581400"/>
              <a:ext cx="184228" cy="35209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21899" y="3933499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7079" y="3933499"/>
              <a:ext cx="298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6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267300" y="2444025"/>
            <a:ext cx="440100" cy="721431"/>
            <a:chOff x="321899" y="3581400"/>
            <a:chExt cx="440100" cy="721431"/>
          </a:xfrm>
        </p:grpSpPr>
        <p:sp>
          <p:nvSpPr>
            <p:cNvPr id="48" name="Line 8"/>
            <p:cNvSpPr>
              <a:spLocks noChangeShapeType="1"/>
            </p:cNvSpPr>
            <p:nvPr/>
          </p:nvSpPr>
          <p:spPr bwMode="auto">
            <a:xfrm flipV="1">
              <a:off x="577771" y="3581400"/>
              <a:ext cx="184228" cy="35209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21899" y="3933499"/>
              <a:ext cx="365760" cy="36576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47079" y="3933499"/>
              <a:ext cx="298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3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757623" y="773300"/>
            <a:ext cx="5096812" cy="923330"/>
          </a:xfrm>
          <a:prstGeom prst="rect">
            <a:avLst/>
          </a:prstGeom>
          <a:solidFill>
            <a:srgbClr val="FFFF00">
              <a:alpha val="25000"/>
            </a:srgb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1. Injector;    2. SC Linacs;   3. Return Arcs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4. IDs &amp; X-Ray Beamlines;   5. CESR as a return loop</a:t>
            </a:r>
            <a:br>
              <a:rPr lang="en-US" b="1" i="1" dirty="0" smtClean="0">
                <a:solidFill>
                  <a:srgbClr val="C00000"/>
                </a:solidFill>
              </a:rPr>
            </a:br>
            <a:r>
              <a:rPr lang="en-US" b="1" i="1" dirty="0" smtClean="0">
                <a:solidFill>
                  <a:srgbClr val="C00000"/>
                </a:solidFill>
              </a:rPr>
              <a:t>6. Beam Dump;   7. Cryo-Plant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7831" y="4819476"/>
            <a:ext cx="301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</a:rPr>
              <a:t>Challenges: 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108" y="0"/>
            <a:ext cx="6790623" cy="602097"/>
          </a:xfrm>
        </p:spPr>
        <p:txBody>
          <a:bodyPr/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Projected CERL Performances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8434" name="Picture 2" descr="curves_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26" y="659848"/>
            <a:ext cx="4437245" cy="443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urves_tw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251" y="1953919"/>
            <a:ext cx="4472565" cy="447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839200" cy="685800"/>
          </a:xfrm>
        </p:spPr>
        <p:txBody>
          <a:bodyPr/>
          <a:lstStyle/>
          <a:p>
            <a:r>
              <a:rPr lang="en-US" sz="2800" i="1" dirty="0" smtClean="0">
                <a:solidFill>
                  <a:srgbClr val="CC0000"/>
                </a:solidFill>
                <a:latin typeface="Comic Sans MS" pitchFamily="66" charset="0"/>
              </a:rPr>
              <a:t>Prototype </a:t>
            </a:r>
            <a:r>
              <a:rPr lang="en-US" sz="2800" i="1" dirty="0">
                <a:solidFill>
                  <a:srgbClr val="CC0000"/>
                </a:solidFill>
                <a:latin typeface="Comic Sans MS" pitchFamily="66" charset="0"/>
              </a:rPr>
              <a:t>Injector with DC Photocathode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0" y="1295400"/>
            <a:ext cx="8991600" cy="76200"/>
          </a:xfrm>
          <a:prstGeom prst="ellipse">
            <a:avLst/>
          </a:prstGeom>
          <a:gradFill rotWithShape="1">
            <a:gsLst>
              <a:gs pos="0">
                <a:srgbClr val="A5F9B3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9625"/>
            <a:ext cx="89916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001000" y="1966913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7696200" y="2728913"/>
            <a:ext cx="0" cy="685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543800" y="3262313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24600" y="30480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29000" y="19050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09600" y="2881313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4800" y="40386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505200" y="40386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04800" y="44958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04800" y="4967288"/>
            <a:ext cx="30480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572000" y="4495800"/>
            <a:ext cx="304800" cy="366713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85800" y="4038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DC Photo-cathode gun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886200" y="40386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keV Beamline w/ Laser box, buncher, SLs, etc.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85800" y="4510088"/>
            <a:ext cx="3733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10-cell SC RF cavity Cryo-module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029200" y="45100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600 kW Beam Dump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85800" y="4953000"/>
            <a:ext cx="807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omic Sans MS" pitchFamily="66" charset="0"/>
              </a:rPr>
              <a:t>MeV Beamlines w/ full suite of beam instrumentation</a:t>
            </a:r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0" y="5562600"/>
            <a:ext cx="9144000" cy="6096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All Beamline components must be RF shielded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A96F8-ECB1-CE4B-A408-159FFF0DDB1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1" name="Picture 8" descr="Gun Coutout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75" y="639275"/>
            <a:ext cx="2371725" cy="3933825"/>
          </a:xfrm>
          <a:prstGeom prst="rect">
            <a:avLst/>
          </a:prstGeom>
          <a:noFill/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644550" y="28075"/>
            <a:ext cx="60960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DC Photocathode Gun w/ Load-Lock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3" name="Picture 5" descr="cathode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15475"/>
            <a:ext cx="1427163" cy="1905000"/>
          </a:xfrm>
          <a:prstGeom prst="rect">
            <a:avLst/>
          </a:prstGeom>
          <a:noFill/>
        </p:spPr>
      </p:pic>
      <p:pic>
        <p:nvPicPr>
          <p:cNvPr id="24" name="Picture 6" descr="Untitle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772875"/>
            <a:ext cx="1828800" cy="1371600"/>
          </a:xfrm>
          <a:prstGeom prst="rect">
            <a:avLst/>
          </a:prstGeom>
          <a:noFill/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050" y="744350"/>
            <a:ext cx="3770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3933525" y="4393125"/>
            <a:ext cx="5181600" cy="2057400"/>
          </a:xfrm>
          <a:prstGeom prst="rect">
            <a:avLst/>
          </a:prstGeom>
          <a:solidFill>
            <a:srgbClr val="FFFF00">
              <a:alpha val="49001"/>
            </a:srgbClr>
          </a:solidFill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100 mA @ DC V  up to 750 kV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Achieve high quantum efficiency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Suppress field emission 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XHV for long cathode lifetime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Material outgassing treatment</a:t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 Massive pumping (Ion Pump + NEGs)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V="1">
            <a:off x="1752600" y="43434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52400" y="5105400"/>
            <a:ext cx="1600200" cy="517525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GaAs Cleaning Chamber</a:t>
            </a: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V="1">
            <a:off x="1219200" y="3962400"/>
            <a:ext cx="685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52400" y="4191000"/>
            <a:ext cx="1600200" cy="517525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GaAs Activation Chamber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590800" y="5105400"/>
            <a:ext cx="1295400" cy="3048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Load-lock</a:t>
            </a: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 flipV="1">
            <a:off x="2971800" y="4572000"/>
            <a:ext cx="304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52400" y="2895600"/>
            <a:ext cx="1295400" cy="3048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HV Supply</a:t>
            </a:r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 flipV="1">
            <a:off x="914400" y="2209800"/>
            <a:ext cx="838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228600" y="685800"/>
            <a:ext cx="990600" cy="3048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SF</a:t>
            </a:r>
            <a:r>
              <a:rPr lang="en-US" sz="1400" baseline="-25000">
                <a:solidFill>
                  <a:schemeClr val="bg1"/>
                </a:solidFill>
              </a:rPr>
              <a:t>6</a:t>
            </a:r>
            <a:r>
              <a:rPr lang="en-US" sz="1400">
                <a:solidFill>
                  <a:schemeClr val="bg1"/>
                </a:solidFill>
              </a:rPr>
              <a:t> Tank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429000" y="3048000"/>
            <a:ext cx="990600" cy="304800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Ceramic</a:t>
            </a:r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H="1" flipV="1">
            <a:off x="3124200" y="2590800"/>
            <a:ext cx="457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14872</TotalTime>
  <Words>1984</Words>
  <Application>Microsoft Office PowerPoint</Application>
  <PresentationFormat>On-screen Show (4:3)</PresentationFormat>
  <Paragraphs>368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Vacuum R&amp;D Activities in Support of  Cornell Electron Storage Ring Test Accelerator  and ERL-based Hard X-Ray Light Sources</vt:lpstr>
      <vt:lpstr>Current Research Programs @ CLASSE</vt:lpstr>
      <vt:lpstr>Slide 3</vt:lpstr>
      <vt:lpstr>Slide 4</vt:lpstr>
      <vt:lpstr>ERL: The Concept and Promises</vt:lpstr>
      <vt:lpstr>ERL @ CESR</vt:lpstr>
      <vt:lpstr>Projected CERL Performances</vt:lpstr>
      <vt:lpstr>Prototype Injector with DC Photocathode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Jeanne Butler</dc:creator>
  <cp:lastModifiedBy>Yulin Li</cp:lastModifiedBy>
  <cp:revision>104</cp:revision>
  <dcterms:created xsi:type="dcterms:W3CDTF">2010-07-29T13:41:55Z</dcterms:created>
  <dcterms:modified xsi:type="dcterms:W3CDTF">2010-09-08T00:49:08Z</dcterms:modified>
</cp:coreProperties>
</file>