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9" r:id="rId1"/>
    <p:sldMasterId id="2147483677" r:id="rId2"/>
    <p:sldMasterId id="2147483680" r:id="rId3"/>
  </p:sldMasterIdLst>
  <p:notesMasterIdLst>
    <p:notesMasterId r:id="rId42"/>
  </p:notesMasterIdLst>
  <p:handoutMasterIdLst>
    <p:handoutMasterId r:id="rId43"/>
  </p:handoutMasterIdLst>
  <p:sldIdLst>
    <p:sldId id="442" r:id="rId4"/>
    <p:sldId id="457" r:id="rId5"/>
    <p:sldId id="459" r:id="rId6"/>
    <p:sldId id="466" r:id="rId7"/>
    <p:sldId id="460" r:id="rId8"/>
    <p:sldId id="500" r:id="rId9"/>
    <p:sldId id="501" r:id="rId10"/>
    <p:sldId id="502" r:id="rId11"/>
    <p:sldId id="503" r:id="rId12"/>
    <p:sldId id="467" r:id="rId13"/>
    <p:sldId id="505" r:id="rId14"/>
    <p:sldId id="469" r:id="rId15"/>
    <p:sldId id="461" r:id="rId16"/>
    <p:sldId id="513" r:id="rId17"/>
    <p:sldId id="514" r:id="rId18"/>
    <p:sldId id="516" r:id="rId19"/>
    <p:sldId id="517" r:id="rId20"/>
    <p:sldId id="476" r:id="rId21"/>
    <p:sldId id="477" r:id="rId22"/>
    <p:sldId id="479" r:id="rId23"/>
    <p:sldId id="480" r:id="rId24"/>
    <p:sldId id="482" r:id="rId25"/>
    <p:sldId id="524" r:id="rId26"/>
    <p:sldId id="484" r:id="rId27"/>
    <p:sldId id="485" r:id="rId28"/>
    <p:sldId id="486" r:id="rId29"/>
    <p:sldId id="506" r:id="rId30"/>
    <p:sldId id="510" r:id="rId31"/>
    <p:sldId id="507" r:id="rId32"/>
    <p:sldId id="488" r:id="rId33"/>
    <p:sldId id="512" r:id="rId34"/>
    <p:sldId id="489" r:id="rId35"/>
    <p:sldId id="525" r:id="rId36"/>
    <p:sldId id="526" r:id="rId37"/>
    <p:sldId id="499" r:id="rId38"/>
    <p:sldId id="498" r:id="rId39"/>
    <p:sldId id="508" r:id="rId40"/>
    <p:sldId id="527" r:id="rId41"/>
  </p:sldIdLst>
  <p:sldSz cx="9144000" cy="6858000" type="screen4x3"/>
  <p:notesSz cx="7099300" cy="10234613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36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0021"/>
    <a:srgbClr val="000066"/>
    <a:srgbClr val="FFFFCC"/>
    <a:srgbClr val="FFFFFF"/>
    <a:srgbClr val="CC0066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16" autoAdjust="0"/>
    <p:restoredTop sz="94691" autoAdjust="0"/>
  </p:normalViewPr>
  <p:slideViewPr>
    <p:cSldViewPr showGuides="1">
      <p:cViewPr>
        <p:scale>
          <a:sx n="100" d="100"/>
          <a:sy n="100" d="100"/>
        </p:scale>
        <p:origin x="-2864" y="-792"/>
      </p:cViewPr>
      <p:guideLst>
        <p:guide orient="horz" pos="3696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0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9D275B4-4C1B-A04F-9D8B-08BE9C3912C4}" type="doc">
      <dgm:prSet loTypeId="urn:microsoft.com/office/officeart/2009/3/layout/IncreasingArrowsProcess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80D53604-DECF-504B-AE1C-20E39038C10C}">
      <dgm:prSet phldrT="[Text]" custT="1"/>
      <dgm:spPr>
        <a:solidFill>
          <a:schemeClr val="bg1">
            <a:lumMod val="85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dirty="0" smtClean="0">
              <a:solidFill>
                <a:srgbClr val="800000"/>
              </a:solidFill>
            </a:rPr>
            <a:t>Phase I Report</a:t>
          </a:r>
        </a:p>
        <a:p>
          <a:r>
            <a:rPr lang="en-US" sz="2000" dirty="0" smtClean="0">
              <a:solidFill>
                <a:srgbClr val="800000"/>
              </a:solidFill>
            </a:rPr>
            <a:t>Inputs to the Technical Design</a:t>
          </a:r>
          <a:endParaRPr lang="en-US" sz="2000" dirty="0"/>
        </a:p>
      </dgm:t>
    </dgm:pt>
    <dgm:pt modelId="{7B2DB8F4-2788-FF4C-8D2A-C6B0C3D75290}">
      <dgm:prSet phldrT="[Text]" custT="1"/>
      <dgm:spPr>
        <a:gradFill rotWithShape="0">
          <a:gsLst>
            <a:gs pos="0">
              <a:srgbClr val="800000">
                <a:alpha val="19000"/>
              </a:srgbClr>
            </a:gs>
            <a:gs pos="50000">
              <a:srgbClr val="FFFF00"/>
            </a:gs>
            <a:gs pos="100000">
              <a:srgbClr val="FFFF00"/>
            </a:gs>
          </a:gsLst>
          <a:lin ang="0" scaled="0"/>
        </a:gradFill>
      </dgm:spPr>
      <dgm:t>
        <a:bodyPr anchor="ctr" anchorCtr="0"/>
        <a:lstStyle/>
        <a:p>
          <a:pPr>
            <a:lnSpc>
              <a:spcPct val="70000"/>
            </a:lnSpc>
          </a:pPr>
          <a:endParaRPr lang="en-US" sz="1000" b="1" dirty="0" smtClean="0">
            <a:ln>
              <a:noFill/>
            </a:ln>
            <a:gradFill flip="none" rotWithShape="1">
              <a:gsLst>
                <a:gs pos="0">
                  <a:srgbClr val="FFFF00"/>
                </a:gs>
                <a:gs pos="100000">
                  <a:schemeClr val="accent6">
                    <a:lumMod val="50000"/>
                  </a:schemeClr>
                </a:gs>
                <a:gs pos="9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</a:endParaRPr>
        </a:p>
        <a:p>
          <a:pPr>
            <a:lnSpc>
              <a:spcPct val="70000"/>
            </a:lnSpc>
          </a:pPr>
          <a:r>
            <a:rPr lang="en-US" sz="2500" b="1" dirty="0" smtClean="0">
              <a:ln>
                <a:noFill/>
              </a:ln>
              <a:gradFill flip="none" rotWithShape="1">
                <a:gsLst>
                  <a:gs pos="0">
                    <a:srgbClr val="FFFF00"/>
                  </a:gs>
                  <a:gs pos="100000">
                    <a:schemeClr val="accent6">
                      <a:lumMod val="50000"/>
                    </a:schemeClr>
                  </a:gs>
                  <a:gs pos="9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</a:rPr>
            <a:t>   Document/</a:t>
          </a:r>
          <a:br>
            <a:rPr lang="en-US" sz="2500" b="1" dirty="0" smtClean="0">
              <a:ln>
                <a:noFill/>
              </a:ln>
              <a:gradFill flip="none" rotWithShape="1">
                <a:gsLst>
                  <a:gs pos="0">
                    <a:srgbClr val="FFFF00"/>
                  </a:gs>
                  <a:gs pos="100000">
                    <a:schemeClr val="accent6">
                      <a:lumMod val="50000"/>
                    </a:schemeClr>
                  </a:gs>
                  <a:gs pos="9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</a:rPr>
          </a:br>
          <a:r>
            <a:rPr lang="en-US" sz="2500" b="1" dirty="0" smtClean="0">
              <a:ln>
                <a:noFill/>
              </a:ln>
              <a:gradFill flip="none" rotWithShape="1">
                <a:gsLst>
                  <a:gs pos="0">
                    <a:srgbClr val="FFFF00"/>
                  </a:gs>
                  <a:gs pos="100000">
                    <a:schemeClr val="accent6">
                      <a:lumMod val="50000"/>
                    </a:schemeClr>
                  </a:gs>
                  <a:gs pos="9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</a:rPr>
            <a:t>   Implement</a:t>
          </a:r>
          <a:endParaRPr lang="en-US" sz="2500" b="1" dirty="0">
            <a:ln>
              <a:noFill/>
            </a:ln>
            <a:gradFill flip="none" rotWithShape="1">
              <a:gsLst>
                <a:gs pos="0">
                  <a:srgbClr val="FFFF00"/>
                </a:gs>
                <a:gs pos="100000">
                  <a:schemeClr val="accent6">
                    <a:lumMod val="50000"/>
                  </a:schemeClr>
                </a:gs>
                <a:gs pos="9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</a:endParaRPr>
        </a:p>
      </dgm:t>
    </dgm:pt>
    <dgm:pt modelId="{D576D80D-D80E-5E43-A883-352FB205FA74}" type="sibTrans" cxnId="{D0D63591-3F1D-0D40-B12D-FA77A84C143F}">
      <dgm:prSet/>
      <dgm:spPr/>
      <dgm:t>
        <a:bodyPr/>
        <a:lstStyle/>
        <a:p>
          <a:endParaRPr lang="en-US"/>
        </a:p>
      </dgm:t>
    </dgm:pt>
    <dgm:pt modelId="{0794B830-54BB-3E40-B27D-268728F455CC}" type="parTrans" cxnId="{D0D63591-3F1D-0D40-B12D-FA77A84C143F}">
      <dgm:prSet/>
      <dgm:spPr/>
      <dgm:t>
        <a:bodyPr/>
        <a:lstStyle/>
        <a:p>
          <a:endParaRPr lang="en-US"/>
        </a:p>
      </dgm:t>
    </dgm:pt>
    <dgm:pt modelId="{6CA163A5-E069-DB40-8ECF-8D76BBD06E36}" type="sibTrans" cxnId="{EE034B09-DDFC-FF4F-9851-68422ECEB98D}">
      <dgm:prSet/>
      <dgm:spPr/>
      <dgm:t>
        <a:bodyPr/>
        <a:lstStyle/>
        <a:p>
          <a:endParaRPr lang="en-US"/>
        </a:p>
      </dgm:t>
    </dgm:pt>
    <dgm:pt modelId="{82EB5843-CD04-C649-B5F0-A0510C996CE4}" type="parTrans" cxnId="{EE034B09-DDFC-FF4F-9851-68422ECEB98D}">
      <dgm:prSet/>
      <dgm:spPr/>
      <dgm:t>
        <a:bodyPr/>
        <a:lstStyle/>
        <a:p>
          <a:endParaRPr lang="en-US"/>
        </a:p>
      </dgm:t>
    </dgm:pt>
    <dgm:pt modelId="{7C2B45BF-9AF6-6443-94E8-9655EBF45B92}">
      <dgm:prSet phldrT="[Text]"/>
      <dgm:spPr>
        <a:solidFill>
          <a:schemeClr val="bg1">
            <a:lumMod val="85000"/>
          </a:schemeClr>
        </a:solidFill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rgbClr val="800000"/>
              </a:solidFill>
            </a:rPr>
            <a:t>EC Growth/Mitigation Studies</a:t>
          </a:r>
        </a:p>
        <a:p>
          <a:r>
            <a:rPr lang="en-US" sz="2000" dirty="0" smtClean="0">
              <a:solidFill>
                <a:srgbClr val="800000"/>
              </a:solidFill>
            </a:rPr>
            <a:t>LET</a:t>
          </a:r>
          <a:endParaRPr lang="en-US" sz="2000" dirty="0">
            <a:solidFill>
              <a:srgbClr val="800000"/>
            </a:solidFill>
          </a:endParaRPr>
        </a:p>
      </dgm:t>
    </dgm:pt>
    <dgm:pt modelId="{80441E85-5FE9-FD4D-BD5F-0395704FDAF9}">
      <dgm:prSet phldrT="[Text]"/>
      <dgm:spPr>
        <a:gradFill rotWithShape="0">
          <a:gsLst>
            <a:gs pos="0">
              <a:schemeClr val="accent6">
                <a:lumMod val="50000"/>
              </a:schemeClr>
            </a:gs>
            <a:gs pos="45000">
              <a:srgbClr val="800000"/>
            </a:gs>
            <a:gs pos="73000">
              <a:srgbClr val="FFFF00"/>
            </a:gs>
          </a:gsLst>
          <a:lin ang="0" scaled="0"/>
        </a:gradFill>
      </dgm:spPr>
      <dgm:t>
        <a:bodyPr/>
        <a:lstStyle/>
        <a:p>
          <a:r>
            <a:rPr lang="en-US" b="1" dirty="0" smtClean="0">
              <a:solidFill>
                <a:srgbClr val="FFFF00"/>
              </a:solidFill>
            </a:rPr>
            <a:t>Experimental Program</a:t>
          </a:r>
          <a:endParaRPr lang="en-US" b="1" dirty="0">
            <a:solidFill>
              <a:srgbClr val="FFFF00"/>
            </a:solidFill>
          </a:endParaRPr>
        </a:p>
      </dgm:t>
    </dgm:pt>
    <dgm:pt modelId="{A551571E-84F7-D243-A461-2C9DB4D00A73}" type="sibTrans" cxnId="{36FD00CB-0CC9-164A-A72B-24A47114263B}">
      <dgm:prSet/>
      <dgm:spPr/>
      <dgm:t>
        <a:bodyPr/>
        <a:lstStyle/>
        <a:p>
          <a:endParaRPr lang="en-US"/>
        </a:p>
      </dgm:t>
    </dgm:pt>
    <dgm:pt modelId="{D70E6F10-4909-2844-A292-175A19209FBB}" type="parTrans" cxnId="{36FD00CB-0CC9-164A-A72B-24A47114263B}">
      <dgm:prSet/>
      <dgm:spPr/>
      <dgm:t>
        <a:bodyPr/>
        <a:lstStyle/>
        <a:p>
          <a:endParaRPr lang="en-US"/>
        </a:p>
      </dgm:t>
    </dgm:pt>
    <dgm:pt modelId="{C2FF11CC-B06A-4F4F-AC40-A982D33697AD}" type="sibTrans" cxnId="{D69528B2-B74B-0D4B-A955-B656F4FA86BF}">
      <dgm:prSet/>
      <dgm:spPr/>
      <dgm:t>
        <a:bodyPr/>
        <a:lstStyle/>
        <a:p>
          <a:endParaRPr lang="en-US"/>
        </a:p>
      </dgm:t>
    </dgm:pt>
    <dgm:pt modelId="{A530DA61-D298-544F-8158-72148F7A1D15}" type="parTrans" cxnId="{D69528B2-B74B-0D4B-A955-B656F4FA86BF}">
      <dgm:prSet/>
      <dgm:spPr/>
      <dgm:t>
        <a:bodyPr/>
        <a:lstStyle/>
        <a:p>
          <a:endParaRPr lang="en-US"/>
        </a:p>
      </dgm:t>
    </dgm:pt>
    <dgm:pt modelId="{AA66C9B2-701A-D94C-8EDE-DA90DDDCD124}">
      <dgm:prSet phldrT="[Text]" custT="1"/>
      <dgm:spPr>
        <a:solidFill>
          <a:schemeClr val="bg1">
            <a:lumMod val="85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000" dirty="0" smtClean="0">
              <a:solidFill>
                <a:srgbClr val="800000"/>
              </a:solidFill>
            </a:rPr>
            <a:t>Convert CESR to </a:t>
          </a:r>
          <a:br>
            <a:rPr lang="en-US" sz="2000" dirty="0" smtClean="0">
              <a:solidFill>
                <a:srgbClr val="800000"/>
              </a:solidFill>
            </a:rPr>
          </a:br>
          <a:r>
            <a:rPr lang="en-US" sz="2000" dirty="0" smtClean="0">
              <a:solidFill>
                <a:srgbClr val="800000"/>
              </a:solidFill>
            </a:rPr>
            <a:t>DR Configuration</a:t>
          </a:r>
        </a:p>
        <a:p>
          <a:r>
            <a:rPr lang="en-US" sz="2000" dirty="0" smtClean="0">
              <a:solidFill>
                <a:srgbClr val="800000"/>
              </a:solidFill>
            </a:rPr>
            <a:t>Add EC Experimental</a:t>
          </a:r>
          <a:br>
            <a:rPr lang="en-US" sz="2000" dirty="0" smtClean="0">
              <a:solidFill>
                <a:srgbClr val="800000"/>
              </a:solidFill>
            </a:rPr>
          </a:br>
          <a:r>
            <a:rPr lang="en-US" sz="2000" dirty="0" smtClean="0">
              <a:solidFill>
                <a:srgbClr val="800000"/>
              </a:solidFill>
            </a:rPr>
            <a:t>Regions</a:t>
          </a:r>
        </a:p>
        <a:p>
          <a:r>
            <a:rPr lang="en-US" sz="2000" dirty="0" smtClean="0">
              <a:solidFill>
                <a:srgbClr val="800000"/>
              </a:solidFill>
            </a:rPr>
            <a:t>Instrumentation</a:t>
          </a:r>
          <a:br>
            <a:rPr lang="en-US" sz="2000" dirty="0" smtClean="0">
              <a:solidFill>
                <a:srgbClr val="800000"/>
              </a:solidFill>
            </a:rPr>
          </a:br>
          <a:r>
            <a:rPr lang="en-US" sz="2000" dirty="0" smtClean="0">
              <a:solidFill>
                <a:srgbClr val="800000"/>
              </a:solidFill>
            </a:rPr>
            <a:t>Upgrades</a:t>
          </a:r>
          <a:endParaRPr lang="en-US" sz="2000" dirty="0">
            <a:solidFill>
              <a:srgbClr val="800000"/>
            </a:solidFill>
          </a:endParaRPr>
        </a:p>
      </dgm:t>
    </dgm:pt>
    <dgm:pt modelId="{503DE148-65A7-6948-9D51-FA9872E1F97F}">
      <dgm:prSet phldrT="[Text]"/>
      <dgm:spPr>
        <a:gradFill rotWithShape="0">
          <a:gsLst>
            <a:gs pos="0">
              <a:schemeClr val="bg1">
                <a:lumMod val="85000"/>
              </a:schemeClr>
            </a:gs>
            <a:gs pos="53000">
              <a:schemeClr val="accent6">
                <a:lumMod val="50000"/>
              </a:schemeClr>
            </a:gs>
            <a:gs pos="100000">
              <a:srgbClr val="800000"/>
            </a:gs>
          </a:gsLst>
          <a:lin ang="0" scaled="0"/>
        </a:gradFill>
        <a:ln>
          <a:solidFill>
            <a:schemeClr val="accent6">
              <a:lumMod val="50000"/>
            </a:schemeClr>
          </a:solidFill>
        </a:ln>
      </dgm:spPr>
      <dgm:t>
        <a:bodyPr anchor="b" anchorCtr="0"/>
        <a:lstStyle/>
        <a:p>
          <a:r>
            <a:rPr lang="en-US" b="1" i="0" dirty="0" smtClean="0">
              <a:ln w="3175">
                <a:noFill/>
              </a:ln>
              <a:gradFill flip="none" rotWithShape="1">
                <a:gsLst>
                  <a:gs pos="0">
                    <a:srgbClr val="800000"/>
                  </a:gs>
                  <a:gs pos="31000">
                    <a:srgbClr val="FFFF00"/>
                  </a:gs>
                  <a:gs pos="100000">
                    <a:srgbClr val="FFFF00"/>
                  </a:gs>
                  <a:gs pos="23000">
                    <a:srgbClr val="800000"/>
                  </a:gs>
                </a:gsLst>
                <a:lin ang="0" scaled="1"/>
                <a:tileRect/>
              </a:gradFill>
            </a:rPr>
            <a:t>CESR Reconfiguration</a:t>
          </a:r>
          <a:endParaRPr lang="en-US" b="1" i="0" dirty="0">
            <a:ln w="3175">
              <a:noFill/>
            </a:ln>
            <a:gradFill flip="none" rotWithShape="1">
              <a:gsLst>
                <a:gs pos="0">
                  <a:srgbClr val="800000"/>
                </a:gs>
                <a:gs pos="31000">
                  <a:srgbClr val="FFFF00"/>
                </a:gs>
                <a:gs pos="100000">
                  <a:srgbClr val="FFFF00"/>
                </a:gs>
                <a:gs pos="23000">
                  <a:srgbClr val="800000"/>
                </a:gs>
              </a:gsLst>
              <a:lin ang="0" scaled="1"/>
              <a:tileRect/>
            </a:gradFill>
          </a:endParaRPr>
        </a:p>
      </dgm:t>
    </dgm:pt>
    <dgm:pt modelId="{313DCC24-3162-974F-9634-8ECEE3E2F75C}" type="sibTrans" cxnId="{CDFDCA33-1010-4E4D-B3EA-80D036445050}">
      <dgm:prSet/>
      <dgm:spPr/>
      <dgm:t>
        <a:bodyPr/>
        <a:lstStyle/>
        <a:p>
          <a:endParaRPr lang="en-US"/>
        </a:p>
      </dgm:t>
    </dgm:pt>
    <dgm:pt modelId="{CB9A546F-76E6-834C-8032-46E1B01A60A5}" type="parTrans" cxnId="{CDFDCA33-1010-4E4D-B3EA-80D036445050}">
      <dgm:prSet/>
      <dgm:spPr/>
      <dgm:t>
        <a:bodyPr/>
        <a:lstStyle/>
        <a:p>
          <a:endParaRPr lang="en-US"/>
        </a:p>
      </dgm:t>
    </dgm:pt>
    <dgm:pt modelId="{E428758D-8770-2048-B598-8883D7BBE567}" type="sibTrans" cxnId="{433D6CD7-CB51-4740-B7AB-DDD936C5E043}">
      <dgm:prSet/>
      <dgm:spPr/>
      <dgm:t>
        <a:bodyPr/>
        <a:lstStyle/>
        <a:p>
          <a:endParaRPr lang="en-US"/>
        </a:p>
      </dgm:t>
    </dgm:pt>
    <dgm:pt modelId="{12BD9A62-2CE3-6245-9CB8-183A80566A49}" type="parTrans" cxnId="{433D6CD7-CB51-4740-B7AB-DDD936C5E043}">
      <dgm:prSet/>
      <dgm:spPr/>
      <dgm:t>
        <a:bodyPr/>
        <a:lstStyle/>
        <a:p>
          <a:endParaRPr lang="en-US"/>
        </a:p>
      </dgm:t>
    </dgm:pt>
    <dgm:pt modelId="{D9C57DD5-AD96-D445-A534-99DD5F33D949}">
      <dgm:prSet/>
      <dgm:spPr>
        <a:solidFill>
          <a:schemeClr val="bg1">
            <a:lumMod val="85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000" dirty="0" smtClean="0">
              <a:solidFill>
                <a:schemeClr val="accent6">
                  <a:lumMod val="50000"/>
                </a:schemeClr>
              </a:solidFill>
            </a:rPr>
            <a:t>BPM</a:t>
          </a:r>
          <a:endParaRPr lang="en-U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60AEB7E6-17C2-8645-B4F3-D8824354C13D}" type="parTrans" cxnId="{ECA1226D-8C1F-CF41-9218-3636CA1A92BA}">
      <dgm:prSet/>
      <dgm:spPr/>
      <dgm:t>
        <a:bodyPr/>
        <a:lstStyle/>
        <a:p>
          <a:endParaRPr lang="en-US"/>
        </a:p>
      </dgm:t>
    </dgm:pt>
    <dgm:pt modelId="{09EE2069-642F-7D48-9AF9-8EFDCB7525EF}" type="sibTrans" cxnId="{ECA1226D-8C1F-CF41-9218-3636CA1A92BA}">
      <dgm:prSet/>
      <dgm:spPr/>
      <dgm:t>
        <a:bodyPr/>
        <a:lstStyle/>
        <a:p>
          <a:endParaRPr lang="en-US"/>
        </a:p>
      </dgm:t>
    </dgm:pt>
    <dgm:pt modelId="{3541F262-72DC-894A-BEBB-DA623A3E5F3C}">
      <dgm:prSet/>
      <dgm:spPr>
        <a:solidFill>
          <a:schemeClr val="bg1">
            <a:lumMod val="85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000" dirty="0" err="1" smtClean="0">
              <a:solidFill>
                <a:schemeClr val="accent6">
                  <a:lumMod val="50000"/>
                </a:schemeClr>
              </a:solidFill>
            </a:rPr>
            <a:t>xBSM</a:t>
          </a:r>
          <a:endParaRPr lang="en-U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2F8456EF-7EE2-E84F-92E2-E02A690A66CE}" type="parTrans" cxnId="{9881D9C0-44A3-1D48-978A-F88043282FF6}">
      <dgm:prSet/>
      <dgm:spPr/>
      <dgm:t>
        <a:bodyPr/>
        <a:lstStyle/>
        <a:p>
          <a:endParaRPr lang="en-US"/>
        </a:p>
      </dgm:t>
    </dgm:pt>
    <dgm:pt modelId="{4D39D608-56B9-DD4A-93B8-5712D6E707B2}" type="sibTrans" cxnId="{9881D9C0-44A3-1D48-978A-F88043282FF6}">
      <dgm:prSet/>
      <dgm:spPr/>
      <dgm:t>
        <a:bodyPr/>
        <a:lstStyle/>
        <a:p>
          <a:endParaRPr lang="en-US"/>
        </a:p>
      </dgm:t>
    </dgm:pt>
    <dgm:pt modelId="{E12163F5-43F3-CD4A-9B55-D2BD5180D4D6}">
      <dgm:prSet/>
      <dgm:spPr>
        <a:solidFill>
          <a:schemeClr val="bg1">
            <a:lumMod val="85000"/>
          </a:schemeClr>
        </a:solidFill>
        <a:ln>
          <a:solidFill>
            <a:srgbClr val="800000"/>
          </a:solidFill>
        </a:ln>
      </dgm:spPr>
      <dgm:t>
        <a:bodyPr/>
        <a:lstStyle/>
        <a:p>
          <a:r>
            <a:rPr lang="en-US" sz="2000" dirty="0" smtClean="0">
              <a:solidFill>
                <a:schemeClr val="accent6">
                  <a:lumMod val="50000"/>
                </a:schemeClr>
              </a:solidFill>
            </a:rPr>
            <a:t>Vacuum Diagnostics</a:t>
          </a:r>
          <a:endParaRPr lang="en-U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5B404114-973A-4A43-AB06-69BA0E75F993}" type="parTrans" cxnId="{6D581D48-2F2D-E94D-BCF3-C8E6C98BD94C}">
      <dgm:prSet/>
      <dgm:spPr/>
      <dgm:t>
        <a:bodyPr/>
        <a:lstStyle/>
        <a:p>
          <a:endParaRPr lang="en-US"/>
        </a:p>
      </dgm:t>
    </dgm:pt>
    <dgm:pt modelId="{7A512E37-4B72-5647-A1F7-D97BCC66E418}" type="sibTrans" cxnId="{6D581D48-2F2D-E94D-BCF3-C8E6C98BD94C}">
      <dgm:prSet/>
      <dgm:spPr/>
      <dgm:t>
        <a:bodyPr/>
        <a:lstStyle/>
        <a:p>
          <a:endParaRPr lang="en-US"/>
        </a:p>
      </dgm:t>
    </dgm:pt>
    <dgm:pt modelId="{51E45C03-EC44-0F4E-9DA8-46DAF35E33B6}">
      <dgm:prSet custT="1"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chemeClr val="accent6">
                  <a:lumMod val="50000"/>
                </a:schemeClr>
              </a:solidFill>
            </a:rPr>
            <a:t>Instrumentation</a:t>
          </a:r>
          <a:endParaRPr lang="en-U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0A6A94A1-F6EF-3B45-AF3C-32BFE8509BD3}" type="parTrans" cxnId="{E0AF33CF-DA46-034B-99AA-DC4369EC1672}">
      <dgm:prSet/>
      <dgm:spPr/>
      <dgm:t>
        <a:bodyPr/>
        <a:lstStyle/>
        <a:p>
          <a:endParaRPr lang="en-US"/>
        </a:p>
      </dgm:t>
    </dgm:pt>
    <dgm:pt modelId="{BC4476E1-072B-DF49-B793-24416E8ACEAF}" type="sibTrans" cxnId="{E0AF33CF-DA46-034B-99AA-DC4369EC1672}">
      <dgm:prSet/>
      <dgm:spPr/>
      <dgm:t>
        <a:bodyPr/>
        <a:lstStyle/>
        <a:p>
          <a:endParaRPr lang="en-US"/>
        </a:p>
      </dgm:t>
    </dgm:pt>
    <dgm:pt modelId="{0BB0CE7B-F2FE-D042-AA4F-D2C1DF5741A8}">
      <dgm:prSet custT="1"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chemeClr val="accent6">
                  <a:lumMod val="50000"/>
                </a:schemeClr>
              </a:solidFill>
            </a:rPr>
            <a:t>Techniques</a:t>
          </a:r>
          <a:endParaRPr lang="en-U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4186FBE9-0ABF-284C-9184-7EFDB625F161}" type="parTrans" cxnId="{B1AEB35E-EE41-F04A-BB5F-BC96CD559108}">
      <dgm:prSet/>
      <dgm:spPr/>
      <dgm:t>
        <a:bodyPr/>
        <a:lstStyle/>
        <a:p>
          <a:endParaRPr lang="en-US"/>
        </a:p>
      </dgm:t>
    </dgm:pt>
    <dgm:pt modelId="{B9B6776A-C841-D547-9AC7-F752E643763F}" type="sibTrans" cxnId="{B1AEB35E-EE41-F04A-BB5F-BC96CD559108}">
      <dgm:prSet/>
      <dgm:spPr/>
      <dgm:t>
        <a:bodyPr/>
        <a:lstStyle/>
        <a:p>
          <a:endParaRPr lang="en-US"/>
        </a:p>
      </dgm:t>
    </dgm:pt>
    <dgm:pt modelId="{5B6F542F-7312-2E40-8E9D-4727EB2A7CAC}">
      <dgm:prSet custT="1"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chemeClr val="accent6">
                  <a:lumMod val="50000"/>
                </a:schemeClr>
              </a:solidFill>
            </a:rPr>
            <a:t>Machine Correction</a:t>
          </a:r>
          <a:endParaRPr lang="en-US" sz="2000" dirty="0">
            <a:solidFill>
              <a:schemeClr val="accent6">
                <a:lumMod val="50000"/>
              </a:schemeClr>
            </a:solidFill>
          </a:endParaRPr>
        </a:p>
      </dgm:t>
    </dgm:pt>
    <dgm:pt modelId="{5C752990-0B56-FD48-A60C-F9802A05CF3B}" type="parTrans" cxnId="{BF8147C9-5A70-014C-834C-6F15A3A1DF0F}">
      <dgm:prSet/>
      <dgm:spPr/>
      <dgm:t>
        <a:bodyPr/>
        <a:lstStyle/>
        <a:p>
          <a:endParaRPr lang="en-US"/>
        </a:p>
      </dgm:t>
    </dgm:pt>
    <dgm:pt modelId="{E4091C51-2D65-1845-9EFB-ACF0B176F8F2}" type="sibTrans" cxnId="{BF8147C9-5A70-014C-834C-6F15A3A1DF0F}">
      <dgm:prSet/>
      <dgm:spPr/>
      <dgm:t>
        <a:bodyPr/>
        <a:lstStyle/>
        <a:p>
          <a:endParaRPr lang="en-US"/>
        </a:p>
      </dgm:t>
    </dgm:pt>
    <dgm:pt modelId="{3F661DB9-E914-434E-B8AD-38849D9536FF}">
      <dgm:prSet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rgbClr val="800000"/>
              </a:solidFill>
            </a:rPr>
            <a:t>EC Dynamics</a:t>
          </a:r>
          <a:endParaRPr lang="en-US" sz="2000" dirty="0">
            <a:solidFill>
              <a:srgbClr val="800000"/>
            </a:solidFill>
          </a:endParaRPr>
        </a:p>
      </dgm:t>
    </dgm:pt>
    <dgm:pt modelId="{5B2D33EE-F5CF-CF45-893E-296312616472}" type="parTrans" cxnId="{35D5F0B6-9E8B-AF43-BE79-56B662D4CA7A}">
      <dgm:prSet/>
      <dgm:spPr/>
      <dgm:t>
        <a:bodyPr/>
        <a:lstStyle/>
        <a:p>
          <a:endParaRPr lang="en-US"/>
        </a:p>
      </dgm:t>
    </dgm:pt>
    <dgm:pt modelId="{52465ACA-4B6A-6049-ACD9-04C212FBF816}" type="sibTrans" cxnId="{35D5F0B6-9E8B-AF43-BE79-56B662D4CA7A}">
      <dgm:prSet/>
      <dgm:spPr/>
      <dgm:t>
        <a:bodyPr/>
        <a:lstStyle/>
        <a:p>
          <a:endParaRPr lang="en-US"/>
        </a:p>
      </dgm:t>
    </dgm:pt>
    <dgm:pt modelId="{EC0DE8FF-05FE-AF49-AAB7-DA5BFB6DD659}">
      <dgm:prSet custT="1"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rgbClr val="16165D"/>
              </a:solidFill>
            </a:rPr>
            <a:t>Methods</a:t>
          </a:r>
          <a:endParaRPr lang="en-US" sz="2000" dirty="0">
            <a:solidFill>
              <a:srgbClr val="16165D"/>
            </a:solidFill>
          </a:endParaRPr>
        </a:p>
      </dgm:t>
    </dgm:pt>
    <dgm:pt modelId="{C00C74C2-F85B-F741-84C8-75B4384596B4}" type="parTrans" cxnId="{620304E8-B115-894B-96F8-C9A8E8E613B4}">
      <dgm:prSet/>
      <dgm:spPr/>
      <dgm:t>
        <a:bodyPr/>
        <a:lstStyle/>
        <a:p>
          <a:endParaRPr lang="en-US"/>
        </a:p>
      </dgm:t>
    </dgm:pt>
    <dgm:pt modelId="{DA2A1F87-6702-2147-8E07-A47D3585C2FA}" type="sibTrans" cxnId="{620304E8-B115-894B-96F8-C9A8E8E613B4}">
      <dgm:prSet/>
      <dgm:spPr/>
      <dgm:t>
        <a:bodyPr/>
        <a:lstStyle/>
        <a:p>
          <a:endParaRPr lang="en-US"/>
        </a:p>
      </dgm:t>
    </dgm:pt>
    <dgm:pt modelId="{E60CCD0D-D77E-DD45-BDA7-E93722FBE417}">
      <dgm:prSet/>
      <dgm:spPr>
        <a:ln>
          <a:solidFill>
            <a:srgbClr val="FFFF00"/>
          </a:solidFill>
        </a:ln>
      </dgm:spPr>
      <dgm:t>
        <a:bodyPr/>
        <a:lstStyle/>
        <a:p>
          <a:endParaRPr lang="en-US" sz="1600" dirty="0" smtClean="0">
            <a:solidFill>
              <a:srgbClr val="800000"/>
            </a:solidFill>
          </a:endParaRPr>
        </a:p>
        <a:p>
          <a:endParaRPr lang="en-US" sz="1600" dirty="0">
            <a:solidFill>
              <a:srgbClr val="800000"/>
            </a:solidFill>
          </a:endParaRPr>
        </a:p>
      </dgm:t>
    </dgm:pt>
    <dgm:pt modelId="{02696BDA-3AB3-FD40-91CA-7E88EF2A40F0}" type="parTrans" cxnId="{997AEAB6-6F86-DF48-BA68-A7AD3F60F86C}">
      <dgm:prSet/>
      <dgm:spPr/>
      <dgm:t>
        <a:bodyPr/>
        <a:lstStyle/>
        <a:p>
          <a:endParaRPr lang="en-US"/>
        </a:p>
      </dgm:t>
    </dgm:pt>
    <dgm:pt modelId="{2994DDE1-19E9-E241-97C7-56E26D45E55C}" type="sibTrans" cxnId="{997AEAB6-6F86-DF48-BA68-A7AD3F60F86C}">
      <dgm:prSet/>
      <dgm:spPr/>
      <dgm:t>
        <a:bodyPr/>
        <a:lstStyle/>
        <a:p>
          <a:endParaRPr lang="en-US"/>
        </a:p>
      </dgm:t>
    </dgm:pt>
    <dgm:pt modelId="{4DB315B6-9C48-0A40-B0FF-62736482D46E}">
      <dgm:prSet custT="1"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rgbClr val="16165D"/>
              </a:solidFill>
            </a:rPr>
            <a:t>Systematic Studies</a:t>
          </a:r>
          <a:endParaRPr lang="en-US" sz="2000" dirty="0">
            <a:solidFill>
              <a:srgbClr val="16165D"/>
            </a:solidFill>
          </a:endParaRPr>
        </a:p>
      </dgm:t>
    </dgm:pt>
    <dgm:pt modelId="{11799FEC-D628-3744-A6D5-CA8E4B871141}" type="parTrans" cxnId="{0E7E0073-349A-B442-B485-ACDEA2DCAE91}">
      <dgm:prSet/>
      <dgm:spPr/>
      <dgm:t>
        <a:bodyPr/>
        <a:lstStyle/>
        <a:p>
          <a:endParaRPr lang="en-US"/>
        </a:p>
      </dgm:t>
    </dgm:pt>
    <dgm:pt modelId="{54896887-5EC5-C742-B2E6-532E3A0DE2A1}" type="sibTrans" cxnId="{0E7E0073-349A-B442-B485-ACDEA2DCAE91}">
      <dgm:prSet/>
      <dgm:spPr/>
      <dgm:t>
        <a:bodyPr/>
        <a:lstStyle/>
        <a:p>
          <a:endParaRPr lang="en-US"/>
        </a:p>
      </dgm:t>
    </dgm:pt>
    <dgm:pt modelId="{8A2AE938-53EB-3246-9895-5CF0E576B8F7}">
      <dgm:prSet custT="1"/>
      <dgm:spPr>
        <a:ln>
          <a:solidFill>
            <a:schemeClr val="accent6">
              <a:lumMod val="50000"/>
            </a:schemeClr>
          </a:solidFill>
        </a:ln>
      </dgm:spPr>
      <dgm:t>
        <a:bodyPr/>
        <a:lstStyle/>
        <a:p>
          <a:r>
            <a:rPr lang="en-US" sz="2000" dirty="0" smtClean="0">
              <a:solidFill>
                <a:srgbClr val="800000"/>
              </a:solidFill>
            </a:rPr>
            <a:t>Identify Critical Issues for Further Study</a:t>
          </a:r>
        </a:p>
        <a:p>
          <a:r>
            <a:rPr lang="en-US" sz="2000" dirty="0" smtClean="0">
              <a:solidFill>
                <a:srgbClr val="800000"/>
              </a:solidFill>
            </a:rPr>
            <a:t>Publish Results</a:t>
          </a:r>
          <a:endParaRPr lang="en-US" sz="2000" dirty="0">
            <a:solidFill>
              <a:srgbClr val="800000"/>
            </a:solidFill>
          </a:endParaRPr>
        </a:p>
      </dgm:t>
    </dgm:pt>
    <dgm:pt modelId="{082272BE-B031-B441-B718-FCA09CD64ECA}" type="parTrans" cxnId="{6FE73098-C3F3-184C-BF0D-7ACD6A42CB74}">
      <dgm:prSet/>
      <dgm:spPr/>
      <dgm:t>
        <a:bodyPr/>
        <a:lstStyle/>
        <a:p>
          <a:endParaRPr lang="en-US"/>
        </a:p>
      </dgm:t>
    </dgm:pt>
    <dgm:pt modelId="{B81D6A2E-4945-3044-823B-58F310BEBCFB}" type="sibTrans" cxnId="{6FE73098-C3F3-184C-BF0D-7ACD6A42CB74}">
      <dgm:prSet/>
      <dgm:spPr/>
      <dgm:t>
        <a:bodyPr/>
        <a:lstStyle/>
        <a:p>
          <a:endParaRPr lang="en-US"/>
        </a:p>
      </dgm:t>
    </dgm:pt>
    <dgm:pt modelId="{CF554E2B-CAC9-C64A-8828-2176C7E1F997}">
      <dgm:prSet custT="1"/>
      <dgm:spPr>
        <a:ln>
          <a:solidFill>
            <a:srgbClr val="FFFF00"/>
          </a:solidFill>
        </a:ln>
      </dgm:spPr>
      <dgm:t>
        <a:bodyPr/>
        <a:lstStyle/>
        <a:p>
          <a:r>
            <a:rPr lang="en-US" sz="2000" dirty="0" smtClean="0">
              <a:solidFill>
                <a:srgbClr val="800000"/>
              </a:solidFill>
            </a:rPr>
            <a:t>Updated Simulation Tools</a:t>
          </a:r>
          <a:endParaRPr lang="en-US" sz="2000" dirty="0">
            <a:solidFill>
              <a:srgbClr val="16165D"/>
            </a:solidFill>
          </a:endParaRPr>
        </a:p>
      </dgm:t>
    </dgm:pt>
    <dgm:pt modelId="{3A3207BE-0B64-7F43-B90E-6843AB0D36D5}" type="parTrans" cxnId="{C191E021-B71A-7947-A9AE-A6E1D0ACC866}">
      <dgm:prSet/>
      <dgm:spPr/>
      <dgm:t>
        <a:bodyPr/>
        <a:lstStyle/>
        <a:p>
          <a:endParaRPr lang="en-US"/>
        </a:p>
      </dgm:t>
    </dgm:pt>
    <dgm:pt modelId="{66B9BF80-C0EE-0B49-9C91-7BEC40403361}" type="sibTrans" cxnId="{C191E021-B71A-7947-A9AE-A6E1D0ACC866}">
      <dgm:prSet/>
      <dgm:spPr/>
      <dgm:t>
        <a:bodyPr/>
        <a:lstStyle/>
        <a:p>
          <a:endParaRPr lang="en-US"/>
        </a:p>
      </dgm:t>
    </dgm:pt>
    <dgm:pt modelId="{CB523E53-663E-D643-8736-DBD32780F9E3}" type="pres">
      <dgm:prSet presAssocID="{19D275B4-4C1B-A04F-9D8B-08BE9C3912C4}" presName="Name0" presStyleCnt="0">
        <dgm:presLayoutVars>
          <dgm:chMax val="5"/>
          <dgm:chPref val="5"/>
          <dgm:dir/>
          <dgm:animLvl val="lvl"/>
        </dgm:presLayoutVars>
      </dgm:prSet>
      <dgm:spPr/>
      <dgm:t>
        <a:bodyPr/>
        <a:lstStyle/>
        <a:p>
          <a:endParaRPr lang="en-US"/>
        </a:p>
      </dgm:t>
    </dgm:pt>
    <dgm:pt modelId="{F56B90C9-715E-724E-AEAB-FD68E1C5A85A}" type="pres">
      <dgm:prSet presAssocID="{503DE148-65A7-6948-9D51-FA9872E1F97F}" presName="parentText1" presStyleLbl="node1" presStyleIdx="0" presStyleCnt="3" custScaleX="51471" custLinFactNeighborX="-24554" custLinFactNeighborY="-14224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AE7F0F-2FFA-D64B-AE4F-6C08444BC91A}" type="pres">
      <dgm:prSet presAssocID="{503DE148-65A7-6948-9D51-FA9872E1F97F}" presName="childText1" presStyleLbl="solidAlignAcc1" presStyleIdx="0" presStyleCnt="3" custScaleY="119747" custLinFactNeighborX="-942" custLinFactNeighborY="-184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1EAB364-BA05-0844-8562-AD5C8CC7D6A6}" type="pres">
      <dgm:prSet presAssocID="{80441E85-5FE9-FD4D-BD5F-0395704FDAF9}" presName="parentText2" presStyleLbl="node1" presStyleIdx="1" presStyleCnt="3" custScaleY="108010" custLinFactNeighborY="7797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8386514-D719-CA4C-9BB4-035383BC2C2E}" type="pres">
      <dgm:prSet presAssocID="{80441E85-5FE9-FD4D-BD5F-0395704FDAF9}" presName="childText2" presStyleLbl="solidAlignAcc1" presStyleIdx="1" presStyleCnt="3" custScaleX="126211" custScaleY="127533" custLinFactNeighborX="10955" custLinFactNeighborY="1293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2E1CBA-0D29-4D46-9FC1-B501CCCBB12E}" type="pres">
      <dgm:prSet presAssocID="{7B2DB8F4-2788-FF4C-8D2A-C6B0C3D75290}" presName="parentText3" presStyleLbl="node1" presStyleIdx="2" presStyleCnt="3" custScaleX="79501" custLinFactNeighborX="9066" custLinFactNeighborY="28493">
        <dgm:presLayoutVars>
          <dgm:chMax/>
          <dgm:chPref val="3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EBFBDC3-F5C5-A24A-8BFA-88C6D90387B7}" type="pres">
      <dgm:prSet presAssocID="{7B2DB8F4-2788-FF4C-8D2A-C6B0C3D75290}" presName="childText3" presStyleLbl="solidAlignAcc1" presStyleIdx="2" presStyleCnt="3" custScaleX="79278" custScaleY="97368" custLinFactNeighborX="10977" custLinFactNeighborY="1062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098EEBE-5E36-8D44-8DB8-4CE62059D14D}" type="presOf" srcId="{E60CCD0D-D77E-DD45-BDA7-E93722FBE417}" destId="{98386514-D719-CA4C-9BB4-035383BC2C2E}" srcOrd="0" destOrd="8" presId="urn:microsoft.com/office/officeart/2009/3/layout/IncreasingArrowsProcess"/>
    <dgm:cxn modelId="{D0D63591-3F1D-0D40-B12D-FA77A84C143F}" srcId="{19D275B4-4C1B-A04F-9D8B-08BE9C3912C4}" destId="{7B2DB8F4-2788-FF4C-8D2A-C6B0C3D75290}" srcOrd="2" destOrd="0" parTransId="{0794B830-54BB-3E40-B27D-268728F455CC}" sibTransId="{D576D80D-D80E-5E43-A883-352FB205FA74}"/>
    <dgm:cxn modelId="{527D5D24-D667-8742-AC0F-C910D75CAC9D}" type="presOf" srcId="{4DB315B6-9C48-0A40-B0FF-62736482D46E}" destId="{98386514-D719-CA4C-9BB4-035383BC2C2E}" srcOrd="0" destOrd="6" presId="urn:microsoft.com/office/officeart/2009/3/layout/IncreasingArrowsProcess"/>
    <dgm:cxn modelId="{EE034B09-DDFC-FF4F-9851-68422ECEB98D}" srcId="{7B2DB8F4-2788-FF4C-8D2A-C6B0C3D75290}" destId="{80D53604-DECF-504B-AE1C-20E39038C10C}" srcOrd="0" destOrd="0" parTransId="{82EB5843-CD04-C649-B5F0-A0510C996CE4}" sibTransId="{6CA163A5-E069-DB40-8ECF-8D76BBD06E36}"/>
    <dgm:cxn modelId="{9194CBAE-AC41-4143-B28D-07E8F384471A}" type="presOf" srcId="{AA66C9B2-701A-D94C-8EDE-DA90DDDCD124}" destId="{08AE7F0F-2FFA-D64B-AE4F-6C08444BC91A}" srcOrd="0" destOrd="0" presId="urn:microsoft.com/office/officeart/2009/3/layout/IncreasingArrowsProcess"/>
    <dgm:cxn modelId="{E0AF33CF-DA46-034B-99AA-DC4369EC1672}" srcId="{7C2B45BF-9AF6-6443-94E8-9655EBF45B92}" destId="{51E45C03-EC44-0F4E-9DA8-46DAF35E33B6}" srcOrd="0" destOrd="0" parTransId="{0A6A94A1-F6EF-3B45-AF3C-32BFE8509BD3}" sibTransId="{BC4476E1-072B-DF49-B793-24416E8ACEAF}"/>
    <dgm:cxn modelId="{74462AD8-20F4-E44F-8D16-6A23475FA27B}" type="presOf" srcId="{503DE148-65A7-6948-9D51-FA9872E1F97F}" destId="{F56B90C9-715E-724E-AEAB-FD68E1C5A85A}" srcOrd="0" destOrd="0" presId="urn:microsoft.com/office/officeart/2009/3/layout/IncreasingArrowsProcess"/>
    <dgm:cxn modelId="{35D5F0B6-9E8B-AF43-BE79-56B662D4CA7A}" srcId="{80441E85-5FE9-FD4D-BD5F-0395704FDAF9}" destId="{3F661DB9-E914-434E-B8AD-38849D9536FF}" srcOrd="1" destOrd="0" parTransId="{5B2D33EE-F5CF-CF45-893E-296312616472}" sibTransId="{52465ACA-4B6A-6049-ACD9-04C212FBF816}"/>
    <dgm:cxn modelId="{CDFDCA33-1010-4E4D-B3EA-80D036445050}" srcId="{19D275B4-4C1B-A04F-9D8B-08BE9C3912C4}" destId="{503DE148-65A7-6948-9D51-FA9872E1F97F}" srcOrd="0" destOrd="0" parTransId="{CB9A546F-76E6-834C-8032-46E1B01A60A5}" sibTransId="{313DCC24-3162-974F-9634-8ECEE3E2F75C}"/>
    <dgm:cxn modelId="{0DB83271-E279-0F4C-92B3-328F70EB61E6}" type="presOf" srcId="{3F661DB9-E914-434E-B8AD-38849D9536FF}" destId="{98386514-D719-CA4C-9BB4-035383BC2C2E}" srcOrd="0" destOrd="4" presId="urn:microsoft.com/office/officeart/2009/3/layout/IncreasingArrowsProcess"/>
    <dgm:cxn modelId="{F83F365E-1BAF-F546-9D36-C2604FC44D1C}" type="presOf" srcId="{19D275B4-4C1B-A04F-9D8B-08BE9C3912C4}" destId="{CB523E53-663E-D643-8736-DBD32780F9E3}" srcOrd="0" destOrd="0" presId="urn:microsoft.com/office/officeart/2009/3/layout/IncreasingArrowsProcess"/>
    <dgm:cxn modelId="{BF8147C9-5A70-014C-834C-6F15A3A1DF0F}" srcId="{7C2B45BF-9AF6-6443-94E8-9655EBF45B92}" destId="{5B6F542F-7312-2E40-8E9D-4727EB2A7CAC}" srcOrd="2" destOrd="0" parTransId="{5C752990-0B56-FD48-A60C-F9802A05CF3B}" sibTransId="{E4091C51-2D65-1845-9EFB-ACF0B176F8F2}"/>
    <dgm:cxn modelId="{DF765E58-1FB0-4745-B35C-A795636BA4D7}" type="presOf" srcId="{3541F262-72DC-894A-BEBB-DA623A3E5F3C}" destId="{08AE7F0F-2FFA-D64B-AE4F-6C08444BC91A}" srcOrd="0" destOrd="2" presId="urn:microsoft.com/office/officeart/2009/3/layout/IncreasingArrowsProcess"/>
    <dgm:cxn modelId="{6D581D48-2F2D-E94D-BCF3-C8E6C98BD94C}" srcId="{AA66C9B2-701A-D94C-8EDE-DA90DDDCD124}" destId="{E12163F5-43F3-CD4A-9B55-D2BD5180D4D6}" srcOrd="2" destOrd="0" parTransId="{5B404114-973A-4A43-AB06-69BA0E75F993}" sibTransId="{7A512E37-4B72-5647-A1F7-D97BCC66E418}"/>
    <dgm:cxn modelId="{0E7E0073-349A-B442-B485-ACDEA2DCAE91}" srcId="{3F661DB9-E914-434E-B8AD-38849D9536FF}" destId="{4DB315B6-9C48-0A40-B0FF-62736482D46E}" srcOrd="1" destOrd="0" parTransId="{11799FEC-D628-3744-A6D5-CA8E4B871141}" sibTransId="{54896887-5EC5-C742-B2E6-532E3A0DE2A1}"/>
    <dgm:cxn modelId="{997AEAB6-6F86-DF48-BA68-A7AD3F60F86C}" srcId="{CF554E2B-CAC9-C64A-8828-2176C7E1F997}" destId="{E60CCD0D-D77E-DD45-BDA7-E93722FBE417}" srcOrd="0" destOrd="0" parTransId="{02696BDA-3AB3-FD40-91CA-7E88EF2A40F0}" sibTransId="{2994DDE1-19E9-E241-97C7-56E26D45E55C}"/>
    <dgm:cxn modelId="{60DA1624-4254-7343-B083-39EE94AF0CEF}" type="presOf" srcId="{5B6F542F-7312-2E40-8E9D-4727EB2A7CAC}" destId="{98386514-D719-CA4C-9BB4-035383BC2C2E}" srcOrd="0" destOrd="3" presId="urn:microsoft.com/office/officeart/2009/3/layout/IncreasingArrowsProcess"/>
    <dgm:cxn modelId="{E2BCD11D-B378-1C4A-86C6-8F20CBE4AF5B}" type="presOf" srcId="{CF554E2B-CAC9-C64A-8828-2176C7E1F997}" destId="{98386514-D719-CA4C-9BB4-035383BC2C2E}" srcOrd="0" destOrd="7" presId="urn:microsoft.com/office/officeart/2009/3/layout/IncreasingArrowsProcess"/>
    <dgm:cxn modelId="{AC921671-FDF5-F140-AFFB-CB545BF3BC8B}" type="presOf" srcId="{D9C57DD5-AD96-D445-A534-99DD5F33D949}" destId="{08AE7F0F-2FFA-D64B-AE4F-6C08444BC91A}" srcOrd="0" destOrd="1" presId="urn:microsoft.com/office/officeart/2009/3/layout/IncreasingArrowsProcess"/>
    <dgm:cxn modelId="{D9277C72-7AE6-5441-8227-11AF99F46A9D}" type="presOf" srcId="{80D53604-DECF-504B-AE1C-20E39038C10C}" destId="{6EBFBDC3-F5C5-A24A-8BFA-88C6D90387B7}" srcOrd="0" destOrd="0" presId="urn:microsoft.com/office/officeart/2009/3/layout/IncreasingArrowsProcess"/>
    <dgm:cxn modelId="{D0876890-41D1-5641-96BE-C1C34363C15F}" type="presOf" srcId="{EC0DE8FF-05FE-AF49-AAB7-DA5BFB6DD659}" destId="{98386514-D719-CA4C-9BB4-035383BC2C2E}" srcOrd="0" destOrd="5" presId="urn:microsoft.com/office/officeart/2009/3/layout/IncreasingArrowsProcess"/>
    <dgm:cxn modelId="{6FE73098-C3F3-184C-BF0D-7ACD6A42CB74}" srcId="{7B2DB8F4-2788-FF4C-8D2A-C6B0C3D75290}" destId="{8A2AE938-53EB-3246-9895-5CF0E576B8F7}" srcOrd="1" destOrd="0" parTransId="{082272BE-B031-B441-B718-FCA09CD64ECA}" sibTransId="{B81D6A2E-4945-3044-823B-58F310BEBCFB}"/>
    <dgm:cxn modelId="{36FD00CB-0CC9-164A-A72B-24A47114263B}" srcId="{19D275B4-4C1B-A04F-9D8B-08BE9C3912C4}" destId="{80441E85-5FE9-FD4D-BD5F-0395704FDAF9}" srcOrd="1" destOrd="0" parTransId="{D70E6F10-4909-2844-A292-175A19209FBB}" sibTransId="{A551571E-84F7-D243-A461-2C9DB4D00A73}"/>
    <dgm:cxn modelId="{B1AEB35E-EE41-F04A-BB5F-BC96CD559108}" srcId="{7C2B45BF-9AF6-6443-94E8-9655EBF45B92}" destId="{0BB0CE7B-F2FE-D042-AA4F-D2C1DF5741A8}" srcOrd="1" destOrd="0" parTransId="{4186FBE9-0ABF-284C-9184-7EFDB625F161}" sibTransId="{B9B6776A-C841-D547-9AC7-F752E643763F}"/>
    <dgm:cxn modelId="{9BDE50E7-4412-A944-88B3-FECA0D202D7B}" type="presOf" srcId="{7B2DB8F4-2788-FF4C-8D2A-C6B0C3D75290}" destId="{ED2E1CBA-0D29-4D46-9FC1-B501CCCBB12E}" srcOrd="0" destOrd="0" presId="urn:microsoft.com/office/officeart/2009/3/layout/IncreasingArrowsProcess"/>
    <dgm:cxn modelId="{ECA1226D-8C1F-CF41-9218-3636CA1A92BA}" srcId="{AA66C9B2-701A-D94C-8EDE-DA90DDDCD124}" destId="{D9C57DD5-AD96-D445-A534-99DD5F33D949}" srcOrd="0" destOrd="0" parTransId="{60AEB7E6-17C2-8645-B4F3-D8824354C13D}" sibTransId="{09EE2069-642F-7D48-9AF9-8EFDCB7525EF}"/>
    <dgm:cxn modelId="{AC774AEF-0522-C246-9708-48E3A6861707}" type="presOf" srcId="{7C2B45BF-9AF6-6443-94E8-9655EBF45B92}" destId="{98386514-D719-CA4C-9BB4-035383BC2C2E}" srcOrd="0" destOrd="0" presId="urn:microsoft.com/office/officeart/2009/3/layout/IncreasingArrowsProcess"/>
    <dgm:cxn modelId="{9881D9C0-44A3-1D48-978A-F88043282FF6}" srcId="{AA66C9B2-701A-D94C-8EDE-DA90DDDCD124}" destId="{3541F262-72DC-894A-BEBB-DA623A3E5F3C}" srcOrd="1" destOrd="0" parTransId="{2F8456EF-7EE2-E84F-92E2-E02A690A66CE}" sibTransId="{4D39D608-56B9-DD4A-93B8-5712D6E707B2}"/>
    <dgm:cxn modelId="{433D6CD7-CB51-4740-B7AB-DDD936C5E043}" srcId="{503DE148-65A7-6948-9D51-FA9872E1F97F}" destId="{AA66C9B2-701A-D94C-8EDE-DA90DDDCD124}" srcOrd="0" destOrd="0" parTransId="{12BD9A62-2CE3-6245-9CB8-183A80566A49}" sibTransId="{E428758D-8770-2048-B598-8883D7BBE567}"/>
    <dgm:cxn modelId="{8977E433-1C93-3748-976F-A4B000610CD3}" type="presOf" srcId="{51E45C03-EC44-0F4E-9DA8-46DAF35E33B6}" destId="{98386514-D719-CA4C-9BB4-035383BC2C2E}" srcOrd="0" destOrd="1" presId="urn:microsoft.com/office/officeart/2009/3/layout/IncreasingArrowsProcess"/>
    <dgm:cxn modelId="{1AA09527-38A7-064F-8D7C-5D17D3515053}" type="presOf" srcId="{8A2AE938-53EB-3246-9895-5CF0E576B8F7}" destId="{6EBFBDC3-F5C5-A24A-8BFA-88C6D90387B7}" srcOrd="0" destOrd="1" presId="urn:microsoft.com/office/officeart/2009/3/layout/IncreasingArrowsProcess"/>
    <dgm:cxn modelId="{D69528B2-B74B-0D4B-A955-B656F4FA86BF}" srcId="{80441E85-5FE9-FD4D-BD5F-0395704FDAF9}" destId="{7C2B45BF-9AF6-6443-94E8-9655EBF45B92}" srcOrd="0" destOrd="0" parTransId="{A530DA61-D298-544F-8158-72148F7A1D15}" sibTransId="{C2FF11CC-B06A-4F4F-AC40-A982D33697AD}"/>
    <dgm:cxn modelId="{620304E8-B115-894B-96F8-C9A8E8E613B4}" srcId="{3F661DB9-E914-434E-B8AD-38849D9536FF}" destId="{EC0DE8FF-05FE-AF49-AAB7-DA5BFB6DD659}" srcOrd="0" destOrd="0" parTransId="{C00C74C2-F85B-F741-84C8-75B4384596B4}" sibTransId="{DA2A1F87-6702-2147-8E07-A47D3585C2FA}"/>
    <dgm:cxn modelId="{459AA0DE-86AE-F043-9B1E-D80378D005A1}" type="presOf" srcId="{E12163F5-43F3-CD4A-9B55-D2BD5180D4D6}" destId="{08AE7F0F-2FFA-D64B-AE4F-6C08444BC91A}" srcOrd="0" destOrd="3" presId="urn:microsoft.com/office/officeart/2009/3/layout/IncreasingArrowsProcess"/>
    <dgm:cxn modelId="{C191E021-B71A-7947-A9AE-A6E1D0ACC866}" srcId="{80441E85-5FE9-FD4D-BD5F-0395704FDAF9}" destId="{CF554E2B-CAC9-C64A-8828-2176C7E1F997}" srcOrd="2" destOrd="0" parTransId="{3A3207BE-0B64-7F43-B90E-6843AB0D36D5}" sibTransId="{66B9BF80-C0EE-0B49-9C91-7BEC40403361}"/>
    <dgm:cxn modelId="{7169F53A-44BF-BC45-8D0A-AB9F72419DDA}" type="presOf" srcId="{0BB0CE7B-F2FE-D042-AA4F-D2C1DF5741A8}" destId="{98386514-D719-CA4C-9BB4-035383BC2C2E}" srcOrd="0" destOrd="2" presId="urn:microsoft.com/office/officeart/2009/3/layout/IncreasingArrowsProcess"/>
    <dgm:cxn modelId="{EDC05EA4-B682-B146-B7CA-086686F47D57}" type="presOf" srcId="{80441E85-5FE9-FD4D-BD5F-0395704FDAF9}" destId="{E1EAB364-BA05-0844-8562-AD5C8CC7D6A6}" srcOrd="0" destOrd="0" presId="urn:microsoft.com/office/officeart/2009/3/layout/IncreasingArrowsProcess"/>
    <dgm:cxn modelId="{7E345D60-C6A9-3342-BDF9-9C8320194C7E}" type="presParOf" srcId="{CB523E53-663E-D643-8736-DBD32780F9E3}" destId="{F56B90C9-715E-724E-AEAB-FD68E1C5A85A}" srcOrd="0" destOrd="0" presId="urn:microsoft.com/office/officeart/2009/3/layout/IncreasingArrowsProcess"/>
    <dgm:cxn modelId="{6E34DFD1-3FE4-234E-A9D9-0ABF17AA6D99}" type="presParOf" srcId="{CB523E53-663E-D643-8736-DBD32780F9E3}" destId="{08AE7F0F-2FFA-D64B-AE4F-6C08444BC91A}" srcOrd="1" destOrd="0" presId="urn:microsoft.com/office/officeart/2009/3/layout/IncreasingArrowsProcess"/>
    <dgm:cxn modelId="{28C2217C-730F-4C4C-BB1F-08B1D5B45FB0}" type="presParOf" srcId="{CB523E53-663E-D643-8736-DBD32780F9E3}" destId="{E1EAB364-BA05-0844-8562-AD5C8CC7D6A6}" srcOrd="2" destOrd="0" presId="urn:microsoft.com/office/officeart/2009/3/layout/IncreasingArrowsProcess"/>
    <dgm:cxn modelId="{91319095-623F-5C42-BEE9-DF524417BBFD}" type="presParOf" srcId="{CB523E53-663E-D643-8736-DBD32780F9E3}" destId="{98386514-D719-CA4C-9BB4-035383BC2C2E}" srcOrd="3" destOrd="0" presId="urn:microsoft.com/office/officeart/2009/3/layout/IncreasingArrowsProcess"/>
    <dgm:cxn modelId="{7E172125-71C5-7B4E-8E19-E494DED446CB}" type="presParOf" srcId="{CB523E53-663E-D643-8736-DBD32780F9E3}" destId="{ED2E1CBA-0D29-4D46-9FC1-B501CCCBB12E}" srcOrd="4" destOrd="0" presId="urn:microsoft.com/office/officeart/2009/3/layout/IncreasingArrowsProcess"/>
    <dgm:cxn modelId="{223A6E0A-8790-394D-B827-E5111881E374}" type="presParOf" srcId="{CB523E53-663E-D643-8736-DBD32780F9E3}" destId="{6EBFBDC3-F5C5-A24A-8BFA-88C6D90387B7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6D16B0E1-B384-D94E-BF17-97D3FBF24B44}" type="doc">
      <dgm:prSet loTypeId="urn:microsoft.com/office/officeart/2005/8/layout/hChevron3" loCatId="" qsTypeId="urn:microsoft.com/office/officeart/2005/8/quickstyle/simple4" qsCatId="simple" csTypeId="urn:microsoft.com/office/officeart/2005/8/colors/accent1_2" csCatId="accent1" phldr="1"/>
      <dgm:spPr/>
    </dgm:pt>
    <dgm:pt modelId="{AC81F067-E0C5-4143-9B7A-2CD64404C9C7}">
      <dgm:prSet phldrT="[Text]"/>
      <dgm:spPr>
        <a:gradFill rotWithShape="0">
          <a:gsLst>
            <a:gs pos="0">
              <a:schemeClr val="bg1">
                <a:lumMod val="85000"/>
              </a:schemeClr>
            </a:gs>
            <a:gs pos="80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lin ang="0" scaled="0"/>
        </a:gradFill>
      </dgm:spPr>
      <dgm:t>
        <a:bodyPr/>
        <a:lstStyle/>
        <a:p>
          <a:r>
            <a:rPr lang="en-US" dirty="0" smtClean="0">
              <a:solidFill>
                <a:srgbClr val="800000"/>
              </a:solidFill>
            </a:rPr>
            <a:t>2008</a:t>
          </a:r>
          <a:endParaRPr lang="en-US" dirty="0">
            <a:solidFill>
              <a:srgbClr val="800000"/>
            </a:solidFill>
          </a:endParaRPr>
        </a:p>
      </dgm:t>
    </dgm:pt>
    <dgm:pt modelId="{FD8978C8-DEAC-7446-9EAF-01B57BA5C8F4}" type="parTrans" cxnId="{251D1450-19D4-B248-8F7A-4FAE972EA24B}">
      <dgm:prSet/>
      <dgm:spPr/>
      <dgm:t>
        <a:bodyPr/>
        <a:lstStyle/>
        <a:p>
          <a:endParaRPr lang="en-US"/>
        </a:p>
      </dgm:t>
    </dgm:pt>
    <dgm:pt modelId="{1F5CB590-E904-BC4B-8D63-138C305E260B}" type="sibTrans" cxnId="{251D1450-19D4-B248-8F7A-4FAE972EA24B}">
      <dgm:prSet/>
      <dgm:spPr/>
      <dgm:t>
        <a:bodyPr/>
        <a:lstStyle/>
        <a:p>
          <a:endParaRPr lang="en-US"/>
        </a:p>
      </dgm:t>
    </dgm:pt>
    <dgm:pt modelId="{EC513AC0-7059-9041-8D49-16494B01B75F}">
      <dgm:prSet phldrT="[Text]"/>
      <dgm:spPr>
        <a:gradFill rotWithShape="0">
          <a:gsLst>
            <a:gs pos="0">
              <a:schemeClr val="accent2">
                <a:lumMod val="50000"/>
              </a:schemeClr>
            </a:gs>
            <a:gs pos="80000">
              <a:srgbClr val="800000"/>
            </a:gs>
            <a:gs pos="100000">
              <a:srgbClr val="800000"/>
            </a:gs>
          </a:gsLst>
          <a:lin ang="0" scaled="0"/>
        </a:gradFill>
      </dgm:spPr>
      <dgm:t>
        <a:bodyPr/>
        <a:lstStyle/>
        <a:p>
          <a:r>
            <a:rPr lang="en-US" dirty="0" smtClean="0">
              <a:solidFill>
                <a:srgbClr val="FFFF00"/>
              </a:solidFill>
            </a:rPr>
            <a:t>2009</a:t>
          </a:r>
          <a:endParaRPr lang="en-US" dirty="0">
            <a:solidFill>
              <a:srgbClr val="FFFF00"/>
            </a:solidFill>
          </a:endParaRPr>
        </a:p>
      </dgm:t>
    </dgm:pt>
    <dgm:pt modelId="{08749268-A478-8949-A45E-B987B285808D}" type="parTrans" cxnId="{FF5E76B3-E33B-5840-BB53-1F416C3D7611}">
      <dgm:prSet/>
      <dgm:spPr/>
      <dgm:t>
        <a:bodyPr/>
        <a:lstStyle/>
        <a:p>
          <a:endParaRPr lang="en-US"/>
        </a:p>
      </dgm:t>
    </dgm:pt>
    <dgm:pt modelId="{CDDB2C24-FA55-D347-933B-ECB6A6F918ED}" type="sibTrans" cxnId="{FF5E76B3-E33B-5840-BB53-1F416C3D7611}">
      <dgm:prSet/>
      <dgm:spPr/>
      <dgm:t>
        <a:bodyPr/>
        <a:lstStyle/>
        <a:p>
          <a:endParaRPr lang="en-US"/>
        </a:p>
      </dgm:t>
    </dgm:pt>
    <dgm:pt modelId="{1CE12423-EC32-6C4E-8A27-2A46BF89C857}">
      <dgm:prSet phldrT="[Text]"/>
      <dgm:spPr>
        <a:gradFill rotWithShape="0">
          <a:gsLst>
            <a:gs pos="0">
              <a:srgbClr val="800000"/>
            </a:gs>
            <a:gs pos="75000">
              <a:srgbClr val="800000"/>
            </a:gs>
            <a:gs pos="100000">
              <a:srgbClr val="FFFF00"/>
            </a:gs>
          </a:gsLst>
          <a:lin ang="0" scaled="0"/>
        </a:gradFill>
      </dgm:spPr>
      <dgm:t>
        <a:bodyPr/>
        <a:lstStyle/>
        <a:p>
          <a:r>
            <a:rPr lang="en-US" dirty="0" smtClean="0">
              <a:solidFill>
                <a:srgbClr val="FFFF00"/>
              </a:solidFill>
            </a:rPr>
            <a:t>2010</a:t>
          </a:r>
          <a:endParaRPr lang="en-US" dirty="0">
            <a:solidFill>
              <a:srgbClr val="FFFF00"/>
            </a:solidFill>
          </a:endParaRPr>
        </a:p>
      </dgm:t>
    </dgm:pt>
    <dgm:pt modelId="{116A87E7-A6AC-964E-B56C-5630497093A1}" type="parTrans" cxnId="{87398875-4C9A-4946-8ECD-CEDBBE705091}">
      <dgm:prSet/>
      <dgm:spPr/>
      <dgm:t>
        <a:bodyPr/>
        <a:lstStyle/>
        <a:p>
          <a:endParaRPr lang="en-US"/>
        </a:p>
      </dgm:t>
    </dgm:pt>
    <dgm:pt modelId="{75F9F9DB-2440-9E48-ABA3-2CE4E91A0936}" type="sibTrans" cxnId="{87398875-4C9A-4946-8ECD-CEDBBE705091}">
      <dgm:prSet/>
      <dgm:spPr/>
      <dgm:t>
        <a:bodyPr/>
        <a:lstStyle/>
        <a:p>
          <a:endParaRPr lang="en-US"/>
        </a:p>
      </dgm:t>
    </dgm:pt>
    <dgm:pt modelId="{3A5FD334-42DD-8947-9555-6277D763A0FC}">
      <dgm:prSet phldrT="[Text]"/>
      <dgm:spPr>
        <a:gradFill rotWithShape="0">
          <a:gsLst>
            <a:gs pos="0">
              <a:srgbClr val="800000"/>
            </a:gs>
            <a:gs pos="32000">
              <a:srgbClr val="FFFF00"/>
            </a:gs>
            <a:gs pos="100000">
              <a:srgbClr val="FFFF00"/>
            </a:gs>
          </a:gsLst>
          <a:lin ang="0" scaled="0"/>
        </a:gradFill>
      </dgm:spPr>
      <dgm:t>
        <a:bodyPr/>
        <a:lstStyle/>
        <a:p>
          <a:r>
            <a:rPr lang="en-US" dirty="0" smtClean="0">
              <a:solidFill>
                <a:schemeClr val="accent6">
                  <a:lumMod val="50000"/>
                </a:schemeClr>
              </a:solidFill>
            </a:rPr>
            <a:t>2011</a:t>
          </a:r>
          <a:endParaRPr lang="en-US" dirty="0">
            <a:solidFill>
              <a:schemeClr val="accent6">
                <a:lumMod val="50000"/>
              </a:schemeClr>
            </a:solidFill>
          </a:endParaRPr>
        </a:p>
      </dgm:t>
    </dgm:pt>
    <dgm:pt modelId="{D693A87D-C659-7847-AD69-87C5BBE3FFE8}" type="parTrans" cxnId="{C34A2B9C-9D45-4649-8035-7AB759FF6B59}">
      <dgm:prSet/>
      <dgm:spPr/>
      <dgm:t>
        <a:bodyPr/>
        <a:lstStyle/>
        <a:p>
          <a:endParaRPr lang="en-US"/>
        </a:p>
      </dgm:t>
    </dgm:pt>
    <dgm:pt modelId="{33EFB85A-15B7-DA4B-B212-B0C130095664}" type="sibTrans" cxnId="{C34A2B9C-9D45-4649-8035-7AB759FF6B59}">
      <dgm:prSet/>
      <dgm:spPr/>
      <dgm:t>
        <a:bodyPr/>
        <a:lstStyle/>
        <a:p>
          <a:endParaRPr lang="en-US"/>
        </a:p>
      </dgm:t>
    </dgm:pt>
    <dgm:pt modelId="{FD511300-C31B-484C-B6CE-DAF461D49AFC}" type="pres">
      <dgm:prSet presAssocID="{6D16B0E1-B384-D94E-BF17-97D3FBF24B44}" presName="Name0" presStyleCnt="0">
        <dgm:presLayoutVars>
          <dgm:dir/>
          <dgm:resizeHandles val="exact"/>
        </dgm:presLayoutVars>
      </dgm:prSet>
      <dgm:spPr/>
    </dgm:pt>
    <dgm:pt modelId="{E749101A-BA1E-134E-9E8B-A0D3299EE4E1}" type="pres">
      <dgm:prSet presAssocID="{AC81F067-E0C5-4143-9B7A-2CD64404C9C7}" presName="parTxOnly" presStyleLbl="node1" presStyleIdx="0" presStyleCnt="4" custLinFactNeighborX="-498" custLinFactNeighborY="-714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8031E2-4CB8-394B-A0CD-A184F09611C0}" type="pres">
      <dgm:prSet presAssocID="{1F5CB590-E904-BC4B-8D63-138C305E260B}" presName="parSpace" presStyleCnt="0"/>
      <dgm:spPr/>
    </dgm:pt>
    <dgm:pt modelId="{2AE904B0-5896-2F4F-80F8-BC34B40E520F}" type="pres">
      <dgm:prSet presAssocID="{EC513AC0-7059-9041-8D49-16494B01B75F}" presName="parTxOnly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AAAB9D-0314-0D4B-A9CF-89798BD00A02}" type="pres">
      <dgm:prSet presAssocID="{CDDB2C24-FA55-D347-933B-ECB6A6F918ED}" presName="parSpace" presStyleCnt="0"/>
      <dgm:spPr/>
    </dgm:pt>
    <dgm:pt modelId="{82CB7F14-90CC-2E48-B248-56EFF79E3F19}" type="pres">
      <dgm:prSet presAssocID="{1CE12423-EC32-6C4E-8A27-2A46BF89C857}" presName="parTxOnly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9BE5A5-13DA-CB48-BB61-21B0A0285894}" type="pres">
      <dgm:prSet presAssocID="{75F9F9DB-2440-9E48-ABA3-2CE4E91A0936}" presName="parSpace" presStyleCnt="0"/>
      <dgm:spPr/>
    </dgm:pt>
    <dgm:pt modelId="{F9352ED4-52DB-254C-9C38-80BE1B471CD6}" type="pres">
      <dgm:prSet presAssocID="{3A5FD334-42DD-8947-9555-6277D763A0FC}" presName="parTxOnly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FAB2B4D-4088-214F-877A-6D312A2985D8}" type="presOf" srcId="{AC81F067-E0C5-4143-9B7A-2CD64404C9C7}" destId="{E749101A-BA1E-134E-9E8B-A0D3299EE4E1}" srcOrd="0" destOrd="0" presId="urn:microsoft.com/office/officeart/2005/8/layout/hChevron3"/>
    <dgm:cxn modelId="{C34A2B9C-9D45-4649-8035-7AB759FF6B59}" srcId="{6D16B0E1-B384-D94E-BF17-97D3FBF24B44}" destId="{3A5FD334-42DD-8947-9555-6277D763A0FC}" srcOrd="3" destOrd="0" parTransId="{D693A87D-C659-7847-AD69-87C5BBE3FFE8}" sibTransId="{33EFB85A-15B7-DA4B-B212-B0C130095664}"/>
    <dgm:cxn modelId="{B860A434-BC1C-BB41-8155-1F1898DD4B08}" type="presOf" srcId="{3A5FD334-42DD-8947-9555-6277D763A0FC}" destId="{F9352ED4-52DB-254C-9C38-80BE1B471CD6}" srcOrd="0" destOrd="0" presId="urn:microsoft.com/office/officeart/2005/8/layout/hChevron3"/>
    <dgm:cxn modelId="{C67900B2-D761-114D-9130-FE56E1324337}" type="presOf" srcId="{1CE12423-EC32-6C4E-8A27-2A46BF89C857}" destId="{82CB7F14-90CC-2E48-B248-56EFF79E3F19}" srcOrd="0" destOrd="0" presId="urn:microsoft.com/office/officeart/2005/8/layout/hChevron3"/>
    <dgm:cxn modelId="{87398875-4C9A-4946-8ECD-CEDBBE705091}" srcId="{6D16B0E1-B384-D94E-BF17-97D3FBF24B44}" destId="{1CE12423-EC32-6C4E-8A27-2A46BF89C857}" srcOrd="2" destOrd="0" parTransId="{116A87E7-A6AC-964E-B56C-5630497093A1}" sibTransId="{75F9F9DB-2440-9E48-ABA3-2CE4E91A0936}"/>
    <dgm:cxn modelId="{1A2E1992-C996-8F4D-B825-1A4D2E2524F9}" type="presOf" srcId="{EC513AC0-7059-9041-8D49-16494B01B75F}" destId="{2AE904B0-5896-2F4F-80F8-BC34B40E520F}" srcOrd="0" destOrd="0" presId="urn:microsoft.com/office/officeart/2005/8/layout/hChevron3"/>
    <dgm:cxn modelId="{E3B8281D-A6A2-4346-9501-4EAB2D05D66F}" type="presOf" srcId="{6D16B0E1-B384-D94E-BF17-97D3FBF24B44}" destId="{FD511300-C31B-484C-B6CE-DAF461D49AFC}" srcOrd="0" destOrd="0" presId="urn:microsoft.com/office/officeart/2005/8/layout/hChevron3"/>
    <dgm:cxn modelId="{251D1450-19D4-B248-8F7A-4FAE972EA24B}" srcId="{6D16B0E1-B384-D94E-BF17-97D3FBF24B44}" destId="{AC81F067-E0C5-4143-9B7A-2CD64404C9C7}" srcOrd="0" destOrd="0" parTransId="{FD8978C8-DEAC-7446-9EAF-01B57BA5C8F4}" sibTransId="{1F5CB590-E904-BC4B-8D63-138C305E260B}"/>
    <dgm:cxn modelId="{FF5E76B3-E33B-5840-BB53-1F416C3D7611}" srcId="{6D16B0E1-B384-D94E-BF17-97D3FBF24B44}" destId="{EC513AC0-7059-9041-8D49-16494B01B75F}" srcOrd="1" destOrd="0" parTransId="{08749268-A478-8949-A45E-B987B285808D}" sibTransId="{CDDB2C24-FA55-D347-933B-ECB6A6F918ED}"/>
    <dgm:cxn modelId="{C824E428-C839-9947-B986-FC31D480D5EF}" type="presParOf" srcId="{FD511300-C31B-484C-B6CE-DAF461D49AFC}" destId="{E749101A-BA1E-134E-9E8B-A0D3299EE4E1}" srcOrd="0" destOrd="0" presId="urn:microsoft.com/office/officeart/2005/8/layout/hChevron3"/>
    <dgm:cxn modelId="{9193BB3F-8FF3-A44F-A754-FEF02225BD96}" type="presParOf" srcId="{FD511300-C31B-484C-B6CE-DAF461D49AFC}" destId="{938031E2-4CB8-394B-A0CD-A184F09611C0}" srcOrd="1" destOrd="0" presId="urn:microsoft.com/office/officeart/2005/8/layout/hChevron3"/>
    <dgm:cxn modelId="{1B570D65-C5B1-DE4D-B245-AD895AEC9D3C}" type="presParOf" srcId="{FD511300-C31B-484C-B6CE-DAF461D49AFC}" destId="{2AE904B0-5896-2F4F-80F8-BC34B40E520F}" srcOrd="2" destOrd="0" presId="urn:microsoft.com/office/officeart/2005/8/layout/hChevron3"/>
    <dgm:cxn modelId="{8DDA425B-EAF0-BC48-A181-2F5C1C1CE4BB}" type="presParOf" srcId="{FD511300-C31B-484C-B6CE-DAF461D49AFC}" destId="{2DAAAB9D-0314-0D4B-A9CF-89798BD00A02}" srcOrd="3" destOrd="0" presId="urn:microsoft.com/office/officeart/2005/8/layout/hChevron3"/>
    <dgm:cxn modelId="{9627F36A-ACEA-234E-82C9-93A4C807F185}" type="presParOf" srcId="{FD511300-C31B-484C-B6CE-DAF461D49AFC}" destId="{82CB7F14-90CC-2E48-B248-56EFF79E3F19}" srcOrd="4" destOrd="0" presId="urn:microsoft.com/office/officeart/2005/8/layout/hChevron3"/>
    <dgm:cxn modelId="{3814DF2F-A803-7C4F-B783-5183BADCCBB9}" type="presParOf" srcId="{FD511300-C31B-484C-B6CE-DAF461D49AFC}" destId="{8C9BE5A5-13DA-CB48-BB61-21B0A0285894}" srcOrd="5" destOrd="0" presId="urn:microsoft.com/office/officeart/2005/8/layout/hChevron3"/>
    <dgm:cxn modelId="{7C4159EA-A61F-224E-9CA1-12BA663D0C9F}" type="presParOf" srcId="{FD511300-C31B-484C-B6CE-DAF461D49AFC}" destId="{F9352ED4-52DB-254C-9C38-80BE1B471CD6}" srcOrd="6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6B90C9-715E-724E-AEAB-FD68E1C5A85A}">
      <dsp:nvSpPr>
        <dsp:cNvPr id="0" name=""/>
        <dsp:cNvSpPr/>
      </dsp:nvSpPr>
      <dsp:spPr>
        <a:xfrm>
          <a:off x="45" y="154159"/>
          <a:ext cx="4640373" cy="131300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bg1">
                <a:lumMod val="85000"/>
              </a:schemeClr>
            </a:gs>
            <a:gs pos="53000">
              <a:schemeClr val="accent6">
                <a:lumMod val="50000"/>
              </a:schemeClr>
            </a:gs>
            <a:gs pos="100000">
              <a:srgbClr val="800000"/>
            </a:gs>
          </a:gsLst>
          <a:lin ang="0" scaled="0"/>
        </a:gradFill>
        <a:ln>
          <a:solidFill>
            <a:schemeClr val="accent6">
              <a:lumMod val="50000"/>
            </a:schemeClr>
          </a:solidFill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08439" numCol="1" spcCol="1270" anchor="b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i="0" kern="1200" dirty="0" smtClean="0">
              <a:ln w="3175">
                <a:noFill/>
              </a:ln>
              <a:gradFill flip="none" rotWithShape="1">
                <a:gsLst>
                  <a:gs pos="0">
                    <a:srgbClr val="800000"/>
                  </a:gs>
                  <a:gs pos="31000">
                    <a:srgbClr val="FFFF00"/>
                  </a:gs>
                  <a:gs pos="100000">
                    <a:srgbClr val="FFFF00"/>
                  </a:gs>
                  <a:gs pos="23000">
                    <a:srgbClr val="800000"/>
                  </a:gs>
                </a:gsLst>
                <a:lin ang="0" scaled="1"/>
                <a:tileRect/>
              </a:gradFill>
            </a:rPr>
            <a:t>CESR Reconfiguration</a:t>
          </a:r>
          <a:endParaRPr lang="en-US" sz="2500" b="1" i="0" kern="1200" dirty="0">
            <a:ln w="3175">
              <a:noFill/>
            </a:ln>
            <a:gradFill flip="none" rotWithShape="1">
              <a:gsLst>
                <a:gs pos="0">
                  <a:srgbClr val="800000"/>
                </a:gs>
                <a:gs pos="31000">
                  <a:srgbClr val="FFFF00"/>
                </a:gs>
                <a:gs pos="100000">
                  <a:srgbClr val="FFFF00"/>
                </a:gs>
                <a:gs pos="23000">
                  <a:srgbClr val="800000"/>
                </a:gs>
              </a:gsLst>
              <a:lin ang="0" scaled="1"/>
              <a:tileRect/>
            </a:gradFill>
          </a:endParaRPr>
        </a:p>
      </dsp:txBody>
      <dsp:txXfrm>
        <a:off x="45" y="482409"/>
        <a:ext cx="4312123" cy="656501"/>
      </dsp:txXfrm>
    </dsp:sp>
    <dsp:sp modelId="{08AE7F0F-2FFA-D64B-AE4F-6C08444BC91A}">
      <dsp:nvSpPr>
        <dsp:cNvPr id="0" name=""/>
        <dsp:cNvSpPr/>
      </dsp:nvSpPr>
      <dsp:spPr>
        <a:xfrm>
          <a:off x="0" y="1056985"/>
          <a:ext cx="2776777" cy="302879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solidFill>
            <a:srgbClr val="8000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Convert CESR to </a:t>
          </a:r>
          <a:br>
            <a:rPr lang="en-US" sz="2000" kern="1200" dirty="0" smtClean="0">
              <a:solidFill>
                <a:srgbClr val="800000"/>
              </a:solidFill>
            </a:rPr>
          </a:br>
          <a:r>
            <a:rPr lang="en-US" sz="2000" kern="1200" dirty="0" smtClean="0">
              <a:solidFill>
                <a:srgbClr val="800000"/>
              </a:solidFill>
            </a:rPr>
            <a:t>DR Configuration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Add EC Experimental</a:t>
          </a:r>
          <a:br>
            <a:rPr lang="en-US" sz="2000" kern="1200" dirty="0" smtClean="0">
              <a:solidFill>
                <a:srgbClr val="800000"/>
              </a:solidFill>
            </a:rPr>
          </a:br>
          <a:r>
            <a:rPr lang="en-US" sz="2000" kern="1200" dirty="0" smtClean="0">
              <a:solidFill>
                <a:srgbClr val="800000"/>
              </a:solidFill>
            </a:rPr>
            <a:t>Regions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Instrumentation</a:t>
          </a:r>
          <a:br>
            <a:rPr lang="en-US" sz="2000" kern="1200" dirty="0" smtClean="0">
              <a:solidFill>
                <a:srgbClr val="800000"/>
              </a:solidFill>
            </a:rPr>
          </a:br>
          <a:r>
            <a:rPr lang="en-US" sz="2000" kern="1200" dirty="0" smtClean="0">
              <a:solidFill>
                <a:srgbClr val="800000"/>
              </a:solidFill>
            </a:rPr>
            <a:t>Upgrades</a:t>
          </a:r>
          <a:endParaRPr lang="en-US" sz="2000" kern="1200" dirty="0">
            <a:solidFill>
              <a:srgbClr val="8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6">
                  <a:lumMod val="50000"/>
                </a:schemeClr>
              </a:solidFill>
            </a:rPr>
            <a:t>BPM</a:t>
          </a:r>
          <a:endParaRPr lang="en-US" sz="2000" kern="1200" dirty="0">
            <a:solidFill>
              <a:schemeClr val="accent6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err="1" smtClean="0">
              <a:solidFill>
                <a:schemeClr val="accent6">
                  <a:lumMod val="50000"/>
                </a:schemeClr>
              </a:solidFill>
            </a:rPr>
            <a:t>xBSM</a:t>
          </a:r>
          <a:endParaRPr lang="en-US" sz="2000" kern="1200" dirty="0">
            <a:solidFill>
              <a:schemeClr val="accent6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6">
                  <a:lumMod val="50000"/>
                </a:schemeClr>
              </a:solidFill>
            </a:rPr>
            <a:t>Vacuum Diagnostics</a:t>
          </a:r>
          <a:endParaRPr lang="en-US" sz="20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0" y="1056985"/>
        <a:ext cx="2776777" cy="3028790"/>
      </dsp:txXfrm>
    </dsp:sp>
    <dsp:sp modelId="{E1EAB364-BA05-0844-8562-AD5C8CC7D6A6}">
      <dsp:nvSpPr>
        <dsp:cNvPr id="0" name=""/>
        <dsp:cNvSpPr/>
      </dsp:nvSpPr>
      <dsp:spPr>
        <a:xfrm>
          <a:off x="2802922" y="828377"/>
          <a:ext cx="6238732" cy="1418173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chemeClr val="accent6">
                <a:lumMod val="50000"/>
              </a:schemeClr>
            </a:gs>
            <a:gs pos="45000">
              <a:srgbClr val="800000"/>
            </a:gs>
            <a:gs pos="73000">
              <a:srgbClr val="FFFF00"/>
            </a:gs>
          </a:gsLst>
          <a:lin ang="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254000" bIns="208439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solidFill>
                <a:srgbClr val="FFFF00"/>
              </a:solidFill>
            </a:rPr>
            <a:t>Experimental Program</a:t>
          </a:r>
          <a:endParaRPr lang="en-US" sz="2500" b="1" kern="1200" dirty="0">
            <a:solidFill>
              <a:srgbClr val="FFFF00"/>
            </a:solidFill>
          </a:endParaRPr>
        </a:p>
      </dsp:txBody>
      <dsp:txXfrm>
        <a:off x="2802922" y="1182920"/>
        <a:ext cx="5884189" cy="709087"/>
      </dsp:txXfrm>
    </dsp:sp>
    <dsp:sp modelId="{98386514-D719-CA4C-9BB4-035383BC2C2E}">
      <dsp:nvSpPr>
        <dsp:cNvPr id="0" name=""/>
        <dsp:cNvSpPr/>
      </dsp:nvSpPr>
      <dsp:spPr>
        <a:xfrm>
          <a:off x="2743207" y="1770045"/>
          <a:ext cx="3504598" cy="3225723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solidFill>
            <a:srgbClr val="FFFF00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EC Growth/Mitigation Studies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LET</a:t>
          </a:r>
          <a:endParaRPr lang="en-US" sz="2000" kern="1200" dirty="0">
            <a:solidFill>
              <a:srgbClr val="8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6">
                  <a:lumMod val="50000"/>
                </a:schemeClr>
              </a:solidFill>
            </a:rPr>
            <a:t>Instrumentation</a:t>
          </a:r>
          <a:endParaRPr lang="en-US" sz="2000" kern="1200" dirty="0">
            <a:solidFill>
              <a:schemeClr val="accent6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6">
                  <a:lumMod val="50000"/>
                </a:schemeClr>
              </a:solidFill>
            </a:rPr>
            <a:t>Techniques</a:t>
          </a:r>
          <a:endParaRPr lang="en-US" sz="2000" kern="1200" dirty="0">
            <a:solidFill>
              <a:schemeClr val="accent6">
                <a:lumMod val="50000"/>
              </a:schemeClr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chemeClr val="accent6">
                  <a:lumMod val="50000"/>
                </a:schemeClr>
              </a:solidFill>
            </a:rPr>
            <a:t>Machine Correction</a:t>
          </a:r>
          <a:endParaRPr lang="en-US" sz="2000" kern="1200" dirty="0">
            <a:solidFill>
              <a:schemeClr val="accent6">
                <a:lumMod val="50000"/>
              </a:schemeClr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EC Dynamics</a:t>
          </a:r>
          <a:endParaRPr lang="en-US" sz="2000" kern="1200" dirty="0">
            <a:solidFill>
              <a:srgbClr val="800000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16165D"/>
              </a:solidFill>
            </a:rPr>
            <a:t>Methods</a:t>
          </a:r>
          <a:endParaRPr lang="en-US" sz="2000" kern="1200" dirty="0">
            <a:solidFill>
              <a:srgbClr val="16165D"/>
            </a:solidFill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000" kern="1200" dirty="0" smtClean="0">
              <a:solidFill>
                <a:srgbClr val="16165D"/>
              </a:solidFill>
            </a:rPr>
            <a:t>Systematic Studies</a:t>
          </a:r>
          <a:endParaRPr lang="en-US" sz="2000" kern="1200" dirty="0">
            <a:solidFill>
              <a:srgbClr val="16165D"/>
            </a:solidFill>
          </a:endParaRP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Updated Simulation Tools</a:t>
          </a:r>
          <a:endParaRPr lang="en-US" sz="2000" kern="1200" dirty="0">
            <a:solidFill>
              <a:srgbClr val="16165D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 smtClean="0">
            <a:solidFill>
              <a:srgbClr val="800000"/>
            </a:solidFill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n-US" sz="1600" kern="1200" dirty="0">
            <a:solidFill>
              <a:srgbClr val="800000"/>
            </a:solidFill>
          </a:endParaRPr>
        </a:p>
      </dsp:txBody>
      <dsp:txXfrm>
        <a:off x="2743207" y="1770045"/>
        <a:ext cx="3504598" cy="3225723"/>
      </dsp:txXfrm>
    </dsp:sp>
    <dsp:sp modelId="{ED2E1CBA-0D29-4D46-9FC1-B501CCCBB12E}">
      <dsp:nvSpPr>
        <dsp:cNvPr id="0" name=""/>
        <dsp:cNvSpPr/>
      </dsp:nvSpPr>
      <dsp:spPr>
        <a:xfrm>
          <a:off x="6248393" y="1590369"/>
          <a:ext cx="2752289" cy="1313001"/>
        </a:xfrm>
        <a:prstGeom prst="rightArrow">
          <a:avLst>
            <a:gd name="adj1" fmla="val 50000"/>
            <a:gd name="adj2" fmla="val 50000"/>
          </a:avLst>
        </a:prstGeom>
        <a:gradFill rotWithShape="0">
          <a:gsLst>
            <a:gs pos="0">
              <a:srgbClr val="800000">
                <a:alpha val="19000"/>
              </a:srgbClr>
            </a:gs>
            <a:gs pos="50000">
              <a:srgbClr val="FFFF00"/>
            </a:gs>
            <a:gs pos="100000">
              <a:srgbClr val="FFFF00"/>
            </a:gs>
          </a:gsLst>
          <a:lin ang="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254000" bIns="208439" numCol="1" spcCol="1270" anchor="ctr" anchorCtr="0">
          <a:noAutofit/>
        </a:bodyPr>
        <a:lstStyle/>
        <a:p>
          <a:pPr lvl="0" algn="l" defTabSz="4445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endParaRPr lang="en-US" sz="1000" b="1" kern="1200" dirty="0" smtClean="0">
            <a:ln>
              <a:noFill/>
            </a:ln>
            <a:gradFill flip="none" rotWithShape="1">
              <a:gsLst>
                <a:gs pos="0">
                  <a:srgbClr val="FFFF00"/>
                </a:gs>
                <a:gs pos="100000">
                  <a:schemeClr val="accent6">
                    <a:lumMod val="50000"/>
                  </a:schemeClr>
                </a:gs>
                <a:gs pos="9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</a:endParaRPr>
        </a:p>
        <a:p>
          <a:pPr lvl="0" algn="l" defTabSz="444500">
            <a:lnSpc>
              <a:spcPct val="70000"/>
            </a:lnSpc>
            <a:spcBef>
              <a:spcPct val="0"/>
            </a:spcBef>
            <a:spcAft>
              <a:spcPct val="35000"/>
            </a:spcAft>
          </a:pPr>
          <a:r>
            <a:rPr lang="en-US" sz="2500" b="1" kern="1200" dirty="0" smtClean="0">
              <a:ln>
                <a:noFill/>
              </a:ln>
              <a:gradFill flip="none" rotWithShape="1">
                <a:gsLst>
                  <a:gs pos="0">
                    <a:srgbClr val="FFFF00"/>
                  </a:gs>
                  <a:gs pos="100000">
                    <a:schemeClr val="accent6">
                      <a:lumMod val="50000"/>
                    </a:schemeClr>
                  </a:gs>
                  <a:gs pos="9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</a:rPr>
            <a:t>   Document/</a:t>
          </a:r>
          <a:br>
            <a:rPr lang="en-US" sz="2500" b="1" kern="1200" dirty="0" smtClean="0">
              <a:ln>
                <a:noFill/>
              </a:ln>
              <a:gradFill flip="none" rotWithShape="1">
                <a:gsLst>
                  <a:gs pos="0">
                    <a:srgbClr val="FFFF00"/>
                  </a:gs>
                  <a:gs pos="100000">
                    <a:schemeClr val="accent6">
                      <a:lumMod val="50000"/>
                    </a:schemeClr>
                  </a:gs>
                  <a:gs pos="9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</a:rPr>
          </a:br>
          <a:r>
            <a:rPr lang="en-US" sz="2500" b="1" kern="1200" dirty="0" smtClean="0">
              <a:ln>
                <a:noFill/>
              </a:ln>
              <a:gradFill flip="none" rotWithShape="1">
                <a:gsLst>
                  <a:gs pos="0">
                    <a:srgbClr val="FFFF00"/>
                  </a:gs>
                  <a:gs pos="100000">
                    <a:schemeClr val="accent6">
                      <a:lumMod val="50000"/>
                    </a:schemeClr>
                  </a:gs>
                  <a:gs pos="9000">
                    <a:schemeClr val="accent6">
                      <a:lumMod val="50000"/>
                    </a:schemeClr>
                  </a:gs>
                </a:gsLst>
                <a:lin ang="0" scaled="1"/>
                <a:tileRect/>
              </a:gradFill>
            </a:rPr>
            <a:t>   Implement</a:t>
          </a:r>
          <a:endParaRPr lang="en-US" sz="2500" b="1" kern="1200" dirty="0">
            <a:ln>
              <a:noFill/>
            </a:ln>
            <a:gradFill flip="none" rotWithShape="1">
              <a:gsLst>
                <a:gs pos="0">
                  <a:srgbClr val="FFFF00"/>
                </a:gs>
                <a:gs pos="100000">
                  <a:schemeClr val="accent6">
                    <a:lumMod val="50000"/>
                  </a:schemeClr>
                </a:gs>
                <a:gs pos="9000">
                  <a:schemeClr val="accent6">
                    <a:lumMod val="50000"/>
                  </a:schemeClr>
                </a:gs>
              </a:gsLst>
              <a:lin ang="0" scaled="1"/>
              <a:tileRect/>
            </a:gradFill>
          </a:endParaRPr>
        </a:p>
      </dsp:txBody>
      <dsp:txXfrm>
        <a:off x="6248393" y="1918619"/>
        <a:ext cx="2424039" cy="656501"/>
      </dsp:txXfrm>
    </dsp:sp>
    <dsp:sp modelId="{6EBFBDC3-F5C5-A24A-8BFA-88C6D90387B7}">
      <dsp:nvSpPr>
        <dsp:cNvPr id="0" name=""/>
        <dsp:cNvSpPr/>
      </dsp:nvSpPr>
      <dsp:spPr>
        <a:xfrm>
          <a:off x="6172207" y="2526301"/>
          <a:ext cx="2201373" cy="2426710"/>
        </a:xfrm>
        <a:prstGeom prst="rect">
          <a:avLst/>
        </a:prstGeom>
        <a:solidFill>
          <a:schemeClr val="bg1">
            <a:lumMod val="85000"/>
          </a:schemeClr>
        </a:solidFill>
        <a:ln w="9525" cap="flat" cmpd="sng" algn="ctr">
          <a:solidFill>
            <a:schemeClr val="accent6">
              <a:lumMod val="5000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Phase I Report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Inputs to the Technical Design</a:t>
          </a:r>
          <a:endParaRPr lang="en-US" sz="2000" kern="1200" dirty="0"/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Identify Critical Issues for Further Study</a:t>
          </a:r>
        </a:p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kern="1200" dirty="0" smtClean="0">
              <a:solidFill>
                <a:srgbClr val="800000"/>
              </a:solidFill>
            </a:rPr>
            <a:t>Publish Results</a:t>
          </a:r>
          <a:endParaRPr lang="en-US" sz="2000" kern="1200" dirty="0">
            <a:solidFill>
              <a:srgbClr val="800000"/>
            </a:solidFill>
          </a:endParaRPr>
        </a:p>
      </dsp:txBody>
      <dsp:txXfrm>
        <a:off x="6172207" y="2526301"/>
        <a:ext cx="2201373" cy="24267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49101A-BA1E-134E-9E8B-A0D3299EE4E1}">
      <dsp:nvSpPr>
        <dsp:cNvPr id="0" name=""/>
        <dsp:cNvSpPr/>
      </dsp:nvSpPr>
      <dsp:spPr>
        <a:xfrm>
          <a:off x="1" y="0"/>
          <a:ext cx="2684102" cy="1066800"/>
        </a:xfrm>
        <a:prstGeom prst="homePlate">
          <a:avLst/>
        </a:prstGeom>
        <a:gradFill rotWithShape="0">
          <a:gsLst>
            <a:gs pos="0">
              <a:schemeClr val="bg1">
                <a:lumMod val="85000"/>
              </a:schemeClr>
            </a:gs>
            <a:gs pos="80000">
              <a:schemeClr val="accent2">
                <a:lumMod val="75000"/>
              </a:schemeClr>
            </a:gs>
            <a:gs pos="100000">
              <a:schemeClr val="accent2">
                <a:lumMod val="50000"/>
              </a:schemeClr>
            </a:gs>
          </a:gsLst>
          <a:lin ang="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128016" rIns="64008" bIns="12801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rgbClr val="800000"/>
              </a:solidFill>
            </a:rPr>
            <a:t>2008</a:t>
          </a:r>
          <a:endParaRPr lang="en-US" sz="4800" kern="1200" dirty="0">
            <a:solidFill>
              <a:srgbClr val="800000"/>
            </a:solidFill>
          </a:endParaRPr>
        </a:p>
      </dsp:txBody>
      <dsp:txXfrm>
        <a:off x="1" y="0"/>
        <a:ext cx="2417402" cy="1066800"/>
      </dsp:txXfrm>
    </dsp:sp>
    <dsp:sp modelId="{2AE904B0-5896-2F4F-80F8-BC34B40E520F}">
      <dsp:nvSpPr>
        <dsp:cNvPr id="0" name=""/>
        <dsp:cNvSpPr/>
      </dsp:nvSpPr>
      <dsp:spPr>
        <a:xfrm>
          <a:off x="2149957" y="0"/>
          <a:ext cx="2684102" cy="1066800"/>
        </a:xfrm>
        <a:prstGeom prst="chevron">
          <a:avLst/>
        </a:prstGeom>
        <a:gradFill rotWithShape="0">
          <a:gsLst>
            <a:gs pos="0">
              <a:schemeClr val="accent2">
                <a:lumMod val="50000"/>
              </a:schemeClr>
            </a:gs>
            <a:gs pos="80000">
              <a:srgbClr val="800000"/>
            </a:gs>
            <a:gs pos="100000">
              <a:srgbClr val="800000"/>
            </a:gs>
          </a:gsLst>
          <a:lin ang="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28016" rIns="64008" bIns="12801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rgbClr val="FFFF00"/>
              </a:solidFill>
            </a:rPr>
            <a:t>2009</a:t>
          </a:r>
          <a:endParaRPr lang="en-US" sz="4800" kern="1200" dirty="0">
            <a:solidFill>
              <a:srgbClr val="FFFF00"/>
            </a:solidFill>
          </a:endParaRPr>
        </a:p>
      </dsp:txBody>
      <dsp:txXfrm>
        <a:off x="2683357" y="0"/>
        <a:ext cx="1617302" cy="1066800"/>
      </dsp:txXfrm>
    </dsp:sp>
    <dsp:sp modelId="{82CB7F14-90CC-2E48-B248-56EFF79E3F19}">
      <dsp:nvSpPr>
        <dsp:cNvPr id="0" name=""/>
        <dsp:cNvSpPr/>
      </dsp:nvSpPr>
      <dsp:spPr>
        <a:xfrm>
          <a:off x="4297239" y="0"/>
          <a:ext cx="2684102" cy="1066800"/>
        </a:xfrm>
        <a:prstGeom prst="chevron">
          <a:avLst/>
        </a:prstGeom>
        <a:gradFill rotWithShape="0">
          <a:gsLst>
            <a:gs pos="0">
              <a:srgbClr val="800000"/>
            </a:gs>
            <a:gs pos="75000">
              <a:srgbClr val="800000"/>
            </a:gs>
            <a:gs pos="100000">
              <a:srgbClr val="FFFF00"/>
            </a:gs>
          </a:gsLst>
          <a:lin ang="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28016" rIns="64008" bIns="12801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rgbClr val="FFFF00"/>
              </a:solidFill>
            </a:rPr>
            <a:t>2010</a:t>
          </a:r>
          <a:endParaRPr lang="en-US" sz="4800" kern="1200" dirty="0">
            <a:solidFill>
              <a:srgbClr val="FFFF00"/>
            </a:solidFill>
          </a:endParaRPr>
        </a:p>
      </dsp:txBody>
      <dsp:txXfrm>
        <a:off x="4830639" y="0"/>
        <a:ext cx="1617302" cy="1066800"/>
      </dsp:txXfrm>
    </dsp:sp>
    <dsp:sp modelId="{F9352ED4-52DB-254C-9C38-80BE1B471CD6}">
      <dsp:nvSpPr>
        <dsp:cNvPr id="0" name=""/>
        <dsp:cNvSpPr/>
      </dsp:nvSpPr>
      <dsp:spPr>
        <a:xfrm>
          <a:off x="6444521" y="0"/>
          <a:ext cx="2684102" cy="1066800"/>
        </a:xfrm>
        <a:prstGeom prst="chevron">
          <a:avLst/>
        </a:prstGeom>
        <a:gradFill rotWithShape="0">
          <a:gsLst>
            <a:gs pos="0">
              <a:srgbClr val="800000"/>
            </a:gs>
            <a:gs pos="32000">
              <a:srgbClr val="FFFF00"/>
            </a:gs>
            <a:gs pos="100000">
              <a:srgbClr val="FFFF00"/>
            </a:gs>
          </a:gsLst>
          <a:lin ang="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92024" tIns="128016" rIns="64008" bIns="128016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800" kern="1200" dirty="0" smtClean="0">
              <a:solidFill>
                <a:schemeClr val="accent6">
                  <a:lumMod val="50000"/>
                </a:schemeClr>
              </a:solidFill>
            </a:rPr>
            <a:t>2011</a:t>
          </a:r>
          <a:endParaRPr lang="en-US" sz="4800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6977921" y="0"/>
        <a:ext cx="1617302" cy="1066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F4772-7283-6342-B09B-2747A391244D}" type="datetimeFigureOut">
              <a:rPr lang="en-US" smtClean="0"/>
              <a:t>5/20/11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6E04A-5C92-6B49-8C80-CF31CDFBA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44471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defTabSz="989013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>
            <a:lvl1pPr algn="r" defTabSz="989013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9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2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2513"/>
            <a:ext cx="5680075" cy="4605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02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defTabSz="989013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9040" tIns="49520" rIns="99040" bIns="49520" numCol="1" anchor="b" anchorCtr="0" compatLnSpc="1">
            <a:prstTxWarp prst="textNoShape">
              <a:avLst/>
            </a:prstTxWarp>
          </a:bodyPr>
          <a:lstStyle>
            <a:lvl1pPr algn="r" defTabSz="989013">
              <a:defRPr sz="1300" smtClean="0">
                <a:latin typeface="Arial" charset="0"/>
              </a:defRPr>
            </a:lvl1pPr>
          </a:lstStyle>
          <a:p>
            <a:pPr>
              <a:defRPr/>
            </a:pPr>
            <a:fld id="{61816443-CFD1-4BC6-9AE9-AE54FF2E6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34644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30A2930-753C-44C0-8D9E-8D379291C13E}" type="slidenum">
              <a:rPr lang="en-US"/>
              <a:pPr/>
              <a:t>1</a:t>
            </a:fld>
            <a:endParaRPr lang="en-US"/>
          </a:p>
        </p:txBody>
      </p:sp>
      <p:sp>
        <p:nvSpPr>
          <p:cNvPr id="287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77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CC5467-5E81-4E31-BCF7-2D20C9437466}" type="slidenum">
              <a:rPr lang="en-US"/>
              <a:pPr/>
              <a:t>4</a:t>
            </a:fld>
            <a:endParaRPr lang="en-US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D8B875-EFA0-428C-B041-18D0A9F4D6E6}" type="slidenum">
              <a:rPr lang="en-US"/>
              <a:pPr/>
              <a:t>10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4E948E-B850-4F96-97B8-A3C02CC596C2}" type="slidenum">
              <a:rPr lang="en-US"/>
              <a:pPr/>
              <a:t>12</a:t>
            </a:fld>
            <a:endParaRPr lang="en-US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16443-CFD1-4BC6-9AE9-AE54FF2E6A8F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0093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1816443-CFD1-4BC6-9AE9-AE54FF2E6A8F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95239"/>
            <a:fld id="{03BB9F29-18B5-0848-AEFE-FE0898DE26CD}" type="slidenum">
              <a:rPr lang="en-US">
                <a:solidFill>
                  <a:prstClr val="black"/>
                </a:solidFill>
              </a:rPr>
              <a:pPr defTabSz="495239"/>
              <a:t>35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5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750595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9038" tIns="49520" rIns="99038" bIns="49520"/>
          <a:lstStyle/>
          <a:p>
            <a:endParaRPr lang="en-US">
              <a:latin typeface="Arial" charset="0"/>
            </a:endParaRPr>
          </a:p>
        </p:txBody>
      </p:sp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4021294" y="9721106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38" tIns="49520" rIns="99038" bIns="49520" anchor="b">
            <a:prstTxWarp prst="textNoShape">
              <a:avLst/>
            </a:prstTxWarp>
          </a:bodyPr>
          <a:lstStyle/>
          <a:p>
            <a:pPr algn="r" defTabSz="973282" fontAlgn="auto">
              <a:spcBef>
                <a:spcPts val="0"/>
              </a:spcBef>
              <a:spcAft>
                <a:spcPts val="0"/>
              </a:spcAft>
            </a:pPr>
            <a:fld id="{60637A53-DCB1-DE4F-A204-CBDB005EBBD5}" type="slidenum">
              <a:rPr lang="en-US" sz="1300">
                <a:solidFill>
                  <a:prstClr val="black"/>
                </a:solidFill>
                <a:latin typeface="Calibri"/>
                <a:ea typeface="Arial Unicode MS" charset="0"/>
                <a:cs typeface="Arial Unicode MS" charset="0"/>
              </a:rPr>
              <a:pPr algn="r" defTabSz="973282" fontAlgn="auto">
                <a:spcBef>
                  <a:spcPts val="0"/>
                </a:spcBef>
                <a:spcAft>
                  <a:spcPts val="0"/>
                </a:spcAft>
              </a:pPr>
              <a:t>36</a:t>
            </a:fld>
            <a:endParaRPr lang="en-US" sz="1300" dirty="0">
              <a:solidFill>
                <a:prstClr val="black"/>
              </a:solidFill>
              <a:latin typeface="Calibri"/>
              <a:ea typeface="Arial Unicode MS" charset="0"/>
              <a:cs typeface="Arial Unicode MS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.jpe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1.jpe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flip="none" rotWithShape="1">
          <a:gsLst>
            <a:gs pos="20000">
              <a:schemeClr val="bg1"/>
            </a:gs>
            <a:gs pos="100000">
              <a:srgbClr val="800000"/>
            </a:gs>
            <a:gs pos="47000">
              <a:schemeClr val="bg1">
                <a:lumMod val="8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/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 rotWithShape="1">
          <a:blip r:embed="rId2" cstate="print"/>
          <a:srcRect t="1678" r="408" b="14568"/>
          <a:stretch/>
        </p:blipFill>
        <p:spPr bwMode="auto">
          <a:xfrm>
            <a:off x="2738538" y="3429000"/>
            <a:ext cx="3586061" cy="34796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276365"/>
            <a:ext cx="1281822" cy="127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0096" y="5597144"/>
            <a:ext cx="1184656" cy="118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New 36in Header"/>
          <p:cNvPicPr>
            <a:picLocks noChangeArrowheads="1"/>
          </p:cNvPicPr>
          <p:nvPr userDrawn="1"/>
        </p:nvPicPr>
        <p:blipFill>
          <a:blip r:embed="rId5" cstate="print"/>
          <a:srcRect l="81059" b="22222"/>
          <a:stretch>
            <a:fillRect/>
          </a:stretch>
        </p:blipFill>
        <p:spPr bwMode="auto">
          <a:xfrm>
            <a:off x="-76200" y="609600"/>
            <a:ext cx="929640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 rotWithShape="1">
          <a:blip r:embed="rId5" cstate="print"/>
          <a:srcRect b="15928"/>
          <a:stretch/>
        </p:blipFill>
        <p:spPr bwMode="auto">
          <a:xfrm>
            <a:off x="0" y="0"/>
            <a:ext cx="9144000" cy="81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56864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>
            <a:lvl1pPr algn="ctr">
              <a:defRPr sz="360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2" y="0"/>
            <a:ext cx="3733822" cy="813816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/>
          <a:srcRect l="12252" t="14239" r="14239" b="12252"/>
          <a:stretch>
            <a:fillRect/>
          </a:stretch>
        </p:blipFill>
        <p:spPr>
          <a:xfrm>
            <a:off x="152400" y="5334000"/>
            <a:ext cx="1143000" cy="11430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1887-A07D-4145-B64F-42AEDE613AF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4D03-A3D1-4E6F-8CC9-0307138700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DD24-DF5F-4804-8F8B-BA08A364D1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49FE-167B-464B-AD6A-2D5C2C2D06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/>
            <a:r>
              <a:rPr lang="en-US" smtClean="0">
                <a:solidFill>
                  <a:srgbClr val="000000"/>
                </a:solidFill>
                <a:ea typeface="Arial Unicode MS"/>
              </a:rPr>
              <a:t>May 20, 2011</a:t>
            </a:r>
            <a:endParaRPr lang="en-US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4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/>
            <a:r>
              <a:rPr lang="en-US" smtClean="0">
                <a:latin typeface="Arial"/>
                <a:ea typeface="Arial Unicode MS"/>
                <a:cs typeface="Arial Unicode MS"/>
              </a:rPr>
              <a:t>ILC Physics Advisory Committee Meeting - Taipei, Taiwan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AAB6FA28-7AEC-3F43-9C2D-3DB969CFEC6A}" type="slidenum">
              <a:rPr lang="en-US" smtClean="0">
                <a:solidFill>
                  <a:srgbClr val="000000"/>
                </a:solidFill>
                <a:ea typeface="Arial Unicode MS"/>
              </a:rPr>
              <a:pPr defTabSz="457200"/>
              <a:t>‹#›</a:t>
            </a:fld>
            <a:endParaRPr lang="en-US">
              <a:solidFill>
                <a:srgbClr val="000000"/>
              </a:solidFill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407146030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/>
            <a:r>
              <a:rPr lang="en-US" smtClean="0">
                <a:solidFill>
                  <a:srgbClr val="000000"/>
                </a:solidFill>
                <a:ea typeface="Arial Unicode MS"/>
              </a:rPr>
              <a:t>May 20, 2011</a:t>
            </a:r>
            <a:endParaRPr lang="en-US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3" name="Rectangle 4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/>
            <a:r>
              <a:rPr lang="en-US" smtClean="0">
                <a:latin typeface="Arial"/>
                <a:ea typeface="Arial Unicode MS"/>
                <a:cs typeface="Arial Unicode MS"/>
              </a:rPr>
              <a:t>ILC Physics Advisory Committee Meeting - Taipei, Taiwan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457200"/>
            <a:fld id="{AAB6FA28-7AEC-3F43-9C2D-3DB969CFEC6A}" type="slidenum">
              <a:rPr lang="en-US" smtClean="0">
                <a:solidFill>
                  <a:srgbClr val="000000"/>
                </a:solidFill>
                <a:ea typeface="Arial Unicode MS"/>
              </a:rPr>
              <a:pPr defTabSz="457200"/>
              <a:t>‹#›</a:t>
            </a:fld>
            <a:endParaRPr lang="en-US">
              <a:solidFill>
                <a:srgbClr val="000000"/>
              </a:solidFill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95568226"/>
      </p:ext>
    </p:extLst>
  </p:cSld>
  <p:clrMapOvr>
    <a:masterClrMapping/>
  </p:clrMapOvr>
  <p:transition xmlns:p14="http://schemas.microsoft.com/office/powerpoint/2010/main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gradFill flip="none" rotWithShape="1">
          <a:gsLst>
            <a:gs pos="20000">
              <a:schemeClr val="bg1"/>
            </a:gs>
            <a:gs pos="100000">
              <a:srgbClr val="800000"/>
            </a:gs>
            <a:gs pos="47000">
              <a:schemeClr val="bg1">
                <a:lumMod val="85000"/>
              </a:schemeClr>
            </a:gs>
          </a:gsLst>
          <a:lin ang="162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3067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6" name="Picture 6" descr="cesr_cornell"/>
          <p:cNvPicPr>
            <a:picLocks noChangeAspect="1" noChangeArrowheads="1"/>
          </p:cNvPicPr>
          <p:nvPr/>
        </p:nvPicPr>
        <p:blipFill rotWithShape="1">
          <a:blip r:embed="rId2" cstate="print"/>
          <a:srcRect t="1678" r="408" b="14568"/>
          <a:stretch/>
        </p:blipFill>
        <p:spPr bwMode="auto">
          <a:xfrm>
            <a:off x="2738538" y="3429000"/>
            <a:ext cx="3586061" cy="347961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softEdge rad="50800"/>
          </a:effectLst>
        </p:spPr>
      </p:pic>
      <p:pic>
        <p:nvPicPr>
          <p:cNvPr id="7" name="Picture 7" descr="NSF_Log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5276365"/>
            <a:ext cx="1281822" cy="12768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DOE_Se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10096" y="5597144"/>
            <a:ext cx="1184656" cy="1184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 descr="New 36in Header"/>
          <p:cNvPicPr>
            <a:picLocks noChangeArrowheads="1"/>
          </p:cNvPicPr>
          <p:nvPr userDrawn="1"/>
        </p:nvPicPr>
        <p:blipFill>
          <a:blip r:embed="rId5" cstate="print"/>
          <a:srcRect l="81059" b="22222"/>
          <a:stretch>
            <a:fillRect/>
          </a:stretch>
        </p:blipFill>
        <p:spPr bwMode="auto">
          <a:xfrm>
            <a:off x="-76200" y="609600"/>
            <a:ext cx="929640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pic>
        <p:nvPicPr>
          <p:cNvPr id="9" name="Picture 9" descr="New 36in Header"/>
          <p:cNvPicPr>
            <a:picLocks noChangeAspect="1" noChangeArrowheads="1"/>
          </p:cNvPicPr>
          <p:nvPr/>
        </p:nvPicPr>
        <p:blipFill rotWithShape="1">
          <a:blip r:embed="rId5" cstate="print"/>
          <a:srcRect b="15928"/>
          <a:stretch/>
        </p:blipFill>
        <p:spPr bwMode="auto">
          <a:xfrm>
            <a:off x="0" y="0"/>
            <a:ext cx="9144000" cy="814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logo_transparent_b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5686425"/>
            <a:ext cx="1676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914400"/>
            <a:ext cx="7772400" cy="1143000"/>
          </a:xfrm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/>
          <a:lstStyle>
            <a:lvl1pPr algn="ctr">
              <a:defRPr sz="360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/>
                </a:solidFill>
                <a:effectLst>
                  <a:outerShdw blurRad="50800" dist="38100" dir="2700000" algn="tl" rotWithShape="0">
                    <a:schemeClr val="bg1">
                      <a:lumMod val="65000"/>
                      <a:alpha val="43000"/>
                    </a:schemeClr>
                  </a:outerShdw>
                </a:effectLst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21336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grpSp>
        <p:nvGrpSpPr>
          <p:cNvPr id="14" name="Group 13"/>
          <p:cNvGrpSpPr/>
          <p:nvPr userDrawn="1"/>
        </p:nvGrpSpPr>
        <p:grpSpPr>
          <a:xfrm>
            <a:off x="-22" y="0"/>
            <a:ext cx="3733822" cy="813816"/>
            <a:chOff x="-22" y="-2"/>
            <a:chExt cx="3733822" cy="826982"/>
          </a:xfrm>
        </p:grpSpPr>
        <p:pic>
          <p:nvPicPr>
            <p:cNvPr id="12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5" cstate="print"/>
            <a:srcRect l="81059" r="2312" b="22222"/>
            <a:stretch>
              <a:fillRect/>
            </a:stretch>
          </p:blipFill>
          <p:spPr bwMode="auto">
            <a:xfrm>
              <a:off x="-22" y="-2"/>
              <a:ext cx="3733822" cy="8269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118116" y="12826"/>
              <a:ext cx="3547128" cy="801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5" name="Picture 14" descr="CLIC-Logo-Color-72.png"/>
          <p:cNvPicPr>
            <a:picLocks noChangeAspect="1"/>
          </p:cNvPicPr>
          <p:nvPr userDrawn="1"/>
        </p:nvPicPr>
        <p:blipFill>
          <a:blip r:embed="rId8"/>
          <a:srcRect l="12252" t="14239" r="14239" b="12252"/>
          <a:stretch>
            <a:fillRect/>
          </a:stretch>
        </p:blipFill>
        <p:spPr>
          <a:xfrm>
            <a:off x="152400" y="5334000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0341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BCDD8-490A-4340-8AFB-91AE61DAC24C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358834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0874-3092-4071-B45C-6F2C361E9AE6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53990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CA85-AA39-4432-98C2-0D5FAC0BBE33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93563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EBCDD8-490A-4340-8AFB-91AE61DAC2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77B7-64D3-4B07-BD7E-A2165380F6C3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313258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2262-E4F8-4BEF-859F-74458A2AA49C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772874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2B1-ADAF-406C-A20F-5FCE36DE9D25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72735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2B08-6735-40AE-8CA8-B2EECA491B30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79191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16F7-328B-473B-BA85-A002BFC8ACCB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610857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8A1887-A07D-4145-B64F-42AEDE613AF8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540241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2860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533400"/>
            <a:ext cx="67056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754D03-A3D1-4E6F-8CC9-030713870064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597751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858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3657600"/>
            <a:ext cx="91440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95DD24-DF5F-4804-8F8B-BA08A364D1E6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8389341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57600" y="0"/>
            <a:ext cx="5486400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1C49FE-167B-464B-AD6A-2D5C2C2D0688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0917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70874-3092-4071-B45C-6F2C361E9A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09600"/>
            <a:ext cx="4495800" cy="594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5CA85-AA39-4432-98C2-0D5FAC0BBE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49275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80975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2B77B7-64D3-4B07-BD7E-A2165380F6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4F2262-E4F8-4BEF-859F-74458A2AA4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14D2B1-ADAF-406C-A20F-5FCE36DE9D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60960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7165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ED2B08-6735-40AE-8CA8-B2EECA491B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3BA16F7-328B-473B-BA85-A002BFC8AC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4" Type="http://schemas.openxmlformats.org/officeDocument/2006/relationships/image" Target="../media/image8.jpeg"/><Relationship Id="rId5" Type="http://schemas.openxmlformats.org/officeDocument/2006/relationships/image" Target="../media/image9.png"/><Relationship Id="rId6" Type="http://schemas.openxmlformats.org/officeDocument/2006/relationships/image" Target="../media/image10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28.xml"/><Relationship Id="rId14" Type="http://schemas.openxmlformats.org/officeDocument/2006/relationships/theme" Target="../theme/theme3.xml"/><Relationship Id="rId15" Type="http://schemas.openxmlformats.org/officeDocument/2006/relationships/image" Target="../media/image1.jpe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8.xml"/><Relationship Id="rId4" Type="http://schemas.openxmlformats.org/officeDocument/2006/relationships/slideLayout" Target="../slideLayouts/slideLayout19.xml"/><Relationship Id="rId5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2.xml"/><Relationship Id="rId8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800000"/>
            </a:gs>
            <a:gs pos="66000">
              <a:schemeClr val="bg1">
                <a:lumMod val="75000"/>
              </a:schemeClr>
            </a:gs>
            <a:gs pos="100000">
              <a:schemeClr val="bg1">
                <a:lumMod val="85000"/>
              </a:schemeClr>
            </a:gs>
            <a:gs pos="95000">
              <a:schemeClr val="bg1">
                <a:lumMod val="8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0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May 20, 2011</a:t>
            </a:r>
            <a:endParaRPr lang="en-US" dirty="0"/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 dirty="0"/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F6EE35-FBF3-459F-A2CB-5C95F0D81202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16" name="Picture 2" descr="New 36in Header"/>
          <p:cNvPicPr>
            <a:picLocks noChangeArrowheads="1"/>
          </p:cNvPicPr>
          <p:nvPr userDrawn="1"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-76200" y="304800"/>
            <a:ext cx="929640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/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>
              <a:lumMod val="8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371600"/>
            <a:ext cx="77724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81000" y="64008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May 20, 2011</a:t>
            </a:r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4008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fontAlgn="base">
              <a:spcBef>
                <a:spcPts val="0"/>
              </a:spcBef>
              <a:spcAft>
                <a:spcPts val="0"/>
              </a:spcAft>
              <a:defRPr sz="1600" b="1">
                <a:solidFill>
                  <a:srgbClr val="23346C"/>
                </a:solidFill>
                <a:latin typeface="+mn-lt"/>
                <a:ea typeface="+mn-ea"/>
                <a:cs typeface="+mn-cs"/>
              </a:defRPr>
            </a:lvl1pPr>
          </a:lstStyle>
          <a:p>
            <a:pPr defTabSz="457200"/>
            <a:r>
              <a:rPr lang="en-US" smtClean="0">
                <a:latin typeface="Arial"/>
                <a:ea typeface="Arial Unicode MS"/>
                <a:cs typeface="Arial Unicode MS"/>
              </a:rPr>
              <a:t>ILC Physics Advisory Committee Meeting - Taipei, Taiwan</a:t>
            </a:r>
            <a:endParaRPr lang="en-US"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4008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AAB6FA28-7AEC-3F43-9C2D-3DB969CFEC6A}" type="slidenum">
              <a:rPr lang="en-US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2" name="Text Box 6"/>
          <p:cNvSpPr txBox="1">
            <a:spLocks noChangeArrowheads="1"/>
          </p:cNvSpPr>
          <p:nvPr/>
        </p:nvSpPr>
        <p:spPr bwMode="auto">
          <a:xfrm>
            <a:off x="1295400" y="0"/>
            <a:ext cx="762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1828800" y="0"/>
            <a:ext cx="6629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defTabSz="457200" fontAlgn="auto">
              <a:spcBef>
                <a:spcPct val="50000"/>
              </a:spcBef>
              <a:spcAft>
                <a:spcPts val="0"/>
              </a:spcAft>
              <a:defRPr/>
            </a:pPr>
            <a:endParaRPr lang="en-US" sz="240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2056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295400" y="76200"/>
            <a:ext cx="7086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/>
          </a:p>
        </p:txBody>
      </p:sp>
      <p:pic>
        <p:nvPicPr>
          <p:cNvPr id="2057" name="Picture 9" descr="1024_greendot_divi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6248400"/>
            <a:ext cx="9144000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8" name="Picture 10" descr="ilccolo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152400"/>
            <a:ext cx="1219200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 descr="1024_greendot_divider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95400" y="838200"/>
            <a:ext cx="7848600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MP900410081.JPG"/>
          <p:cNvPicPr>
            <a:picLocks noChangeAspect="1"/>
          </p:cNvPicPr>
          <p:nvPr userDrawn="1"/>
        </p:nvPicPr>
        <p:blipFill>
          <a:blip r:embed="rId6">
            <a:alphaModFix amt="20000"/>
          </a:blip>
          <a:srcRect t="17504" b="34558"/>
          <a:stretch>
            <a:fillRect/>
          </a:stretch>
        </p:blipFill>
        <p:spPr>
          <a:xfrm>
            <a:off x="165221" y="990600"/>
            <a:ext cx="8772394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520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</p:sldLayoutIdLst>
  <p:transition xmlns:p14="http://schemas.microsoft.com/office/powerpoint/2010/main">
    <p:fade/>
  </p:transition>
  <p:hf hdr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600">
          <a:solidFill>
            <a:srgbClr val="23346C"/>
          </a:solidFill>
          <a:latin typeface="Arial" charset="0"/>
          <a:ea typeface="Arial Unicode MS" pitchFamily="34" charset="-128"/>
          <a:cs typeface="Arial Unicode MS" pitchFamily="34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rgbClr val="23346C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 b="1">
          <a:solidFill>
            <a:srgbClr val="23346C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rgbClr val="800000"/>
            </a:gs>
            <a:gs pos="66000">
              <a:schemeClr val="bg1">
                <a:lumMod val="75000"/>
              </a:schemeClr>
            </a:gs>
            <a:gs pos="100000">
              <a:schemeClr val="bg1">
                <a:lumMod val="85000"/>
              </a:schemeClr>
            </a:gs>
            <a:gs pos="95000">
              <a:schemeClr val="bg1">
                <a:lumMod val="85000"/>
              </a:schemeClr>
            </a:gs>
          </a:gsLst>
          <a:path path="rect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6400800" y="0"/>
            <a:ext cx="2743200" cy="533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609600"/>
            <a:ext cx="91440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410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6200" y="6629400"/>
            <a:ext cx="1981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May 20, 2011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1828800" y="6629400"/>
            <a:ext cx="548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i="1" smtClean="0">
                <a:latin typeface="+mn-lt"/>
              </a:defRPr>
            </a:lvl1pPr>
          </a:lstStyle>
          <a:p>
            <a:pPr>
              <a:defRPr/>
            </a:pPr>
            <a:r>
              <a:rPr lang="en-US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382000" y="6629400"/>
            <a:ext cx="685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 i="1" smtClean="0">
                <a:solidFill>
                  <a:schemeClr val="bg1">
                    <a:lumMod val="8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6F6EE35-FBF3-459F-A2CB-5C95F0D81202}" type="slidenum">
              <a:rPr lang="en-US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‹#›</a:t>
            </a:fld>
            <a:endParaRPr lang="en-US" dirty="0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  <p:pic>
        <p:nvPicPr>
          <p:cNvPr id="16" name="Picture 2" descr="New 36in Header"/>
          <p:cNvPicPr>
            <a:picLocks noChangeArrowheads="1"/>
          </p:cNvPicPr>
          <p:nvPr userDrawn="1"/>
        </p:nvPicPr>
        <p:blipFill>
          <a:blip r:embed="rId15" cstate="print"/>
          <a:srcRect l="81059" b="22222"/>
          <a:stretch>
            <a:fillRect/>
          </a:stretch>
        </p:blipFill>
        <p:spPr bwMode="auto">
          <a:xfrm>
            <a:off x="-76200" y="304800"/>
            <a:ext cx="9296400" cy="320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3541713" y="206375"/>
            <a:ext cx="1841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0" y="0"/>
            <a:ext cx="2743200" cy="533399"/>
            <a:chOff x="2133600" y="3810001"/>
            <a:chExt cx="2743200" cy="533399"/>
          </a:xfrm>
        </p:grpSpPr>
        <p:pic>
          <p:nvPicPr>
            <p:cNvPr id="14" name="Picture 2" descr="New 36in Header"/>
            <p:cNvPicPr>
              <a:picLocks noChangeAspect="1" noChangeArrowheads="1"/>
            </p:cNvPicPr>
            <p:nvPr userDrawn="1"/>
          </p:nvPicPr>
          <p:blipFill>
            <a:blip r:embed="rId15" cstate="print"/>
            <a:srcRect l="81059" b="22222"/>
            <a:stretch>
              <a:fillRect/>
            </a:stretch>
          </p:blipFill>
          <p:spPr bwMode="auto">
            <a:xfrm>
              <a:off x="2133600" y="3810001"/>
              <a:ext cx="2743200" cy="5333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9" descr="CUCLASSE 3line White.png"/>
            <p:cNvPicPr>
              <a:picLocks noChangeAspect="1"/>
            </p:cNvPicPr>
            <p:nvPr userDrawn="1"/>
          </p:nvPicPr>
          <p:blipFill>
            <a:blip r:embed="rId16"/>
            <a:srcRect/>
            <a:stretch>
              <a:fillRect/>
            </a:stretch>
          </p:blipFill>
          <p:spPr bwMode="auto">
            <a:xfrm>
              <a:off x="2209800" y="3818275"/>
              <a:ext cx="2287931" cy="51685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6" name="Picture 2" descr="New 36in Header"/>
          <p:cNvPicPr>
            <a:picLocks noChangeAspect="1" noChangeArrowheads="1"/>
          </p:cNvPicPr>
          <p:nvPr/>
        </p:nvPicPr>
        <p:blipFill>
          <a:blip r:embed="rId15" cstate="print"/>
          <a:srcRect b="22222"/>
          <a:stretch>
            <a:fillRect/>
          </a:stretch>
        </p:blipFill>
        <p:spPr bwMode="auto">
          <a:xfrm>
            <a:off x="0" y="0"/>
            <a:ext cx="6486378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3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2514600" y="0"/>
            <a:ext cx="6629400" cy="533400"/>
          </a:xfrm>
          <a:prstGeom prst="rect">
            <a:avLst/>
          </a:prstGeom>
          <a:noFill/>
          <a:ln w="0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40705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p:hf hdr="0"/>
  <p:txStyles>
    <p:titleStyle>
      <a:lvl1pPr algn="r" rtl="0" eaLnBrk="1" fontAlgn="base" hangingPunct="1">
        <a:spcBef>
          <a:spcPct val="0"/>
        </a:spcBef>
        <a:spcAft>
          <a:spcPct val="0"/>
        </a:spcAft>
        <a:defRPr sz="2800">
          <a:solidFill>
            <a:schemeClr val="bg1">
              <a:lumMod val="85000"/>
            </a:schemeClr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rgbClr val="B31B1B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rgbClr val="0000FF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rgbClr val="0066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rgbClr val="660066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w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g"/><Relationship Id="rId6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jpeg"/><Relationship Id="rId6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5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jpg"/><Relationship Id="rId3" Type="http://schemas.openxmlformats.org/officeDocument/2006/relationships/image" Target="../media/image5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emf"/><Relationship Id="rId3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4" Type="http://schemas.openxmlformats.org/officeDocument/2006/relationships/image" Target="../media/image61.jp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6.g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7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diagramData" Target="../diagrams/data2.xml"/><Relationship Id="rId8" Type="http://schemas.openxmlformats.org/officeDocument/2006/relationships/diagramLayout" Target="../diagrams/layout2.xml"/><Relationship Id="rId9" Type="http://schemas.openxmlformats.org/officeDocument/2006/relationships/diagramQuickStyle" Target="../diagrams/quickStyle2.xml"/><Relationship Id="rId10" Type="http://schemas.openxmlformats.org/officeDocument/2006/relationships/diagramColors" Target="../diagrams/colors2.xml"/><Relationship Id="rId11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4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4" Type="http://schemas.openxmlformats.org/officeDocument/2006/relationships/image" Target="../media/image21.wmf"/><Relationship Id="rId5" Type="http://schemas.openxmlformats.org/officeDocument/2006/relationships/image" Target="../media/image22.wmf"/><Relationship Id="rId6" Type="http://schemas.openxmlformats.org/officeDocument/2006/relationships/image" Target="../media/image23.png"/><Relationship Id="rId7" Type="http://schemas.openxmlformats.org/officeDocument/2006/relationships/image" Target="../media/image24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990600"/>
            <a:ext cx="9144000" cy="2514600"/>
          </a:xfrm>
          <a:gradFill flip="none" rotWithShape="0">
            <a:gsLst>
              <a:gs pos="49000">
                <a:schemeClr val="bg1">
                  <a:lumMod val="85000"/>
                </a:schemeClr>
              </a:gs>
              <a:gs pos="100000">
                <a:srgbClr val="800000"/>
              </a:gs>
              <a:gs pos="87000">
                <a:schemeClr val="bg1">
                  <a:lumMod val="85000"/>
                </a:schemeClr>
              </a:gs>
            </a:gsLst>
            <a:path path="circle">
              <a:fillToRect l="50000" t="50000" r="50000" b="50000"/>
            </a:path>
            <a:tileRect/>
          </a:gradFill>
          <a:effectLst>
            <a:glow>
              <a:srgbClr val="800000">
                <a:alpha val="50000"/>
              </a:srgbClr>
            </a:glow>
            <a:outerShdw blurRad="50800" dist="38100" dir="2700000" algn="tl" rotWithShape="0">
              <a:srgbClr val="000000">
                <a:alpha val="43000"/>
              </a:srgbClr>
            </a:outerShdw>
            <a:softEdge rad="101600"/>
          </a:effectLst>
        </p:spPr>
        <p:txBody>
          <a:bodyPr anchor="b" anchorCtr="0"/>
          <a:lstStyle/>
          <a:p>
            <a:pPr>
              <a:lnSpc>
                <a:spcPct val="90000"/>
              </a:lnSpc>
            </a:pPr>
            <a:r>
              <a:rPr lang="en-US" sz="3200" b="1" dirty="0" smtClean="0"/>
              <a:t>C</a:t>
            </a:r>
            <a:r>
              <a:rPr lang="en-US" sz="2400" b="1" dirty="0" smtClean="0"/>
              <a:t>ESR</a:t>
            </a:r>
            <a:r>
              <a:rPr lang="en-US" sz="3200" b="1" dirty="0" smtClean="0"/>
              <a:t>TA Electron Cloud Program Summary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400" i="1" dirty="0" smtClean="0"/>
              <a:t>ILC Physics Advisory Committee Meeting</a:t>
            </a:r>
            <a:br>
              <a:rPr lang="en-US" sz="2400" i="1" dirty="0" smtClean="0"/>
            </a:br>
            <a:r>
              <a:rPr lang="en-US" sz="2400" i="1" dirty="0"/>
              <a:t>M</a:t>
            </a:r>
            <a:r>
              <a:rPr lang="en-US" sz="2400" i="1" dirty="0" smtClean="0"/>
              <a:t>ay 20, 2011</a:t>
            </a:r>
            <a:r>
              <a:rPr lang="en-US" sz="2800" i="1" dirty="0" smtClean="0"/>
              <a:t/>
            </a:r>
            <a:br>
              <a:rPr lang="en-US" sz="2800" i="1" dirty="0" smtClean="0"/>
            </a:br>
            <a:r>
              <a:rPr lang="en-US" sz="1400" i="1" dirty="0" smtClean="0"/>
              <a:t/>
            </a:r>
            <a:br>
              <a:rPr lang="en-US" sz="1400" i="1" dirty="0" smtClean="0"/>
            </a:br>
            <a:r>
              <a:rPr lang="en-US" sz="2400" dirty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</a:rPr>
              <a:t>Mark Palmer</a:t>
            </a:r>
            <a:br>
              <a:rPr lang="en-US" sz="2400" dirty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</a:rPr>
            </a:br>
            <a:r>
              <a:rPr lang="en-US" sz="2400" i="1" dirty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</a:rPr>
              <a:t>for the C</a:t>
            </a:r>
            <a:r>
              <a:rPr lang="en-US" sz="1800" i="1" dirty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</a:rPr>
              <a:t>ESR</a:t>
            </a:r>
            <a:r>
              <a:rPr lang="en-US" sz="2400" i="1" dirty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</a:rPr>
              <a:t>TA </a:t>
            </a:r>
            <a:r>
              <a:rPr lang="en-US" sz="2400" i="1" dirty="0" smtClean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</a:rPr>
              <a:t>Collaboration</a:t>
            </a:r>
            <a:br>
              <a:rPr lang="en-US" sz="2400" i="1" dirty="0" smtClean="0">
                <a:ln w="3175">
                  <a:solidFill>
                    <a:schemeClr val="tx1"/>
                  </a:solidFill>
                </a:ln>
                <a:solidFill>
                  <a:srgbClr val="800000"/>
                </a:solidFill>
              </a:rPr>
            </a:br>
            <a:endParaRPr lang="en-US" sz="2000" i="1" dirty="0">
              <a:ln w="3175">
                <a:solidFill>
                  <a:schemeClr val="tx1"/>
                </a:solidFill>
              </a:ln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Date Placeholder 4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12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12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621C82-9385-4D9D-840A-18D6321BA5FD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14341" name="Text Box 2"/>
          <p:cNvSpPr txBox="1">
            <a:spLocks noChangeArrowheads="1"/>
          </p:cNvSpPr>
          <p:nvPr/>
        </p:nvSpPr>
        <p:spPr bwMode="auto">
          <a:xfrm>
            <a:off x="5410200" y="5562600"/>
            <a:ext cx="3657600" cy="1077218"/>
          </a:xfrm>
          <a:prstGeom prst="rect">
            <a:avLst/>
          </a:prstGeom>
          <a:solidFill>
            <a:schemeClr val="bg1">
              <a:lumMod val="95000"/>
            </a:schemeClr>
          </a:solidFill>
          <a:ln w="38100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800000"/>
                </a:gs>
                <a:gs pos="73000">
                  <a:schemeClr val="bg1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rgbClr val="A50021"/>
                </a:solidFill>
                <a:latin typeface="Arial" charset="0"/>
              </a:rPr>
              <a:t>* Orbit/phase/coupling correction and injection but no ramp and recovery. </a:t>
            </a:r>
            <a:r>
              <a:rPr lang="en-US" sz="1600" dirty="0" smtClean="0">
                <a:solidFill>
                  <a:srgbClr val="A50021"/>
                </a:solidFill>
                <a:latin typeface="Arial" charset="0"/>
              </a:rPr>
              <a:t/>
            </a:r>
            <a:br>
              <a:rPr lang="en-US" sz="1600" dirty="0" smtClean="0">
                <a:solidFill>
                  <a:srgbClr val="A50021"/>
                </a:solidFill>
                <a:latin typeface="Arial" charset="0"/>
              </a:rPr>
            </a:br>
            <a:r>
              <a:rPr lang="en-US" sz="1600" dirty="0" smtClean="0">
                <a:latin typeface="Arial" charset="0"/>
              </a:rPr>
              <a:t>1.8 </a:t>
            </a:r>
            <a:r>
              <a:rPr lang="en-US" sz="1600" dirty="0" err="1" smtClean="0">
                <a:latin typeface="Arial" charset="0"/>
              </a:rPr>
              <a:t>GeV</a:t>
            </a:r>
            <a:r>
              <a:rPr lang="en-US" sz="1600" dirty="0" smtClean="0">
                <a:latin typeface="Arial" charset="0"/>
              </a:rPr>
              <a:t> optics implementation to be completed June 2011.</a:t>
            </a:r>
            <a:r>
              <a:rPr lang="en-US" sz="1600" dirty="0" smtClean="0">
                <a:solidFill>
                  <a:srgbClr val="CC0000"/>
                </a:solidFill>
                <a:latin typeface="Arial" charset="0"/>
              </a:rPr>
              <a:t> </a:t>
            </a:r>
            <a:endParaRPr lang="en-US" sz="1600" dirty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4342" name="Rectangle 3"/>
          <p:cNvSpPr>
            <a:spLocks noGrp="1" noChangeArrowheads="1"/>
          </p:cNvSpPr>
          <p:nvPr>
            <p:ph type="title"/>
          </p:nvPr>
        </p:nvSpPr>
        <p:spPr>
          <a:xfrm>
            <a:off x="2335696" y="0"/>
            <a:ext cx="6808304" cy="609600"/>
          </a:xfrm>
        </p:spPr>
        <p:txBody>
          <a:bodyPr/>
          <a:lstStyle/>
          <a:p>
            <a:pPr eaLnBrk="1" hangingPunct="1">
              <a:lnSpc>
                <a:spcPts val="2200"/>
              </a:lnSpc>
            </a:pPr>
            <a:r>
              <a:rPr lang="en-US" sz="2400" dirty="0" smtClean="0"/>
              <a:t>CESR Reconfiguration:  </a:t>
            </a:r>
            <a:r>
              <a:rPr lang="en-US" sz="2400" dirty="0" err="1" smtClean="0"/>
              <a:t>CesrTA</a:t>
            </a:r>
            <a:r>
              <a:rPr lang="en-US" sz="2400" dirty="0" smtClean="0"/>
              <a:t> Parameters</a:t>
            </a:r>
          </a:p>
        </p:txBody>
      </p:sp>
      <p:graphicFrame>
        <p:nvGraphicFramePr>
          <p:cNvPr id="39940" name="Group 4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646101418"/>
              </p:ext>
            </p:extLst>
          </p:nvPr>
        </p:nvGraphicFramePr>
        <p:xfrm>
          <a:off x="76200" y="1600200"/>
          <a:ext cx="5181600" cy="4417060"/>
        </p:xfrm>
        <a:graphic>
          <a:graphicData uri="http://schemas.openxmlformats.org/drawingml/2006/table">
            <a:tbl>
              <a:tblPr/>
              <a:tblGrid>
                <a:gridCol w="1676400"/>
                <a:gridCol w="1219200"/>
                <a:gridCol w="1173163"/>
                <a:gridCol w="1112837"/>
              </a:tblGrid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Energy [GeV]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2.085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No. Wigglers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Wiggler Field [T]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―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14.57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y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9.62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Q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z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0.075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0.043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RF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[MV]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8.1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e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[nm-rad]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t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x,y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[ms]</a:t>
                      </a:r>
                      <a:endParaRPr kumimoji="0" lang="en-US" sz="1600" b="0" i="0" u="none" strike="noStrike" cap="none" normalizeH="0" baseline="-2500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57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30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3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a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6.76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cs typeface="Arial" charset="0"/>
                        </a:rPr>
                        <a:t>×10</a:t>
                      </a:r>
                      <a:r>
                        <a:rPr kumimoji="0" lang="en-US" sz="1600" b="0" i="0" u="none" strike="noStrike" cap="none" normalizeH="0" baseline="3000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cs typeface="Arial" charset="0"/>
                        </a:rPr>
                        <a:t>-3</a:t>
                      </a:r>
                      <a:endParaRPr kumimoji="0" lang="en-US" sz="16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6.23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×10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</a:t>
                      </a:r>
                      <a:endParaRPr kumimoji="0" lang="en-US" sz="16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6.23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×10</a:t>
                      </a:r>
                      <a:r>
                        <a:rPr kumimoji="0" lang="en-US" sz="1600" b="0" i="0" u="none" strike="noStrike" cap="none" normalizeH="0" baseline="30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Arial" charset="0"/>
                        </a:rPr>
                        <a:t>-3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l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[mm]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9.4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15.6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59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Symbol" pitchFamily="18" charset="2"/>
                        </a:rPr>
                        <a:t>s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E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/E [%]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0.81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0.58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0.93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7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t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 [ns]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cs typeface="Arial" charset="0"/>
                        </a:rPr>
                        <a:t>≥4, steps of 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4411" name="Rectangle 72"/>
          <p:cNvSpPr>
            <a:spLocks noGrp="1" noChangeArrowheads="1"/>
          </p:cNvSpPr>
          <p:nvPr>
            <p:ph type="body" sz="half" idx="2"/>
          </p:nvPr>
        </p:nvSpPr>
        <p:spPr>
          <a:xfrm>
            <a:off x="4953000" y="533400"/>
            <a:ext cx="4191000" cy="838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1800" dirty="0" smtClean="0"/>
              <a:t>Range of optics implemented</a:t>
            </a:r>
          </a:p>
          <a:p>
            <a:pPr indent="0" eaLnBrk="1" hangingPunct="1"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Beam dynamics studies</a:t>
            </a:r>
          </a:p>
          <a:p>
            <a:pPr indent="0" eaLnBrk="1" hangingPunct="1">
              <a:buFontTx/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Control </a:t>
            </a:r>
            <a:r>
              <a:rPr lang="en-US" sz="1600" b="1" dirty="0" smtClean="0">
                <a:solidFill>
                  <a:schemeClr val="tx1"/>
                </a:solidFill>
                <a:latin typeface="Symbol" charset="2"/>
                <a:cs typeface="Symbol" charset="2"/>
              </a:rPr>
              <a:t>g</a:t>
            </a:r>
            <a:r>
              <a:rPr lang="en-US" sz="1600" dirty="0" smtClean="0">
                <a:solidFill>
                  <a:schemeClr val="tx1"/>
                </a:solidFill>
              </a:rPr>
              <a:t> flux in EC experimental regions</a:t>
            </a:r>
          </a:p>
        </p:txBody>
      </p:sp>
      <p:graphicFrame>
        <p:nvGraphicFramePr>
          <p:cNvPr id="40060" name="Group 1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3573051"/>
              </p:ext>
            </p:extLst>
          </p:nvPr>
        </p:nvGraphicFramePr>
        <p:xfrm>
          <a:off x="5410200" y="1600200"/>
          <a:ext cx="2819400" cy="3912873"/>
        </p:xfrm>
        <a:graphic>
          <a:graphicData uri="http://schemas.openxmlformats.org/drawingml/2006/table">
            <a:tbl>
              <a:tblPr/>
              <a:tblGrid>
                <a:gridCol w="914400"/>
                <a:gridCol w="1143000"/>
                <a:gridCol w="762000"/>
              </a:tblGrid>
              <a:tr h="552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E[</a:t>
                      </a:r>
                      <a:r>
                        <a:rPr kumimoji="0" lang="en-US" sz="16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GeV</a:t>
                      </a: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]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Wigglers (1.9T/PM)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  <a:r>
                        <a:rPr kumimoji="0" lang="en-US" sz="16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x</a:t>
                      </a: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[nm]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1.8*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12/0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365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2.085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12/0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905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2.3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12/0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3.3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3.0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 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23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 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40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60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0/0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60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444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5.0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0/2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</a:rPr>
                        <a:t>90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4458" name="Rectangle 119"/>
          <p:cNvSpPr>
            <a:spLocks noChangeArrowheads="1"/>
          </p:cNvSpPr>
          <p:nvPr/>
        </p:nvSpPr>
        <p:spPr bwMode="auto">
          <a:xfrm>
            <a:off x="838200" y="685800"/>
            <a:ext cx="3886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</a:pPr>
            <a:r>
              <a:rPr lang="en-US" sz="2400" dirty="0">
                <a:solidFill>
                  <a:srgbClr val="B31B1B"/>
                </a:solidFill>
                <a:latin typeface="Arial" charset="0"/>
              </a:rPr>
              <a:t>Lattice Parameters</a:t>
            </a:r>
          </a:p>
          <a:p>
            <a:pPr marL="342900" indent="-342900" algn="ctr">
              <a:spcBef>
                <a:spcPct val="20000"/>
              </a:spcBef>
            </a:pPr>
            <a:endParaRPr lang="en-US" sz="1400" dirty="0">
              <a:latin typeface="Arial" charset="0"/>
            </a:endParaRPr>
          </a:p>
        </p:txBody>
      </p:sp>
      <p:sp>
        <p:nvSpPr>
          <p:cNvPr id="40056" name="AutoShape 120"/>
          <p:cNvSpPr>
            <a:spLocks noChangeArrowheads="1"/>
          </p:cNvSpPr>
          <p:nvPr/>
        </p:nvSpPr>
        <p:spPr bwMode="auto">
          <a:xfrm>
            <a:off x="2209800" y="1371600"/>
            <a:ext cx="381000" cy="3048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0000FF"/>
          </a:solidFill>
          <a:ln w="9525">
            <a:solidFill>
              <a:srgbClr val="000080"/>
            </a:solidFill>
            <a:miter lim="800000"/>
            <a:headEnd/>
            <a:tailEnd/>
          </a:ln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40057" name="Text Box 121"/>
          <p:cNvSpPr txBox="1">
            <a:spLocks noChangeArrowheads="1"/>
          </p:cNvSpPr>
          <p:nvPr/>
        </p:nvSpPr>
        <p:spPr bwMode="auto">
          <a:xfrm>
            <a:off x="838200" y="1050925"/>
            <a:ext cx="334368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dirty="0">
                <a:solidFill>
                  <a:srgbClr val="000090"/>
                </a:solidFill>
                <a:latin typeface="Arial" charset="0"/>
              </a:rPr>
              <a:t>Ultra low </a:t>
            </a:r>
            <a:r>
              <a:rPr lang="en-US" sz="1600" dirty="0" err="1">
                <a:solidFill>
                  <a:srgbClr val="000090"/>
                </a:solidFill>
                <a:latin typeface="Arial" charset="0"/>
              </a:rPr>
              <a:t>emittance</a:t>
            </a:r>
            <a:r>
              <a:rPr lang="en-US" sz="1600" dirty="0">
                <a:solidFill>
                  <a:srgbClr val="000090"/>
                </a:solidFill>
                <a:latin typeface="Arial" charset="0"/>
              </a:rPr>
              <a:t> baseline lattice</a:t>
            </a:r>
          </a:p>
        </p:txBody>
      </p:sp>
      <p:sp>
        <p:nvSpPr>
          <p:cNvPr id="40058" name="AutoShape 122"/>
          <p:cNvSpPr>
            <a:spLocks/>
          </p:cNvSpPr>
          <p:nvPr/>
        </p:nvSpPr>
        <p:spPr bwMode="auto">
          <a:xfrm>
            <a:off x="8229600" y="2209800"/>
            <a:ext cx="304800" cy="1219200"/>
          </a:xfrm>
          <a:prstGeom prst="rightBrace">
            <a:avLst>
              <a:gd name="adj1" fmla="val 33333"/>
              <a:gd name="adj2" fmla="val 50000"/>
            </a:avLst>
          </a:prstGeom>
          <a:noFill/>
          <a:ln w="9525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 sz="16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40059" name="Text Box 123"/>
          <p:cNvSpPr txBox="1">
            <a:spLocks noChangeArrowheads="1"/>
          </p:cNvSpPr>
          <p:nvPr/>
        </p:nvSpPr>
        <p:spPr bwMode="auto">
          <a:xfrm>
            <a:off x="8355464" y="2543175"/>
            <a:ext cx="869048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solidFill>
                  <a:srgbClr val="000090"/>
                </a:solidFill>
                <a:latin typeface="Arial" charset="0"/>
              </a:rPr>
              <a:t>IBS</a:t>
            </a:r>
          </a:p>
          <a:p>
            <a:pPr algn="ctr"/>
            <a:r>
              <a:rPr lang="en-US" sz="1600" dirty="0">
                <a:solidFill>
                  <a:srgbClr val="000090"/>
                </a:solidFill>
                <a:latin typeface="Arial" charset="0"/>
              </a:rPr>
              <a:t>Studies</a:t>
            </a:r>
          </a:p>
        </p:txBody>
      </p:sp>
    </p:spTree>
    <p:extLst>
      <p:ext uri="{BB962C8B-B14F-4D97-AF65-F5344CB8AC3E}">
        <p14:creationId xmlns:p14="http://schemas.microsoft.com/office/powerpoint/2010/main" val="38977004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0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0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00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00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0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0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056" grpId="0" animBg="1"/>
      <p:bldP spid="40057" grpId="0"/>
      <p:bldP spid="40058" grpId="0" animBg="1"/>
      <p:bldP spid="4005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447800"/>
            <a:ext cx="7772400" cy="1362075"/>
          </a:xfrm>
        </p:spPr>
        <p:txBody>
          <a:bodyPr/>
          <a:lstStyle/>
          <a:p>
            <a:r>
              <a:rPr lang="en-US" dirty="0" smtClean="0">
                <a:solidFill>
                  <a:srgbClr val="800000"/>
                </a:solidFill>
              </a:rPr>
              <a:t>R&amp;D Results</a:t>
            </a:r>
            <a:r>
              <a:rPr lang="en-US" dirty="0">
                <a:solidFill>
                  <a:srgbClr val="800000"/>
                </a:solidFill>
              </a:rPr>
              <a:t>	</a:t>
            </a:r>
            <a:r>
              <a:rPr lang="en-US" dirty="0" smtClean="0">
                <a:solidFill>
                  <a:srgbClr val="800000"/>
                </a:solidFill>
              </a:rPr>
              <a:t/>
            </a:r>
            <a:br>
              <a:rPr lang="en-US" dirty="0" smtClean="0">
                <a:solidFill>
                  <a:srgbClr val="800000"/>
                </a:solidFill>
              </a:rPr>
            </a:br>
            <a:r>
              <a:rPr lang="en-US" dirty="0" smtClean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Overview</a:t>
            </a:r>
            <a:r>
              <a:rPr lang="en-US" sz="2800" dirty="0">
                <a:solidFill>
                  <a:srgbClr val="800000"/>
                </a:solidFill>
              </a:rPr>
              <a:t/>
            </a:r>
            <a:br>
              <a:rPr lang="en-US" sz="2800" dirty="0">
                <a:solidFill>
                  <a:srgbClr val="800000"/>
                </a:solidFill>
              </a:rPr>
            </a:br>
            <a:r>
              <a:rPr lang="en-US" sz="2800" dirty="0" smtClean="0">
                <a:solidFill>
                  <a:srgbClr val="800000"/>
                </a:solidFill>
              </a:rPr>
              <a:t>	EC Mitigation Studies</a:t>
            </a:r>
            <a:br>
              <a:rPr lang="en-US" sz="2800" dirty="0" smtClean="0">
                <a:solidFill>
                  <a:srgbClr val="800000"/>
                </a:solidFill>
              </a:rPr>
            </a:b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Low </a:t>
            </a:r>
            <a:r>
              <a:rPr lang="en-US" sz="2800" dirty="0" err="1" smtClean="0">
                <a:solidFill>
                  <a:srgbClr val="800000"/>
                </a:solidFill>
              </a:rPr>
              <a:t>Emittance</a:t>
            </a:r>
            <a:r>
              <a:rPr lang="en-US" sz="2800" dirty="0" smtClean="0">
                <a:solidFill>
                  <a:srgbClr val="800000"/>
                </a:solidFill>
              </a:rPr>
              <a:t> Tuning Status</a:t>
            </a:r>
            <a:br>
              <a:rPr lang="en-US" sz="2800" dirty="0" smtClean="0">
                <a:solidFill>
                  <a:srgbClr val="800000"/>
                </a:solidFill>
              </a:rPr>
            </a:br>
            <a:r>
              <a:rPr lang="en-US" sz="2800" dirty="0">
                <a:solidFill>
                  <a:srgbClr val="800000"/>
                </a:solidFill>
              </a:rPr>
              <a:t>	</a:t>
            </a:r>
            <a:r>
              <a:rPr lang="en-US" sz="2800" dirty="0" smtClean="0">
                <a:solidFill>
                  <a:srgbClr val="800000"/>
                </a:solidFill>
              </a:rPr>
              <a:t>Beam Dynamics Studies</a:t>
            </a:r>
            <a:endParaRPr lang="en-US" dirty="0">
              <a:solidFill>
                <a:srgbClr val="80000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495800"/>
            <a:ext cx="7772400" cy="762000"/>
          </a:xfrm>
          <a:solidFill>
            <a:schemeClr val="bg1">
              <a:lumMod val="75000"/>
            </a:schemeClr>
          </a:solidFill>
          <a:ln w="38100">
            <a:gradFill flip="none" rotWithShape="1">
              <a:gsLst>
                <a:gs pos="0">
                  <a:srgbClr val="800000"/>
                </a:gs>
                <a:gs pos="100000">
                  <a:schemeClr val="bg1">
                    <a:lumMod val="75000"/>
                  </a:schemeClr>
                </a:gs>
                <a:gs pos="75000">
                  <a:srgbClr val="800000"/>
                </a:gs>
              </a:gsLst>
              <a:lin ang="0" scaled="1"/>
              <a:tileRect/>
            </a:gradFill>
          </a:ln>
          <a:effectLst>
            <a:softEdge rad="25400"/>
          </a:effectLst>
        </p:spPr>
        <p:txBody>
          <a:bodyPr/>
          <a:lstStyle/>
          <a:p>
            <a:r>
              <a:rPr lang="en-US" dirty="0" smtClean="0">
                <a:solidFill>
                  <a:srgbClr val="000090"/>
                </a:solidFill>
              </a:rPr>
              <a:t>Will briefly touch on a few key highlights</a:t>
            </a:r>
          </a:p>
          <a:p>
            <a:r>
              <a:rPr lang="en-US" dirty="0" smtClean="0">
                <a:solidFill>
                  <a:srgbClr val="000090"/>
                </a:solidFill>
              </a:rPr>
              <a:t>More complete treatment to appear in the </a:t>
            </a:r>
            <a:r>
              <a:rPr lang="en-US" b="1" dirty="0" smtClean="0">
                <a:solidFill>
                  <a:srgbClr val="000090"/>
                </a:solidFill>
              </a:rPr>
              <a:t>C</a:t>
            </a:r>
            <a:r>
              <a:rPr lang="en-US" sz="1600" b="1" dirty="0" smtClean="0">
                <a:solidFill>
                  <a:srgbClr val="000090"/>
                </a:solidFill>
              </a:rPr>
              <a:t>ESR</a:t>
            </a:r>
            <a:r>
              <a:rPr lang="en-US" b="1" dirty="0" smtClean="0">
                <a:solidFill>
                  <a:srgbClr val="000090"/>
                </a:solidFill>
              </a:rPr>
              <a:t>TA Phase I Report </a:t>
            </a:r>
            <a:endParaRPr lang="en-US" dirty="0">
              <a:solidFill>
                <a:srgbClr val="00009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670874-3092-4071-B45C-6F2C361E9AE6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7349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685800"/>
            <a:ext cx="9144000" cy="59436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CESR Configuration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Damping ring layout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4 dedicated EC experimental regions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Upgraded vacuum/EC instrumentation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Energy flexibility from </a:t>
            </a:r>
            <a:r>
              <a:rPr lang="en-US" sz="1600" dirty="0" smtClean="0">
                <a:solidFill>
                  <a:srgbClr val="C00000"/>
                </a:solidFill>
              </a:rPr>
              <a:t>1.8</a:t>
            </a:r>
            <a:r>
              <a:rPr lang="en-US" sz="1600" dirty="0" smtClean="0"/>
              <a:t> to </a:t>
            </a:r>
            <a:r>
              <a:rPr lang="en-US" sz="1600" dirty="0" smtClean="0">
                <a:solidFill>
                  <a:srgbClr val="C00000"/>
                </a:solidFill>
              </a:rPr>
              <a:t>5.3 </a:t>
            </a:r>
            <a:r>
              <a:rPr lang="en-US" sz="1600" dirty="0" err="1" smtClean="0">
                <a:solidFill>
                  <a:srgbClr val="C00000"/>
                </a:solidFill>
              </a:rPr>
              <a:t>GeV</a:t>
            </a:r>
            <a:r>
              <a:rPr lang="en-US" sz="1600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Beam Instrumentation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err="1" smtClean="0"/>
              <a:t>xBSM</a:t>
            </a:r>
            <a:r>
              <a:rPr lang="en-US" sz="1600" dirty="0" smtClean="0"/>
              <a:t> for </a:t>
            </a:r>
            <a:r>
              <a:rPr lang="en-US" sz="1600" dirty="0" smtClean="0">
                <a:solidFill>
                  <a:srgbClr val="C00000"/>
                </a:solidFill>
              </a:rPr>
              <a:t>positrons</a:t>
            </a:r>
            <a:r>
              <a:rPr lang="en-US" sz="1600" dirty="0" smtClean="0"/>
              <a:t> and </a:t>
            </a:r>
            <a:r>
              <a:rPr lang="en-US" sz="1600" dirty="0" smtClean="0">
                <a:solidFill>
                  <a:srgbClr val="0000FF"/>
                </a:solidFill>
              </a:rPr>
              <a:t>electrons</a:t>
            </a:r>
            <a:endParaRPr lang="en-US" sz="1400" dirty="0" smtClean="0">
              <a:solidFill>
                <a:srgbClr val="0000FF"/>
              </a:solidFill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High resolution digital BPM system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Feedback system for 4ns bunch spacing</a:t>
            </a: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EC Diagnostics and Mitigation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~30 RFAs presently deployed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TE wave measurement capability in each experimental region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Time-resolved shielded pickups in 3 experimental locations (2 with transverse information)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/>
              <a:t>Over 20 individual mitigation studies conducted in Phase I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20 chambers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2 sets of in situ SEY measurements 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/>
              <a:t>Follow-on studies in preparation for Phase II extension of program</a:t>
            </a:r>
            <a:endParaRPr lang="en-US" sz="1800" dirty="0" smtClean="0"/>
          </a:p>
          <a:p>
            <a:pPr eaLnBrk="1" hangingPunct="1">
              <a:lnSpc>
                <a:spcPct val="80000"/>
              </a:lnSpc>
            </a:pPr>
            <a:r>
              <a:rPr lang="en-US" sz="1800" dirty="0" smtClean="0"/>
              <a:t>Low Emittance Tuning and Beam Dynamics Studies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Regularly achieving &lt;10pm vertical </a:t>
            </a:r>
            <a:r>
              <a:rPr lang="en-US" sz="1600" dirty="0" err="1" smtClean="0">
                <a:cs typeface="Arial" charset="0"/>
              </a:rPr>
              <a:t>emittance</a:t>
            </a:r>
            <a:endParaRPr lang="en-US" sz="1600" dirty="0" smtClean="0">
              <a:cs typeface="Arial" charset="0"/>
            </a:endParaRP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Continuing to explore the </a:t>
            </a:r>
            <a:r>
              <a:rPr lang="en-US" sz="1600" dirty="0" err="1" smtClean="0">
                <a:cs typeface="Arial" charset="0"/>
              </a:rPr>
              <a:t>emittance</a:t>
            </a:r>
            <a:r>
              <a:rPr lang="en-US" sz="1600" dirty="0" smtClean="0">
                <a:cs typeface="Arial" charset="0"/>
              </a:rPr>
              <a:t> reach of new instrumentation and techniques for LET</a:t>
            </a:r>
          </a:p>
          <a:p>
            <a:pPr lvl="1" eaLnBrk="1" hangingPunct="1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Systematic studies of beam instability thresholds and </a:t>
            </a:r>
            <a:r>
              <a:rPr lang="en-US" sz="1600" dirty="0" err="1" smtClean="0">
                <a:cs typeface="Arial" charset="0"/>
              </a:rPr>
              <a:t>emittance</a:t>
            </a:r>
            <a:r>
              <a:rPr lang="en-US" sz="1600" dirty="0" smtClean="0">
                <a:cs typeface="Arial" charset="0"/>
              </a:rPr>
              <a:t> dilution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Detailed comparison with simulation ongoing</a:t>
            </a:r>
          </a:p>
          <a:p>
            <a:pPr lvl="2">
              <a:lnSpc>
                <a:spcPct val="80000"/>
              </a:lnSpc>
            </a:pPr>
            <a:r>
              <a:rPr lang="en-US" sz="1600" dirty="0" smtClean="0">
                <a:cs typeface="Arial" charset="0"/>
              </a:rPr>
              <a:t>Additional tests envisioned based on initial observations</a:t>
            </a:r>
          </a:p>
        </p:txBody>
      </p:sp>
      <p:pic>
        <p:nvPicPr>
          <p:cNvPr id="15368" name="Picture 6"/>
          <p:cNvPicPr>
            <a:picLocks noChangeAspect="1" noChangeArrowheads="1"/>
          </p:cNvPicPr>
          <p:nvPr/>
        </p:nvPicPr>
        <p:blipFill rotWithShape="1">
          <a:blip r:embed="rId3" cstate="print"/>
          <a:srcRect t="1" b="-2253"/>
          <a:stretch/>
        </p:blipFill>
        <p:spPr bwMode="auto">
          <a:xfrm>
            <a:off x="4649607" y="609600"/>
            <a:ext cx="4494393" cy="288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25400"/>
          </a:effectLst>
        </p:spPr>
      </p:pic>
      <p:sp>
        <p:nvSpPr>
          <p:cNvPr id="15369" name="Text Box 7"/>
          <p:cNvSpPr txBox="1">
            <a:spLocks noChangeArrowheads="1"/>
          </p:cNvSpPr>
          <p:nvPr/>
        </p:nvSpPr>
        <p:spPr bwMode="auto">
          <a:xfrm>
            <a:off x="5508625" y="990600"/>
            <a:ext cx="27971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CC0000"/>
                </a:solidFill>
                <a:latin typeface="Arial" charset="0"/>
              </a:rPr>
              <a:t>Tune shifts for 4ns bunch spacing - feedback error signal</a:t>
            </a:r>
          </a:p>
        </p:txBody>
      </p:sp>
      <p:sp>
        <p:nvSpPr>
          <p:cNvPr id="15370" name="Text Box 8"/>
          <p:cNvSpPr txBox="1">
            <a:spLocks noChangeArrowheads="1"/>
          </p:cNvSpPr>
          <p:nvPr/>
        </p:nvSpPr>
        <p:spPr bwMode="auto">
          <a:xfrm>
            <a:off x="7845425" y="2816423"/>
            <a:ext cx="12954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dirty="0" smtClean="0">
                <a:solidFill>
                  <a:srgbClr val="CC0000"/>
                </a:solidFill>
                <a:latin typeface="Arial" charset="0"/>
              </a:rPr>
              <a:t>D</a:t>
            </a:r>
            <a:r>
              <a:rPr lang="en-US" sz="1400" dirty="0">
                <a:solidFill>
                  <a:srgbClr val="CC0000"/>
                </a:solidFill>
                <a:latin typeface="Arial" charset="0"/>
              </a:rPr>
              <a:t>. </a:t>
            </a:r>
            <a:r>
              <a:rPr lang="en-US" sz="1400" dirty="0" err="1">
                <a:solidFill>
                  <a:srgbClr val="CC0000"/>
                </a:solidFill>
                <a:latin typeface="Arial" charset="0"/>
              </a:rPr>
              <a:t>Teytelman</a:t>
            </a:r>
            <a:r>
              <a:rPr lang="en-US" sz="1400" dirty="0">
                <a:solidFill>
                  <a:srgbClr val="CC0000"/>
                </a:solidFill>
                <a:latin typeface="Arial" charset="0"/>
              </a:rPr>
              <a:t> 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6A3ACE3-A467-4D16-B638-25598CCE46C7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153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R&amp;D Status Overview</a:t>
            </a:r>
          </a:p>
        </p:txBody>
      </p:sp>
    </p:spTree>
    <p:extLst>
      <p:ext uri="{BB962C8B-B14F-4D97-AF65-F5344CB8AC3E}">
        <p14:creationId xmlns:p14="http://schemas.microsoft.com/office/powerpoint/2010/main" val="6487662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EC Mitigations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  <p:graphicFrame>
        <p:nvGraphicFramePr>
          <p:cNvPr id="7" name="Content Placeholder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81902169"/>
              </p:ext>
            </p:extLst>
          </p:nvPr>
        </p:nvGraphicFramePr>
        <p:xfrm>
          <a:off x="70757" y="506576"/>
          <a:ext cx="9002486" cy="5759055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3516086"/>
                <a:gridCol w="1097280"/>
                <a:gridCol w="1097280"/>
                <a:gridCol w="1097280"/>
                <a:gridCol w="1097280"/>
                <a:gridCol w="1097280"/>
              </a:tblGrid>
              <a:tr h="388165"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Drift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Quad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Dipole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Wiggler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/>
                        <a:t>VC </a:t>
                      </a:r>
                      <a:r>
                        <a:rPr lang="en-US" dirty="0" err="1" smtClean="0"/>
                        <a:t>Fab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dirty="0" smtClean="0"/>
                        <a:t>Al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CU,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SLAC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449822">
                <a:tc>
                  <a:txBody>
                    <a:bodyPr/>
                    <a:lstStyle/>
                    <a:p>
                      <a:r>
                        <a:rPr lang="en-US" dirty="0" smtClean="0"/>
                        <a:t>Cu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KEK,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LBNL,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SLAC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TiN</a:t>
                      </a:r>
                      <a:r>
                        <a:rPr lang="en-US" dirty="0" smtClean="0"/>
                        <a:t> on Al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CU, SLAC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9822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TiN</a:t>
                      </a:r>
                      <a:r>
                        <a:rPr lang="en-US" dirty="0" smtClean="0"/>
                        <a:t> on Cu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, </a:t>
                      </a:r>
                      <a:r>
                        <a:rPr lang="en-US" sz="1800" dirty="0" smtClean="0">
                          <a:latin typeface="Zapf Dingbats"/>
                          <a:ea typeface="Zapf Dingbats"/>
                          <a:cs typeface="Zapf Dingbats"/>
                          <a:sym typeface="Zapf Dingbats"/>
                        </a:rPr>
                        <a:t>✗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KEK,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LBNL,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SLAC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baseline="0" dirty="0" smtClean="0"/>
                        <a:t>Amorphous C on Al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CERN,</a:t>
                      </a:r>
                      <a:r>
                        <a:rPr lang="en-US" sz="1200" baseline="0" dirty="0" smtClean="0"/>
                        <a:t> CU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dirty="0" smtClean="0"/>
                        <a:t>NEG on SS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dirty="0" smtClean="0"/>
                        <a:t>Diamond-like C on Al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1800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CU, KEK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dirty="0" smtClean="0"/>
                        <a:t>Solenoid Windings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88165">
                <a:tc>
                  <a:txBody>
                    <a:bodyPr/>
                    <a:lstStyle/>
                    <a:p>
                      <a:r>
                        <a:rPr lang="en-US" dirty="0" smtClean="0"/>
                        <a:t>Fins w/</a:t>
                      </a:r>
                      <a:r>
                        <a:rPr lang="en-US" dirty="0" err="1" smtClean="0"/>
                        <a:t>TiN</a:t>
                      </a:r>
                      <a:r>
                        <a:rPr lang="en-US" dirty="0" smtClean="0"/>
                        <a:t> on Al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SLAC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  <a:tr h="449822">
                <a:tc>
                  <a:txBody>
                    <a:bodyPr/>
                    <a:lstStyle/>
                    <a:p>
                      <a:r>
                        <a:rPr lang="en-US" dirty="0" smtClean="0"/>
                        <a:t>Triangular Grooves</a:t>
                      </a:r>
                      <a:r>
                        <a:rPr lang="en-US" baseline="0" dirty="0" smtClean="0"/>
                        <a:t> on Cu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KEK,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LBNL,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SLAC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367735">
                <a:tc>
                  <a:txBody>
                    <a:bodyPr/>
                    <a:lstStyle/>
                    <a:p>
                      <a:r>
                        <a:rPr lang="en-US" dirty="0" smtClean="0"/>
                        <a:t>Triangular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Grooves w/</a:t>
                      </a:r>
                      <a:r>
                        <a:rPr lang="en-US" dirty="0" err="1" smtClean="0"/>
                        <a:t>TiN</a:t>
                      </a:r>
                      <a:r>
                        <a:rPr lang="en-US" dirty="0" smtClean="0"/>
                        <a:t> on Al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 smtClean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smtClean="0"/>
                        <a:t>CU, SLAC</a:t>
                      </a:r>
                      <a:endParaRPr lang="en-US" sz="12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9822">
                <a:tc>
                  <a:txBody>
                    <a:bodyPr/>
                    <a:lstStyle/>
                    <a:p>
                      <a:r>
                        <a:rPr lang="en-US" dirty="0" smtClean="0"/>
                        <a:t>Triangular Grooves</a:t>
                      </a:r>
                      <a:r>
                        <a:rPr lang="en-US" baseline="0" dirty="0" smtClean="0"/>
                        <a:t> w/</a:t>
                      </a:r>
                      <a:r>
                        <a:rPr lang="en-US" baseline="0" dirty="0" err="1" smtClean="0"/>
                        <a:t>TiN</a:t>
                      </a:r>
                      <a:r>
                        <a:rPr lang="en-US" baseline="0" dirty="0" smtClean="0"/>
                        <a:t> on Cu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smtClean="0">
                          <a:solidFill>
                            <a:schemeClr val="accent2">
                              <a:lumMod val="60000"/>
                              <a:lumOff val="40000"/>
                            </a:schemeClr>
                          </a:solidFill>
                          <a:sym typeface="Wingdings"/>
                        </a:rPr>
                        <a:t></a:t>
                      </a:r>
                      <a:endParaRPr lang="en-US" sz="1800" dirty="0" smtClean="0"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KEK,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LBNL,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SLAC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</a:tr>
              <a:tr h="449822">
                <a:tc>
                  <a:txBody>
                    <a:bodyPr/>
                    <a:lstStyle/>
                    <a:p>
                      <a:r>
                        <a:rPr lang="en-US" dirty="0" smtClean="0"/>
                        <a:t>Clearing Electrode</a:t>
                      </a:r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sym typeface="Wingdings"/>
                        </a:rPr>
                        <a:t></a:t>
                      </a:r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smtClean="0"/>
                        <a:t>CU,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KEK,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LBNL,</a:t>
                      </a:r>
                      <a:r>
                        <a:rPr lang="en-US" sz="1200" baseline="0" dirty="0" smtClean="0"/>
                        <a:t> </a:t>
                      </a:r>
                      <a:r>
                        <a:rPr lang="en-US" sz="1200" dirty="0" smtClean="0"/>
                        <a:t>SLAC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6441931" y="6260068"/>
            <a:ext cx="23340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  <a:sym typeface="Wingdings"/>
              </a:rPr>
              <a:t></a:t>
            </a:r>
            <a:r>
              <a:rPr lang="en-US" sz="1800" dirty="0" smtClean="0">
                <a:sym typeface="Wingdings"/>
              </a:rPr>
              <a:t> </a:t>
            </a:r>
            <a:r>
              <a:rPr lang="en-US" sz="18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= installed Jan 2011</a:t>
            </a:r>
            <a:endParaRPr lang="en-US" sz="18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252882"/>
            <a:ext cx="2553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ym typeface="Wingdings"/>
              </a:rPr>
              <a:t> </a:t>
            </a:r>
            <a:r>
              <a:rPr lang="en-US" sz="1800" dirty="0" smtClean="0"/>
              <a:t>= chamber(s) deployed</a:t>
            </a:r>
            <a:endParaRPr lang="en-US" sz="1800" dirty="0"/>
          </a:p>
        </p:txBody>
      </p:sp>
      <p:sp>
        <p:nvSpPr>
          <p:cNvPr id="10" name="TextBox 9"/>
          <p:cNvSpPr txBox="1"/>
          <p:nvPr/>
        </p:nvSpPr>
        <p:spPr>
          <a:xfrm>
            <a:off x="2743200" y="6249008"/>
            <a:ext cx="36549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Zapf Dingbats"/>
                <a:ea typeface="Zapf Dingbats"/>
                <a:cs typeface="Zapf Dingbats"/>
                <a:sym typeface="Zapf Dingbats"/>
              </a:rPr>
              <a:t>✗</a:t>
            </a:r>
            <a:r>
              <a:rPr lang="en-US" sz="1800" dirty="0" smtClean="0">
                <a:sym typeface="Wingdings"/>
              </a:rPr>
              <a:t> </a:t>
            </a:r>
            <a:r>
              <a:rPr lang="en-US" sz="1800" dirty="0" smtClean="0"/>
              <a:t>= deployed in CESR Arc, Jan 2011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497810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ift15E_1x20_all_2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3" r="9060"/>
          <a:stretch/>
        </p:blipFill>
        <p:spPr>
          <a:xfrm>
            <a:off x="0" y="3200400"/>
            <a:ext cx="4102101" cy="3428999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2" name="Picture 11" descr="drift15E_1x20_clean_2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" r="8631" b="2369"/>
          <a:stretch/>
        </p:blipFill>
        <p:spPr>
          <a:xfrm>
            <a:off x="429723" y="3276600"/>
            <a:ext cx="3913677" cy="3352800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Region Observations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ILC Physics Advisory Committee Meeting - Taipei, Taiwan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9" name="Picture 8" descr="dPdI_Q15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r="2315"/>
          <a:stretch/>
        </p:blipFill>
        <p:spPr>
          <a:xfrm>
            <a:off x="4090147" y="3200401"/>
            <a:ext cx="5053853" cy="3429000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33400"/>
            <a:ext cx="7010400" cy="2590800"/>
          </a:xfrm>
        </p:spPr>
        <p:txBody>
          <a:bodyPr/>
          <a:lstStyle/>
          <a:p>
            <a:pPr marL="228600" indent="-228600"/>
            <a:r>
              <a:rPr lang="en-US" sz="2000" dirty="0" smtClean="0"/>
              <a:t>Q15 E/W Arc Studies </a:t>
            </a:r>
            <a:r>
              <a:rPr lang="en-US" sz="2000" dirty="0" smtClean="0"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cs typeface="Wingdings 3" charset="2"/>
              </a:rPr>
              <a:t> Coating Tests</a:t>
            </a:r>
          </a:p>
          <a:p>
            <a:pPr marL="457200" lvl="1" indent="-228600"/>
            <a:r>
              <a:rPr lang="en-US" sz="1800" dirty="0" smtClean="0">
                <a:cs typeface="Wingdings 3" charset="2"/>
              </a:rPr>
              <a:t>Bare Al  </a:t>
            </a:r>
            <a:r>
              <a:rPr lang="en-US" sz="1800" dirty="0" err="1" smtClean="0">
                <a:cs typeface="Wingdings 3" charset="2"/>
              </a:rPr>
              <a:t>vs</a:t>
            </a:r>
            <a:r>
              <a:rPr lang="en-US" sz="1800" dirty="0" smtClean="0">
                <a:cs typeface="Wingdings 3" charset="2"/>
              </a:rPr>
              <a:t> </a:t>
            </a:r>
            <a:r>
              <a:rPr lang="en-US" sz="1800" dirty="0" err="1" smtClean="0">
                <a:cs typeface="Wingdings 3" charset="2"/>
              </a:rPr>
              <a:t>TiN</a:t>
            </a:r>
            <a:r>
              <a:rPr lang="en-US" sz="1800" dirty="0" smtClean="0">
                <a:cs typeface="Wingdings 3" charset="2"/>
              </a:rPr>
              <a:t>, amorphous C, and diamond-like C (all on Al)</a:t>
            </a:r>
          </a:p>
          <a:p>
            <a:pPr marL="457200" lvl="1" indent="-228600"/>
            <a:r>
              <a:rPr lang="en-US" sz="1800" dirty="0" smtClean="0">
                <a:cs typeface="Wingdings 3" charset="2"/>
              </a:rPr>
              <a:t>Vacuum performance (</a:t>
            </a:r>
            <a:r>
              <a:rPr lang="en-US" sz="1800" dirty="0" err="1" smtClean="0">
                <a:cs typeface="Wingdings 3" charset="2"/>
              </a:rPr>
              <a:t>eg</a:t>
            </a:r>
            <a:r>
              <a:rPr lang="en-US" sz="1800" dirty="0" smtClean="0">
                <a:cs typeface="Wingdings 3" charset="2"/>
              </a:rPr>
              <a:t>. </a:t>
            </a:r>
            <a:r>
              <a:rPr lang="en-US" sz="1800" dirty="0" err="1" smtClean="0">
                <a:cs typeface="Wingdings 3" charset="2"/>
              </a:rPr>
              <a:t>dP</a:t>
            </a:r>
            <a:r>
              <a:rPr lang="en-US" sz="1800" dirty="0" smtClean="0">
                <a:cs typeface="Wingdings 3" charset="2"/>
              </a:rPr>
              <a:t>/</a:t>
            </a:r>
            <a:r>
              <a:rPr lang="en-US" sz="1800" dirty="0" err="1" smtClean="0">
                <a:cs typeface="Wingdings 3" charset="2"/>
              </a:rPr>
              <a:t>dI</a:t>
            </a:r>
            <a:r>
              <a:rPr lang="en-US" sz="1800" dirty="0" smtClean="0">
                <a:cs typeface="Wingdings 3" charset="2"/>
              </a:rPr>
              <a:t>) poorer for coatings</a:t>
            </a:r>
          </a:p>
          <a:p>
            <a:pPr marL="457200" lvl="1" indent="-228600"/>
            <a:r>
              <a:rPr lang="en-US" sz="1800" dirty="0" smtClean="0">
                <a:cs typeface="Wingdings 3" charset="2"/>
              </a:rPr>
              <a:t>EC performance of </a:t>
            </a:r>
            <a:r>
              <a:rPr lang="en-US" sz="1800" dirty="0" err="1" smtClean="0">
                <a:cs typeface="Wingdings 3" charset="2"/>
              </a:rPr>
              <a:t>TiN</a:t>
            </a:r>
            <a:r>
              <a:rPr lang="en-US" sz="1800" dirty="0" smtClean="0">
                <a:cs typeface="Wingdings 3" charset="2"/>
              </a:rPr>
              <a:t> and the carbon coatings in a </a:t>
            </a:r>
            <a:r>
              <a:rPr lang="en-US" sz="1800" i="1" dirty="0" smtClean="0">
                <a:cs typeface="Wingdings 3" charset="2"/>
              </a:rPr>
              <a:t>similar</a:t>
            </a:r>
            <a:r>
              <a:rPr lang="en-US" sz="1800" dirty="0" smtClean="0">
                <a:cs typeface="Wingdings 3" charset="2"/>
              </a:rPr>
              <a:t> range </a:t>
            </a:r>
            <a:r>
              <a:rPr lang="en-US" sz="1800" dirty="0" smtClean="0">
                <a:latin typeface="Wingdings 3" charset="2"/>
                <a:cs typeface="Wingdings 3" charset="2"/>
              </a:rPr>
              <a:t>a</a:t>
            </a:r>
            <a:r>
              <a:rPr lang="en-US" sz="1800" dirty="0" smtClean="0">
                <a:cs typeface="Wingdings 3" charset="2"/>
              </a:rPr>
              <a:t> consistent with </a:t>
            </a:r>
            <a:r>
              <a:rPr lang="en-US" sz="1800" i="1" dirty="0" smtClean="0">
                <a:solidFill>
                  <a:srgbClr val="000090"/>
                </a:solidFill>
                <a:cs typeface="Wingdings 3" charset="2"/>
              </a:rPr>
              <a:t>in situ SEY </a:t>
            </a:r>
            <a:r>
              <a:rPr lang="en-US" sz="1800" dirty="0" smtClean="0">
                <a:cs typeface="Wingdings 3" charset="2"/>
              </a:rPr>
              <a:t>measurements for processed </a:t>
            </a:r>
            <a:r>
              <a:rPr lang="en-US" sz="1800" dirty="0" err="1" smtClean="0">
                <a:cs typeface="Wingdings 3" charset="2"/>
              </a:rPr>
              <a:t>TiN</a:t>
            </a:r>
            <a:r>
              <a:rPr lang="en-US" sz="1800" dirty="0" smtClean="0">
                <a:cs typeface="Wingdings 3" charset="2"/>
              </a:rPr>
              <a:t> and </a:t>
            </a:r>
            <a:r>
              <a:rPr lang="en-US" sz="1800" dirty="0" err="1" smtClean="0">
                <a:cs typeface="Wingdings 3" charset="2"/>
              </a:rPr>
              <a:t>aC</a:t>
            </a:r>
            <a:r>
              <a:rPr lang="en-US" sz="1800" dirty="0" smtClean="0">
                <a:cs typeface="Wingdings 3" charset="2"/>
              </a:rPr>
              <a:t> near unity</a:t>
            </a:r>
          </a:p>
          <a:p>
            <a:pPr marL="57150" indent="-228600"/>
            <a:r>
              <a:rPr lang="en-US" sz="2200" dirty="0" smtClean="0">
                <a:cs typeface="Wingdings 3" charset="2"/>
              </a:rPr>
              <a:t>Also NEG tests in L3 experimental region</a:t>
            </a:r>
          </a:p>
          <a:p>
            <a:pPr marL="457200" lvl="1" indent="-228600"/>
            <a:r>
              <a:rPr lang="en-US" sz="1800" dirty="0" smtClean="0">
                <a:cs typeface="Wingdings 3" charset="2"/>
              </a:rPr>
              <a:t>Requires detailed simulation capability for direct comparison</a:t>
            </a:r>
          </a:p>
          <a:p>
            <a:pPr marL="457200" lvl="1" indent="-228600"/>
            <a:endParaRPr lang="en-US" sz="1600" dirty="0" smtClean="0"/>
          </a:p>
          <a:p>
            <a:pPr marL="628650" lvl="1" indent="-228600"/>
            <a:endParaRPr lang="en-US" sz="1600" dirty="0"/>
          </a:p>
          <a:p>
            <a:pPr marL="228600" indent="-228600"/>
            <a:endParaRPr lang="en-US" sz="2000" dirty="0"/>
          </a:p>
        </p:txBody>
      </p:sp>
      <p:grpSp>
        <p:nvGrpSpPr>
          <p:cNvPr id="14" name="Group 13"/>
          <p:cNvGrpSpPr/>
          <p:nvPr/>
        </p:nvGrpSpPr>
        <p:grpSpPr>
          <a:xfrm>
            <a:off x="6691090" y="609600"/>
            <a:ext cx="2452910" cy="3810000"/>
            <a:chOff x="6691090" y="609600"/>
            <a:chExt cx="2452910" cy="3810000"/>
          </a:xfrm>
        </p:grpSpPr>
        <p:pic>
          <p:nvPicPr>
            <p:cNvPr id="10" name="Picture 3"/>
            <p:cNvPicPr>
              <a:picLocks noChangeAspect="1" noChangeArrowheads="1"/>
            </p:cNvPicPr>
            <p:nvPr/>
          </p:nvPicPr>
          <p:blipFill>
            <a:blip r:embed="rId6"/>
            <a:srcRect l="3925" r="5805"/>
            <a:stretch>
              <a:fillRect/>
            </a:stretch>
          </p:blipFill>
          <p:spPr bwMode="auto">
            <a:xfrm>
              <a:off x="6691090" y="609600"/>
              <a:ext cx="2452910" cy="381000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chemeClr val="accent6">
                  <a:lumMod val="50000"/>
                </a:schemeClr>
              </a:solidFill>
              <a:miter lim="800000"/>
              <a:headEnd/>
              <a:tailEnd/>
            </a:ln>
            <a:effectLst>
              <a:softEdge rad="38100"/>
            </a:effectLst>
          </p:spPr>
        </p:pic>
        <p:sp>
          <p:nvSpPr>
            <p:cNvPr id="13" name="TextBox 12"/>
            <p:cNvSpPr txBox="1"/>
            <p:nvPr/>
          </p:nvSpPr>
          <p:spPr>
            <a:xfrm>
              <a:off x="7772400" y="990600"/>
              <a:ext cx="1287332" cy="58477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 smtClean="0">
                  <a:solidFill>
                    <a:srgbClr val="000090"/>
                  </a:solidFill>
                  <a:latin typeface="+mn-lt"/>
                </a:rPr>
                <a:t>In Situ </a:t>
              </a:r>
              <a:br>
                <a:rPr lang="en-US" sz="1600" dirty="0" smtClean="0">
                  <a:solidFill>
                    <a:srgbClr val="000090"/>
                  </a:solidFill>
                  <a:latin typeface="+mn-lt"/>
                </a:rPr>
              </a:br>
              <a:r>
                <a:rPr lang="en-US" sz="1600" dirty="0" smtClean="0">
                  <a:solidFill>
                    <a:srgbClr val="000090"/>
                  </a:solidFill>
                  <a:latin typeface="+mn-lt"/>
                </a:rPr>
                <a:t>SEY Station</a:t>
              </a:r>
              <a:endParaRPr lang="en-US" sz="1600" dirty="0">
                <a:solidFill>
                  <a:srgbClr val="000090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750966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5181600" cy="5943600"/>
          </a:xfrm>
        </p:spPr>
        <p:txBody>
          <a:bodyPr/>
          <a:lstStyle/>
          <a:p>
            <a:r>
              <a:rPr lang="en-US" sz="2400" dirty="0" smtClean="0"/>
              <a:t>Goal:</a:t>
            </a:r>
            <a:endParaRPr lang="en-US" sz="2400" dirty="0"/>
          </a:p>
          <a:p>
            <a:pPr marL="342900" lvl="1" indent="0">
              <a:buNone/>
            </a:pPr>
            <a:r>
              <a:rPr lang="en-US" sz="2000" dirty="0" smtClean="0"/>
              <a:t>Evaluate surfaces under a wide range of conditions to evaluate in situ surface parameters using the RFA data</a:t>
            </a:r>
          </a:p>
          <a:p>
            <a:pPr marL="571500" lvl="1" indent="-228600"/>
            <a:r>
              <a:rPr lang="en-US" sz="2000" dirty="0" smtClean="0"/>
              <a:t>Vary:  </a:t>
            </a:r>
            <a:r>
              <a:rPr lang="en-US" sz="2000" dirty="0" smtClean="0">
                <a:solidFill>
                  <a:srgbClr val="000090"/>
                </a:solidFill>
              </a:rPr>
              <a:t>Bunch charge &amp; spacing, species, beam energy, RFA retarding voltage</a:t>
            </a:r>
          </a:p>
          <a:p>
            <a:pPr marL="571500" lvl="1" indent="-228600"/>
            <a:r>
              <a:rPr lang="en-US" sz="2000" dirty="0" smtClean="0"/>
              <a:t>Fit for: 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90"/>
                </a:solidFill>
              </a:rPr>
              <a:t>Peak value of the true SEY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Energy of the SEY peak</a:t>
            </a:r>
            <a:br>
              <a:rPr lang="en-US" sz="2000" dirty="0" smtClean="0">
                <a:solidFill>
                  <a:srgbClr val="000090"/>
                </a:solidFill>
              </a:rPr>
            </a:br>
            <a:r>
              <a:rPr lang="en-US" sz="2000" dirty="0" smtClean="0">
                <a:solidFill>
                  <a:srgbClr val="000090"/>
                </a:solidFill>
              </a:rPr>
              <a:t>Elastic scattering fraction, </a:t>
            </a:r>
            <a:r>
              <a:rPr lang="en-US" sz="2000" dirty="0" smtClean="0">
                <a:solidFill>
                  <a:srgbClr val="000090"/>
                </a:solidFill>
                <a:latin typeface="Symbol" charset="2"/>
                <a:cs typeface="Symbol" charset="2"/>
              </a:rPr>
              <a:t>d</a:t>
            </a:r>
            <a:r>
              <a:rPr lang="en-US" sz="2000" dirty="0" smtClean="0">
                <a:solidFill>
                  <a:srgbClr val="000090"/>
                </a:solidFill>
                <a:cs typeface="Symbol" charset="2"/>
              </a:rPr>
              <a:t>(0)</a:t>
            </a:r>
            <a:br>
              <a:rPr lang="en-US" sz="2000" dirty="0" smtClean="0">
                <a:solidFill>
                  <a:srgbClr val="000090"/>
                </a:solidFill>
                <a:cs typeface="Symbol" charset="2"/>
              </a:rPr>
            </a:br>
            <a:r>
              <a:rPr lang="en-US" sz="2000" dirty="0" err="1" smtClean="0">
                <a:solidFill>
                  <a:srgbClr val="000090"/>
                </a:solidFill>
                <a:cs typeface="Symbol" charset="2"/>
              </a:rPr>
              <a:t>Rediffused</a:t>
            </a:r>
            <a:r>
              <a:rPr lang="en-US" sz="2000" dirty="0" smtClean="0">
                <a:solidFill>
                  <a:srgbClr val="000090"/>
                </a:solidFill>
                <a:cs typeface="Symbol" charset="2"/>
              </a:rPr>
              <a:t> scattering fraction</a:t>
            </a:r>
            <a:br>
              <a:rPr lang="en-US" sz="2000" dirty="0" smtClean="0">
                <a:solidFill>
                  <a:srgbClr val="000090"/>
                </a:solidFill>
                <a:cs typeface="Symbol" charset="2"/>
              </a:rPr>
            </a:br>
            <a:r>
              <a:rPr lang="en-US" sz="2000" dirty="0" smtClean="0">
                <a:solidFill>
                  <a:srgbClr val="000090"/>
                </a:solidFill>
                <a:cs typeface="Symbol" charset="2"/>
              </a:rPr>
              <a:t>Quantum </a:t>
            </a:r>
            <a:r>
              <a:rPr lang="en-US" sz="2000" dirty="0" err="1" smtClean="0">
                <a:solidFill>
                  <a:srgbClr val="000090"/>
                </a:solidFill>
                <a:cs typeface="Symbol" charset="2"/>
              </a:rPr>
              <a:t>effeiciency</a:t>
            </a:r>
            <a:endParaRPr lang="en-US" sz="2000" dirty="0" smtClean="0">
              <a:solidFill>
                <a:srgbClr val="000090"/>
              </a:solidFill>
              <a:cs typeface="Symbol" charset="2"/>
            </a:endParaRPr>
          </a:p>
          <a:p>
            <a:r>
              <a:rPr lang="en-US" sz="2400" dirty="0" smtClean="0"/>
              <a:t>Incorporate constraints from other sources</a:t>
            </a:r>
            <a:endParaRPr lang="en-US" sz="2400" dirty="0"/>
          </a:p>
          <a:p>
            <a:pPr marL="571500" lvl="1" indent="-228600"/>
            <a:r>
              <a:rPr lang="en-US" sz="2000" dirty="0" smtClean="0"/>
              <a:t>Time-resolved detector data</a:t>
            </a:r>
          </a:p>
          <a:p>
            <a:pPr marL="571500" lvl="1" indent="-228600"/>
            <a:r>
              <a:rPr lang="en-US" sz="2000" dirty="0" smtClean="0"/>
              <a:t>3D photon transport model (Synrad3D)</a:t>
            </a:r>
            <a:endParaRPr lang="en-US" sz="2000" dirty="0"/>
          </a:p>
          <a:p>
            <a:pPr marL="0" indent="0">
              <a:buNone/>
            </a:pPr>
            <a:endParaRPr lang="en-US" sz="2400" dirty="0" smtClean="0">
              <a:solidFill>
                <a:srgbClr val="000090"/>
              </a:solidFill>
            </a:endParaRPr>
          </a:p>
          <a:p>
            <a:pPr lvl="2"/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Region Data </a:t>
            </a:r>
            <a:r>
              <a:rPr lang="en-US" dirty="0" err="1" smtClean="0"/>
              <a:t>vs</a:t>
            </a:r>
            <a:r>
              <a:rPr lang="en-US" dirty="0" smtClean="0"/>
              <a:t> Simulation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7" name="Picture 6" descr="rfa_results_combined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566928"/>
            <a:ext cx="3988279" cy="6100398"/>
          </a:xfrm>
          <a:prstGeom prst="rect">
            <a:avLst/>
          </a:prstGeom>
          <a:effectLst>
            <a:softEdge rad="38100"/>
          </a:effectLst>
        </p:spPr>
      </p:pic>
      <p:sp>
        <p:nvSpPr>
          <p:cNvPr id="8" name="TextBox 7"/>
          <p:cNvSpPr txBox="1"/>
          <p:nvPr/>
        </p:nvSpPr>
        <p:spPr>
          <a:xfrm>
            <a:off x="3962400" y="609600"/>
            <a:ext cx="19083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90"/>
                </a:solidFill>
                <a:latin typeface="+mn-lt"/>
              </a:rPr>
              <a:t>5.3GeV </a:t>
            </a:r>
            <a:r>
              <a:rPr lang="en-US" sz="2000" dirty="0" err="1" smtClean="0">
                <a:solidFill>
                  <a:srgbClr val="000090"/>
                </a:solidFill>
                <a:latin typeface="+mn-lt"/>
              </a:rPr>
              <a:t>Data</a:t>
            </a:r>
            <a:r>
              <a:rPr lang="en-US" sz="2000" dirty="0" err="1" smtClean="0">
                <a:solidFill>
                  <a:srgbClr val="000090"/>
                </a:solidFill>
                <a:latin typeface="Wingdings 3" charset="2"/>
                <a:cs typeface="Wingdings 3" charset="2"/>
              </a:rPr>
              <a:t>a</a:t>
            </a:r>
            <a:endParaRPr lang="en-US" sz="2000" dirty="0">
              <a:solidFill>
                <a:srgbClr val="00009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1579365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lifetime_20100327_15e_6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924" y="3733800"/>
            <a:ext cx="2840176" cy="2870199"/>
          </a:xfrm>
          <a:prstGeom prst="rect">
            <a:avLst/>
          </a:prstGeom>
        </p:spPr>
      </p:pic>
      <p:pic>
        <p:nvPicPr>
          <p:cNvPr id="31" name="Picture 30" descr="lifetime_20100327_15e_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399" y="3733800"/>
            <a:ext cx="2848785" cy="287889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381000"/>
          </a:xfrm>
        </p:spPr>
        <p:txBody>
          <a:bodyPr/>
          <a:lstStyle/>
          <a:p>
            <a:r>
              <a:rPr lang="en-US" dirty="0" err="1" smtClean="0"/>
              <a:t>spu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0"/>
            <a:ext cx="6934200" cy="533400"/>
          </a:xfrm>
        </p:spPr>
        <p:txBody>
          <a:bodyPr/>
          <a:lstStyle/>
          <a:p>
            <a:r>
              <a:rPr lang="en-US" dirty="0" smtClean="0"/>
              <a:t>Time-Resolved (SPU) Comparisons:  </a:t>
            </a:r>
            <a:r>
              <a:rPr lang="en-US" dirty="0" smtClean="0">
                <a:latin typeface="Symbol" charset="2"/>
                <a:cs typeface="Symbol" charset="2"/>
              </a:rPr>
              <a:t>d</a:t>
            </a:r>
            <a:r>
              <a:rPr lang="en-US" dirty="0" smtClean="0">
                <a:cs typeface="Symbol" charset="2"/>
              </a:rPr>
              <a:t>(0)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9" name="Picture 8" descr="lifetime_20100517_15w_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0" y="685800"/>
            <a:ext cx="3003550" cy="2940050"/>
          </a:xfrm>
          <a:prstGeom prst="rect">
            <a:avLst/>
          </a:prstGeom>
        </p:spPr>
      </p:pic>
      <p:pic>
        <p:nvPicPr>
          <p:cNvPr id="10" name="Picture 9" descr="lifetime_20100517_15w_2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85800"/>
            <a:ext cx="2851503" cy="2905760"/>
          </a:xfrm>
          <a:prstGeom prst="rect">
            <a:avLst/>
          </a:prstGeom>
        </p:spPr>
      </p:pic>
      <p:pic>
        <p:nvPicPr>
          <p:cNvPr id="11" name="Picture 10" descr="lifetime_20100517_15w_5.eps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6650" y="685800"/>
            <a:ext cx="2851150" cy="2917456"/>
          </a:xfrm>
          <a:prstGeom prst="rect">
            <a:avLst/>
          </a:prstGeom>
        </p:spPr>
      </p:pic>
      <p:pic>
        <p:nvPicPr>
          <p:cNvPr id="12" name="Picture 11" descr="lifetime_20100327_15e_1.eps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3702654"/>
            <a:ext cx="3022600" cy="2926746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228600" y="685800"/>
            <a:ext cx="609600" cy="5334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228600" y="3657600"/>
            <a:ext cx="609600" cy="533400"/>
          </a:xfrm>
          <a:prstGeom prst="ellipse">
            <a:avLst/>
          </a:prstGeom>
          <a:noFill/>
          <a:ln w="38100">
            <a:solidFill>
              <a:srgbClr val="008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381000" y="6248400"/>
            <a:ext cx="8610600" cy="0"/>
          </a:xfrm>
          <a:prstGeom prst="straightConnector1">
            <a:avLst/>
          </a:prstGeom>
          <a:ln w="38100">
            <a:solidFill>
              <a:schemeClr val="accent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114800" y="5791200"/>
            <a:ext cx="7297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accent6"/>
                </a:solidFill>
                <a:latin typeface="+mn-lt"/>
              </a:rPr>
              <a:t>TiN</a:t>
            </a:r>
            <a:endParaRPr lang="en-US" sz="2800" dirty="0">
              <a:solidFill>
                <a:schemeClr val="accent6"/>
              </a:solidFill>
              <a:latin typeface="+mn-l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114800" y="2743200"/>
            <a:ext cx="13423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800000"/>
                </a:solidFill>
                <a:latin typeface="+mn-lt"/>
              </a:rPr>
              <a:t>Bare Al</a:t>
            </a:r>
            <a:endParaRPr lang="en-US" sz="2800" dirty="0">
              <a:solidFill>
                <a:srgbClr val="800000"/>
              </a:solidFill>
              <a:latin typeface="+mn-lt"/>
            </a:endParaRP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381000" y="3200400"/>
            <a:ext cx="8610600" cy="0"/>
          </a:xfrm>
          <a:prstGeom prst="straightConnector1">
            <a:avLst/>
          </a:prstGeom>
          <a:ln w="38100"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85800" y="1219200"/>
            <a:ext cx="609600" cy="1676400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endCxn id="16" idx="7"/>
          </p:cNvCxnSpPr>
          <p:nvPr/>
        </p:nvCxnSpPr>
        <p:spPr>
          <a:xfrm flipH="1">
            <a:off x="748926" y="2895600"/>
            <a:ext cx="546474" cy="840115"/>
          </a:xfrm>
          <a:prstGeom prst="straightConnector1">
            <a:avLst/>
          </a:prstGeom>
          <a:ln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1118938" y="2667000"/>
            <a:ext cx="215766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8000"/>
                </a:solidFill>
                <a:latin typeface="+mn-lt"/>
              </a:rPr>
              <a:t>e- signal from B1</a:t>
            </a:r>
            <a:br>
              <a:rPr lang="en-US" sz="1600" dirty="0" smtClean="0">
                <a:solidFill>
                  <a:srgbClr val="008000"/>
                </a:solidFill>
                <a:latin typeface="+mn-lt"/>
              </a:rPr>
            </a:br>
            <a:r>
              <a:rPr lang="en-US" sz="1600" dirty="0" smtClean="0">
                <a:solidFill>
                  <a:srgbClr val="008000"/>
                </a:solidFill>
                <a:latin typeface="+mn-lt"/>
              </a:rPr>
              <a:t>sensitive to PE model</a:t>
            </a:r>
            <a:endParaRPr lang="en-US" sz="1600" dirty="0">
              <a:solidFill>
                <a:srgbClr val="008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6394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8600" indent="-228600"/>
            <a:r>
              <a:rPr lang="en-US" sz="1800" dirty="0"/>
              <a:t>Efficacy</a:t>
            </a:r>
          </a:p>
          <a:p>
            <a:pPr marL="457200" lvl="1" indent="-228600"/>
            <a:r>
              <a:rPr lang="en-US" sz="1600" dirty="0" smtClean="0"/>
              <a:t>Relative </a:t>
            </a:r>
            <a:r>
              <a:rPr lang="en-US" sz="1600" dirty="0" smtClean="0"/>
              <a:t>comparisons </a:t>
            </a:r>
            <a:r>
              <a:rPr lang="en-US" sz="1600" dirty="0" smtClean="0">
                <a:latin typeface="Wingdings 3" charset="2"/>
                <a:cs typeface="Wingdings 3" charset="2"/>
              </a:rPr>
              <a:t>a</a:t>
            </a:r>
            <a:r>
              <a:rPr lang="en-US" sz="1600" dirty="0" smtClean="0">
                <a:cs typeface="Wingdings 3" charset="2"/>
              </a:rPr>
              <a:t> </a:t>
            </a:r>
            <a:r>
              <a:rPr lang="en-US" sz="1600" dirty="0" err="1" smtClean="0"/>
              <a:t>TiN</a:t>
            </a:r>
            <a:r>
              <a:rPr lang="en-US" sz="1600" dirty="0" smtClean="0"/>
              <a:t>, after extended scrubbing, has achieved slightly better performance than the carbon coated chambers that we have </a:t>
            </a:r>
            <a:r>
              <a:rPr lang="en-US" sz="1600" dirty="0" smtClean="0"/>
              <a:t>deployed. </a:t>
            </a:r>
            <a:endParaRPr lang="en-US" sz="1600" dirty="0" smtClean="0"/>
          </a:p>
          <a:p>
            <a:pPr marL="457200" lvl="1" indent="-228600"/>
            <a:r>
              <a:rPr lang="en-US" sz="1600" dirty="0" smtClean="0"/>
              <a:t>In situ SEY station measurements with </a:t>
            </a:r>
            <a:r>
              <a:rPr lang="en-US" sz="1600" dirty="0" err="1" smtClean="0"/>
              <a:t>TiN</a:t>
            </a:r>
            <a:r>
              <a:rPr lang="en-US" sz="1600" dirty="0" smtClean="0"/>
              <a:t> and </a:t>
            </a:r>
            <a:r>
              <a:rPr lang="en-US" sz="1600" dirty="0" err="1" smtClean="0"/>
              <a:t>aC</a:t>
            </a:r>
            <a:r>
              <a:rPr lang="en-US" sz="1600" dirty="0" smtClean="0"/>
              <a:t> show peak SEY values around 1, processing towards lower values with </a:t>
            </a:r>
            <a:r>
              <a:rPr lang="en-US" sz="1600" dirty="0" err="1" smtClean="0"/>
              <a:t>TiN</a:t>
            </a:r>
            <a:endParaRPr lang="en-US" sz="1600" dirty="0" smtClean="0"/>
          </a:p>
          <a:p>
            <a:pPr marL="457200" lvl="1" indent="-228600"/>
            <a:r>
              <a:rPr lang="en-US" sz="1600" dirty="0"/>
              <a:t>The use of solenoid coils in addition to any of the coatings would likely assure acceptable EC performance in the </a:t>
            </a:r>
            <a:r>
              <a:rPr lang="en-US" sz="1600" dirty="0" smtClean="0"/>
              <a:t>drifts</a:t>
            </a:r>
            <a:br>
              <a:rPr lang="en-US" sz="1600" dirty="0" smtClean="0"/>
            </a:br>
            <a:endParaRPr lang="en-US" sz="1600" dirty="0"/>
          </a:p>
          <a:p>
            <a:pPr marL="228600" indent="-228600"/>
            <a:r>
              <a:rPr lang="en-US" sz="1800" dirty="0"/>
              <a:t>Risks</a:t>
            </a:r>
          </a:p>
          <a:p>
            <a:pPr marL="457200" lvl="1" indent="-228600"/>
            <a:r>
              <a:rPr lang="en-US" sz="1600" dirty="0"/>
              <a:t>Further monitoring of aging performance is </a:t>
            </a:r>
            <a:r>
              <a:rPr lang="en-US" sz="1600" dirty="0" smtClean="0"/>
              <a:t>desirable </a:t>
            </a:r>
            <a:endParaRPr lang="en-US" sz="1600" dirty="0"/>
          </a:p>
          <a:p>
            <a:pPr marL="457200" lvl="1" indent="-228600"/>
            <a:r>
              <a:rPr lang="en-US" sz="1600" dirty="0"/>
              <a:t>Possible Si contamination?</a:t>
            </a:r>
          </a:p>
          <a:p>
            <a:pPr marL="685800" lvl="2"/>
            <a:r>
              <a:rPr lang="en-US" sz="1600" dirty="0"/>
              <a:t>CERN tests of 2 samples sent back after acceptance tests </a:t>
            </a:r>
            <a:r>
              <a:rPr lang="en-US" sz="1600" dirty="0">
                <a:latin typeface="Wingdings 3" pitchFamily="18" charset="2"/>
              </a:rPr>
              <a:t>a</a:t>
            </a:r>
            <a:r>
              <a:rPr lang="en-US" sz="1600" dirty="0"/>
              <a:t> presence of Si contamination in a-C chamber</a:t>
            </a:r>
          </a:p>
          <a:p>
            <a:pPr marL="685800" lvl="2"/>
            <a:r>
              <a:rPr lang="en-US" sz="1600" dirty="0"/>
              <a:t>Follow-on test of 1</a:t>
            </a:r>
            <a:r>
              <a:rPr lang="en-US" sz="1600" baseline="30000" dirty="0"/>
              <a:t>st</a:t>
            </a:r>
            <a:r>
              <a:rPr lang="en-US" sz="1600" dirty="0"/>
              <a:t> a-C chamber (entire chamber sent to CERN) did not detect Si after beam exposure</a:t>
            </a:r>
          </a:p>
          <a:p>
            <a:pPr marL="457200" lvl="1" indent="-228600"/>
            <a:r>
              <a:rPr lang="en-US" sz="1600" dirty="0"/>
              <a:t>Surface parameter analysis is still </a:t>
            </a:r>
            <a:r>
              <a:rPr lang="en-US" sz="1600" dirty="0" smtClean="0"/>
              <a:t>maturing </a:t>
            </a:r>
            <a:r>
              <a:rPr lang="en-US" sz="1600" dirty="0" smtClean="0">
                <a:latin typeface="Wingdings 3" charset="2"/>
                <a:cs typeface="Wingdings 3" charset="2"/>
              </a:rPr>
              <a:t>a</a:t>
            </a:r>
            <a:r>
              <a:rPr lang="en-US" sz="1600" dirty="0" smtClean="0">
                <a:cs typeface="Wingdings 3" charset="2"/>
              </a:rPr>
              <a:t> s</a:t>
            </a:r>
            <a:r>
              <a:rPr lang="en-US" sz="1600" dirty="0" smtClean="0"/>
              <a:t>ome </a:t>
            </a:r>
            <a:r>
              <a:rPr lang="en-US" sz="1600" dirty="0"/>
              <a:t>caution should be exercised</a:t>
            </a:r>
            <a:r>
              <a:rPr lang="en-US" sz="1600" dirty="0" smtClean="0"/>
              <a:t>.</a:t>
            </a:r>
            <a:br>
              <a:rPr lang="en-US" sz="1600" dirty="0" smtClean="0"/>
            </a:br>
            <a:endParaRPr lang="en-US" sz="1600" dirty="0"/>
          </a:p>
          <a:p>
            <a:pPr marL="228600" indent="-228600"/>
            <a:r>
              <a:rPr lang="en-US" sz="1800" dirty="0"/>
              <a:t>Impact on Machine </a:t>
            </a:r>
            <a:r>
              <a:rPr lang="en-US" sz="1800" dirty="0" smtClean="0"/>
              <a:t>Operations and Performance</a:t>
            </a:r>
            <a:endParaRPr lang="en-US" sz="1800" dirty="0"/>
          </a:p>
          <a:p>
            <a:pPr marL="457200" lvl="1" indent="-228600"/>
            <a:r>
              <a:rPr lang="en-US" sz="1600" dirty="0"/>
              <a:t>NEG would benefit overall machine vacuum </a:t>
            </a:r>
            <a:r>
              <a:rPr lang="en-US" sz="1600" dirty="0" smtClean="0"/>
              <a:t>performance, but activation requirements are difficult.</a:t>
            </a:r>
            <a:endParaRPr lang="en-US" sz="1600" dirty="0" smtClean="0"/>
          </a:p>
          <a:p>
            <a:pPr marL="457200" lvl="1" indent="-228600"/>
            <a:r>
              <a:rPr lang="en-US" sz="1600" dirty="0" smtClean="0"/>
              <a:t>a</a:t>
            </a:r>
            <a:r>
              <a:rPr lang="en-US" sz="1600" dirty="0"/>
              <a:t>-C and </a:t>
            </a:r>
            <a:r>
              <a:rPr lang="en-US" sz="1600" dirty="0" err="1"/>
              <a:t>TiN</a:t>
            </a:r>
            <a:r>
              <a:rPr lang="en-US" sz="1600" dirty="0"/>
              <a:t> show somewhat higher beam-induced vacuum </a:t>
            </a:r>
            <a:r>
              <a:rPr lang="en-US" sz="1600" dirty="0" smtClean="0"/>
              <a:t>rise than </a:t>
            </a:r>
            <a:r>
              <a:rPr lang="en-US" sz="1600" dirty="0"/>
              <a:t>bare </a:t>
            </a:r>
            <a:r>
              <a:rPr lang="en-US" sz="1600" dirty="0" smtClean="0"/>
              <a:t>Al.  DLC very high</a:t>
            </a:r>
            <a:r>
              <a:rPr lang="en-US" sz="1600" dirty="0" smtClean="0"/>
              <a:t>.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Drift Region Mitigation Evaluations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4436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dirty="0" err="1" smtClean="0"/>
              <a:t>Quadrupole</a:t>
            </a:r>
            <a:r>
              <a:rPr lang="en-US" sz="3200" dirty="0" smtClean="0"/>
              <a:t> Observations</a:t>
            </a:r>
          </a:p>
        </p:txBody>
      </p:sp>
      <p:sp>
        <p:nvSpPr>
          <p:cNvPr id="921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RFA c</a:t>
            </a:r>
            <a:r>
              <a:rPr lang="en-US" sz="2400" dirty="0" smtClean="0"/>
              <a:t>urrents </a:t>
            </a:r>
            <a:r>
              <a:rPr lang="en-US" sz="2400" dirty="0" smtClean="0"/>
              <a:t>higher than expected </a:t>
            </a:r>
            <a:br>
              <a:rPr lang="en-US" sz="2400" dirty="0" smtClean="0"/>
            </a:br>
            <a:r>
              <a:rPr lang="en-US" sz="2400" dirty="0" smtClean="0"/>
              <a:t>from “single turn” simulations </a:t>
            </a:r>
            <a:endParaRPr lang="en-US" sz="2000" dirty="0" smtClean="0"/>
          </a:p>
          <a:p>
            <a:pPr lvl="1" eaLnBrk="1" hangingPunct="1"/>
            <a:r>
              <a:rPr lang="en-US" sz="2000" dirty="0" smtClean="0"/>
              <a:t>Turn-to-turn cloud buildup</a:t>
            </a:r>
          </a:p>
          <a:p>
            <a:pPr lvl="1" eaLnBrk="1" hangingPunct="1"/>
            <a:r>
              <a:rPr lang="en-US" sz="2000" dirty="0" smtClean="0"/>
              <a:t>~20 turn effect</a:t>
            </a:r>
          </a:p>
          <a:p>
            <a:pPr lvl="1" eaLnBrk="1" hangingPunct="1"/>
            <a:r>
              <a:rPr lang="en-US" sz="2000" dirty="0" smtClean="0"/>
              <a:t>Issue also being studied in wigglers</a:t>
            </a:r>
          </a:p>
          <a:p>
            <a:r>
              <a:rPr lang="en-US" sz="2200" dirty="0" smtClean="0"/>
              <a:t>Clear improvement with </a:t>
            </a:r>
            <a:r>
              <a:rPr lang="en-US" sz="2200" dirty="0" err="1" smtClean="0"/>
              <a:t>TiN</a:t>
            </a:r>
            <a:endParaRPr lang="en-US" sz="2200" dirty="0" smtClean="0"/>
          </a:p>
          <a:p>
            <a:endParaRPr lang="en-US" sz="2200" dirty="0" smtClean="0"/>
          </a:p>
        </p:txBody>
      </p:sp>
      <p:pic>
        <p:nvPicPr>
          <p:cNvPr id="9220" name="Picture 3" descr="avcols_quad_Al_TiN_20.png"/>
          <p:cNvPicPr>
            <a:picLocks noChangeAspect="1"/>
          </p:cNvPicPr>
          <p:nvPr/>
        </p:nvPicPr>
        <p:blipFill>
          <a:blip r:embed="rId2" cstate="print"/>
          <a:srcRect l="3226" r="8065"/>
          <a:stretch>
            <a:fillRect/>
          </a:stretch>
        </p:blipFill>
        <p:spPr bwMode="auto">
          <a:xfrm>
            <a:off x="304800" y="3341024"/>
            <a:ext cx="3962400" cy="33500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4" descr="avcols_quad_Al_TiN_45.png"/>
          <p:cNvPicPr>
            <a:picLocks noChangeAspect="1"/>
          </p:cNvPicPr>
          <p:nvPr/>
        </p:nvPicPr>
        <p:blipFill>
          <a:blip r:embed="rId3" cstate="print"/>
          <a:srcRect l="3804" r="6522" b="1961"/>
          <a:stretch>
            <a:fillRect/>
          </a:stretch>
        </p:blipFill>
        <p:spPr bwMode="auto">
          <a:xfrm>
            <a:off x="4902642" y="3328285"/>
            <a:ext cx="4088957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pic>
        <p:nvPicPr>
          <p:cNvPr id="2" name="Picture 1" descr="quad_trapping_pub2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02"/>
          <a:stretch/>
        </p:blipFill>
        <p:spPr>
          <a:xfrm>
            <a:off x="5410200" y="533400"/>
            <a:ext cx="3581400" cy="27831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97908" y="3409890"/>
            <a:ext cx="2173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+mn-lt"/>
              </a:rPr>
              <a:t>20 bunch train e+</a:t>
            </a:r>
            <a:endParaRPr lang="en-US" sz="20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446108" y="4343400"/>
            <a:ext cx="21738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800000"/>
                </a:solidFill>
                <a:latin typeface="+mn-lt"/>
              </a:rPr>
              <a:t>45 bunch train e+</a:t>
            </a:r>
            <a:endParaRPr lang="en-US" sz="2000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5226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 smtClean="0"/>
              <a:t>Quadrupole</a:t>
            </a:r>
            <a:r>
              <a:rPr lang="en-US" sz="3200" dirty="0" smtClean="0"/>
              <a:t> Evaluation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43000"/>
            <a:ext cx="9144000" cy="5486400"/>
          </a:xfrm>
        </p:spPr>
        <p:txBody>
          <a:bodyPr/>
          <a:lstStyle/>
          <a:p>
            <a:r>
              <a:rPr lang="en-US" sz="2800" dirty="0" smtClean="0"/>
              <a:t>Efficacy</a:t>
            </a:r>
          </a:p>
          <a:p>
            <a:pPr lvl="1"/>
            <a:r>
              <a:rPr lang="en-US" sz="2400" dirty="0" smtClean="0"/>
              <a:t>Strong </a:t>
            </a:r>
            <a:r>
              <a:rPr lang="en-US" sz="2400" dirty="0" err="1" smtClean="0"/>
              <a:t>multipacting</a:t>
            </a:r>
            <a:r>
              <a:rPr lang="en-US" sz="2400" dirty="0" smtClean="0"/>
              <a:t> on </a:t>
            </a:r>
            <a:br>
              <a:rPr lang="en-US" sz="2400" dirty="0" smtClean="0"/>
            </a:br>
            <a:r>
              <a:rPr lang="en-US" sz="2400" dirty="0" smtClean="0"/>
              <a:t>Al surface significantly </a:t>
            </a:r>
            <a:br>
              <a:rPr lang="en-US" sz="2400" dirty="0" smtClean="0"/>
            </a:br>
            <a:r>
              <a:rPr lang="en-US" sz="2400" dirty="0" smtClean="0"/>
              <a:t>suppressed with </a:t>
            </a:r>
            <a:r>
              <a:rPr lang="en-US" sz="2400" dirty="0" err="1" smtClean="0"/>
              <a:t>TiN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coating</a:t>
            </a:r>
            <a:br>
              <a:rPr lang="en-US" sz="2400" dirty="0" smtClean="0"/>
            </a:br>
            <a:endParaRPr lang="en-US" sz="2400" dirty="0" smtClean="0"/>
          </a:p>
          <a:p>
            <a:r>
              <a:rPr lang="en-US" sz="2800" dirty="0" smtClean="0"/>
              <a:t>Risks</a:t>
            </a:r>
          </a:p>
          <a:p>
            <a:pPr lvl="1"/>
            <a:r>
              <a:rPr lang="en-US" sz="2400" dirty="0" smtClean="0"/>
              <a:t>Appear minimal with coating</a:t>
            </a:r>
          </a:p>
          <a:p>
            <a:pPr lvl="1"/>
            <a:r>
              <a:rPr lang="en-US" sz="2400" dirty="0" smtClean="0"/>
              <a:t>Concerns about trapped EC (multi-turn build-up)</a:t>
            </a:r>
          </a:p>
          <a:p>
            <a:pPr lvl="1"/>
            <a:r>
              <a:rPr lang="en-US" sz="2400" dirty="0" smtClean="0"/>
              <a:t>Final </a:t>
            </a:r>
            <a:r>
              <a:rPr lang="en-US" sz="2400" dirty="0" smtClean="0"/>
              <a:t>evaluation of acceptable surface parameters in </a:t>
            </a:r>
            <a:r>
              <a:rPr lang="en-US" sz="2400" dirty="0" err="1" smtClean="0"/>
              <a:t>quadrupoles</a:t>
            </a:r>
            <a:r>
              <a:rPr lang="en-US" sz="2400" dirty="0" smtClean="0"/>
              <a:t> is needed to decide whether coating (as opposed, say, to </a:t>
            </a:r>
            <a:r>
              <a:rPr lang="en-US" sz="2400" dirty="0" err="1" smtClean="0"/>
              <a:t>coating+grooves</a:t>
            </a:r>
            <a:r>
              <a:rPr lang="en-US" sz="2400" dirty="0" smtClean="0"/>
              <a:t>) is acceptable. </a:t>
            </a:r>
          </a:p>
          <a:p>
            <a:pPr lvl="2"/>
            <a:r>
              <a:rPr lang="en-US" dirty="0" smtClean="0"/>
              <a:t>ILCDR EC working group effort </a:t>
            </a:r>
            <a:r>
              <a:rPr lang="en-US" dirty="0" smtClean="0"/>
              <a:t>underway</a:t>
            </a:r>
          </a:p>
          <a:p>
            <a:pPr lvl="2"/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7" name="Picture 6" descr="run2983_quad_pub2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2"/>
          <a:stretch/>
        </p:blipFill>
        <p:spPr>
          <a:xfrm>
            <a:off x="4102180" y="533400"/>
            <a:ext cx="5041819" cy="35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382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Collaboration</a:t>
            </a:r>
          </a:p>
          <a:p>
            <a:r>
              <a:rPr lang="en-US" dirty="0" smtClean="0"/>
              <a:t>R&amp;D Program Scope and Plan</a:t>
            </a:r>
          </a:p>
          <a:p>
            <a:r>
              <a:rPr lang="en-US" dirty="0" smtClean="0"/>
              <a:t>R&amp;D Results</a:t>
            </a:r>
          </a:p>
          <a:p>
            <a:r>
              <a:rPr lang="en-US" dirty="0" smtClean="0"/>
              <a:t>Inputs for the ILC DR Technical Design</a:t>
            </a:r>
          </a:p>
          <a:p>
            <a:r>
              <a:rPr lang="en-US" dirty="0" smtClean="0"/>
              <a:t>Documentation of Results</a:t>
            </a:r>
            <a:br>
              <a:rPr lang="en-US" dirty="0" smtClean="0"/>
            </a:br>
            <a:r>
              <a:rPr lang="en-US" dirty="0" smtClean="0"/>
              <a:t>&amp; Future Plans</a:t>
            </a:r>
          </a:p>
          <a:p>
            <a:endParaRPr lang="en-US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9" name="Picture 11" descr="Stripes.06966T.jpg                                             00E4B6E0Macintosh HD                   C2DA4B58: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84" t="2253" r="20544" b="10361"/>
          <a:stretch/>
        </p:blipFill>
        <p:spPr bwMode="auto">
          <a:xfrm>
            <a:off x="5334000" y="3063198"/>
            <a:ext cx="3760356" cy="3490002"/>
          </a:xfrm>
          <a:prstGeom prst="rect">
            <a:avLst/>
          </a:prstGeom>
          <a:noFill/>
          <a:ln>
            <a:noFill/>
          </a:ln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Dipole Observations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Data shown:  </a:t>
            </a:r>
            <a:r>
              <a:rPr lang="en-US" sz="2800" dirty="0" smtClean="0"/>
              <a:t>5.3 </a:t>
            </a:r>
            <a:r>
              <a:rPr lang="en-US" sz="2800" dirty="0" err="1" smtClean="0"/>
              <a:t>GeV</a:t>
            </a:r>
            <a:r>
              <a:rPr lang="en-US" sz="2800" dirty="0" smtClean="0"/>
              <a:t>, 14ns</a:t>
            </a:r>
          </a:p>
          <a:p>
            <a:pPr lvl="1"/>
            <a:r>
              <a:rPr lang="en-US" sz="2400" dirty="0" smtClean="0"/>
              <a:t>810 Gauss dipole field</a:t>
            </a:r>
          </a:p>
          <a:p>
            <a:pPr lvl="1"/>
            <a:r>
              <a:rPr lang="en-US" sz="2400" dirty="0" smtClean="0"/>
              <a:t>Signals summed over all </a:t>
            </a:r>
            <a:br>
              <a:rPr lang="en-US" sz="2400" dirty="0" smtClean="0"/>
            </a:br>
            <a:r>
              <a:rPr lang="en-US" sz="2400" dirty="0" smtClean="0"/>
              <a:t>collectors</a:t>
            </a:r>
          </a:p>
          <a:p>
            <a:pPr lvl="1"/>
            <a:r>
              <a:rPr lang="en-US" sz="2400" dirty="0" smtClean="0"/>
              <a:t>Al signals ÷40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pic>
        <p:nvPicPr>
          <p:cNvPr id="7" name="Picture 5" descr="avcols_chicane_3_16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242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 descr="avcols_chicane_3_22_10_elec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124200"/>
            <a:ext cx="4572000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5141343" y="762000"/>
            <a:ext cx="3895099" cy="193899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25400">
            <a:solidFill>
              <a:srgbClr val="A50021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n-lt"/>
              </a:rPr>
              <a:t>Longitudinally grooved surfaces offer significant promise for EC mitigation in the dipole regions of the damping rings</a:t>
            </a:r>
            <a:endParaRPr lang="en-US" sz="2400" dirty="0"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62000" y="4038600"/>
            <a:ext cx="25717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+mn-lt"/>
              </a:rPr>
              <a:t>20 bunch train e+</a:t>
            </a:r>
            <a:endParaRPr lang="en-US" sz="2400" dirty="0">
              <a:solidFill>
                <a:srgbClr val="800000"/>
              </a:solidFill>
              <a:latin typeface="+mn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257800" y="4114800"/>
            <a:ext cx="24944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800000"/>
                </a:solidFill>
                <a:latin typeface="+mn-lt"/>
              </a:rPr>
              <a:t>20 bunch train </a:t>
            </a:r>
            <a:r>
              <a:rPr lang="en-US" sz="2400" dirty="0" smtClean="0">
                <a:solidFill>
                  <a:srgbClr val="800000"/>
                </a:solidFill>
                <a:latin typeface="+mn-lt"/>
              </a:rPr>
              <a:t>e-</a:t>
            </a:r>
            <a:endParaRPr lang="en-US" sz="2400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28732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Dipole Evaluation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7" name="Picture 6" descr="run1912_slac4_bifurcate_pub.eps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23"/>
          <a:stretch/>
        </p:blipFill>
        <p:spPr>
          <a:xfrm>
            <a:off x="4876800" y="533400"/>
            <a:ext cx="4241800" cy="3022600"/>
          </a:xfrm>
          <a:prstGeom prst="rect">
            <a:avLst/>
          </a:prstGeom>
        </p:spPr>
      </p:pic>
      <p:pic>
        <p:nvPicPr>
          <p:cNvPr id="14" name="Picture 13" descr="13W_group2_rfanum2.png"/>
          <p:cNvPicPr>
            <a:picLocks noChangeAspect="1"/>
          </p:cNvPicPr>
          <p:nvPr/>
        </p:nvPicPr>
        <p:blipFill rotWithShape="1">
          <a:blip r:embed="rId3"/>
          <a:srcRect l="5053" t="10016" r="7714" b="3546"/>
          <a:stretch/>
        </p:blipFill>
        <p:spPr>
          <a:xfrm>
            <a:off x="4876800" y="3581400"/>
            <a:ext cx="4241800" cy="315229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543800" y="3657600"/>
            <a:ext cx="1524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Multipacting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Resonance:</a:t>
            </a:r>
          </a:p>
          <a:p>
            <a:pPr marL="0" marR="0" lvl="0" indent="0" algn="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SLAC Al Chicane Dipole</a:t>
            </a:r>
            <a:endParaRPr kumimoji="0" lang="en-US" sz="1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533400"/>
            <a:ext cx="9144000" cy="5695121"/>
          </a:xfrm>
        </p:spPr>
        <p:txBody>
          <a:bodyPr/>
          <a:lstStyle/>
          <a:p>
            <a:pPr marL="228600" indent="-228600"/>
            <a:r>
              <a:rPr lang="en-US" sz="2000" dirty="0" smtClean="0"/>
              <a:t>Efficacy</a:t>
            </a:r>
          </a:p>
          <a:p>
            <a:pPr marL="457200" lvl="1" indent="-228600"/>
            <a:r>
              <a:rPr lang="en-US" sz="1800" dirty="0" smtClean="0"/>
              <a:t>Of the methods tested, a grooved surface </a:t>
            </a:r>
            <a:r>
              <a:rPr lang="en-US" sz="1800" dirty="0"/>
              <a:t/>
            </a:r>
            <a:br>
              <a:rPr lang="en-US" sz="1800" dirty="0"/>
            </a:br>
            <a:r>
              <a:rPr lang="en-US" sz="1800" dirty="0" smtClean="0"/>
              <a:t>with </a:t>
            </a:r>
            <a:r>
              <a:rPr lang="en-US" sz="1800" dirty="0" err="1" smtClean="0"/>
              <a:t>TiN</a:t>
            </a:r>
            <a:r>
              <a:rPr lang="en-US" sz="1800" dirty="0" smtClean="0"/>
              <a:t> coating has significantly better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performance </a:t>
            </a:r>
            <a:r>
              <a:rPr lang="en-US" sz="1800" dirty="0" smtClean="0"/>
              <a:t>than any other.  Expect that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other </a:t>
            </a:r>
            <a:r>
              <a:rPr lang="en-US" sz="1800" dirty="0" smtClean="0"/>
              <a:t>coatings would also be acceptable.</a:t>
            </a:r>
          </a:p>
          <a:p>
            <a:pPr marL="457200" lvl="1" indent="-228600"/>
            <a:r>
              <a:rPr lang="en-US" sz="1800" dirty="0" smtClean="0"/>
              <a:t>NOTE:  Electrodes not tested (challenging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deployment </a:t>
            </a:r>
            <a:r>
              <a:rPr lang="en-US" sz="1800" dirty="0" smtClean="0"/>
              <a:t>of active hardware for </a:t>
            </a:r>
            <a:r>
              <a:rPr lang="en-US" sz="1800" dirty="0" smtClean="0"/>
              <a:t>entire </a:t>
            </a:r>
            <a:br>
              <a:rPr lang="en-US" sz="1800" dirty="0" smtClean="0"/>
            </a:br>
            <a:r>
              <a:rPr lang="en-US" sz="1800" dirty="0" smtClean="0"/>
              <a:t>arc regions </a:t>
            </a:r>
            <a:r>
              <a:rPr lang="en-US" sz="1800" dirty="0" smtClean="0"/>
              <a:t>of the ILC DR</a:t>
            </a:r>
            <a:r>
              <a:rPr lang="en-US" sz="1800" dirty="0" smtClean="0"/>
              <a:t>)</a:t>
            </a:r>
            <a:endParaRPr lang="en-US" sz="1800" dirty="0" smtClean="0"/>
          </a:p>
          <a:p>
            <a:pPr marL="228600" indent="-228600"/>
            <a:r>
              <a:rPr lang="en-US" sz="2000" dirty="0" smtClean="0"/>
              <a:t>Risks</a:t>
            </a:r>
          </a:p>
          <a:p>
            <a:pPr marL="457200" lvl="1" indent="-228600"/>
            <a:r>
              <a:rPr lang="en-US" sz="1800" dirty="0" smtClean="0"/>
              <a:t>Principal concern is the ability to make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acceptable </a:t>
            </a:r>
            <a:r>
              <a:rPr lang="en-US" sz="1800" dirty="0" smtClean="0"/>
              <a:t>grooved surfaces via extrusion</a:t>
            </a:r>
          </a:p>
          <a:p>
            <a:pPr marL="685800" lvl="2"/>
            <a:r>
              <a:rPr lang="en-US" sz="1800" dirty="0" smtClean="0"/>
              <a:t>“Geometric suppression” limited by </a:t>
            </a:r>
            <a:r>
              <a:rPr lang="en-US" sz="1800" dirty="0" smtClean="0"/>
              <a:t>peak</a:t>
            </a:r>
            <a:r>
              <a:rPr lang="en-US" sz="1800" dirty="0" smtClean="0"/>
              <a:t> </a:t>
            </a:r>
            <a:br>
              <a:rPr lang="en-US" sz="1800" dirty="0" smtClean="0"/>
            </a:br>
            <a:r>
              <a:rPr lang="en-US" sz="1800" dirty="0" smtClean="0"/>
              <a:t>and valley sharpness</a:t>
            </a:r>
            <a:endParaRPr lang="en-US" sz="1800" dirty="0" smtClean="0"/>
          </a:p>
          <a:p>
            <a:pPr marL="685800" lvl="2"/>
            <a:r>
              <a:rPr lang="en-US" sz="1800" dirty="0" smtClean="0"/>
              <a:t> Coating helps ameliorate this risk</a:t>
            </a:r>
          </a:p>
          <a:p>
            <a:pPr marL="457200" lvl="1" indent="-228600"/>
            <a:r>
              <a:rPr lang="en-US" sz="1800" dirty="0" smtClean="0"/>
              <a:t>Machined surfaces of the requisite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precision are expensive </a:t>
            </a:r>
            <a:r>
              <a:rPr lang="en-US" sz="1800" dirty="0" smtClean="0"/>
              <a:t>and challenging</a:t>
            </a:r>
          </a:p>
          <a:p>
            <a:pPr marL="228600" indent="-228600"/>
            <a:r>
              <a:rPr lang="en-US" sz="2000" dirty="0" smtClean="0"/>
              <a:t>Impact on Machine Performance</a:t>
            </a:r>
          </a:p>
          <a:p>
            <a:pPr marL="457200" lvl="1" indent="-228600"/>
            <a:r>
              <a:rPr lang="en-US" sz="1800" dirty="0" smtClean="0"/>
              <a:t>Simulations (</a:t>
            </a:r>
            <a:r>
              <a:rPr lang="en-US" sz="1800" dirty="0" err="1" smtClean="0"/>
              <a:t>Suetsugu</a:t>
            </a:r>
            <a:r>
              <a:rPr lang="en-US" sz="1800" dirty="0" smtClean="0"/>
              <a:t>, Wang, others)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indicate </a:t>
            </a:r>
            <a:r>
              <a:rPr lang="en-US" sz="1800" dirty="0" smtClean="0"/>
              <a:t>that impedance performance </a:t>
            </a:r>
            <a:r>
              <a:rPr lang="en-US" sz="1800" dirty="0" smtClean="0"/>
              <a:t/>
            </a:r>
            <a:br>
              <a:rPr lang="en-US" sz="1800" dirty="0" smtClean="0"/>
            </a:br>
            <a:r>
              <a:rPr lang="en-US" sz="1800" dirty="0" smtClean="0"/>
              <a:t>should be </a:t>
            </a:r>
            <a:r>
              <a:rPr lang="en-US" sz="1800" dirty="0" smtClean="0"/>
              <a:t>acceptable</a:t>
            </a:r>
          </a:p>
          <a:p>
            <a:pPr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02117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46851" y="1"/>
            <a:ext cx="6997149" cy="533400"/>
          </a:xfrm>
        </p:spPr>
        <p:txBody>
          <a:bodyPr/>
          <a:lstStyle/>
          <a:p>
            <a:r>
              <a:rPr lang="en-US" sz="3600" dirty="0" smtClean="0"/>
              <a:t>Wiggler Observations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 t="13611" b="11083"/>
          <a:stretch>
            <a:fillRect/>
          </a:stretch>
        </p:blipFill>
        <p:spPr bwMode="auto">
          <a:xfrm rot="16200000">
            <a:off x="7273414" y="4990540"/>
            <a:ext cx="2590800" cy="1074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RFA_01W_G2_02620_Centerpole_3D.png"/>
          <p:cNvPicPr>
            <a:picLocks noChangeAspect="1"/>
          </p:cNvPicPr>
          <p:nvPr/>
        </p:nvPicPr>
        <p:blipFill>
          <a:blip r:embed="rId3"/>
          <a:srcRect l="3299"/>
          <a:stretch>
            <a:fillRect/>
          </a:stretch>
        </p:blipFill>
        <p:spPr bwMode="auto">
          <a:xfrm>
            <a:off x="4722829" y="755374"/>
            <a:ext cx="4421171" cy="3428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15" descr="wigcompare4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571" y="3308096"/>
            <a:ext cx="4724400" cy="3543299"/>
          </a:xfrm>
          <a:prstGeom prst="rect">
            <a:avLst/>
          </a:prstGeom>
        </p:spPr>
      </p:pic>
      <p:sp>
        <p:nvSpPr>
          <p:cNvPr id="17" name="Date Placeholder 1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pic>
        <p:nvPicPr>
          <p:cNvPr id="18" name="Picture 8" descr="8-pole_magnet_iso2"/>
          <p:cNvPicPr>
            <a:picLocks noChangeAspect="1" noChangeArrowheads="1"/>
          </p:cNvPicPr>
          <p:nvPr/>
        </p:nvPicPr>
        <p:blipFill>
          <a:blip r:embed="rId5" cstate="print"/>
          <a:srcRect t="2405" r="1811"/>
          <a:stretch>
            <a:fillRect/>
          </a:stretch>
        </p:blipFill>
        <p:spPr bwMode="auto">
          <a:xfrm>
            <a:off x="37497" y="618971"/>
            <a:ext cx="4154965" cy="3110902"/>
          </a:xfrm>
          <a:prstGeom prst="rect">
            <a:avLst/>
          </a:prstGeom>
          <a:noFill/>
        </p:spPr>
      </p:pic>
      <p:pic>
        <p:nvPicPr>
          <p:cNvPr id="19" name="Picture 4" descr="DSCN1196"/>
          <p:cNvPicPr>
            <a:picLocks noChangeAspect="1" noChangeArrowheads="1"/>
          </p:cNvPicPr>
          <p:nvPr/>
        </p:nvPicPr>
        <p:blipFill>
          <a:blip r:embed="rId6">
            <a:lum bright="6000"/>
          </a:blip>
          <a:srcRect l="20297" t="6511" r="16724" b="12350"/>
          <a:stretch>
            <a:fillRect/>
          </a:stretch>
        </p:blipFill>
        <p:spPr bwMode="auto">
          <a:xfrm rot="16200000">
            <a:off x="5000748" y="3442077"/>
            <a:ext cx="2225851" cy="3823568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8160847" y="5456583"/>
            <a:ext cx="101822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0.002”</a:t>
            </a:r>
            <a:b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</a:br>
            <a:r>
              <a:rPr lang="en-US" sz="2400" dirty="0" smtClean="0">
                <a:solidFill>
                  <a:schemeClr val="accent1">
                    <a:lumMod val="20000"/>
                    <a:lumOff val="80000"/>
                  </a:schemeClr>
                </a:solidFill>
              </a:rPr>
              <a:t>radius</a:t>
            </a:r>
            <a:endParaRPr lang="en-US" sz="2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1190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533400"/>
            <a:ext cx="1295400" cy="838200"/>
          </a:xfrm>
        </p:spPr>
        <p:txBody>
          <a:bodyPr/>
          <a:lstStyle/>
          <a:p>
            <a:r>
              <a:rPr lang="en-US" dirty="0" smtClean="0"/>
              <a:t>test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L0 Wiggler Straight Vacuum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pic>
        <p:nvPicPr>
          <p:cNvPr id="7" name="Picture 6" descr="L0_rga_scw_off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" y="533400"/>
            <a:ext cx="4635500" cy="5998882"/>
          </a:xfrm>
          <a:prstGeom prst="rect">
            <a:avLst/>
          </a:prstGeom>
        </p:spPr>
      </p:pic>
      <p:pic>
        <p:nvPicPr>
          <p:cNvPr id="8" name="Picture 7" descr="L0_rga_scw_o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533400"/>
            <a:ext cx="4422852" cy="60198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219200" y="838200"/>
            <a:ext cx="32239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+mn-lt"/>
              </a:rPr>
              <a:t>120 mA e+, 4 </a:t>
            </a:r>
            <a:r>
              <a:rPr lang="en-US" sz="1800" dirty="0" err="1" smtClean="0">
                <a:latin typeface="+mn-lt"/>
              </a:rPr>
              <a:t>GeV</a:t>
            </a:r>
            <a:r>
              <a:rPr lang="en-US" sz="1800" dirty="0" smtClean="0">
                <a:latin typeface="+mn-lt"/>
              </a:rPr>
              <a:t>, SCWs Off</a:t>
            </a:r>
            <a:endParaRPr lang="en-US" sz="1800" dirty="0">
              <a:latin typeface="+mn-lt"/>
            </a:endParaRPr>
          </a:p>
        </p:txBody>
      </p:sp>
      <p:sp>
        <p:nvSpPr>
          <p:cNvPr id="10" name="Oval 9"/>
          <p:cNvSpPr/>
          <p:nvPr/>
        </p:nvSpPr>
        <p:spPr>
          <a:xfrm>
            <a:off x="381000" y="1752600"/>
            <a:ext cx="838200" cy="533400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53000" y="1447800"/>
            <a:ext cx="838200" cy="533400"/>
          </a:xfrm>
          <a:prstGeom prst="ellipse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657600" y="6126480"/>
            <a:ext cx="2514600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Not certain of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TiN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stability with high </a:t>
            </a:r>
            <a:r>
              <a:rPr lang="en-US" sz="14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E</a:t>
            </a:r>
            <a:r>
              <a:rPr lang="en-US" sz="1400" baseline="-25000" dirty="0" err="1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c</a:t>
            </a:r>
            <a:r>
              <a:rPr lang="en-US" sz="1400" dirty="0" smtClean="0">
                <a:solidFill>
                  <a:schemeClr val="accent6">
                    <a:lumMod val="75000"/>
                  </a:schemeClr>
                </a:solidFill>
                <a:latin typeface="+mn-lt"/>
              </a:rPr>
              <a:t> photons</a:t>
            </a:r>
            <a:endParaRPr lang="en-US" sz="1400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86970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Wiggler Evaluation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Efficacy</a:t>
            </a:r>
          </a:p>
          <a:p>
            <a:pPr lvl="1"/>
            <a:r>
              <a:rPr lang="en-US" sz="2000" dirty="0" smtClean="0"/>
              <a:t>Best performance obtained with clearing electrode</a:t>
            </a:r>
            <a:endParaRPr lang="en-US" sz="2400" dirty="0" smtClean="0"/>
          </a:p>
          <a:p>
            <a:r>
              <a:rPr lang="en-US" sz="2400" dirty="0" smtClean="0"/>
              <a:t>Risks</a:t>
            </a:r>
          </a:p>
          <a:p>
            <a:pPr lvl="1"/>
            <a:r>
              <a:rPr lang="en-US" sz="2000" dirty="0"/>
              <a:t>E</a:t>
            </a:r>
            <a:r>
              <a:rPr lang="en-US" sz="2000" dirty="0" smtClean="0"/>
              <a:t>lectrode reliability</a:t>
            </a:r>
          </a:p>
          <a:p>
            <a:pPr lvl="2"/>
            <a:r>
              <a:rPr lang="en-US" sz="2000" dirty="0" smtClean="0"/>
              <a:t>Thermal spray method offers excellent thermal contact</a:t>
            </a:r>
          </a:p>
          <a:p>
            <a:pPr lvl="2"/>
            <a:r>
              <a:rPr lang="en-US" sz="2000" dirty="0" smtClean="0"/>
              <a:t>Ability to create “boat-tail” shape with no structural concerns helps to minimize HOM power </a:t>
            </a:r>
          </a:p>
          <a:p>
            <a:pPr lvl="2"/>
            <a:r>
              <a:rPr lang="en-US" sz="2000" dirty="0" err="1" smtClean="0"/>
              <a:t>Feedthrough</a:t>
            </a:r>
            <a:r>
              <a:rPr lang="en-US" sz="2000" dirty="0" smtClean="0"/>
              <a:t> and HV connection performance probably single largest concern</a:t>
            </a:r>
          </a:p>
          <a:p>
            <a:r>
              <a:rPr lang="en-US" sz="2400" dirty="0" smtClean="0"/>
              <a:t>Impact on Machine Operation and Performance</a:t>
            </a:r>
          </a:p>
          <a:p>
            <a:pPr lvl="1"/>
            <a:r>
              <a:rPr lang="en-US" sz="2000" dirty="0" smtClean="0"/>
              <a:t>Impedance should be acceptable for the limited length of the wiggler section (see, </a:t>
            </a:r>
            <a:r>
              <a:rPr lang="en-US" sz="2000" dirty="0" err="1" smtClean="0"/>
              <a:t>eg</a:t>
            </a:r>
            <a:r>
              <a:rPr lang="en-US" sz="2000" dirty="0" smtClean="0"/>
              <a:t>., ECLOUD10 evaluation by Y. </a:t>
            </a:r>
            <a:r>
              <a:rPr lang="en-US" sz="2000" dirty="0" err="1" smtClean="0"/>
              <a:t>Suetsugu</a:t>
            </a:r>
            <a:r>
              <a:rPr lang="en-US" sz="2000" dirty="0" smtClean="0"/>
              <a:t>)</a:t>
            </a:r>
          </a:p>
          <a:p>
            <a:pPr lvl="1"/>
            <a:r>
              <a:rPr lang="en-US" sz="2000" dirty="0" smtClean="0"/>
              <a:t>Additional hardware required</a:t>
            </a:r>
          </a:p>
          <a:p>
            <a:pPr lvl="2"/>
            <a:r>
              <a:rPr lang="en-US" sz="2000" dirty="0"/>
              <a:t>P</a:t>
            </a:r>
            <a:r>
              <a:rPr lang="en-US" sz="2000" dirty="0" smtClean="0"/>
              <a:t>ower </a:t>
            </a:r>
            <a:r>
              <a:rPr lang="en-US" sz="2000" dirty="0"/>
              <a:t>supplies </a:t>
            </a:r>
            <a:endParaRPr lang="en-US" sz="2000" dirty="0"/>
          </a:p>
          <a:p>
            <a:pPr lvl="2"/>
            <a:r>
              <a:rPr lang="en-US" sz="2000" dirty="0" smtClean="0"/>
              <a:t>Loads for HOM </a:t>
            </a:r>
            <a:r>
              <a:rPr lang="en-US" sz="2000" dirty="0"/>
              <a:t>power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083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oriz-s2d_s3d_comp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5" r="3637"/>
          <a:stretch/>
        </p:blipFill>
        <p:spPr>
          <a:xfrm>
            <a:off x="4953000" y="980355"/>
            <a:ext cx="4194080" cy="2722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Photons and PEY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09600"/>
            <a:ext cx="8776253" cy="5527386"/>
          </a:xfrm>
        </p:spPr>
        <p:txBody>
          <a:bodyPr/>
          <a:lstStyle/>
          <a:p>
            <a:pPr marL="228600" indent="-228600"/>
            <a:r>
              <a:rPr lang="en-US" sz="2000" dirty="0"/>
              <a:t>B</a:t>
            </a:r>
            <a:r>
              <a:rPr lang="en-US" sz="2000" dirty="0" smtClean="0"/>
              <a:t>etter photon reflection and transport model </a:t>
            </a:r>
            <a:br>
              <a:rPr lang="en-US" sz="2000" dirty="0" smtClean="0"/>
            </a:br>
            <a:r>
              <a:rPr lang="en-US" sz="2000" dirty="0" smtClean="0"/>
              <a:t>needed for simulations and data analysis </a:t>
            </a:r>
            <a:endParaRPr lang="en-US" sz="2000" dirty="0" smtClean="0">
              <a:solidFill>
                <a:schemeClr val="tx1"/>
              </a:solidFill>
            </a:endParaRPr>
          </a:p>
          <a:p>
            <a:pPr marL="228600" indent="-228600"/>
            <a:r>
              <a:rPr lang="en-US" sz="2000" dirty="0" smtClean="0"/>
              <a:t>Time-resolved measurements indicate that </a:t>
            </a:r>
            <a:br>
              <a:rPr lang="en-US" sz="2000" dirty="0" smtClean="0"/>
            </a:br>
            <a:r>
              <a:rPr lang="en-US" sz="2000" dirty="0" smtClean="0"/>
              <a:t>we also need to have a better PE spectrum </a:t>
            </a:r>
            <a:br>
              <a:rPr lang="en-US" sz="2000" dirty="0" smtClean="0"/>
            </a:br>
            <a:r>
              <a:rPr lang="en-US" sz="2000" dirty="0" smtClean="0">
                <a:solidFill>
                  <a:srgbClr val="000000"/>
                </a:solidFill>
              </a:rPr>
              <a:t>(fitting of RFA data also requires this)</a:t>
            </a:r>
          </a:p>
          <a:p>
            <a:pPr marL="228600" indent="-228600"/>
            <a:r>
              <a:rPr lang="en-US" sz="2000" dirty="0" smtClean="0"/>
              <a:t>Synrad3D (Sagan, </a:t>
            </a:r>
            <a:r>
              <a:rPr lang="en-US" sz="2000" dirty="0" smtClean="0"/>
              <a:t>et al.) </a:t>
            </a:r>
            <a:r>
              <a:rPr lang="en-US" sz="2000" dirty="0" smtClean="0"/>
              <a:t>answers this </a:t>
            </a:r>
            <a:br>
              <a:rPr lang="en-US" sz="2000" dirty="0" smtClean="0"/>
            </a:br>
            <a:r>
              <a:rPr lang="en-US" sz="2000" dirty="0" smtClean="0"/>
              <a:t>need, but work remains</a:t>
            </a:r>
          </a:p>
          <a:p>
            <a:pPr marL="457200" lvl="1" indent="-228600"/>
            <a:r>
              <a:rPr lang="en-US" sz="1800" dirty="0" smtClean="0"/>
              <a:t>Fully validate real VC geometries</a:t>
            </a:r>
            <a:endParaRPr lang="en-US" sz="1800" dirty="0"/>
          </a:p>
          <a:p>
            <a:pPr marL="457200" lvl="1" indent="-228600"/>
            <a:r>
              <a:rPr lang="en-US" sz="1800" dirty="0" smtClean="0"/>
              <a:t>Diffuse scattering issues (see next slide)</a:t>
            </a:r>
          </a:p>
          <a:p>
            <a:pPr marL="457200" lvl="1" indent="-228600"/>
            <a:r>
              <a:rPr lang="en-US" sz="1800" dirty="0" smtClean="0"/>
              <a:t>Surface roughness issues</a:t>
            </a:r>
            <a:endParaRPr lang="en-US" sz="16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01276" y="6229290"/>
            <a:ext cx="8009324" cy="400110"/>
          </a:xfrm>
          <a:prstGeom prst="rect">
            <a:avLst/>
          </a:prstGeom>
          <a:solidFill>
            <a:schemeClr val="bg1">
              <a:lumMod val="65000"/>
            </a:schemeClr>
          </a:solidFill>
          <a:ln w="25400">
            <a:solidFill>
              <a:schemeClr val="accent6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pPr lvl="0">
              <a:spcBef>
                <a:spcPct val="20000"/>
              </a:spcBef>
            </a:pPr>
            <a:r>
              <a:rPr lang="en-US" sz="2000" kern="0" dirty="0">
                <a:solidFill>
                  <a:srgbClr val="B31B1B"/>
                </a:solidFill>
                <a:latin typeface="Arial"/>
                <a:cs typeface="+mn-cs"/>
              </a:rPr>
              <a:t>Requirements </a:t>
            </a:r>
            <a:r>
              <a:rPr lang="en-US" sz="2000" kern="0" dirty="0" smtClean="0">
                <a:solidFill>
                  <a:srgbClr val="B31B1B"/>
                </a:solidFill>
                <a:latin typeface="Arial"/>
                <a:cs typeface="+mn-cs"/>
              </a:rPr>
              <a:t>for PE control </a:t>
            </a:r>
            <a:r>
              <a:rPr lang="en-US" sz="2000" kern="0" dirty="0">
                <a:solidFill>
                  <a:srgbClr val="B31B1B"/>
                </a:solidFill>
                <a:latin typeface="Arial"/>
                <a:cs typeface="+mn-cs"/>
              </a:rPr>
              <a:t>in the ILC and CLIC DRs </a:t>
            </a:r>
            <a:r>
              <a:rPr lang="en-US" sz="2000" kern="0" dirty="0" smtClean="0">
                <a:solidFill>
                  <a:srgbClr val="B31B1B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2000" kern="0" dirty="0" smtClean="0">
                <a:solidFill>
                  <a:srgbClr val="B31B1B"/>
                </a:solidFill>
                <a:latin typeface="Arial"/>
                <a:cs typeface="+mn-cs"/>
              </a:rPr>
              <a:t> High </a:t>
            </a:r>
            <a:r>
              <a:rPr lang="en-US" sz="2000" kern="0" dirty="0">
                <a:solidFill>
                  <a:srgbClr val="B31B1B"/>
                </a:solidFill>
                <a:latin typeface="Arial"/>
                <a:cs typeface="+mn-cs"/>
              </a:rPr>
              <a:t>P</a:t>
            </a:r>
            <a:r>
              <a:rPr lang="en-US" sz="2000" kern="0" dirty="0" smtClean="0">
                <a:solidFill>
                  <a:srgbClr val="B31B1B"/>
                </a:solidFill>
                <a:latin typeface="Arial"/>
                <a:cs typeface="+mn-cs"/>
              </a:rPr>
              <a:t>riority</a:t>
            </a:r>
            <a:endParaRPr lang="en-US" sz="2000" kern="0" dirty="0">
              <a:solidFill>
                <a:srgbClr val="B31B1B"/>
              </a:solidFill>
              <a:latin typeface="Arial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15200" y="990600"/>
            <a:ext cx="183085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Tune Shift Anal w/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Witness Bunches</a:t>
            </a:r>
          </a:p>
          <a:p>
            <a:r>
              <a:rPr lang="en-US" sz="1600" dirty="0">
                <a:latin typeface="+mn-lt"/>
              </a:rPr>
              <a:t> </a:t>
            </a:r>
            <a:r>
              <a:rPr lang="en-US" sz="1600" dirty="0" smtClean="0">
                <a:latin typeface="+mn-lt"/>
              </a:rPr>
              <a:t>        Data</a:t>
            </a:r>
          </a:p>
          <a:p>
            <a:r>
              <a:rPr lang="en-US" sz="1600" dirty="0" smtClean="0">
                <a:latin typeface="+mn-lt"/>
              </a:rPr>
              <a:t>        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Synrad2D</a:t>
            </a:r>
          </a:p>
          <a:p>
            <a:r>
              <a:rPr lang="en-US" sz="16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       </a:t>
            </a:r>
            <a:r>
              <a:rPr lang="en-US" sz="1600" dirty="0" smtClean="0">
                <a:solidFill>
                  <a:srgbClr val="0000FF"/>
                </a:solidFill>
                <a:latin typeface="+mn-lt"/>
              </a:rPr>
              <a:t>Synrad3D</a:t>
            </a:r>
            <a:endParaRPr lang="en-US" sz="1600" dirty="0">
              <a:solidFill>
                <a:srgbClr val="0000FF"/>
              </a:solidFill>
              <a:latin typeface="+mn-lt"/>
            </a:endParaRPr>
          </a:p>
        </p:txBody>
      </p:sp>
      <p:pic>
        <p:nvPicPr>
          <p:cNvPr id="10" name="Picture 9" descr="3d_trajects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6200"/>
            <a:ext cx="9144000" cy="228435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124200" y="3886200"/>
            <a:ext cx="564409" cy="200055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 anchor="ctr" anchorCtr="0">
            <a:spAutoFit/>
          </a:bodyPr>
          <a:lstStyle/>
          <a:p>
            <a:r>
              <a:rPr lang="en-US" sz="1300" dirty="0" smtClean="0"/>
              <a:t>150m</a:t>
            </a:r>
            <a:endParaRPr lang="en-US" sz="1300" dirty="0"/>
          </a:p>
        </p:txBody>
      </p:sp>
      <p:sp>
        <p:nvSpPr>
          <p:cNvPr id="12" name="TextBox 11"/>
          <p:cNvSpPr txBox="1"/>
          <p:nvPr/>
        </p:nvSpPr>
        <p:spPr>
          <a:xfrm>
            <a:off x="6262965" y="3886200"/>
            <a:ext cx="564409" cy="200055"/>
          </a:xfrm>
          <a:prstGeom prst="rect">
            <a:avLst/>
          </a:prstGeom>
          <a:solidFill>
            <a:schemeClr val="bg1"/>
          </a:solidFill>
        </p:spPr>
        <p:txBody>
          <a:bodyPr wrap="none" tIns="0" bIns="0" rtlCol="0" anchor="ctr" anchorCtr="0">
            <a:spAutoFit/>
          </a:bodyPr>
          <a:lstStyle/>
          <a:p>
            <a:r>
              <a:rPr lang="en-US" sz="1300" dirty="0" smtClean="0"/>
              <a:t>100m</a:t>
            </a:r>
            <a:endParaRPr lang="en-US" sz="1300" dirty="0"/>
          </a:p>
        </p:txBody>
      </p:sp>
      <p:sp>
        <p:nvSpPr>
          <p:cNvPr id="13" name="TextBox 12"/>
          <p:cNvSpPr txBox="1"/>
          <p:nvPr/>
        </p:nvSpPr>
        <p:spPr>
          <a:xfrm>
            <a:off x="6629400" y="4095690"/>
            <a:ext cx="213782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5.1 reflection typ.</a:t>
            </a:r>
            <a:endParaRPr lang="en-US" sz="2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149256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Wiggler Ramp</a:t>
            </a:r>
            <a:endParaRPr lang="en-US" sz="3600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smtClean="0"/>
              <a:t>Plots show TE Wave and RFA response as a function of wiggler field strength</a:t>
            </a:r>
          </a:p>
          <a:p>
            <a:r>
              <a:rPr lang="en-US" sz="2000" dirty="0" smtClean="0"/>
              <a:t>Large increase in signal as soon as radiation fan begins to strike local VC surface </a:t>
            </a:r>
            <a:r>
              <a:rPr lang="en-US" sz="2000" dirty="0" smtClean="0">
                <a:latin typeface="Wingdings 3" charset="2"/>
                <a:cs typeface="Wingdings 3" charset="2"/>
              </a:rPr>
              <a:t>a</a:t>
            </a:r>
            <a:r>
              <a:rPr lang="en-US" sz="2000" dirty="0" smtClean="0">
                <a:cs typeface="Wingdings 3" charset="2"/>
              </a:rPr>
              <a:t> significant diffuse scattering component</a:t>
            </a:r>
            <a:r>
              <a:rPr lang="en-US" sz="1600" dirty="0" smtClean="0"/>
              <a:t> </a:t>
            </a:r>
            <a:endParaRPr lang="en-US" sz="2000" dirty="0" smtClean="0"/>
          </a:p>
          <a:p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pic>
        <p:nvPicPr>
          <p:cNvPr id="5" name="Picture 4" descr="wiggler_ramp_9_21_10.png"/>
          <p:cNvPicPr>
            <a:picLocks noChangeAspect="1"/>
          </p:cNvPicPr>
          <p:nvPr/>
        </p:nvPicPr>
        <p:blipFill rotWithShape="1">
          <a:blip r:embed="rId3"/>
          <a:srcRect l="6385" t="2833" r="8955" b="2308"/>
          <a:stretch/>
        </p:blipFill>
        <p:spPr>
          <a:xfrm>
            <a:off x="4817097" y="2743200"/>
            <a:ext cx="4322199" cy="3708401"/>
          </a:xfrm>
          <a:prstGeom prst="rect">
            <a:avLst/>
          </a:prstGeom>
        </p:spPr>
      </p:pic>
      <p:pic>
        <p:nvPicPr>
          <p:cNvPr id="9" name="Picture 10" descr="Picture 4.png"/>
          <p:cNvPicPr>
            <a:picLocks noChangeAspect="1"/>
          </p:cNvPicPr>
          <p:nvPr/>
        </p:nvPicPr>
        <p:blipFill>
          <a:blip r:embed="rId4"/>
          <a:srcRect r="3036"/>
          <a:stretch>
            <a:fillRect/>
          </a:stretch>
        </p:blipFill>
        <p:spPr bwMode="auto">
          <a:xfrm>
            <a:off x="0" y="2750507"/>
            <a:ext cx="4817097" cy="36917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752600" y="2286000"/>
            <a:ext cx="558653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1x45x0.75mA e+, 2.1 </a:t>
            </a:r>
            <a:r>
              <a:rPr lang="en-US" sz="2000" dirty="0" err="1" smtClean="0">
                <a:solidFill>
                  <a:srgbClr val="0000FF"/>
                </a:solidFill>
                <a:latin typeface="+mn-lt"/>
              </a:rPr>
              <a:t>GeV</a:t>
            </a:r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, 14ns bunch spacing</a:t>
            </a:r>
            <a:endParaRPr lang="en-US" sz="20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257800" y="2895600"/>
            <a:ext cx="22376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RFA Response</a:t>
            </a:r>
            <a:endParaRPr lang="en-US" sz="24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76400" y="3429000"/>
            <a:ext cx="23398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0000FF"/>
                </a:solidFill>
                <a:latin typeface="+mn-lt"/>
              </a:rPr>
              <a:t>TEW Response</a:t>
            </a:r>
            <a:endParaRPr lang="en-US" sz="2400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07185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5410200" cy="5943600"/>
          </a:xfrm>
        </p:spPr>
        <p:txBody>
          <a:bodyPr/>
          <a:lstStyle/>
          <a:p>
            <a:r>
              <a:rPr lang="en-US" sz="2000" dirty="0" smtClean="0"/>
              <a:t>Low </a:t>
            </a:r>
            <a:r>
              <a:rPr lang="en-US" sz="2000" dirty="0" smtClean="0">
                <a:latin typeface="Symbol" charset="2"/>
                <a:cs typeface="Symbol" charset="2"/>
              </a:rPr>
              <a:t>e</a:t>
            </a:r>
            <a:r>
              <a:rPr lang="en-US" sz="2000" dirty="0" smtClean="0">
                <a:cs typeface="Symbol" charset="2"/>
              </a:rPr>
              <a:t> Correction Procedures</a:t>
            </a:r>
          </a:p>
          <a:p>
            <a:pPr lvl="1"/>
            <a:r>
              <a:rPr lang="en-US" sz="1600" dirty="0"/>
              <a:t>Measure orbit </a:t>
            </a:r>
          </a:p>
          <a:p>
            <a:pPr lvl="2"/>
            <a:r>
              <a:rPr lang="en-US" sz="1600" dirty="0"/>
              <a:t>Correct orbit to reference using vertical correctors</a:t>
            </a:r>
          </a:p>
          <a:p>
            <a:pPr lvl="1"/>
            <a:r>
              <a:rPr lang="en-US" sz="1600" dirty="0"/>
              <a:t>Measure </a:t>
            </a:r>
            <a:r>
              <a:rPr lang="en-US" sz="1600" dirty="0" err="1"/>
              <a:t>betatron</a:t>
            </a:r>
            <a:r>
              <a:rPr lang="en-US" sz="1600" dirty="0"/>
              <a:t> phase and coupling by resonant excitation. </a:t>
            </a:r>
          </a:p>
          <a:p>
            <a:pPr lvl="2"/>
            <a:r>
              <a:rPr lang="en-US" sz="1600" dirty="0"/>
              <a:t>Correct phase and coupling using skew quads</a:t>
            </a:r>
          </a:p>
          <a:p>
            <a:pPr lvl="1"/>
            <a:r>
              <a:rPr lang="en-US" sz="1600" dirty="0"/>
              <a:t>Re-measure orbit, phase and coupling. Measure dispersion by resonant excitation of synchrotron tune</a:t>
            </a:r>
          </a:p>
          <a:p>
            <a:pPr lvl="2"/>
            <a:r>
              <a:rPr lang="en-US" sz="1600" dirty="0"/>
              <a:t>Simultaneously fit orbit, and minimized coupling and dispersion using all skew quads and all vertical correctors</a:t>
            </a:r>
          </a:p>
          <a:p>
            <a:pPr lvl="1"/>
            <a:r>
              <a:rPr lang="en-US" sz="1600" dirty="0"/>
              <a:t>Measure </a:t>
            </a:r>
            <a:r>
              <a:rPr lang="en-US" sz="1600" dirty="0" err="1"/>
              <a:t>emittance</a:t>
            </a:r>
            <a:r>
              <a:rPr lang="en-US" sz="1600" dirty="0"/>
              <a:t> with </a:t>
            </a:r>
            <a:r>
              <a:rPr lang="en-US" sz="1600" dirty="0" err="1"/>
              <a:t>xray</a:t>
            </a:r>
            <a:r>
              <a:rPr lang="en-US" sz="1600" dirty="0"/>
              <a:t> beam size monitor</a:t>
            </a:r>
          </a:p>
          <a:p>
            <a:r>
              <a:rPr lang="en-US" sz="2000" dirty="0" smtClean="0"/>
              <a:t>A correction “loop” can typically be completed in minutes, not hours.</a:t>
            </a:r>
          </a:p>
          <a:p>
            <a:r>
              <a:rPr lang="en-US" sz="2000" dirty="0" smtClean="0"/>
              <a:t>Improvements in techniques and instrumentation calibration give potential for further gains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Low </a:t>
            </a:r>
            <a:r>
              <a:rPr lang="en-US" dirty="0" err="1" smtClean="0"/>
              <a:t>Emittance</a:t>
            </a:r>
            <a:r>
              <a:rPr lang="en-US" dirty="0" smtClean="0"/>
              <a:t> Tuning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  <p:pic>
        <p:nvPicPr>
          <p:cNvPr id="8" name="Picture 7" descr="beamsize_vs_coupling8_dimtel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8800" y="3589683"/>
            <a:ext cx="3428999" cy="303971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9" name="Content Placeholder 6" descr="csr_131782_16microns_raw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0" r="-408" b="5499"/>
          <a:stretch/>
        </p:blipFill>
        <p:spPr bwMode="auto">
          <a:xfrm>
            <a:off x="5628308" y="533400"/>
            <a:ext cx="3438774" cy="302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6096000" y="1219200"/>
            <a:ext cx="138775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+mn-lt"/>
              </a:rPr>
              <a:t>Dec 2010</a:t>
            </a:r>
          </a:p>
          <a:p>
            <a:r>
              <a:rPr lang="en-US" sz="2000" dirty="0" smtClean="0">
                <a:latin typeface="+mn-lt"/>
                <a:cs typeface="Symbol" charset="2"/>
              </a:rPr>
              <a:t>Pinhole</a:t>
            </a:r>
          </a:p>
          <a:p>
            <a:r>
              <a:rPr lang="en-US" sz="2000" dirty="0" err="1" smtClean="0">
                <a:latin typeface="Symbol" charset="2"/>
                <a:cs typeface="Symbol" charset="2"/>
              </a:rPr>
              <a:t>s</a:t>
            </a:r>
            <a:r>
              <a:rPr lang="en-US" sz="2000" baseline="-25000" dirty="0" err="1" smtClean="0">
                <a:latin typeface="+mn-lt"/>
                <a:cs typeface="Symbol" charset="2"/>
              </a:rPr>
              <a:t>y</a:t>
            </a:r>
            <a:r>
              <a:rPr lang="en-US" sz="2000" dirty="0" smtClean="0">
                <a:latin typeface="+mn-lt"/>
                <a:cs typeface="Symbol" charset="2"/>
              </a:rPr>
              <a:t> = 17</a:t>
            </a:r>
            <a:r>
              <a:rPr lang="en-US" sz="2000" dirty="0" smtClean="0">
                <a:latin typeface="Symbol" charset="2"/>
                <a:cs typeface="Symbol" charset="2"/>
              </a:rPr>
              <a:t>m</a:t>
            </a:r>
            <a:r>
              <a:rPr lang="en-US" sz="2000" dirty="0" smtClean="0">
                <a:latin typeface="+mn-lt"/>
                <a:cs typeface="Symbol" charset="2"/>
              </a:rPr>
              <a:t>m</a:t>
            </a:r>
            <a:endParaRPr lang="en-US" sz="2000" dirty="0" smtClean="0">
              <a:latin typeface="Symbol" charset="2"/>
              <a:cs typeface="Symbol" charset="2"/>
            </a:endParaRPr>
          </a:p>
          <a:p>
            <a:r>
              <a:rPr lang="en-US" sz="2000" dirty="0" err="1" smtClean="0">
                <a:latin typeface="Symbol" charset="2"/>
                <a:cs typeface="Symbol" charset="2"/>
              </a:rPr>
              <a:t>e</a:t>
            </a:r>
            <a:r>
              <a:rPr lang="en-US" sz="2000" baseline="-25000" dirty="0" err="1" smtClean="0">
                <a:latin typeface="+mn-lt"/>
                <a:cs typeface="Symbol" charset="2"/>
              </a:rPr>
              <a:t>y</a:t>
            </a:r>
            <a:r>
              <a:rPr lang="en-US" sz="2000" dirty="0" smtClean="0">
                <a:latin typeface="+mn-lt"/>
                <a:cs typeface="Symbol" charset="2"/>
              </a:rPr>
              <a:t>  ~   7pm</a:t>
            </a:r>
            <a:endParaRPr lang="en-US" sz="2000" dirty="0">
              <a:latin typeface="Symbol" charset="2"/>
              <a:cs typeface="Symbol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9885810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3962400" cy="5943600"/>
          </a:xfrm>
        </p:spPr>
        <p:txBody>
          <a:bodyPr/>
          <a:lstStyle/>
          <a:p>
            <a:r>
              <a:rPr lang="en-US" dirty="0" smtClean="0"/>
              <a:t>IBS Checks</a:t>
            </a:r>
          </a:p>
          <a:p>
            <a:pPr lvl="1"/>
            <a:r>
              <a:rPr lang="en-US" dirty="0" smtClean="0"/>
              <a:t>April 2011 Study</a:t>
            </a:r>
          </a:p>
          <a:p>
            <a:pPr lvl="1"/>
            <a:r>
              <a:rPr lang="en-US" dirty="0" smtClean="0"/>
              <a:t>Vertical </a:t>
            </a:r>
            <a:r>
              <a:rPr lang="en-US" dirty="0" err="1" smtClean="0"/>
              <a:t>emittance</a:t>
            </a:r>
            <a:r>
              <a:rPr lang="en-US" dirty="0" smtClean="0"/>
              <a:t> is dispersion dominated</a:t>
            </a:r>
          </a:p>
          <a:p>
            <a:pPr lvl="1"/>
            <a:r>
              <a:rPr lang="en-US" dirty="0" smtClean="0"/>
              <a:t>Projection to zero current consistent with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y</a:t>
            </a:r>
            <a:r>
              <a:rPr lang="en-US" dirty="0" smtClean="0">
                <a:cs typeface="Symbol" charset="2"/>
              </a:rPr>
              <a:t>(0) ~ 3pm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 – New Look at IBS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  <p:pic>
        <p:nvPicPr>
          <p:cNvPr id="9" name="Picture 8" descr="beamsize_vs_current_withIBSsim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1066800"/>
            <a:ext cx="5360147" cy="5334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5591783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Have taken advantage of the ability to achieve repeatable operation with </a:t>
            </a:r>
            <a:r>
              <a:rPr lang="en-US" dirty="0" err="1" smtClean="0">
                <a:latin typeface="Symbol" charset="2"/>
                <a:cs typeface="Symbol" charset="2"/>
              </a:rPr>
              <a:t>e</a:t>
            </a:r>
            <a:r>
              <a:rPr lang="en-US" baseline="-25000" dirty="0" err="1" smtClean="0">
                <a:cs typeface="Symbol" charset="2"/>
              </a:rPr>
              <a:t>y</a:t>
            </a:r>
            <a:r>
              <a:rPr lang="en-US" baseline="-25000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≤ 20pm in the </a:t>
            </a:r>
            <a:br>
              <a:rPr lang="en-US" dirty="0" smtClean="0">
                <a:cs typeface="Symbol" charset="2"/>
              </a:rPr>
            </a:br>
            <a:r>
              <a:rPr lang="en-US" dirty="0" smtClean="0">
                <a:cs typeface="Symbol" charset="2"/>
              </a:rPr>
              <a:t>2 </a:t>
            </a:r>
            <a:r>
              <a:rPr lang="en-US" dirty="0" err="1" smtClean="0">
                <a:cs typeface="Symbol" charset="2"/>
              </a:rPr>
              <a:t>GeV</a:t>
            </a:r>
            <a:r>
              <a:rPr lang="en-US" dirty="0" smtClean="0">
                <a:cs typeface="Symbol" charset="2"/>
              </a:rPr>
              <a:t> low </a:t>
            </a:r>
            <a:r>
              <a:rPr lang="en-US" dirty="0" err="1" smtClean="0">
                <a:cs typeface="Symbol" charset="2"/>
              </a:rPr>
              <a:t>emittance</a:t>
            </a:r>
            <a:r>
              <a:rPr lang="en-US" dirty="0" smtClean="0">
                <a:cs typeface="Symbol" charset="2"/>
              </a:rPr>
              <a:t> lattice since </a:t>
            </a:r>
            <a:r>
              <a:rPr lang="en-US" dirty="0" smtClean="0">
                <a:cs typeface="Symbol" charset="2"/>
              </a:rPr>
              <a:t>spring</a:t>
            </a:r>
            <a:r>
              <a:rPr lang="en-US" dirty="0" smtClean="0">
                <a:cs typeface="Symbol" charset="2"/>
              </a:rPr>
              <a:t> </a:t>
            </a:r>
            <a:r>
              <a:rPr lang="en-US" dirty="0" smtClean="0">
                <a:cs typeface="Symbol" charset="2"/>
              </a:rPr>
              <a:t>2010</a:t>
            </a:r>
          </a:p>
          <a:p>
            <a:r>
              <a:rPr lang="en-US" dirty="0" smtClean="0"/>
              <a:t>Studies </a:t>
            </a:r>
            <a:r>
              <a:rPr lang="en-US" dirty="0"/>
              <a:t>to date have </a:t>
            </a:r>
            <a:r>
              <a:rPr lang="en-US" dirty="0" smtClean="0"/>
              <a:t>examined the </a:t>
            </a:r>
            <a:r>
              <a:rPr lang="en-US" dirty="0"/>
              <a:t>dependence on:</a:t>
            </a:r>
          </a:p>
          <a:p>
            <a:pPr marL="2400300" lvl="1" indent="-342900"/>
            <a:r>
              <a:rPr lang="en-US" dirty="0"/>
              <a:t>Bunch spacing &amp; intensity</a:t>
            </a:r>
          </a:p>
          <a:p>
            <a:pPr marL="2400300" lvl="1" indent="-342900"/>
            <a:r>
              <a:rPr lang="en-US" dirty="0"/>
              <a:t>Chromaticity</a:t>
            </a:r>
          </a:p>
          <a:p>
            <a:pPr marL="2400300" lvl="1" indent="-342900"/>
            <a:r>
              <a:rPr lang="en-US" dirty="0" smtClean="0"/>
              <a:t>Feedback</a:t>
            </a:r>
          </a:p>
          <a:p>
            <a:pPr marL="2400300" lvl="1" indent="-342900"/>
            <a:r>
              <a:rPr lang="en-US" dirty="0" err="1"/>
              <a:t>E</a:t>
            </a:r>
            <a:r>
              <a:rPr lang="en-US" dirty="0" err="1" smtClean="0"/>
              <a:t>mittance</a:t>
            </a:r>
            <a:endParaRPr lang="en-US" dirty="0"/>
          </a:p>
          <a:p>
            <a:pPr marL="2400300" lvl="1" indent="-342900"/>
            <a:r>
              <a:rPr lang="en-US" dirty="0"/>
              <a:t>Beam </a:t>
            </a:r>
            <a:r>
              <a:rPr lang="en-US" dirty="0" smtClean="0"/>
              <a:t>energy</a:t>
            </a:r>
          </a:p>
          <a:p>
            <a:pPr marL="2400300" lvl="1" indent="-342900"/>
            <a:r>
              <a:rPr lang="en-US" dirty="0" smtClean="0"/>
              <a:t>Species</a:t>
            </a:r>
            <a:endParaRPr lang="en-US" dirty="0"/>
          </a:p>
          <a:p>
            <a:endParaRPr lang="en-US" sz="4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Beam Dynamics Studies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7117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9144000" cy="3733800"/>
          </a:xfrm>
        </p:spPr>
        <p:txBody>
          <a:bodyPr/>
          <a:lstStyle/>
          <a:p>
            <a:r>
              <a:rPr lang="en-US" sz="2800" dirty="0" smtClean="0">
                <a:ln>
                  <a:solidFill>
                    <a:schemeClr val="tx1"/>
                  </a:solidFill>
                </a:ln>
              </a:rPr>
              <a:t>The program has involved senior researchers, post-docs and graduate students from a dozen laboratories and universities from around the globe</a:t>
            </a:r>
          </a:p>
          <a:p>
            <a:r>
              <a:rPr lang="en-US" sz="2800" dirty="0" smtClean="0">
                <a:ln>
                  <a:solidFill>
                    <a:schemeClr val="tx1"/>
                  </a:solidFill>
                </a:ln>
              </a:rPr>
              <a:t>Over 100 contributors to the Phase I Report – presently in preparation</a:t>
            </a:r>
            <a:endParaRPr lang="en-US" sz="2800" dirty="0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</a:t>
            </a:r>
            <a:r>
              <a:rPr lang="en-US" sz="2000" dirty="0" smtClean="0"/>
              <a:t>ESR</a:t>
            </a:r>
            <a:r>
              <a:rPr lang="en-US" dirty="0" smtClean="0"/>
              <a:t>TA Collaboration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72273"/>
            <a:ext cx="9144000" cy="3757127"/>
          </a:xfrm>
          <a:prstGeom prst="rect">
            <a:avLst/>
          </a:prstGeom>
          <a:effectLst>
            <a:softEdge rad="88900"/>
          </a:effectLst>
        </p:spPr>
      </p:pic>
    </p:spTree>
    <p:extLst>
      <p:ext uri="{BB962C8B-B14F-4D97-AF65-F5344CB8AC3E}">
        <p14:creationId xmlns:p14="http://schemas.microsoft.com/office/powerpoint/2010/main" val="34755134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lnSpc>
                <a:spcPts val="2400"/>
              </a:lnSpc>
            </a:pPr>
            <a:r>
              <a:rPr lang="en-US" sz="2400" dirty="0" smtClean="0"/>
              <a:t>Systematic Studies of Instability Thresholds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609600"/>
            <a:ext cx="5029200" cy="5943600"/>
          </a:xfrm>
        </p:spPr>
        <p:txBody>
          <a:bodyPr/>
          <a:lstStyle/>
          <a:p>
            <a:r>
              <a:rPr lang="en-US" sz="2000" dirty="0"/>
              <a:t>S</a:t>
            </a:r>
            <a:r>
              <a:rPr lang="en-US" sz="2000" dirty="0" smtClean="0"/>
              <a:t>pectral </a:t>
            </a:r>
            <a:r>
              <a:rPr lang="en-US" sz="2000" dirty="0" smtClean="0"/>
              <a:t>methods offer </a:t>
            </a:r>
            <a:r>
              <a:rPr lang="en-US" sz="2000" dirty="0" smtClean="0"/>
              <a:t>powerful tool </a:t>
            </a:r>
            <a:r>
              <a:rPr lang="en-US" sz="2000" dirty="0" smtClean="0"/>
              <a:t>for </a:t>
            </a:r>
            <a:r>
              <a:rPr lang="en-US" sz="2000" dirty="0" smtClean="0"/>
              <a:t>self</a:t>
            </a:r>
            <a:r>
              <a:rPr lang="en-US" sz="2000" dirty="0" smtClean="0"/>
              <a:t>-consistent analysis </a:t>
            </a:r>
            <a:r>
              <a:rPr lang="en-US" sz="2000" dirty="0"/>
              <a:t/>
            </a:r>
            <a:br>
              <a:rPr lang="en-US" sz="2000" dirty="0"/>
            </a:br>
            <a:r>
              <a:rPr lang="en-US" sz="2000" dirty="0" smtClean="0"/>
              <a:t>of the </a:t>
            </a:r>
            <a:r>
              <a:rPr lang="en-US" sz="2000" dirty="0" smtClean="0"/>
              <a:t>onset of instabilities</a:t>
            </a:r>
          </a:p>
          <a:p>
            <a:pPr lvl="1"/>
            <a:r>
              <a:rPr lang="en-US" sz="2000" dirty="0" smtClean="0"/>
              <a:t>Tune shifts along train </a:t>
            </a:r>
            <a:r>
              <a:rPr lang="en-US" sz="2000" dirty="0" smtClean="0">
                <a:latin typeface="Wingdings 3" pitchFamily="18" charset="2"/>
              </a:rPr>
              <a:t>a</a:t>
            </a:r>
            <a:r>
              <a:rPr lang="en-US" sz="2000" dirty="0" smtClean="0"/>
              <a:t> ring</a:t>
            </a:r>
            <a:r>
              <a:rPr lang="en-US" sz="2000" dirty="0" smtClean="0"/>
              <a:t>-wide </a:t>
            </a:r>
            <a:r>
              <a:rPr lang="en-US" sz="2000" dirty="0" smtClean="0"/>
              <a:t>integrated </a:t>
            </a:r>
            <a:r>
              <a:rPr lang="en-US" sz="2000" dirty="0" smtClean="0"/>
              <a:t>cloud </a:t>
            </a:r>
            <a:r>
              <a:rPr lang="en-US" sz="2000" dirty="0" smtClean="0"/>
              <a:t>density near beam</a:t>
            </a:r>
            <a:endParaRPr lang="en-US" sz="2000" dirty="0" smtClean="0"/>
          </a:p>
          <a:p>
            <a:pPr lvl="1"/>
            <a:r>
              <a:rPr lang="en-US" sz="2000" dirty="0" smtClean="0"/>
              <a:t>Onset of </a:t>
            </a:r>
            <a:r>
              <a:rPr lang="en-US" sz="2000" dirty="0" err="1" smtClean="0"/>
              <a:t>synchrobetatron</a:t>
            </a:r>
            <a:r>
              <a:rPr lang="en-US" sz="2000" dirty="0"/>
              <a:t> </a:t>
            </a:r>
            <a:r>
              <a:rPr lang="en-US" sz="2000" dirty="0" smtClean="0"/>
              <a:t>sidebands </a:t>
            </a:r>
            <a:r>
              <a:rPr lang="en-US" sz="2000" dirty="0" smtClean="0">
                <a:latin typeface="Wingdings 3" pitchFamily="18" charset="2"/>
              </a:rPr>
              <a:t>a</a:t>
            </a:r>
            <a:r>
              <a:rPr lang="en-US" sz="2000" dirty="0" smtClean="0"/>
              <a:t> instability </a:t>
            </a:r>
            <a:r>
              <a:rPr lang="en-US" sz="2000" dirty="0" smtClean="0"/>
              <a:t>thresholds</a:t>
            </a:r>
            <a:endParaRPr lang="en-US" sz="20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649BB-28CA-43D7-AC67-034B69986EB3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14" name="Group 13"/>
          <p:cNvGrpSpPr/>
          <p:nvPr/>
        </p:nvGrpSpPr>
        <p:grpSpPr>
          <a:xfrm>
            <a:off x="12700" y="3657600"/>
            <a:ext cx="4876800" cy="2971800"/>
            <a:chOff x="4114800" y="3505200"/>
            <a:chExt cx="5010363" cy="3124200"/>
          </a:xfrm>
        </p:grpSpPr>
        <p:pic>
          <p:nvPicPr>
            <p:cNvPr id="7" name="Picture 8" descr="spectral_plot_20100803_3.tiff"/>
            <p:cNvPicPr>
              <a:picLocks noChangeAspect="1"/>
            </p:cNvPicPr>
            <p:nvPr/>
          </p:nvPicPr>
          <p:blipFill rotWithShape="1">
            <a:blip r:embed="rId2"/>
            <a:srcRect t="4152" r="11307"/>
            <a:stretch/>
          </p:blipFill>
          <p:spPr bwMode="auto">
            <a:xfrm>
              <a:off x="4114800" y="3505200"/>
              <a:ext cx="5010363" cy="3124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8484125" y="4587695"/>
              <a:ext cx="45878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100" dirty="0" err="1" smtClean="0">
                  <a:latin typeface="Times New Roman" pitchFamily="18" charset="0"/>
                  <a:cs typeface="Times New Roman" pitchFamily="18" charset="0"/>
                </a:rPr>
                <a:t>dBm</a:t>
              </a:r>
              <a:endParaRPr lang="en-US" sz="11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10" name="Rectangle 4"/>
            <p:cNvSpPr>
              <a:spLocks noChangeArrowheads="1"/>
            </p:cNvSpPr>
            <p:nvPr/>
          </p:nvSpPr>
          <p:spPr bwMode="auto">
            <a:xfrm>
              <a:off x="5317183" y="3825986"/>
              <a:ext cx="2393950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/>
                <a:t>(H,V) </a:t>
              </a:r>
              <a:r>
                <a:rPr lang="en-US" sz="1400" dirty="0" err="1"/>
                <a:t>chrom</a:t>
              </a:r>
              <a:r>
                <a:rPr lang="en-US" sz="1400" dirty="0"/>
                <a:t> = (1.33,1.155)</a:t>
              </a:r>
            </a:p>
            <a:p>
              <a:r>
                <a:rPr lang="en-US" sz="1400" dirty="0"/>
                <a:t> </a:t>
              </a:r>
              <a:r>
                <a:rPr lang="en-US" sz="1400" dirty="0" err="1"/>
                <a:t>Avg</a:t>
              </a:r>
              <a:r>
                <a:rPr lang="en-US" sz="1400" dirty="0"/>
                <a:t> current/bunch 0.74 </a:t>
              </a:r>
              <a:r>
                <a:rPr lang="en-US" sz="1400" dirty="0" err="1" smtClean="0"/>
                <a:t>mA</a:t>
              </a:r>
              <a:endParaRPr lang="en-US" dirty="0"/>
            </a:p>
          </p:txBody>
        </p:sp>
      </p:grpSp>
      <p:pic>
        <p:nvPicPr>
          <p:cNvPr id="11" name="Picture 10" descr="Cloud_density_comp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685800"/>
            <a:ext cx="4191000" cy="251497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5867400" y="892691"/>
            <a:ext cx="25746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Data</a:t>
            </a:r>
          </a:p>
          <a:p>
            <a:r>
              <a:rPr lang="en-US" sz="2000" dirty="0" smtClean="0">
                <a:latin typeface="+mn-lt"/>
              </a:rPr>
              <a:t>POSINST Simulation</a:t>
            </a:r>
            <a:endParaRPr lang="en-US" sz="2000" dirty="0" smtClean="0">
              <a:latin typeface="+mn-lt"/>
            </a:endParaRPr>
          </a:p>
        </p:txBody>
      </p:sp>
      <p:pic>
        <p:nvPicPr>
          <p:cNvPr id="13" name="Picture 12" descr="fslines_power_plot_0016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272" y="3429000"/>
            <a:ext cx="4177813" cy="3200400"/>
          </a:xfrm>
          <a:prstGeom prst="rect">
            <a:avLst/>
          </a:prstGeom>
        </p:spPr>
      </p:pic>
      <p:pic>
        <p:nvPicPr>
          <p:cNvPr id="8" name="Picture 3" descr="Current_plot_20100803_3.pdf"/>
          <p:cNvPicPr>
            <a:picLocks noChangeAspect="1"/>
          </p:cNvPicPr>
          <p:nvPr/>
        </p:nvPicPr>
        <p:blipFill>
          <a:blip r:embed="rId5"/>
          <a:srcRect r="22727" b="57983"/>
          <a:stretch>
            <a:fillRect/>
          </a:stretch>
        </p:blipFill>
        <p:spPr bwMode="auto">
          <a:xfrm>
            <a:off x="0" y="2895600"/>
            <a:ext cx="2806700" cy="827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Box 16"/>
          <p:cNvSpPr txBox="1"/>
          <p:nvPr/>
        </p:nvSpPr>
        <p:spPr>
          <a:xfrm>
            <a:off x="5216782" y="3861137"/>
            <a:ext cx="27080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Strength of 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upper </a:t>
            </a:r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&amp;</a:t>
            </a:r>
          </a:p>
          <a:p>
            <a:r>
              <a:rPr lang="en-US" sz="2000" dirty="0" smtClean="0">
                <a:solidFill>
                  <a:srgbClr val="0000FF"/>
                </a:solidFill>
                <a:latin typeface="+mn-lt"/>
              </a:rPr>
              <a:t>lower</a:t>
            </a:r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dirty="0" err="1" smtClean="0">
                <a:solidFill>
                  <a:srgbClr val="000000"/>
                </a:solidFill>
                <a:latin typeface="+mn-lt"/>
              </a:rPr>
              <a:t>synchrobetatron</a:t>
            </a:r>
            <a:endParaRPr lang="en-US" sz="2000" dirty="0" smtClean="0">
              <a:solidFill>
                <a:srgbClr val="000000"/>
              </a:solidFill>
              <a:latin typeface="+mn-lt"/>
            </a:endParaRPr>
          </a:p>
          <a:p>
            <a:r>
              <a:rPr lang="en-US" sz="2000" dirty="0" smtClean="0">
                <a:solidFill>
                  <a:srgbClr val="000000"/>
                </a:solidFill>
                <a:latin typeface="+mn-lt"/>
              </a:rPr>
              <a:t>sidebands</a:t>
            </a:r>
          </a:p>
        </p:txBody>
      </p:sp>
    </p:spTree>
    <p:extLst>
      <p:ext uri="{BB962C8B-B14F-4D97-AF65-F5344CB8AC3E}">
        <p14:creationId xmlns:p14="http://schemas.microsoft.com/office/powerpoint/2010/main" val="28659193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609600"/>
            <a:ext cx="3962400" cy="3200400"/>
          </a:xfrm>
        </p:spPr>
        <p:txBody>
          <a:bodyPr/>
          <a:lstStyle/>
          <a:p>
            <a:r>
              <a:rPr lang="en-US" sz="2800" dirty="0" smtClean="0"/>
              <a:t>CMAD simulations</a:t>
            </a:r>
            <a:br>
              <a:rPr lang="en-US" sz="2800" dirty="0" smtClean="0"/>
            </a:br>
            <a:r>
              <a:rPr lang="en-US" sz="2800" dirty="0" smtClean="0"/>
              <a:t>are being validated</a:t>
            </a:r>
            <a:br>
              <a:rPr lang="en-US" sz="2800" dirty="0" smtClean="0"/>
            </a:br>
            <a:r>
              <a:rPr lang="en-US" sz="2800" dirty="0" smtClean="0"/>
              <a:t>against C</a:t>
            </a:r>
            <a:r>
              <a:rPr lang="en-US" sz="2000" dirty="0" smtClean="0"/>
              <a:t>ESR</a:t>
            </a:r>
            <a:r>
              <a:rPr lang="en-US" sz="2800" dirty="0" smtClean="0"/>
              <a:t>TA measurements and </a:t>
            </a:r>
            <a:br>
              <a:rPr lang="en-US" sz="2800" dirty="0" smtClean="0"/>
            </a:br>
            <a:r>
              <a:rPr lang="en-US" sz="2800" dirty="0" smtClean="0"/>
              <a:t>applied to analysis </a:t>
            </a:r>
            <a:br>
              <a:rPr lang="en-US" sz="2800" dirty="0" smtClean="0"/>
            </a:br>
            <a:r>
              <a:rPr lang="en-US" sz="2800" dirty="0" smtClean="0"/>
              <a:t>of the ILC DR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Simulation Program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1" y="3888154"/>
            <a:ext cx="4190999" cy="26650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3886200"/>
            <a:ext cx="4697638" cy="2667000"/>
          </a:xfrm>
          <a:prstGeom prst="rect">
            <a:avLst/>
          </a:prstGeom>
        </p:spPr>
      </p:pic>
      <p:pic>
        <p:nvPicPr>
          <p:cNvPr id="10" name="Picture 9" descr="specty-v1.e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1400" y="609600"/>
            <a:ext cx="5486400" cy="32004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276544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図 4" descr="run3733.gif"/>
          <p:cNvPicPr>
            <a:picLocks noChangeAspect="1"/>
          </p:cNvPicPr>
          <p:nvPr/>
        </p:nvPicPr>
        <p:blipFill>
          <a:blip r:embed="rId2" cstate="print"/>
          <a:srcRect t="4741" b="2370"/>
          <a:stretch>
            <a:fillRect/>
          </a:stretch>
        </p:blipFill>
        <p:spPr>
          <a:xfrm>
            <a:off x="4857720" y="3633079"/>
            <a:ext cx="4286280" cy="2986110"/>
          </a:xfrm>
          <a:prstGeom prst="rect">
            <a:avLst/>
          </a:prstGeom>
        </p:spPr>
      </p:pic>
      <p:pic>
        <p:nvPicPr>
          <p:cNvPr id="25" name="図 4" descr="run3733.gif"/>
          <p:cNvPicPr>
            <a:picLocks noChangeAspect="1"/>
          </p:cNvPicPr>
          <p:nvPr/>
        </p:nvPicPr>
        <p:blipFill>
          <a:blip r:embed="rId3" cstate="print"/>
          <a:srcRect t="4741"/>
          <a:stretch>
            <a:fillRect/>
          </a:stretch>
        </p:blipFill>
        <p:spPr>
          <a:xfrm>
            <a:off x="4857720" y="589962"/>
            <a:ext cx="4286280" cy="3062310"/>
          </a:xfrm>
          <a:prstGeom prst="rect">
            <a:avLst/>
          </a:prstGeom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8971"/>
            <a:ext cx="4261448" cy="2989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1712" y="1255"/>
            <a:ext cx="6762288" cy="532145"/>
          </a:xfrm>
        </p:spPr>
        <p:txBody>
          <a:bodyPr/>
          <a:lstStyle/>
          <a:p>
            <a:r>
              <a:rPr lang="en-US" sz="3600" dirty="0" smtClean="0"/>
              <a:t>Beam Size</a:t>
            </a:r>
            <a:endParaRPr lang="en-US" sz="3600" dirty="0"/>
          </a:p>
        </p:txBody>
      </p:sp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-2" y="591416"/>
            <a:ext cx="5172077" cy="3242095"/>
          </a:xfrm>
        </p:spPr>
        <p:txBody>
          <a:bodyPr/>
          <a:lstStyle/>
          <a:p>
            <a:r>
              <a:rPr lang="en-US" sz="2000" dirty="0" smtClean="0"/>
              <a:t>Measure Bunch-by-Bunch Beam Size</a:t>
            </a:r>
            <a:endParaRPr lang="en-US" sz="2000" i="1" dirty="0" smtClean="0">
              <a:solidFill>
                <a:srgbClr val="000066"/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Beam size enhanced at head and tail of train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Source of blow-up at head appears to be due to a </a:t>
            </a:r>
            <a:b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long lifetime component of the </a:t>
            </a:r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cloud</a:t>
            </a:r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Bunch lifetime of smallest bunches consistent with observed single bunch lifetimes during LET </a:t>
            </a:r>
            <a:b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(</a:t>
            </a:r>
            <a:r>
              <a:rPr lang="en-US" sz="1400" i="1" dirty="0" err="1" smtClean="0">
                <a:solidFill>
                  <a:schemeClr val="accent1">
                    <a:lumMod val="75000"/>
                  </a:schemeClr>
                </a:solidFill>
              </a:rPr>
              <a:t>Touschek</a:t>
            </a:r>
            <a:r>
              <a:rPr lang="en-US" sz="1400" i="1" dirty="0" smtClean="0">
                <a:solidFill>
                  <a:schemeClr val="accent1">
                    <a:lumMod val="75000"/>
                  </a:schemeClr>
                </a:solidFill>
              </a:rPr>
              <a:t>-limited) consistent with relative bunch sizes.</a:t>
            </a:r>
            <a:endParaRPr lang="en-US" sz="1600" i="1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Beam size measured around bunch 5 is consistent with </a:t>
            </a:r>
            <a:r>
              <a:rPr lang="en-US" sz="1600" dirty="0" err="1" smtClean="0">
                <a:solidFill>
                  <a:schemeClr val="tx1"/>
                </a:solidFill>
                <a:latin typeface="Symbol" pitchFamily="18" charset="2"/>
              </a:rPr>
              <a:t>e</a:t>
            </a:r>
            <a:r>
              <a:rPr lang="en-US" sz="1600" baseline="-25000" dirty="0" err="1" smtClean="0">
                <a:solidFill>
                  <a:schemeClr val="tx1"/>
                </a:solidFill>
              </a:rPr>
              <a:t>y</a:t>
            </a:r>
            <a:r>
              <a:rPr lang="en-US" sz="1600" baseline="-25000" dirty="0" smtClean="0">
                <a:solidFill>
                  <a:schemeClr val="tx1"/>
                </a:solidFill>
              </a:rPr>
              <a:t> </a:t>
            </a:r>
            <a:r>
              <a:rPr lang="en-US" sz="1600" dirty="0" smtClean="0">
                <a:solidFill>
                  <a:schemeClr val="tx1"/>
                </a:solidFill>
              </a:rPr>
              <a:t>~ 20pm-rad  </a:t>
            </a:r>
            <a:br>
              <a:rPr lang="en-US" sz="1600" dirty="0" smtClean="0">
                <a:solidFill>
                  <a:schemeClr val="tx1"/>
                </a:solidFill>
              </a:rPr>
            </a:br>
            <a:r>
              <a:rPr lang="en-US" sz="1600" dirty="0" smtClean="0">
                <a:solidFill>
                  <a:schemeClr val="tx1"/>
                </a:solidFill>
              </a:rPr>
              <a:t>[</a:t>
            </a:r>
            <a:r>
              <a:rPr lang="en-US" sz="1600" dirty="0" err="1" smtClean="0">
                <a:solidFill>
                  <a:schemeClr val="tx1"/>
                </a:solidFill>
                <a:latin typeface="Symbol" pitchFamily="18" charset="2"/>
              </a:rPr>
              <a:t>s</a:t>
            </a:r>
            <a:r>
              <a:rPr lang="en-US" sz="1600" baseline="-25000" dirty="0" err="1" smtClean="0">
                <a:solidFill>
                  <a:schemeClr val="tx1"/>
                </a:solidFill>
              </a:rPr>
              <a:t>y</a:t>
            </a:r>
            <a:r>
              <a:rPr lang="en-US" sz="1600" dirty="0" smtClean="0">
                <a:solidFill>
                  <a:schemeClr val="tx1"/>
                </a:solidFill>
              </a:rPr>
              <a:t>=11.0</a:t>
            </a:r>
            <a:r>
              <a:rPr lang="en-US" sz="1600" dirty="0" smtClean="0">
                <a:solidFill>
                  <a:schemeClr val="tx1"/>
                </a:solidFill>
                <a:sym typeface="Symbol"/>
              </a:rPr>
              <a:t>0.2 </a:t>
            </a:r>
            <a:r>
              <a:rPr lang="en-US" sz="1600" dirty="0" smtClean="0">
                <a:solidFill>
                  <a:schemeClr val="tx1"/>
                </a:solidFill>
                <a:latin typeface="Symbol" pitchFamily="18" charset="2"/>
                <a:sym typeface="Symbol"/>
              </a:rPr>
              <a:t>m</a:t>
            </a:r>
            <a:r>
              <a:rPr lang="en-US" sz="1600" dirty="0" smtClean="0">
                <a:solidFill>
                  <a:schemeClr val="tx1"/>
                </a:solidFill>
                <a:sym typeface="Symbol"/>
              </a:rPr>
              <a:t>m, </a:t>
            </a:r>
            <a:r>
              <a:rPr lang="en-US" sz="1600" dirty="0" err="1" smtClean="0">
                <a:solidFill>
                  <a:schemeClr val="tx1"/>
                </a:solidFill>
                <a:latin typeface="Symbol" pitchFamily="18" charset="2"/>
                <a:sym typeface="Symbol"/>
              </a:rPr>
              <a:t>b</a:t>
            </a:r>
            <a:r>
              <a:rPr lang="en-US" sz="1600" baseline="-25000" dirty="0" err="1" smtClean="0">
                <a:solidFill>
                  <a:schemeClr val="tx1"/>
                </a:solidFill>
                <a:sym typeface="Symbol"/>
              </a:rPr>
              <a:t>source</a:t>
            </a:r>
            <a:r>
              <a:rPr lang="en-US" sz="1600" dirty="0" smtClean="0">
                <a:solidFill>
                  <a:schemeClr val="tx1"/>
                </a:solidFill>
                <a:sym typeface="Symbol"/>
              </a:rPr>
              <a:t>=5.8m]</a:t>
            </a:r>
          </a:p>
          <a:p>
            <a:pPr>
              <a:buNone/>
            </a:pPr>
            <a:endParaRPr lang="en-US" sz="2000" i="1" dirty="0" smtClean="0">
              <a:solidFill>
                <a:srgbClr val="C00000"/>
              </a:solidFill>
            </a:endParaRPr>
          </a:p>
          <a:p>
            <a:pPr lvl="1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32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5779145" y="1323975"/>
            <a:ext cx="258064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0.8×10</a:t>
            </a:r>
            <a:r>
              <a:rPr lang="en-US" sz="1600" baseline="30000" dirty="0" smtClean="0">
                <a:latin typeface="+mn-lt"/>
              </a:rPr>
              <a:t>10 </a:t>
            </a:r>
            <a:r>
              <a:rPr lang="en-US" sz="1600" dirty="0" smtClean="0">
                <a:latin typeface="+mn-lt"/>
              </a:rPr>
              <a:t>e+/bunch,</a:t>
            </a:r>
          </a:p>
          <a:p>
            <a:r>
              <a:rPr lang="en-US" sz="1600" dirty="0" smtClean="0">
                <a:latin typeface="+mn-lt"/>
              </a:rPr>
              <a:t>Each point:  </a:t>
            </a:r>
          </a:p>
          <a:p>
            <a:r>
              <a:rPr lang="en-US" sz="1600" dirty="0" smtClean="0">
                <a:latin typeface="+mn-lt"/>
              </a:rPr>
              <a:t>Average of 4K single-turn fits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791200" y="4191000"/>
            <a:ext cx="18565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1.6×10</a:t>
            </a:r>
            <a:r>
              <a:rPr lang="en-US" sz="1600" baseline="30000" dirty="0" smtClean="0">
                <a:latin typeface="+mn-lt"/>
              </a:rPr>
              <a:t>10 </a:t>
            </a:r>
            <a:r>
              <a:rPr lang="en-US" sz="1600" dirty="0" smtClean="0">
                <a:latin typeface="+mn-lt"/>
              </a:rPr>
              <a:t>e+/bunch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76300" y="4076700"/>
            <a:ext cx="15054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+mn-lt"/>
              </a:rPr>
              <a:t>Single Turn Fit</a:t>
            </a:r>
            <a:br>
              <a:rPr lang="en-US" sz="1600" dirty="0" smtClean="0">
                <a:latin typeface="+mn-lt"/>
              </a:rPr>
            </a:br>
            <a:r>
              <a:rPr lang="en-US" sz="1600" dirty="0" smtClean="0">
                <a:latin typeface="+mn-lt"/>
              </a:rPr>
              <a:t>Bunch 5</a:t>
            </a:r>
            <a:endParaRPr lang="en-US" sz="1600" dirty="0">
              <a:latin typeface="+mn-lt"/>
            </a:endParaRPr>
          </a:p>
        </p:txBody>
      </p:sp>
      <p:sp>
        <p:nvSpPr>
          <p:cNvPr id="17" name="Oval 16"/>
          <p:cNvSpPr/>
          <p:nvPr/>
        </p:nvSpPr>
        <p:spPr>
          <a:xfrm>
            <a:off x="6638925" y="4724400"/>
            <a:ext cx="1133475" cy="952500"/>
          </a:xfrm>
          <a:prstGeom prst="ellipse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5105400" y="4419600"/>
            <a:ext cx="1600200" cy="609600"/>
          </a:xfrm>
          <a:prstGeom prst="straightConnector1">
            <a:avLst/>
          </a:prstGeom>
          <a:ln w="254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3962400" y="3969603"/>
            <a:ext cx="12554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66"/>
                </a:solidFill>
                <a:latin typeface="+mn-lt"/>
              </a:rPr>
              <a:t>Consistent</a:t>
            </a:r>
            <a:br>
              <a:rPr lang="en-US" sz="1600" dirty="0" smtClean="0">
                <a:solidFill>
                  <a:srgbClr val="000066"/>
                </a:solidFill>
                <a:latin typeface="+mn-lt"/>
              </a:rPr>
            </a:br>
            <a:r>
              <a:rPr lang="en-US" sz="1600" dirty="0" smtClean="0">
                <a:solidFill>
                  <a:srgbClr val="000066"/>
                </a:solidFill>
                <a:latin typeface="+mn-lt"/>
              </a:rPr>
              <a:t>with onset</a:t>
            </a:r>
            <a:br>
              <a:rPr lang="en-US" sz="1600" dirty="0" smtClean="0">
                <a:solidFill>
                  <a:srgbClr val="000066"/>
                </a:solidFill>
                <a:latin typeface="+mn-lt"/>
              </a:rPr>
            </a:br>
            <a:r>
              <a:rPr lang="en-US" sz="1600" dirty="0" smtClean="0">
                <a:solidFill>
                  <a:srgbClr val="000066"/>
                </a:solidFill>
                <a:latin typeface="+mn-lt"/>
              </a:rPr>
              <a:t>of instability</a:t>
            </a:r>
          </a:p>
        </p:txBody>
      </p:sp>
      <p:sp>
        <p:nvSpPr>
          <p:cNvPr id="27" name="Oval 26"/>
          <p:cNvSpPr/>
          <p:nvPr/>
        </p:nvSpPr>
        <p:spPr>
          <a:xfrm>
            <a:off x="5715000" y="5852160"/>
            <a:ext cx="1133475" cy="238125"/>
          </a:xfrm>
          <a:prstGeom prst="ellipse">
            <a:avLst/>
          </a:prstGeom>
          <a:noFill/>
          <a:ln>
            <a:solidFill>
              <a:srgbClr val="00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>
            <a:off x="5172075" y="5943600"/>
            <a:ext cx="542925" cy="1588"/>
          </a:xfrm>
          <a:prstGeom prst="straightConnector1">
            <a:avLst/>
          </a:prstGeom>
          <a:ln w="25400">
            <a:solidFill>
              <a:srgbClr val="0000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286250" y="5528101"/>
            <a:ext cx="115288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>
                <a:solidFill>
                  <a:srgbClr val="000066"/>
                </a:solidFill>
                <a:latin typeface="+mn-lt"/>
              </a:rPr>
              <a:t>Consistent</a:t>
            </a:r>
            <a:br>
              <a:rPr lang="en-US" sz="1600" dirty="0" smtClean="0">
                <a:solidFill>
                  <a:srgbClr val="000066"/>
                </a:solidFill>
                <a:latin typeface="+mn-lt"/>
              </a:rPr>
            </a:br>
            <a:r>
              <a:rPr lang="en-US" sz="1600" dirty="0" smtClean="0">
                <a:solidFill>
                  <a:srgbClr val="000066"/>
                </a:solidFill>
                <a:latin typeface="+mn-lt"/>
              </a:rPr>
              <a:t>with </a:t>
            </a:r>
            <a:br>
              <a:rPr lang="en-US" sz="1600" dirty="0" smtClean="0">
                <a:solidFill>
                  <a:srgbClr val="000066"/>
                </a:solidFill>
                <a:latin typeface="+mn-lt"/>
              </a:rPr>
            </a:br>
            <a:r>
              <a:rPr lang="en-US" sz="1600" dirty="0" smtClean="0">
                <a:solidFill>
                  <a:srgbClr val="000066"/>
                </a:solidFill>
                <a:latin typeface="+mn-lt"/>
              </a:rPr>
              <a:t>20 pm-</a:t>
            </a:r>
            <a:r>
              <a:rPr lang="en-US" sz="1600" dirty="0" err="1" smtClean="0">
                <a:solidFill>
                  <a:srgbClr val="000066"/>
                </a:solidFill>
                <a:latin typeface="+mn-lt"/>
              </a:rPr>
              <a:t>rad</a:t>
            </a:r>
            <a:endParaRPr lang="en-US" sz="1600" dirty="0" smtClean="0">
              <a:solidFill>
                <a:srgbClr val="000066"/>
              </a:solidFill>
              <a:latin typeface="+mn-lt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6410230" y="5382705"/>
            <a:ext cx="772998" cy="70758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 rot="10800000" flipV="1">
            <a:off x="7086600" y="5181599"/>
            <a:ext cx="762000" cy="304801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696200" y="4724400"/>
            <a:ext cx="1188146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Must </a:t>
            </a:r>
            <a:br>
              <a:rPr lang="en-US" sz="1600" b="1" dirty="0" smtClean="0">
                <a:solidFill>
                  <a:srgbClr val="C00000"/>
                </a:solidFill>
              </a:rPr>
            </a:br>
            <a:r>
              <a:rPr lang="en-US" sz="1600" b="1" dirty="0" smtClean="0">
                <a:solidFill>
                  <a:srgbClr val="C00000"/>
                </a:solidFill>
              </a:rPr>
              <a:t>understand</a:t>
            </a:r>
            <a:br>
              <a:rPr lang="en-US" sz="1600" b="1" dirty="0" smtClean="0">
                <a:solidFill>
                  <a:srgbClr val="C00000"/>
                </a:solidFill>
              </a:rPr>
            </a:br>
            <a:r>
              <a:rPr lang="en-US" sz="1600" b="1" dirty="0" smtClean="0">
                <a:solidFill>
                  <a:srgbClr val="C00000"/>
                </a:solidFill>
              </a:rPr>
              <a:t>this region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32" name="Oval 31"/>
          <p:cNvSpPr/>
          <p:nvPr/>
        </p:nvSpPr>
        <p:spPr>
          <a:xfrm>
            <a:off x="5528974" y="5535105"/>
            <a:ext cx="772998" cy="707580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Straight Arrow Connector 33"/>
          <p:cNvCxnSpPr/>
          <p:nvPr/>
        </p:nvCxnSpPr>
        <p:spPr>
          <a:xfrm rot="10800000">
            <a:off x="6301972" y="6004562"/>
            <a:ext cx="744714" cy="115665"/>
          </a:xfrm>
          <a:prstGeom prst="straightConnector1">
            <a:avLst/>
          </a:prstGeom>
          <a:ln w="63500">
            <a:solidFill>
              <a:srgbClr val="C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10400" y="5638800"/>
            <a:ext cx="1292141" cy="83099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Evidence for</a:t>
            </a:r>
          </a:p>
          <a:p>
            <a:pPr algn="ctr"/>
            <a:r>
              <a:rPr lang="en-US" sz="1600" b="1" dirty="0" smtClean="0">
                <a:solidFill>
                  <a:srgbClr val="C00000"/>
                </a:solidFill>
              </a:rPr>
              <a:t>Long-term</a:t>
            </a:r>
            <a:br>
              <a:rPr lang="en-US" sz="1600" b="1" dirty="0" smtClean="0">
                <a:solidFill>
                  <a:srgbClr val="C00000"/>
                </a:solidFill>
              </a:rPr>
            </a:br>
            <a:r>
              <a:rPr lang="en-US" sz="1600" b="1" dirty="0" smtClean="0">
                <a:solidFill>
                  <a:srgbClr val="C00000"/>
                </a:solidFill>
              </a:rPr>
              <a:t>Cloud</a:t>
            </a:r>
            <a:endParaRPr lang="en-US" sz="16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30291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/>
      <p:bldP spid="27" grpId="0" animBg="1"/>
      <p:bldP spid="31" grpId="0"/>
      <p:bldP spid="21" grpId="0" animBg="1"/>
      <p:bldP spid="21" grpId="1" animBg="1"/>
      <p:bldP spid="30" grpId="0" animBg="1"/>
      <p:bldP spid="30" grpId="1" animBg="1"/>
      <p:bldP spid="32" grpId="0" animBg="1"/>
      <p:bldP spid="32" grpId="1" animBg="1"/>
      <p:bldP spid="35" grpId="0" animBg="1"/>
      <p:bldP spid="3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 smtClean="0"/>
              <a:t>Overall we see </a:t>
            </a:r>
            <a:r>
              <a:rPr lang="en-US" sz="2400" dirty="0"/>
              <a:t>reasonable agreement between data and simulation for the onset of the </a:t>
            </a:r>
            <a:r>
              <a:rPr lang="en-US" sz="2400" dirty="0" smtClean="0"/>
              <a:t>instabilities</a:t>
            </a:r>
            <a:endParaRPr lang="en-US" sz="2400" dirty="0"/>
          </a:p>
          <a:p>
            <a:pPr lvl="1"/>
            <a:r>
              <a:rPr lang="en-US" sz="2000" dirty="0" smtClean="0"/>
              <a:t>Provides confidence in our evaluations </a:t>
            </a:r>
            <a:r>
              <a:rPr lang="en-US" sz="2000" dirty="0"/>
              <a:t>of head-tail </a:t>
            </a:r>
            <a:r>
              <a:rPr lang="en-US" sz="2000" dirty="0" smtClean="0"/>
              <a:t>instability thresholds </a:t>
            </a:r>
          </a:p>
          <a:p>
            <a:pPr lvl="1"/>
            <a:r>
              <a:rPr lang="en-US" sz="2000" dirty="0" smtClean="0"/>
              <a:t>Work is still ongoing to understand the impact of sub-threshold </a:t>
            </a:r>
            <a:r>
              <a:rPr lang="en-US" sz="2000" dirty="0" err="1" smtClean="0"/>
              <a:t>emittance</a:t>
            </a:r>
            <a:r>
              <a:rPr lang="en-US" sz="2000" dirty="0" smtClean="0"/>
              <a:t> growth</a:t>
            </a:r>
          </a:p>
          <a:p>
            <a:r>
              <a:rPr lang="en-US" sz="2400" dirty="0" smtClean="0"/>
              <a:t>Trapped EC in the </a:t>
            </a:r>
            <a:r>
              <a:rPr lang="en-US" sz="2400" dirty="0" err="1" smtClean="0"/>
              <a:t>quadrupoles</a:t>
            </a:r>
            <a:r>
              <a:rPr lang="en-US" sz="2400" dirty="0" smtClean="0"/>
              <a:t> and wigglers has taken on greater significance given recent </a:t>
            </a:r>
            <a:r>
              <a:rPr lang="en-US" sz="2400" dirty="0" err="1" smtClean="0"/>
              <a:t>obesrvations</a:t>
            </a:r>
            <a:endParaRPr lang="en-US" sz="2400" dirty="0" smtClean="0"/>
          </a:p>
          <a:p>
            <a:pPr lvl="1"/>
            <a:r>
              <a:rPr lang="en-US" sz="2000" dirty="0" smtClean="0"/>
              <a:t>Simulation and </a:t>
            </a:r>
            <a:br>
              <a:rPr lang="en-US" sz="2000" dirty="0" smtClean="0"/>
            </a:br>
            <a:r>
              <a:rPr lang="en-US" sz="2000" dirty="0" smtClean="0"/>
              <a:t>experimental efforts</a:t>
            </a:r>
            <a:br>
              <a:rPr lang="en-US" sz="2000" dirty="0" smtClean="0"/>
            </a:br>
            <a:r>
              <a:rPr lang="en-US" sz="2000" dirty="0" smtClean="0"/>
              <a:t>will continue in this</a:t>
            </a:r>
            <a:br>
              <a:rPr lang="en-US" sz="2000" dirty="0" smtClean="0"/>
            </a:br>
            <a:r>
              <a:rPr lang="en-US" sz="2000" dirty="0" smtClean="0"/>
              <a:t>area</a:t>
            </a:r>
            <a:endParaRPr lang="en-US" sz="2000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Implications for the ILC DR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Content Placeholder 2" descr="Spectral_plot_00151_1_00153_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" b="-571"/>
          <a:stretch/>
        </p:blipFill>
        <p:spPr bwMode="auto">
          <a:xfrm>
            <a:off x="3200400" y="3352800"/>
            <a:ext cx="5867400" cy="3328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6553200" y="3886200"/>
            <a:ext cx="2438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dirty="0" smtClean="0">
                <a:solidFill>
                  <a:srgbClr val="FF0000"/>
                </a:solidFill>
                <a:latin typeface="+mn-lt"/>
              </a:rPr>
              <a:t>No precursor bunch</a:t>
            </a:r>
            <a:endParaRPr lang="en-US" sz="1800" dirty="0">
              <a:solidFill>
                <a:srgbClr val="FF0000"/>
              </a:solidFill>
              <a:latin typeface="+mn-lt"/>
            </a:endParaRPr>
          </a:p>
          <a:p>
            <a:pPr lvl="0"/>
            <a:r>
              <a:rPr lang="en-US" sz="1800" dirty="0" smtClean="0">
                <a:solidFill>
                  <a:srgbClr val="0000FF"/>
                </a:solidFill>
                <a:latin typeface="+mn-lt"/>
              </a:rPr>
              <a:t>With precursor bunch</a:t>
            </a:r>
            <a:endParaRPr lang="en-US" sz="1800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6553200" y="4572000"/>
            <a:ext cx="2438400" cy="9144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2 </a:t>
            </a:r>
            <a:r>
              <a:rPr lang="en-US" sz="1600" dirty="0" err="1" smtClean="0">
                <a:solidFill>
                  <a:schemeClr val="tx1"/>
                </a:solidFill>
              </a:rPr>
              <a:t>GeV</a:t>
            </a:r>
            <a:r>
              <a:rPr lang="en-US" sz="1600" dirty="0" smtClean="0">
                <a:solidFill>
                  <a:schemeClr val="tx1"/>
                </a:solidFill>
              </a:rPr>
              <a:t>, 30 bunch train, </a:t>
            </a:r>
          </a:p>
          <a:p>
            <a:pPr algn="ctr"/>
            <a:r>
              <a:rPr lang="en-US" sz="1600" dirty="0" smtClean="0">
                <a:solidFill>
                  <a:schemeClr val="tx1"/>
                </a:solidFill>
              </a:rPr>
              <a:t>0.75 mA/bunch (1.2×10</a:t>
            </a:r>
            <a:r>
              <a:rPr lang="en-US" sz="1600" baseline="30000" dirty="0" smtClean="0">
                <a:solidFill>
                  <a:schemeClr val="tx1"/>
                </a:solidFill>
              </a:rPr>
              <a:t>10</a:t>
            </a:r>
            <a:r>
              <a:rPr lang="en-US" sz="1600" dirty="0" smtClean="0">
                <a:solidFill>
                  <a:schemeClr val="tx1"/>
                </a:solidFill>
              </a:rPr>
              <a:t>)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4684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Inputs for the ILC Technical Design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sp>
        <p:nvSpPr>
          <p:cNvPr id="7" name="Rounded Rectangle 6"/>
          <p:cNvSpPr/>
          <p:nvPr/>
        </p:nvSpPr>
        <p:spPr>
          <a:xfrm>
            <a:off x="76200" y="609600"/>
            <a:ext cx="8991600" cy="5943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0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800000"/>
                </a:gs>
                <a:gs pos="73000">
                  <a:schemeClr val="bg1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 smtClean="0">
                <a:solidFill>
                  <a:srgbClr val="A50021"/>
                </a:solidFill>
              </a:rPr>
              <a:t>ECLOUD `10 – October 8-12, 2010, Cornell University</a:t>
            </a:r>
            <a:endParaRPr lang="en-US" sz="2000" kern="0" dirty="0" smtClean="0">
              <a:solidFill>
                <a:srgbClr val="A50021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chemeClr val="tx1"/>
                </a:solidFill>
              </a:rPr>
              <a:t>Presentation of all key C</a:t>
            </a:r>
            <a:r>
              <a:rPr lang="en-US" sz="1400" kern="0" dirty="0" smtClean="0">
                <a:solidFill>
                  <a:schemeClr val="tx1"/>
                </a:solidFill>
              </a:rPr>
              <a:t>ESR</a:t>
            </a:r>
            <a:r>
              <a:rPr lang="en-US" sz="1800" kern="0" dirty="0" smtClean="0">
                <a:solidFill>
                  <a:schemeClr val="tx1"/>
                </a:solidFill>
              </a:rPr>
              <a:t>TA results allowed review and feedback from the EC community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chemeClr val="tx1"/>
                </a:solidFill>
              </a:rPr>
              <a:t>Satellite Meeting of the ILC DR EC Working Group on October 13, </a:t>
            </a:r>
            <a:r>
              <a:rPr lang="en-US" sz="1800" kern="0" dirty="0" smtClean="0">
                <a:solidFill>
                  <a:schemeClr val="tx1"/>
                </a:solidFill>
              </a:rPr>
              <a:t>2010</a:t>
            </a:r>
          </a:p>
          <a:p>
            <a:pPr marL="914400" lvl="3" indent="-228600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  <a:defRPr/>
            </a:pPr>
            <a:r>
              <a:rPr lang="en-US" sz="1800" kern="0" dirty="0">
                <a:solidFill>
                  <a:srgbClr val="006600"/>
                </a:solidFill>
              </a:rPr>
              <a:t>B</a:t>
            </a:r>
            <a:r>
              <a:rPr lang="en-US" sz="1800" kern="0" dirty="0" smtClean="0">
                <a:solidFill>
                  <a:srgbClr val="006600"/>
                </a:solidFill>
              </a:rPr>
              <a:t>aseline EC mitigation plan for the ILCDR using C</a:t>
            </a:r>
            <a:r>
              <a:rPr lang="en-US" sz="1400" kern="0" dirty="0" smtClean="0">
                <a:solidFill>
                  <a:srgbClr val="006600"/>
                </a:solidFill>
              </a:rPr>
              <a:t>ESR</a:t>
            </a:r>
            <a:r>
              <a:rPr lang="en-US" sz="1800" kern="0" dirty="0" smtClean="0">
                <a:solidFill>
                  <a:srgbClr val="006600"/>
                </a:solidFill>
              </a:rPr>
              <a:t>TA results along with results obtained from our collaborating laboratories (particularly CERN, INFN-LNF, KEK, SLAC) </a:t>
            </a:r>
            <a:endParaRPr lang="en-US" sz="1800" kern="0" dirty="0">
              <a:solidFill>
                <a:srgbClr val="006600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Evaluations of the beam dynamics studies suggest that our projections of head-tail instability thresholds for the ILC DR are reasonable</a:t>
            </a:r>
          </a:p>
          <a:p>
            <a:pPr marL="914400" lvl="3" indent="-228600">
              <a:lnSpc>
                <a:spcPct val="80000"/>
              </a:lnSpc>
              <a:spcBef>
                <a:spcPct val="20000"/>
              </a:spcBef>
              <a:buFont typeface="Wingdings" charset="2"/>
              <a:buChar char="§"/>
              <a:defRPr/>
            </a:pPr>
            <a:r>
              <a:rPr lang="en-US" sz="1800" kern="0" dirty="0" smtClean="0">
                <a:solidFill>
                  <a:srgbClr val="006600"/>
                </a:solidFill>
              </a:rPr>
              <a:t>One area of particular concern identified:  </a:t>
            </a:r>
            <a:br>
              <a:rPr lang="en-US" sz="1800" kern="0" dirty="0" smtClean="0">
                <a:solidFill>
                  <a:srgbClr val="006600"/>
                </a:solidFill>
              </a:rPr>
            </a:br>
            <a:r>
              <a:rPr lang="en-US" sz="1800" kern="0" dirty="0" smtClean="0">
                <a:solidFill>
                  <a:schemeClr val="accent6"/>
                </a:solidFill>
              </a:rPr>
              <a:t>Sub-threshold </a:t>
            </a:r>
            <a:r>
              <a:rPr lang="en-US" sz="1800" kern="0" dirty="0" err="1" smtClean="0">
                <a:solidFill>
                  <a:schemeClr val="accent6"/>
                </a:solidFill>
              </a:rPr>
              <a:t>emittance</a:t>
            </a:r>
            <a:r>
              <a:rPr lang="en-US" sz="1800" kern="0" dirty="0" smtClean="0">
                <a:solidFill>
                  <a:schemeClr val="accent6"/>
                </a:solidFill>
              </a:rPr>
              <a:t> growth </a:t>
            </a:r>
            <a:r>
              <a:rPr lang="en-US" sz="1800" kern="0" dirty="0" smtClean="0">
                <a:solidFill>
                  <a:schemeClr val="accent6"/>
                </a:solidFill>
                <a:latin typeface="Wingdings 3" charset="2"/>
                <a:cs typeface="Wingdings 3" charset="2"/>
              </a:rPr>
              <a:t>a</a:t>
            </a:r>
            <a:r>
              <a:rPr lang="en-US" sz="1800" kern="0" dirty="0" smtClean="0">
                <a:solidFill>
                  <a:schemeClr val="accent6"/>
                </a:solidFill>
              </a:rPr>
              <a:t> more margin may be required</a:t>
            </a:r>
            <a:endParaRPr lang="en-US" sz="1800" kern="0" dirty="0" smtClean="0">
              <a:solidFill>
                <a:srgbClr val="A50021"/>
              </a:solidFill>
            </a:endParaRPr>
          </a:p>
          <a:p>
            <a:pPr marL="228600" lvl="1">
              <a:lnSpc>
                <a:spcPct val="80000"/>
              </a:lnSpc>
              <a:spcBef>
                <a:spcPct val="20000"/>
              </a:spcBef>
              <a:defRPr/>
            </a:pPr>
            <a:endParaRPr lang="en-US" sz="1000" kern="0" dirty="0">
              <a:solidFill>
                <a:srgbClr val="A50021"/>
              </a:solidFill>
            </a:endParaRP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 smtClean="0">
                <a:solidFill>
                  <a:srgbClr val="A50021"/>
                </a:solidFill>
              </a:rPr>
              <a:t>3.2 km ILC Damping </a:t>
            </a:r>
            <a:r>
              <a:rPr lang="en-US" sz="2000" kern="0" dirty="0">
                <a:solidFill>
                  <a:srgbClr val="A50021"/>
                </a:solidFill>
              </a:rPr>
              <a:t>R</a:t>
            </a:r>
            <a:r>
              <a:rPr lang="en-US" sz="2000" kern="0" dirty="0" smtClean="0">
                <a:solidFill>
                  <a:srgbClr val="A50021"/>
                </a:solidFill>
              </a:rPr>
              <a:t>ing </a:t>
            </a:r>
            <a:r>
              <a:rPr lang="en-US" sz="2000" kern="0" dirty="0">
                <a:solidFill>
                  <a:srgbClr val="A50021"/>
                </a:solidFill>
              </a:rPr>
              <a:t>D</a:t>
            </a:r>
            <a:r>
              <a:rPr lang="en-US" sz="2000" kern="0" dirty="0" smtClean="0">
                <a:solidFill>
                  <a:srgbClr val="A50021"/>
                </a:solidFill>
              </a:rPr>
              <a:t>esign</a:t>
            </a:r>
            <a:endParaRPr lang="en-US" sz="2000" kern="0" dirty="0">
              <a:solidFill>
                <a:srgbClr val="A50021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Phase I results on EC mitigations are consistent with the low power option (1300 bunches) achieving its design goals!</a:t>
            </a:r>
            <a:endParaRPr lang="en-US" sz="1800" kern="0" baseline="-25000" dirty="0">
              <a:solidFill>
                <a:srgbClr val="000000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Sufficient margin exists such that this design appears viable even in the event that the allowed EC density in the ring is lowered due to concerns about sub-threshold </a:t>
            </a:r>
            <a:r>
              <a:rPr lang="en-US" sz="1800" kern="0" dirty="0" err="1" smtClean="0">
                <a:solidFill>
                  <a:srgbClr val="000000"/>
                </a:solidFill>
              </a:rPr>
              <a:t>emittance</a:t>
            </a:r>
            <a:r>
              <a:rPr lang="en-US" sz="1800" kern="0" dirty="0" smtClean="0">
                <a:solidFill>
                  <a:srgbClr val="000000"/>
                </a:solidFill>
              </a:rPr>
              <a:t> growth.  </a:t>
            </a:r>
            <a:r>
              <a:rPr lang="en-US" sz="1800" kern="0" dirty="0" smtClean="0">
                <a:solidFill>
                  <a:schemeClr val="accent6"/>
                </a:solidFill>
              </a:rPr>
              <a:t>Further effort to make this statement more quantitative is highly desirable!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000000"/>
                </a:solidFill>
              </a:rPr>
              <a:t>Concerns remain about moving to the high power option (2600 bunches) with a single positron ring </a:t>
            </a:r>
            <a:r>
              <a:rPr lang="en-US" sz="1800" kern="0" dirty="0" smtClean="0">
                <a:solidFill>
                  <a:schemeClr val="accent6"/>
                </a:solidFill>
              </a:rPr>
              <a:t>(baseline plan is to add another e+ ring).  Further effort to determine whether we can avoid this option is desirable!</a:t>
            </a:r>
            <a:endParaRPr lang="en-US" sz="1800" kern="0" dirty="0">
              <a:solidFill>
                <a:srgbClr val="A50021"/>
              </a:solidFill>
            </a:endParaRPr>
          </a:p>
          <a:p>
            <a:pPr marL="228600" lvl="1">
              <a:lnSpc>
                <a:spcPct val="80000"/>
              </a:lnSpc>
              <a:spcBef>
                <a:spcPct val="20000"/>
              </a:spcBef>
              <a:defRPr/>
            </a:pPr>
            <a:r>
              <a:rPr lang="en-US" sz="2000" kern="0" dirty="0" smtClean="0">
                <a:solidFill>
                  <a:schemeClr val="tx1"/>
                </a:solidFill>
              </a:rPr>
              <a:t> </a:t>
            </a:r>
            <a:r>
              <a:rPr lang="en-US" sz="2000" kern="0" dirty="0" smtClean="0">
                <a:solidFill>
                  <a:srgbClr val="0000FF"/>
                </a:solidFill>
              </a:rPr>
              <a:t> </a:t>
            </a:r>
            <a:endParaRPr lang="en-US" sz="2400" kern="0" dirty="0" smtClean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08851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304800" y="1752600"/>
          <a:ext cx="8534402" cy="243840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1661565"/>
                <a:gridCol w="1434988"/>
                <a:gridCol w="1510513"/>
                <a:gridCol w="1963667"/>
                <a:gridCol w="1963669"/>
              </a:tblGrid>
              <a:tr h="329052">
                <a:tc gridSpan="5">
                  <a:txBody>
                    <a:bodyPr/>
                    <a:lstStyle/>
                    <a:p>
                      <a:pPr algn="ctr"/>
                      <a:r>
                        <a:rPr lang="en-US" sz="1800" i="1" dirty="0" smtClean="0">
                          <a:solidFill>
                            <a:schemeClr val="bg1"/>
                          </a:solidFill>
                        </a:rPr>
                        <a:t>EC Working Group Baseline Mitigation Recommendation</a:t>
                      </a:r>
                      <a:endParaRPr lang="en-US" sz="1800" i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</a:tr>
              <a:tr h="329052">
                <a:tc>
                  <a:txBody>
                    <a:bodyPr/>
                    <a:lstStyle/>
                    <a:p>
                      <a:endParaRPr lang="en-US" sz="1400" dirty="0"/>
                    </a:p>
                  </a:txBody>
                  <a:tcPr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Drift*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Dipole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Wiggler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FFFFFF"/>
                          </a:solidFill>
                        </a:rPr>
                        <a:t>Quadrupole</a:t>
                      </a:r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*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anchor="ctr">
                    <a:solidFill>
                      <a:srgbClr val="3333CC"/>
                    </a:solidFill>
                  </a:tcPr>
                </a:tc>
              </a:tr>
              <a:tr h="51723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Baseline Mitigation I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TiN</a:t>
                      </a:r>
                      <a:r>
                        <a:rPr lang="en-US" sz="1600" baseline="0" dirty="0" smtClean="0">
                          <a:solidFill>
                            <a:srgbClr val="FF0000"/>
                          </a:solidFill>
                        </a:rPr>
                        <a:t> Coating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Grooves with </a:t>
                      </a:r>
                      <a:br>
                        <a:rPr lang="en-US" sz="1600" dirty="0" smtClean="0">
                          <a:solidFill>
                            <a:srgbClr val="FF0000"/>
                          </a:solidFill>
                        </a:rPr>
                      </a:br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TiN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 coating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Clearing Electrodes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>
                          <a:solidFill>
                            <a:srgbClr val="FF0000"/>
                          </a:solidFill>
                        </a:rPr>
                        <a:t>TiN</a:t>
                      </a: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 Coating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1723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Baseline Mitigation II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Solenoid Windings</a:t>
                      </a:r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Antechamber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solidFill>
                            <a:srgbClr val="FF0000"/>
                          </a:solidFill>
                        </a:rPr>
                        <a:t>Antechamber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</a:tr>
              <a:tr h="517232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/>
                        <a:t>Alternate Mitigation</a:t>
                      </a:r>
                      <a:endParaRPr lang="en-US" sz="16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NEG Coating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 smtClean="0"/>
                        <a:t>TiN</a:t>
                      </a:r>
                      <a:r>
                        <a:rPr lang="en-US" sz="1600" dirty="0" smtClean="0"/>
                        <a:t> Coating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Grooves with </a:t>
                      </a:r>
                      <a:r>
                        <a:rPr lang="en-US" sz="1600" dirty="0" err="1" smtClean="0"/>
                        <a:t>TiN</a:t>
                      </a:r>
                      <a:r>
                        <a:rPr lang="en-US" sz="1600" dirty="0" smtClean="0"/>
                        <a:t> Coating</a:t>
                      </a:r>
                      <a:endParaRPr lang="en-US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Clearing</a:t>
                      </a:r>
                      <a:r>
                        <a:rPr lang="en-US" sz="1600" baseline="0" dirty="0" smtClean="0"/>
                        <a:t> Electrodes or Grooves</a:t>
                      </a:r>
                      <a:endParaRPr lang="en-US" sz="1600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304800" y="4157246"/>
            <a:ext cx="8534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*Drift and </a:t>
            </a:r>
            <a:r>
              <a:rPr lang="en-US" sz="1600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Quadrupole</a:t>
            </a:r>
            <a:r>
              <a:rPr lang="en-US" sz="16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chambers in arc and wiggler regions will incorporate antechambers</a:t>
            </a:r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295399" y="76200"/>
            <a:ext cx="7848601" cy="914400"/>
          </a:xfrm>
        </p:spPr>
        <p:txBody>
          <a:bodyPr/>
          <a:lstStyle/>
          <a:p>
            <a:r>
              <a:rPr lang="en-US" sz="2800" dirty="0" smtClean="0"/>
              <a:t>EC Working Group Baseline Mitigation Plan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304800" y="1030069"/>
            <a:ext cx="8534400" cy="646331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rgbClr val="FFFFFF"/>
                </a:solidFill>
                <a:latin typeface="Arial"/>
                <a:ea typeface="Arial Unicode MS"/>
                <a:cs typeface="Arial Unicode MS"/>
              </a:rPr>
              <a:t>Mitigation Evaluation conducted at satellite meeting of ECLOUD`10</a:t>
            </a:r>
            <a:br>
              <a:rPr lang="en-US" sz="1800" dirty="0" smtClean="0">
                <a:solidFill>
                  <a:srgbClr val="FFFFFF"/>
                </a:solidFill>
                <a:latin typeface="Arial"/>
                <a:ea typeface="Arial Unicode MS"/>
                <a:cs typeface="Arial Unicode MS"/>
              </a:rPr>
            </a:br>
            <a:r>
              <a:rPr lang="en-US" sz="1800" dirty="0" smtClean="0">
                <a:solidFill>
                  <a:srgbClr val="FFFFFF"/>
                </a:solidFill>
                <a:latin typeface="Arial"/>
                <a:ea typeface="Arial Unicode MS"/>
                <a:cs typeface="Arial Unicode MS"/>
              </a:rPr>
              <a:t>(October 13, 2010, Cornell University)</a:t>
            </a:r>
            <a:endParaRPr lang="en-US" sz="1800" dirty="0">
              <a:solidFill>
                <a:srgbClr val="FFFFFF"/>
              </a:solidFill>
              <a:latin typeface="Arial"/>
              <a:ea typeface="Arial Unicode MS"/>
              <a:cs typeface="Arial Unicode MS"/>
            </a:endParaRPr>
          </a:p>
        </p:txBody>
      </p:sp>
      <p:sp>
        <p:nvSpPr>
          <p:cNvPr id="9" name="TextBox 18"/>
          <p:cNvSpPr txBox="1">
            <a:spLocks noChangeArrowheads="1"/>
          </p:cNvSpPr>
          <p:nvPr/>
        </p:nvSpPr>
        <p:spPr bwMode="auto">
          <a:xfrm>
            <a:off x="2209800" y="6172200"/>
            <a:ext cx="6934200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S. </a:t>
            </a:r>
            <a:r>
              <a:rPr lang="en-US" sz="1200" dirty="0" err="1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Guiducci</a:t>
            </a: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, M. Palmer, M. </a:t>
            </a:r>
            <a:r>
              <a:rPr lang="en-US" sz="1200" dirty="0" err="1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Pivi</a:t>
            </a: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, J. Urakawa on behalf of the ILC DR</a:t>
            </a:r>
            <a:r>
              <a:rPr lang="en-US" sz="1200" dirty="0" smtClean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 Electron Cloud Working </a:t>
            </a: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Group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04800" y="4495800"/>
            <a:ext cx="8534400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Preliminary C</a:t>
            </a:r>
            <a:r>
              <a:rPr lang="en-US" sz="14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ESR</a:t>
            </a: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TA results and simulations suggest the presence of 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sub-threshold </a:t>
            </a:r>
            <a:r>
              <a:rPr lang="en-US" sz="1800" i="1" dirty="0" err="1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emittance</a:t>
            </a:r>
            <a:r>
              <a:rPr lang="en-US" sz="1800" i="1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growth</a:t>
            </a:r>
          </a:p>
          <a:p>
            <a:pPr marL="633413" lvl="1" indent="-176213" fontAlgn="auto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Font typeface="Lucida Grande"/>
              <a:buChar char="-"/>
            </a:pPr>
            <a:r>
              <a:rPr lang="en-US" sz="1600" dirty="0" smtClean="0">
                <a:solidFill>
                  <a:srgbClr val="333399"/>
                </a:solidFill>
                <a:latin typeface="Arial"/>
                <a:ea typeface="Arial Unicode MS"/>
                <a:cs typeface="Arial Unicode MS"/>
              </a:rPr>
              <a:t>Further investigation required</a:t>
            </a:r>
          </a:p>
          <a:p>
            <a:pPr marL="633413" lvl="1" indent="-176213" fontAlgn="auto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Font typeface="Lucida Grande"/>
              <a:buChar char="-"/>
            </a:pPr>
            <a:r>
              <a:rPr lang="en-US" sz="1600" dirty="0" smtClean="0">
                <a:solidFill>
                  <a:srgbClr val="333399"/>
                </a:solidFill>
                <a:latin typeface="Arial"/>
                <a:ea typeface="Arial Unicode MS"/>
                <a:cs typeface="Arial Unicode MS"/>
              </a:rPr>
              <a:t>May require reduction in acceptable cloud density </a:t>
            </a:r>
            <a:r>
              <a:rPr lang="en-US" sz="1600" dirty="0" smtClean="0">
                <a:solidFill>
                  <a:srgbClr val="333399"/>
                </a:solidFill>
                <a:latin typeface="Wingdings 3" charset="2"/>
                <a:ea typeface="Arial Unicode MS"/>
                <a:cs typeface="Wingdings 3" charset="2"/>
              </a:rPr>
              <a:t>a</a:t>
            </a:r>
            <a:r>
              <a:rPr lang="en-US" sz="1600" dirty="0" smtClean="0">
                <a:solidFill>
                  <a:srgbClr val="333399"/>
                </a:solidFill>
                <a:latin typeface="Arial"/>
                <a:ea typeface="Arial Unicode MS"/>
                <a:cs typeface="Wingdings 3" charset="2"/>
              </a:rPr>
              <a:t> reduction in</a:t>
            </a:r>
            <a:r>
              <a:rPr lang="en-US" sz="1600" dirty="0" smtClean="0">
                <a:solidFill>
                  <a:srgbClr val="333399"/>
                </a:solidFill>
                <a:latin typeface="Arial"/>
                <a:ea typeface="Arial Unicode MS"/>
                <a:cs typeface="Arial Unicode MS"/>
              </a:rPr>
              <a:t> safety margin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An aggressive mitigation plan is required to obtain optimum performance from the 3.2km positron damping ring and to pursue the high current option  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</a:br>
            <a:endParaRPr lang="en-US" sz="1800" dirty="0">
              <a:solidFill>
                <a:srgbClr val="FF0000"/>
              </a:solidFill>
              <a:latin typeface="Wingdings 3" charset="2"/>
              <a:ea typeface="Arial Unicode MS"/>
              <a:cs typeface="Wingdings 3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322096119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571" name="Title 1"/>
          <p:cNvSpPr>
            <a:spLocks noGrp="1"/>
          </p:cNvSpPr>
          <p:nvPr>
            <p:ph type="title" idx="4294967295"/>
          </p:nvPr>
        </p:nvSpPr>
        <p:spPr>
          <a:xfrm>
            <a:off x="1295400" y="0"/>
            <a:ext cx="7848600" cy="762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Comparison of 6.4 and 3.2 km DR Options</a:t>
            </a:r>
            <a:endParaRPr lang="en-US" sz="3200" dirty="0"/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>
          <a:xfrm>
            <a:off x="381000" y="6400800"/>
            <a:ext cx="3048000" cy="457200"/>
          </a:xfrm>
          <a:prstGeom prst="rect">
            <a:avLst/>
          </a:prstGeom>
          <a:noFill/>
        </p:spPr>
        <p:txBody>
          <a:bodyPr/>
          <a:lstStyle/>
          <a:p>
            <a:pPr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800" dirty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 </a:t>
            </a:r>
          </a:p>
        </p:txBody>
      </p:sp>
      <p:grpSp>
        <p:nvGrpSpPr>
          <p:cNvPr id="2" name="Group 27"/>
          <p:cNvGrpSpPr/>
          <p:nvPr/>
        </p:nvGrpSpPr>
        <p:grpSpPr>
          <a:xfrm>
            <a:off x="152400" y="1128712"/>
            <a:ext cx="5791200" cy="4662488"/>
            <a:chOff x="304800" y="1128712"/>
            <a:chExt cx="5768975" cy="4662488"/>
          </a:xfrm>
        </p:grpSpPr>
        <p:pic>
          <p:nvPicPr>
            <p:cNvPr id="749570" name="Picture 2" descr="compare thresholds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4800" y="1128712"/>
              <a:ext cx="5768975" cy="4662488"/>
            </a:xfrm>
            <a:prstGeom prst="rect">
              <a:avLst/>
            </a:prstGeom>
            <a:noFill/>
          </p:spPr>
        </p:pic>
        <p:cxnSp>
          <p:nvCxnSpPr>
            <p:cNvPr id="14" name="Straight Arrow Connector 13"/>
            <p:cNvCxnSpPr>
              <a:cxnSpLocks noChangeShapeType="1"/>
            </p:cNvCxnSpPr>
            <p:nvPr/>
          </p:nvCxnSpPr>
          <p:spPr bwMode="auto">
            <a:xfrm rot="16200000" flipH="1">
              <a:off x="1814512" y="3805238"/>
              <a:ext cx="930275" cy="114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15" name="TextBox 14"/>
            <p:cNvSpPr txBox="1">
              <a:spLocks noChangeArrowheads="1"/>
            </p:cNvSpPr>
            <p:nvPr/>
          </p:nvSpPr>
          <p:spPr bwMode="auto">
            <a:xfrm rot="4917588">
              <a:off x="1583532" y="3971131"/>
              <a:ext cx="167640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Arial Unicode MS"/>
                  <a:cs typeface="Arial Unicode MS" charset="0"/>
                </a:rPr>
                <a:t>antechamber</a:t>
              </a:r>
            </a:p>
          </p:txBody>
        </p:sp>
        <p:sp>
          <p:nvSpPr>
            <p:cNvPr id="16" name="TextBox 15"/>
            <p:cNvSpPr txBox="1">
              <a:spLocks noChangeArrowheads="1"/>
            </p:cNvSpPr>
            <p:nvPr/>
          </p:nvSpPr>
          <p:spPr bwMode="auto">
            <a:xfrm rot="1665185">
              <a:off x="1558925" y="3109913"/>
              <a:ext cx="990600" cy="2460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 dirty="0">
                  <a:solidFill>
                    <a:srgbClr val="000000"/>
                  </a:solidFill>
                  <a:latin typeface="Arial"/>
                  <a:ea typeface="Arial Unicode MS"/>
                  <a:cs typeface="Arial Unicode MS" charset="0"/>
                </a:rPr>
                <a:t>SEY 1.2</a:t>
              </a:r>
            </a:p>
          </p:txBody>
        </p:sp>
        <p:sp>
          <p:nvSpPr>
            <p:cNvPr id="17" name="TextBox 16"/>
            <p:cNvSpPr txBox="1">
              <a:spLocks noChangeArrowheads="1"/>
            </p:cNvSpPr>
            <p:nvPr/>
          </p:nvSpPr>
          <p:spPr bwMode="auto">
            <a:xfrm rot="1665185">
              <a:off x="2139950" y="2673350"/>
              <a:ext cx="990600" cy="247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000">
                  <a:solidFill>
                    <a:srgbClr val="000000"/>
                  </a:solidFill>
                  <a:latin typeface="Arial"/>
                  <a:ea typeface="Arial Unicode MS"/>
                  <a:cs typeface="Arial Unicode MS" charset="0"/>
                </a:rPr>
                <a:t>SEY 1.4</a:t>
              </a:r>
            </a:p>
          </p:txBody>
        </p:sp>
        <p:sp>
          <p:nvSpPr>
            <p:cNvPr id="18" name="Oval 17"/>
            <p:cNvSpPr>
              <a:spLocks noChangeArrowheads="1"/>
            </p:cNvSpPr>
            <p:nvPr/>
          </p:nvSpPr>
          <p:spPr bwMode="auto">
            <a:xfrm>
              <a:off x="1447800" y="3581400"/>
              <a:ext cx="609600" cy="53975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Arial Unicode MS"/>
                <a:cs typeface="Arial Unicode MS" charset="0"/>
              </a:endParaRPr>
            </a:p>
          </p:txBody>
        </p:sp>
        <p:sp>
          <p:nvSpPr>
            <p:cNvPr id="23" name="TextBox 22"/>
            <p:cNvSpPr txBox="1">
              <a:spLocks noChangeArrowheads="1"/>
            </p:cNvSpPr>
            <p:nvPr/>
          </p:nvSpPr>
          <p:spPr bwMode="auto">
            <a:xfrm rot="4917588">
              <a:off x="2159778" y="3453684"/>
              <a:ext cx="1676400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Arial Unicode MS"/>
                  <a:cs typeface="Arial Unicode MS" charset="0"/>
                </a:rPr>
                <a:t>antechamber</a:t>
              </a:r>
            </a:p>
          </p:txBody>
        </p:sp>
        <p:cxnSp>
          <p:nvCxnSpPr>
            <p:cNvPr id="32" name="Straight Arrow Connector 31"/>
            <p:cNvCxnSpPr>
              <a:cxnSpLocks noChangeShapeType="1"/>
            </p:cNvCxnSpPr>
            <p:nvPr/>
          </p:nvCxnSpPr>
          <p:spPr bwMode="auto">
            <a:xfrm rot="16200000" flipH="1">
              <a:off x="2327259" y="3464002"/>
              <a:ext cx="1066800" cy="114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749583" name="Line 15"/>
            <p:cNvSpPr>
              <a:spLocks noChangeShapeType="1"/>
            </p:cNvSpPr>
            <p:nvPr/>
          </p:nvSpPr>
          <p:spPr bwMode="auto">
            <a:xfrm>
              <a:off x="1889125" y="3810000"/>
              <a:ext cx="1219200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Arial Unicode MS"/>
                <a:cs typeface="Arial Unicode MS"/>
              </a:endParaRPr>
            </a:p>
          </p:txBody>
        </p:sp>
        <p:sp>
          <p:nvSpPr>
            <p:cNvPr id="749584" name="Line 16"/>
            <p:cNvSpPr>
              <a:spLocks noChangeShapeType="1"/>
            </p:cNvSpPr>
            <p:nvPr/>
          </p:nvSpPr>
          <p:spPr bwMode="auto">
            <a:xfrm>
              <a:off x="4089400" y="3505200"/>
              <a:ext cx="1219200" cy="0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  <a:prstDash val="dashDot"/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Arial Unicode MS"/>
                <a:cs typeface="Arial Unicode MS"/>
              </a:endParaRPr>
            </a:p>
          </p:txBody>
        </p:sp>
        <p:sp>
          <p:nvSpPr>
            <p:cNvPr id="20" name="Oval 19"/>
            <p:cNvSpPr>
              <a:spLocks noChangeArrowheads="1"/>
            </p:cNvSpPr>
            <p:nvPr/>
          </p:nvSpPr>
          <p:spPr bwMode="auto">
            <a:xfrm>
              <a:off x="3657600" y="3200400"/>
              <a:ext cx="609600" cy="53975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0" fontAlgn="auto" hangingPunct="0">
                <a:spcBef>
                  <a:spcPts val="0"/>
                </a:spcBef>
                <a:spcAft>
                  <a:spcPts val="0"/>
                </a:spcAft>
              </a:pPr>
              <a:endParaRPr lang="en-US" sz="1800">
                <a:solidFill>
                  <a:srgbClr val="000000"/>
                </a:solidFill>
                <a:latin typeface="Arial"/>
                <a:ea typeface="Arial Unicode MS"/>
                <a:cs typeface="Arial Unicode MS" charset="0"/>
              </a:endParaRPr>
            </a:p>
          </p:txBody>
        </p:sp>
        <p:sp>
          <p:nvSpPr>
            <p:cNvPr id="21" name="TextBox 20"/>
            <p:cNvSpPr txBox="1">
              <a:spLocks noChangeArrowheads="1"/>
            </p:cNvSpPr>
            <p:nvPr/>
          </p:nvSpPr>
          <p:spPr bwMode="auto">
            <a:xfrm rot="4917588">
              <a:off x="4393422" y="3225084"/>
              <a:ext cx="1676400" cy="277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Arial Unicode MS"/>
                  <a:cs typeface="Arial Unicode MS" charset="0"/>
                </a:rPr>
                <a:t>antechamber</a:t>
              </a:r>
            </a:p>
          </p:txBody>
        </p:sp>
        <p:cxnSp>
          <p:nvCxnSpPr>
            <p:cNvPr id="24" name="Straight Arrow Connector 23"/>
            <p:cNvCxnSpPr>
              <a:cxnSpLocks noChangeShapeType="1"/>
            </p:cNvCxnSpPr>
            <p:nvPr/>
          </p:nvCxnSpPr>
          <p:spPr bwMode="auto">
            <a:xfrm rot="16200000" flipH="1">
              <a:off x="4560903" y="3295651"/>
              <a:ext cx="1066800" cy="114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cxnSp>
          <p:nvCxnSpPr>
            <p:cNvPr id="26" name="Straight Arrow Connector 25"/>
            <p:cNvCxnSpPr>
              <a:cxnSpLocks noChangeShapeType="1"/>
            </p:cNvCxnSpPr>
            <p:nvPr/>
          </p:nvCxnSpPr>
          <p:spPr bwMode="auto">
            <a:xfrm rot="16200000" flipH="1">
              <a:off x="4014801" y="3516390"/>
              <a:ext cx="930275" cy="114300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</p:cxnSp>
        <p:sp>
          <p:nvSpPr>
            <p:cNvPr id="27" name="TextBox 26"/>
            <p:cNvSpPr txBox="1">
              <a:spLocks noChangeArrowheads="1"/>
            </p:cNvSpPr>
            <p:nvPr/>
          </p:nvSpPr>
          <p:spPr bwMode="auto">
            <a:xfrm rot="4917588">
              <a:off x="3783821" y="3682283"/>
              <a:ext cx="1676400" cy="277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sz="1200" dirty="0">
                  <a:solidFill>
                    <a:srgbClr val="000000"/>
                  </a:solidFill>
                  <a:latin typeface="Arial"/>
                  <a:ea typeface="Arial Unicode MS"/>
                  <a:cs typeface="Arial Unicode MS" charset="0"/>
                </a:rPr>
                <a:t>antechamber</a:t>
              </a: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5943600" y="1295400"/>
            <a:ext cx="32004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6213" indent="-176213"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1800" b="1" u="sng" dirty="0" smtClean="0">
                <a:solidFill>
                  <a:srgbClr val="333399"/>
                </a:solidFill>
                <a:latin typeface="Arial"/>
                <a:ea typeface="Arial Unicode MS"/>
                <a:cs typeface="Arial Unicode MS"/>
              </a:rPr>
              <a:t>Summer 2010  Evaluation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Comparison of Single Bunch EC Instability Thresholds for:</a:t>
            </a:r>
          </a:p>
          <a:p>
            <a:pPr marL="633413" lvl="1" indent="-176213" fontAlgn="auto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Font typeface="Lucida Grande"/>
              <a:buChar char="-"/>
            </a:pPr>
            <a:r>
              <a:rPr lang="en-US" sz="1800" dirty="0" smtClean="0">
                <a:solidFill>
                  <a:srgbClr val="333399"/>
                </a:solidFill>
                <a:latin typeface="Arial"/>
                <a:ea typeface="Arial Unicode MS"/>
                <a:cs typeface="Arial Unicode MS"/>
              </a:rPr>
              <a:t>6.4km ring with 2600 bunches</a:t>
            </a:r>
          </a:p>
          <a:p>
            <a:pPr marL="633413" lvl="1" indent="-176213" fontAlgn="auto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Font typeface="Lucida Grande"/>
              <a:buChar char="-"/>
            </a:pPr>
            <a:r>
              <a:rPr lang="en-US" sz="1800" dirty="0" smtClean="0">
                <a:solidFill>
                  <a:srgbClr val="333399"/>
                </a:solidFill>
                <a:latin typeface="Arial"/>
                <a:ea typeface="Arial Unicode MS"/>
                <a:cs typeface="Arial Unicode MS"/>
              </a:rPr>
              <a:t>3.2km ring with 1300 bunches</a:t>
            </a:r>
          </a:p>
          <a:p>
            <a:pPr marL="746125" lvl="1" indent="-292100" fontAlgn="auto">
              <a:spcBef>
                <a:spcPts val="0"/>
              </a:spcBef>
              <a:spcAft>
                <a:spcPts val="0"/>
              </a:spcAft>
              <a:buClr>
                <a:srgbClr val="333399"/>
              </a:buClr>
              <a:buFont typeface="Wingdings 3" charset="2"/>
              <a:buChar char="a"/>
            </a:pPr>
            <a:r>
              <a:rPr lang="en-US" sz="1800" dirty="0" smtClean="0">
                <a:solidFill>
                  <a:srgbClr val="333399"/>
                </a:solidFill>
                <a:latin typeface="Arial"/>
                <a:ea typeface="Arial Unicode MS"/>
                <a:cs typeface="Wingdings 3" charset="2"/>
              </a:rPr>
              <a:t>same average current</a:t>
            </a:r>
          </a:p>
          <a:p>
            <a:pPr marL="176213" indent="-176213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Char char="•"/>
            </a:pPr>
            <a: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  <a:t>Both ring configurations exhibit similar performance</a:t>
            </a:r>
            <a:br>
              <a:rPr lang="en-US" sz="1800" dirty="0" smtClean="0">
                <a:solidFill>
                  <a:srgbClr val="000000"/>
                </a:solidFill>
                <a:latin typeface="Arial"/>
                <a:ea typeface="Arial Unicode MS"/>
                <a:cs typeface="Arial Unicode MS"/>
              </a:rPr>
            </a:br>
            <a:endParaRPr lang="en-US" sz="1800" dirty="0" smtClean="0">
              <a:solidFill>
                <a:srgbClr val="000000"/>
              </a:solidFill>
              <a:latin typeface="Arial"/>
              <a:ea typeface="Arial Unicode MS"/>
              <a:cs typeface="Arial Unicode MS"/>
            </a:endParaRPr>
          </a:p>
          <a:p>
            <a:pPr marL="288925" indent="-288925" fontAlgn="auto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</a:pPr>
            <a:r>
              <a:rPr lang="en-US" sz="1800" dirty="0" smtClean="0">
                <a:solidFill>
                  <a:srgbClr val="FF0000"/>
                </a:solidFill>
                <a:latin typeface="Wingdings 3" charset="2"/>
                <a:ea typeface="Arial Unicode MS"/>
                <a:cs typeface="Wingdings 3" charset="2"/>
              </a:rPr>
              <a:t>a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ea typeface="Arial Unicode MS"/>
                <a:cs typeface="Wingdings 3" charset="2"/>
              </a:rPr>
              <a:t> 3.2km ring (</a:t>
            </a:r>
            <a:r>
              <a:rPr lang="en-US" sz="1800" i="1" dirty="0" smtClean="0">
                <a:solidFill>
                  <a:srgbClr val="FF0000"/>
                </a:solidFill>
                <a:latin typeface="Arial"/>
                <a:ea typeface="Arial Unicode MS"/>
                <a:cs typeface="Wingdings 3" charset="2"/>
              </a:rPr>
              <a:t>low current option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ea typeface="Arial Unicode MS"/>
                <a:cs typeface="Wingdings 3" charset="2"/>
              </a:rPr>
              <a:t>) is an </a:t>
            </a:r>
            <a:r>
              <a:rPr lang="en-US" sz="1800" b="1" dirty="0" smtClean="0">
                <a:solidFill>
                  <a:srgbClr val="FF0000"/>
                </a:solidFill>
                <a:latin typeface="Arial"/>
                <a:ea typeface="Arial Unicode MS"/>
                <a:cs typeface="Wingdings 3" charset="2"/>
              </a:rPr>
              <a:t>acceptable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ea typeface="Arial Unicode MS"/>
                <a:cs typeface="Wingdings 3" charset="2"/>
              </a:rPr>
              <a:t> baseline design choice</a:t>
            </a:r>
            <a:r>
              <a:rPr lang="en-US" sz="1800" dirty="0" smtClean="0">
                <a:solidFill>
                  <a:srgbClr val="FF0000"/>
                </a:solidFill>
                <a:latin typeface="Arial"/>
                <a:ea typeface="Arial Unicode MS"/>
                <a:cs typeface="Arial Unicode MS"/>
              </a:rPr>
              <a:t> </a:t>
            </a:r>
            <a:endParaRPr lang="en-US" sz="1800" dirty="0">
              <a:solidFill>
                <a:srgbClr val="FF0000"/>
              </a:solidFill>
              <a:latin typeface="Wingdings 3" charset="2"/>
              <a:ea typeface="Arial Unicode MS"/>
              <a:cs typeface="Wingdings 3" charset="2"/>
            </a:endParaRPr>
          </a:p>
        </p:txBody>
      </p:sp>
      <p:sp>
        <p:nvSpPr>
          <p:cNvPr id="33" name="Rectangle 32"/>
          <p:cNvSpPr/>
          <p:nvPr/>
        </p:nvSpPr>
        <p:spPr bwMode="auto">
          <a:xfrm>
            <a:off x="6019800" y="4572000"/>
            <a:ext cx="2895600" cy="990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ctr" hangingPunct="0"/>
            <a:endParaRPr lang="en-US" smtClean="0">
              <a:solidFill>
                <a:srgbClr val="000000"/>
              </a:solidFill>
              <a:latin typeface="Arial" charset="0"/>
              <a:ea typeface="Arial Unicode MS"/>
              <a:cs typeface="Arial Unicode MS" pitchFamily="34" charset="-128"/>
            </a:endParaRPr>
          </a:p>
        </p:txBody>
      </p:sp>
      <p:sp>
        <p:nvSpPr>
          <p:cNvPr id="35" name="TextBox 18"/>
          <p:cNvSpPr txBox="1">
            <a:spLocks noChangeArrowheads="1"/>
          </p:cNvSpPr>
          <p:nvPr/>
        </p:nvSpPr>
        <p:spPr bwMode="auto">
          <a:xfrm>
            <a:off x="2209800" y="5867400"/>
            <a:ext cx="6934200" cy="276999"/>
          </a:xfrm>
          <a:prstGeom prst="rect">
            <a:avLst/>
          </a:prstGeom>
          <a:solidFill>
            <a:schemeClr val="bg1"/>
          </a:solidFill>
          <a:ln w="9525">
            <a:solidFill>
              <a:srgbClr val="0000FF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S. </a:t>
            </a:r>
            <a:r>
              <a:rPr lang="en-US" sz="1200" dirty="0" err="1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Guiducci</a:t>
            </a: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, M. Palmer, M. </a:t>
            </a:r>
            <a:r>
              <a:rPr lang="en-US" sz="1200" dirty="0" err="1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Pivi</a:t>
            </a: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, J. Urakawa on behalf of the ILC DR</a:t>
            </a:r>
            <a:r>
              <a:rPr lang="en-US" sz="1200" dirty="0" smtClean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 Electron Cloud Working </a:t>
            </a:r>
            <a:r>
              <a:rPr lang="en-US" sz="1200" dirty="0">
                <a:solidFill>
                  <a:srgbClr val="003366"/>
                </a:solidFill>
                <a:latin typeface="Arial"/>
                <a:ea typeface="Arial Unicode MS"/>
                <a:cs typeface="Arial Unicode MS" charset="0"/>
              </a:rPr>
              <a:t>Group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457200"/>
            <a:r>
              <a:rPr lang="en-US" smtClean="0">
                <a:solidFill>
                  <a:srgbClr val="000000"/>
                </a:solidFill>
                <a:ea typeface="Arial Unicode MS"/>
              </a:rPr>
              <a:t>May 20, 2011</a:t>
            </a:r>
            <a:endParaRPr lang="en-US">
              <a:solidFill>
                <a:srgbClr val="000000"/>
              </a:solidFill>
              <a:ea typeface="Arial Unicode M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76400" y="6400800"/>
            <a:ext cx="5715000" cy="457200"/>
          </a:xfrm>
        </p:spPr>
        <p:txBody>
          <a:bodyPr/>
          <a:lstStyle/>
          <a:p>
            <a:pPr defTabSz="457200"/>
            <a:r>
              <a:rPr lang="en-US" sz="1400" dirty="0" smtClean="0">
                <a:latin typeface="Arial"/>
                <a:ea typeface="Arial Unicode MS"/>
                <a:cs typeface="Arial Unicode MS"/>
              </a:rPr>
              <a:t>ILC Physics Advisory Committee Meeting - Taipei, Taiwan</a:t>
            </a:r>
            <a:endParaRPr lang="en-US" sz="1400" dirty="0">
              <a:latin typeface="Arial"/>
              <a:ea typeface="Arial Unicode MS"/>
              <a:cs typeface="Arial Unicode M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457200"/>
            <a:fld id="{AAB6FA28-7AEC-3F43-9C2D-3DB969CFEC6A}" type="slidenum">
              <a:rPr lang="en-US" smtClean="0">
                <a:solidFill>
                  <a:srgbClr val="000000"/>
                </a:solidFill>
                <a:ea typeface="Arial Unicode MS"/>
              </a:rPr>
              <a:pPr defTabSz="457200"/>
              <a:t>36</a:t>
            </a:fld>
            <a:endParaRPr lang="en-US">
              <a:solidFill>
                <a:srgbClr val="000000"/>
              </a:solidFill>
              <a:ea typeface="Arial Unicode MS"/>
            </a:endParaRPr>
          </a:p>
        </p:txBody>
      </p:sp>
    </p:spTree>
    <p:extLst>
      <p:ext uri="{BB962C8B-B14F-4D97-AF65-F5344CB8AC3E}">
        <p14:creationId xmlns:p14="http://schemas.microsoft.com/office/powerpoint/2010/main" val="1109560048"/>
      </p:ext>
    </p:extLst>
  </p:cSld>
  <p:clrMapOvr>
    <a:masterClrMapping/>
  </p:clrMapOvr>
  <p:transition xmlns:p14="http://schemas.microsoft.com/office/powerpoint/2010/main">
    <p:fad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Documentation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37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" y="609600"/>
            <a:ext cx="4800600" cy="60198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0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800000"/>
                </a:gs>
                <a:gs pos="73000">
                  <a:schemeClr val="bg1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 smtClean="0">
                <a:solidFill>
                  <a:schemeClr val="tx2"/>
                </a:solidFill>
              </a:rPr>
              <a:t>As of the conclusion of 2010</a:t>
            </a:r>
            <a:r>
              <a:rPr lang="en-US" sz="2000" kern="0" dirty="0">
                <a:solidFill>
                  <a:schemeClr val="tx2"/>
                </a:solidFill>
              </a:rPr>
              <a:t>, </a:t>
            </a:r>
            <a:r>
              <a:rPr lang="en-US" sz="2000" kern="0" dirty="0" smtClean="0">
                <a:solidFill>
                  <a:schemeClr val="tx2"/>
                </a:solidFill>
              </a:rPr>
              <a:t>over 240 operations days provided by the C</a:t>
            </a:r>
            <a:r>
              <a:rPr lang="en-US" sz="1600" kern="0" dirty="0" smtClean="0">
                <a:solidFill>
                  <a:schemeClr val="tx2"/>
                </a:solidFill>
              </a:rPr>
              <a:t>ESR</a:t>
            </a:r>
            <a:r>
              <a:rPr lang="en-US" sz="2000" kern="0" dirty="0" smtClean="0">
                <a:solidFill>
                  <a:schemeClr val="tx2"/>
                </a:solidFill>
              </a:rPr>
              <a:t>TA program</a:t>
            </a:r>
            <a:endParaRPr lang="en-US" sz="2000" kern="0" dirty="0">
              <a:solidFill>
                <a:schemeClr val="tx2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A50021"/>
                </a:solidFill>
              </a:rPr>
              <a:t>Studies of EC mitigation performance, low </a:t>
            </a:r>
            <a:r>
              <a:rPr lang="en-US" sz="1800" kern="0" dirty="0" err="1">
                <a:solidFill>
                  <a:srgbClr val="A50021"/>
                </a:solidFill>
              </a:rPr>
              <a:t>emittance</a:t>
            </a:r>
            <a:r>
              <a:rPr lang="en-US" sz="1800" kern="0" dirty="0">
                <a:solidFill>
                  <a:srgbClr val="A50021"/>
                </a:solidFill>
              </a:rPr>
              <a:t> tuning, and EC induced instabilities were carried out as planned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A50021"/>
                </a:solidFill>
              </a:rPr>
              <a:t>Data analysis is still in progress…</a:t>
            </a:r>
            <a:endParaRPr lang="en-US" sz="2000" kern="0" dirty="0" smtClean="0">
              <a:solidFill>
                <a:schemeClr val="tx2"/>
              </a:solidFill>
            </a:endParaRP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 smtClean="0">
                <a:solidFill>
                  <a:schemeClr val="tx2"/>
                </a:solidFill>
              </a:rPr>
              <a:t>Documentation of the Phase I Results 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A50021"/>
                </a:solidFill>
              </a:rPr>
              <a:t>Phase </a:t>
            </a:r>
            <a:r>
              <a:rPr lang="en-US" sz="1800" kern="0" dirty="0" smtClean="0">
                <a:solidFill>
                  <a:srgbClr val="A50021"/>
                </a:solidFill>
              </a:rPr>
              <a:t>I Report in progress – targeting </a:t>
            </a:r>
            <a:r>
              <a:rPr lang="en-US" sz="1800" kern="0" dirty="0" smtClean="0">
                <a:solidFill>
                  <a:srgbClr val="A50021"/>
                </a:solidFill>
              </a:rPr>
              <a:t>a late </a:t>
            </a:r>
            <a:r>
              <a:rPr lang="en-US" sz="1800" kern="0" dirty="0" smtClean="0">
                <a:solidFill>
                  <a:srgbClr val="A50021"/>
                </a:solidFill>
              </a:rPr>
              <a:t>summer </a:t>
            </a:r>
            <a:r>
              <a:rPr lang="en-US" sz="1800" kern="0" dirty="0" smtClean="0">
                <a:solidFill>
                  <a:srgbClr val="A50021"/>
                </a:solidFill>
              </a:rPr>
              <a:t>release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A50021"/>
                </a:solidFill>
              </a:rPr>
              <a:t>Several results approaching readiness for journal publication</a:t>
            </a:r>
            <a:endParaRPr lang="en-US" sz="1800" kern="0" dirty="0" smtClean="0">
              <a:solidFill>
                <a:srgbClr val="A50021"/>
              </a:solidFill>
            </a:endParaRP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 smtClean="0">
                <a:solidFill>
                  <a:schemeClr val="tx2"/>
                </a:solidFill>
              </a:rPr>
              <a:t>Damping </a:t>
            </a:r>
            <a:r>
              <a:rPr lang="en-US" sz="2000" kern="0" dirty="0" smtClean="0">
                <a:solidFill>
                  <a:schemeClr val="tx2"/>
                </a:solidFill>
              </a:rPr>
              <a:t>Ring Design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A50021"/>
                </a:solidFill>
              </a:rPr>
              <a:t>EC Working </a:t>
            </a:r>
            <a:r>
              <a:rPr lang="en-US" sz="1800" kern="0" dirty="0">
                <a:solidFill>
                  <a:srgbClr val="A50021"/>
                </a:solidFill>
              </a:rPr>
              <a:t>Group will </a:t>
            </a:r>
            <a:r>
              <a:rPr lang="en-US" sz="1800" kern="0" dirty="0" smtClean="0">
                <a:solidFill>
                  <a:srgbClr val="A50021"/>
                </a:solidFill>
              </a:rPr>
              <a:t>conduct </a:t>
            </a:r>
            <a:r>
              <a:rPr lang="en-US" sz="1800" kern="0" dirty="0">
                <a:solidFill>
                  <a:srgbClr val="A50021"/>
                </a:solidFill>
              </a:rPr>
              <a:t>an updated simulation campaign </a:t>
            </a:r>
            <a:r>
              <a:rPr lang="en-US" sz="1800" kern="0" dirty="0" smtClean="0">
                <a:solidFill>
                  <a:srgbClr val="A50021"/>
                </a:solidFill>
              </a:rPr>
              <a:t>targeting the high power option</a:t>
            </a:r>
            <a:endParaRPr lang="en-US" sz="1800" kern="0" dirty="0">
              <a:solidFill>
                <a:srgbClr val="A50021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A50021"/>
                </a:solidFill>
              </a:rPr>
              <a:t>To be followed by a detailed report containing </a:t>
            </a:r>
            <a:r>
              <a:rPr lang="en-US" sz="1800" kern="0" dirty="0" smtClean="0">
                <a:solidFill>
                  <a:srgbClr val="A50021"/>
                </a:solidFill>
              </a:rPr>
              <a:t>EC plan for the ILC DR roughly at year’s end</a:t>
            </a:r>
            <a:endParaRPr lang="en-US" sz="1800" kern="0" baseline="-25000" dirty="0" smtClean="0">
              <a:solidFill>
                <a:srgbClr val="A50021"/>
              </a:solidFill>
            </a:endParaRPr>
          </a:p>
        </p:txBody>
      </p:sp>
      <p:pic>
        <p:nvPicPr>
          <p:cNvPr id="3" name="Picture 2" descr="sample phase I covers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28" t="2695" r="1389" b="4445"/>
          <a:stretch/>
        </p:blipFill>
        <p:spPr>
          <a:xfrm>
            <a:off x="4896700" y="685800"/>
            <a:ext cx="42092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959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The Future</a:t>
            </a:r>
            <a:endParaRPr lang="en-US" sz="3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May 20, 2011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>
                <a:solidFill>
                  <a:srgbClr val="000000"/>
                </a:solidFill>
                <a:latin typeface="Arial"/>
              </a:rPr>
              <a:t>ILC Physics Advisory Committee Meeting - Taipei, Taiwan</a:t>
            </a:r>
            <a:endParaRPr lang="en-US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>
                <a:solidFill>
                  <a:srgbClr val="FFFFFF">
                    <a:lumMod val="85000"/>
                  </a:srgbClr>
                </a:solidFill>
                <a:latin typeface="Arial"/>
              </a:rPr>
              <a:pPr>
                <a:defRPr/>
              </a:pPr>
              <a:t>38</a:t>
            </a:fld>
            <a:endParaRPr lang="en-US">
              <a:solidFill>
                <a:srgbClr val="FFFFFF">
                  <a:lumMod val="85000"/>
                </a:srgbClr>
              </a:solidFill>
              <a:latin typeface="Arial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6200" y="609600"/>
            <a:ext cx="8991600" cy="5943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0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800000"/>
                </a:gs>
                <a:gs pos="73000">
                  <a:schemeClr val="bg1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 smtClean="0">
                <a:solidFill>
                  <a:schemeClr val="tx2"/>
                </a:solidFill>
              </a:rPr>
              <a:t>C</a:t>
            </a:r>
            <a:r>
              <a:rPr lang="en-US" sz="1800" kern="0" dirty="0" smtClean="0">
                <a:solidFill>
                  <a:schemeClr val="tx2"/>
                </a:solidFill>
              </a:rPr>
              <a:t>ESR</a:t>
            </a:r>
            <a:r>
              <a:rPr lang="en-US" sz="2400" kern="0" dirty="0" smtClean="0">
                <a:solidFill>
                  <a:schemeClr val="tx2"/>
                </a:solidFill>
              </a:rPr>
              <a:t>TA</a:t>
            </a:r>
            <a:endParaRPr lang="en-US" sz="2400" kern="0" dirty="0" smtClean="0">
              <a:solidFill>
                <a:schemeClr val="tx2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0000FF"/>
                </a:solidFill>
              </a:rPr>
              <a:t>Phase II program is now funded (3 years)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A50021"/>
                </a:solidFill>
              </a:rPr>
              <a:t>Continue to compare simulation and data in a low </a:t>
            </a:r>
            <a:r>
              <a:rPr lang="en-US" sz="2000" kern="0" dirty="0" err="1" smtClean="0">
                <a:solidFill>
                  <a:srgbClr val="A50021"/>
                </a:solidFill>
              </a:rPr>
              <a:t>emittance</a:t>
            </a:r>
            <a:r>
              <a:rPr lang="en-US" sz="2000" kern="0" dirty="0" smtClean="0">
                <a:solidFill>
                  <a:srgbClr val="A50021"/>
                </a:solidFill>
              </a:rPr>
              <a:t> regime </a:t>
            </a:r>
            <a:r>
              <a:rPr lang="en-US" sz="2000" kern="0" dirty="0" smtClean="0">
                <a:solidFill>
                  <a:srgbClr val="A50021"/>
                </a:solidFill>
              </a:rPr>
              <a:t>which approaches the </a:t>
            </a:r>
            <a:r>
              <a:rPr lang="en-US" sz="2000" kern="0" dirty="0" smtClean="0">
                <a:solidFill>
                  <a:srgbClr val="A50021"/>
                </a:solidFill>
              </a:rPr>
              <a:t>ILC DR specification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>
                <a:solidFill>
                  <a:srgbClr val="A50021"/>
                </a:solidFill>
              </a:rPr>
              <a:t>V</a:t>
            </a:r>
            <a:r>
              <a:rPr lang="en-US" sz="2000" kern="0" dirty="0" smtClean="0">
                <a:solidFill>
                  <a:srgbClr val="A50021"/>
                </a:solidFill>
              </a:rPr>
              <a:t>alidate EC simulations against data (including </a:t>
            </a:r>
            <a:r>
              <a:rPr lang="en-US" sz="2000" kern="0" dirty="0" smtClean="0">
                <a:solidFill>
                  <a:srgbClr val="A50021"/>
                </a:solidFill>
              </a:rPr>
              <a:t>critical extensions </a:t>
            </a:r>
            <a:r>
              <a:rPr lang="en-US" sz="2000" kern="0" dirty="0" smtClean="0">
                <a:solidFill>
                  <a:srgbClr val="A50021"/>
                </a:solidFill>
              </a:rPr>
              <a:t>to models</a:t>
            </a:r>
            <a:r>
              <a:rPr lang="en-US" sz="2000" kern="0" dirty="0" smtClean="0">
                <a:solidFill>
                  <a:srgbClr val="A50021"/>
                </a:solidFill>
              </a:rPr>
              <a:t>)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A50021"/>
                </a:solidFill>
              </a:rPr>
              <a:t>Time-resolved studies in dipoles and </a:t>
            </a:r>
            <a:r>
              <a:rPr lang="en-US" sz="2000" kern="0" dirty="0" err="1" smtClean="0">
                <a:solidFill>
                  <a:srgbClr val="A50021"/>
                </a:solidFill>
              </a:rPr>
              <a:t>quadrupoles</a:t>
            </a:r>
            <a:endParaRPr lang="en-US" sz="2000" kern="0" dirty="0" smtClean="0">
              <a:solidFill>
                <a:srgbClr val="A50021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A50021"/>
                </a:solidFill>
              </a:rPr>
              <a:t>Continued evaluation of the durability of coatings  </a:t>
            </a:r>
            <a:r>
              <a:rPr lang="en-US" sz="2000" kern="0" dirty="0" smtClean="0">
                <a:solidFill>
                  <a:srgbClr val="A50021"/>
                </a:solidFill>
              </a:rPr>
              <a:t/>
            </a:r>
            <a:br>
              <a:rPr lang="en-US" sz="2000" kern="0" dirty="0" smtClean="0">
                <a:solidFill>
                  <a:srgbClr val="A50021"/>
                </a:solidFill>
              </a:rPr>
            </a:br>
            <a:endParaRPr lang="en-US" sz="2000" kern="0" dirty="0">
              <a:solidFill>
                <a:srgbClr val="A50021"/>
              </a:solidFill>
            </a:endParaRP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400" kern="0" dirty="0" smtClean="0">
                <a:solidFill>
                  <a:schemeClr val="tx2"/>
                </a:solidFill>
              </a:rPr>
              <a:t>Extended program allows for new studies</a:t>
            </a:r>
            <a:endParaRPr lang="en-US" sz="2400" kern="0" dirty="0">
              <a:solidFill>
                <a:schemeClr val="tx2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0000FF"/>
                </a:solidFill>
              </a:rPr>
              <a:t>IBS studies and detailed comparison with simulation are of particular importance for the CLIC DR </a:t>
            </a:r>
            <a:r>
              <a:rPr lang="en-US" sz="2000" kern="0" dirty="0" smtClean="0">
                <a:solidFill>
                  <a:srgbClr val="0000FF"/>
                </a:solidFill>
              </a:rPr>
              <a:t>design</a:t>
            </a:r>
            <a:endParaRPr lang="en-US" sz="2000" kern="0" dirty="0">
              <a:solidFill>
                <a:srgbClr val="0000FF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0000FF"/>
                </a:solidFill>
              </a:rPr>
              <a:t>Tools and diagnostics are applicable to Fast Ion Instability studies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2000" kern="0" dirty="0" smtClean="0">
                <a:solidFill>
                  <a:srgbClr val="0000FF"/>
                </a:solidFill>
              </a:rPr>
              <a:t>Continue the development of instrumentation and techniques useful </a:t>
            </a:r>
            <a:r>
              <a:rPr lang="en-US" sz="2000" kern="0" dirty="0" smtClean="0">
                <a:solidFill>
                  <a:srgbClr val="0000FF"/>
                </a:solidFill>
              </a:rPr>
              <a:t>for</a:t>
            </a:r>
            <a:r>
              <a:rPr lang="en-US" sz="2000" kern="0" dirty="0" smtClean="0">
                <a:solidFill>
                  <a:srgbClr val="0000FF"/>
                </a:solidFill>
              </a:rPr>
              <a:t> </a:t>
            </a:r>
            <a:r>
              <a:rPr lang="en-US" sz="2000" kern="0" dirty="0" smtClean="0">
                <a:solidFill>
                  <a:srgbClr val="0000FF"/>
                </a:solidFill>
              </a:rPr>
              <a:t>low </a:t>
            </a:r>
            <a:r>
              <a:rPr lang="en-US" sz="2000" kern="0" dirty="0" err="1" smtClean="0">
                <a:solidFill>
                  <a:srgbClr val="0000FF"/>
                </a:solidFill>
              </a:rPr>
              <a:t>emittance</a:t>
            </a:r>
            <a:r>
              <a:rPr lang="en-US" sz="2000" kern="0" dirty="0" smtClean="0">
                <a:solidFill>
                  <a:srgbClr val="0000FF"/>
                </a:solidFill>
              </a:rPr>
              <a:t> rings</a:t>
            </a:r>
            <a:r>
              <a:rPr lang="en-US" sz="2000" kern="0" dirty="0">
                <a:solidFill>
                  <a:srgbClr val="0000FF"/>
                </a:solidFill>
              </a:rPr>
              <a:t/>
            </a:r>
            <a:br>
              <a:rPr lang="en-US" sz="2000" kern="0" dirty="0">
                <a:solidFill>
                  <a:srgbClr val="0000FF"/>
                </a:solidFill>
              </a:rPr>
            </a:br>
            <a:r>
              <a:rPr lang="en-US" sz="2000" kern="0" dirty="0" smtClean="0">
                <a:solidFill>
                  <a:srgbClr val="0000FF"/>
                </a:solidFill>
              </a:rPr>
              <a:t> </a:t>
            </a:r>
            <a:endParaRPr lang="en-US" sz="2200" kern="0" dirty="0" smtClean="0">
              <a:solidFill>
                <a:srgbClr val="0000FF"/>
              </a:solidFill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838200" y="1905000"/>
            <a:ext cx="7696200" cy="1752600"/>
          </a:xfrm>
          <a:prstGeom prst="roundRect">
            <a:avLst/>
          </a:prstGeom>
          <a:noFill/>
          <a:ln w="25400"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6019800" y="914400"/>
            <a:ext cx="276259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Continued refinement based</a:t>
            </a:r>
            <a:br>
              <a:rPr lang="en-US" sz="1600" dirty="0" smtClean="0">
                <a:solidFill>
                  <a:srgbClr val="000090"/>
                </a:solidFill>
                <a:latin typeface="+mn-lt"/>
              </a:rPr>
            </a:br>
            <a:r>
              <a:rPr lang="en-US" sz="1600" dirty="0" smtClean="0">
                <a:solidFill>
                  <a:srgbClr val="000090"/>
                </a:solidFill>
                <a:latin typeface="+mn-lt"/>
              </a:rPr>
              <a:t>on Phase I results</a:t>
            </a:r>
            <a:endParaRPr lang="en-US" sz="1600" dirty="0">
              <a:solidFill>
                <a:srgbClr val="000090"/>
              </a:solidFill>
              <a:latin typeface="+mn-lt"/>
            </a:endParaRPr>
          </a:p>
        </p:txBody>
      </p:sp>
      <p:cxnSp>
        <p:nvCxnSpPr>
          <p:cNvPr id="10" name="Straight Arrow Connector 9"/>
          <p:cNvCxnSpPr>
            <a:stCxn id="8" idx="2"/>
          </p:cNvCxnSpPr>
          <p:nvPr/>
        </p:nvCxnSpPr>
        <p:spPr>
          <a:xfrm flipH="1">
            <a:off x="7162800" y="1499176"/>
            <a:ext cx="238298" cy="405824"/>
          </a:xfrm>
          <a:prstGeom prst="straightConnector1">
            <a:avLst/>
          </a:prstGeom>
          <a:ln>
            <a:solidFill>
              <a:schemeClr val="accent6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53806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F99CE66-8BF3-42D6-81D5-11C613F578E6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614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smtClean="0"/>
              <a:t>R&amp;D Goals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76200" y="609600"/>
            <a:ext cx="8991600" cy="59436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63500">
            <a:gradFill flip="none" rotWithShape="1">
              <a:gsLst>
                <a:gs pos="0">
                  <a:schemeClr val="bg1">
                    <a:lumMod val="50000"/>
                  </a:schemeClr>
                </a:gs>
                <a:gs pos="100000">
                  <a:srgbClr val="800000"/>
                </a:gs>
                <a:gs pos="73000">
                  <a:schemeClr val="bg1">
                    <a:lumMod val="50000"/>
                  </a:schemeClr>
                </a:gs>
              </a:gsLst>
              <a:path path="rect">
                <a:fillToRect l="100000" t="100000"/>
              </a:path>
              <a:tileRect r="-100000" b="-100000"/>
            </a:gra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chemeClr val="tx2"/>
                </a:solidFill>
              </a:rPr>
              <a:t>Studies of Electron Cloud Growth and Mitigation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Study EC growth and methods to mitigate it (particularly wigglers and dipoles)  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Benchmark and expand existing simulation codes </a:t>
            </a:r>
            <a:r>
              <a:rPr lang="en-US" sz="1800" kern="0" dirty="0">
                <a:solidFill>
                  <a:srgbClr val="0000FF"/>
                </a:solidFill>
                <a:latin typeface="Wingdings 3" pitchFamily="18" charset="2"/>
              </a:rPr>
              <a:t>a</a:t>
            </a:r>
            <a:r>
              <a:rPr lang="en-US" sz="1800" kern="0" dirty="0">
                <a:solidFill>
                  <a:srgbClr val="0000FF"/>
                </a:solidFill>
              </a:rPr>
              <a:t> validate projections to the ILC DR</a:t>
            </a:r>
            <a:br>
              <a:rPr lang="en-US" sz="1800" kern="0" dirty="0">
                <a:solidFill>
                  <a:srgbClr val="0000FF"/>
                </a:solidFill>
              </a:rPr>
            </a:br>
            <a:endParaRPr lang="en-US" sz="1800" kern="0" dirty="0">
              <a:solidFill>
                <a:srgbClr val="0000FF"/>
              </a:solidFill>
            </a:endParaRP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chemeClr val="tx2"/>
                </a:solidFill>
              </a:rPr>
              <a:t>Low </a:t>
            </a:r>
            <a:r>
              <a:rPr lang="en-US" sz="2000" kern="0" dirty="0" err="1">
                <a:solidFill>
                  <a:schemeClr val="tx2"/>
                </a:solidFill>
              </a:rPr>
              <a:t>Emittance</a:t>
            </a:r>
            <a:r>
              <a:rPr lang="en-US" sz="2000" kern="0" dirty="0">
                <a:solidFill>
                  <a:schemeClr val="tx2"/>
                </a:solidFill>
              </a:rPr>
              <a:t> Operations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EC beam dynamics studies at ultra low </a:t>
            </a:r>
            <a:r>
              <a:rPr lang="en-US" sz="1800" kern="0" dirty="0" err="1">
                <a:solidFill>
                  <a:srgbClr val="0000FF"/>
                </a:solidFill>
              </a:rPr>
              <a:t>emittance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  <a:br>
              <a:rPr lang="en-US" sz="1800" kern="0" dirty="0">
                <a:solidFill>
                  <a:srgbClr val="0000FF"/>
                </a:solidFill>
              </a:rPr>
            </a:br>
            <a:r>
              <a:rPr lang="en-US" sz="1800" kern="0" dirty="0">
                <a:solidFill>
                  <a:srgbClr val="0000FF"/>
                </a:solidFill>
              </a:rPr>
              <a:t>(</a:t>
            </a:r>
            <a:r>
              <a:rPr lang="en-US" sz="1800" kern="0" dirty="0" smtClean="0">
                <a:solidFill>
                  <a:srgbClr val="0000FF"/>
                </a:solidFill>
              </a:rPr>
              <a:t>C</a:t>
            </a:r>
            <a:r>
              <a:rPr lang="en-US" sz="1400" kern="0" dirty="0" smtClean="0">
                <a:solidFill>
                  <a:srgbClr val="0000FF"/>
                </a:solidFill>
              </a:rPr>
              <a:t>ESR</a:t>
            </a:r>
            <a:r>
              <a:rPr lang="en-US" sz="1800" kern="0" dirty="0" smtClean="0">
                <a:solidFill>
                  <a:srgbClr val="0000FF"/>
                </a:solidFill>
              </a:rPr>
              <a:t>TA </a:t>
            </a:r>
            <a:r>
              <a:rPr lang="en-US" sz="1800" kern="0" dirty="0">
                <a:solidFill>
                  <a:srgbClr val="0000FF"/>
                </a:solidFill>
              </a:rPr>
              <a:t>vertical </a:t>
            </a:r>
            <a:r>
              <a:rPr lang="en-US" sz="1800" kern="0" dirty="0" err="1">
                <a:solidFill>
                  <a:srgbClr val="0000FF"/>
                </a:solidFill>
              </a:rPr>
              <a:t>emittance</a:t>
            </a:r>
            <a:r>
              <a:rPr lang="en-US" sz="1800" kern="0" dirty="0">
                <a:solidFill>
                  <a:srgbClr val="0000FF"/>
                </a:solidFill>
              </a:rPr>
              <a:t> target:  </a:t>
            </a:r>
            <a:r>
              <a:rPr lang="en-US" sz="1800" kern="0" dirty="0" err="1" smtClean="0">
                <a:solidFill>
                  <a:srgbClr val="0000FF"/>
                </a:solidFill>
                <a:latin typeface="Symbol" pitchFamily="18" charset="2"/>
              </a:rPr>
              <a:t>e</a:t>
            </a:r>
            <a:r>
              <a:rPr lang="en-US" sz="1800" kern="0" baseline="-25000" dirty="0" err="1" smtClean="0">
                <a:solidFill>
                  <a:srgbClr val="0000FF"/>
                </a:solidFill>
              </a:rPr>
              <a:t>y</a:t>
            </a:r>
            <a:r>
              <a:rPr lang="en-US" sz="1800" kern="0" dirty="0" smtClean="0">
                <a:solidFill>
                  <a:srgbClr val="0000FF"/>
                </a:solidFill>
              </a:rPr>
              <a:t>&lt;</a:t>
            </a:r>
            <a:r>
              <a:rPr lang="en-US" sz="1800" kern="0" dirty="0">
                <a:solidFill>
                  <a:srgbClr val="0000FF"/>
                </a:solidFill>
              </a:rPr>
              <a:t>20 pm-rad)</a:t>
            </a:r>
            <a:endParaRPr lang="en-US" sz="1800" kern="0" baseline="-25000" dirty="0">
              <a:solidFill>
                <a:srgbClr val="0000FF"/>
              </a:solidFill>
            </a:endParaRP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Beam instrumentation for ultra low </a:t>
            </a:r>
            <a:r>
              <a:rPr lang="en-US" sz="1800" kern="0" dirty="0" err="1">
                <a:solidFill>
                  <a:srgbClr val="0000FF"/>
                </a:solidFill>
              </a:rPr>
              <a:t>emittance</a:t>
            </a:r>
            <a:r>
              <a:rPr lang="en-US" sz="1800" kern="0" dirty="0">
                <a:solidFill>
                  <a:srgbClr val="0000FF"/>
                </a:solidFill>
              </a:rPr>
              <a:t> beams</a:t>
            </a:r>
          </a:p>
          <a:p>
            <a:pPr marL="914400" lvl="3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800" kern="0" dirty="0">
                <a:solidFill>
                  <a:srgbClr val="006600"/>
                </a:solidFill>
              </a:rPr>
              <a:t>x-Ray Beam Size Monitor targeting bunch-by-bunch (single pass) readout</a:t>
            </a:r>
          </a:p>
          <a:p>
            <a:pPr marL="914400" lvl="3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1800" kern="0" dirty="0">
                <a:solidFill>
                  <a:srgbClr val="006600"/>
                </a:solidFill>
              </a:rPr>
              <a:t>Beam Position Monitor upgrade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Develop LET tuning tools</a:t>
            </a:r>
            <a:br>
              <a:rPr lang="en-US" sz="1800" kern="0" dirty="0">
                <a:solidFill>
                  <a:srgbClr val="0000FF"/>
                </a:solidFill>
              </a:rPr>
            </a:br>
            <a:endParaRPr lang="en-US" sz="1800" kern="0" dirty="0">
              <a:solidFill>
                <a:srgbClr val="0000FF"/>
              </a:solidFill>
            </a:endParaRP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chemeClr val="tx2"/>
                </a:solidFill>
              </a:rPr>
              <a:t>Studies of EC Induced Instability Thresholds and </a:t>
            </a:r>
            <a:r>
              <a:rPr lang="en-US" sz="2000" kern="0" dirty="0" err="1">
                <a:solidFill>
                  <a:schemeClr val="tx2"/>
                </a:solidFill>
              </a:rPr>
              <a:t>Emittance</a:t>
            </a:r>
            <a:r>
              <a:rPr lang="en-US" sz="2000" kern="0" dirty="0">
                <a:solidFill>
                  <a:schemeClr val="tx2"/>
                </a:solidFill>
              </a:rPr>
              <a:t> Dilution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Measure instability thresholds and </a:t>
            </a:r>
            <a:r>
              <a:rPr lang="en-US" sz="1800" kern="0" dirty="0" err="1">
                <a:solidFill>
                  <a:srgbClr val="0000FF"/>
                </a:solidFill>
              </a:rPr>
              <a:t>emittance</a:t>
            </a:r>
            <a:r>
              <a:rPr lang="en-US" sz="1800" kern="0" dirty="0">
                <a:solidFill>
                  <a:srgbClr val="0000FF"/>
                </a:solidFill>
              </a:rPr>
              <a:t> growth at ultra low </a:t>
            </a:r>
            <a:r>
              <a:rPr lang="en-US" sz="1800" kern="0" dirty="0" err="1">
                <a:solidFill>
                  <a:srgbClr val="0000FF"/>
                </a:solidFill>
              </a:rPr>
              <a:t>emittance</a:t>
            </a:r>
            <a:r>
              <a:rPr lang="en-US" sz="1800" kern="0" dirty="0">
                <a:solidFill>
                  <a:srgbClr val="0000FF"/>
                </a:solidFill>
              </a:rPr>
              <a:t> 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 smtClean="0">
                <a:solidFill>
                  <a:srgbClr val="0000FF"/>
                </a:solidFill>
              </a:rPr>
              <a:t>Validate </a:t>
            </a:r>
            <a:r>
              <a:rPr lang="en-US" sz="1800" kern="0" dirty="0">
                <a:solidFill>
                  <a:srgbClr val="0000FF"/>
                </a:solidFill>
              </a:rPr>
              <a:t>EC simulations in the low </a:t>
            </a:r>
            <a:r>
              <a:rPr lang="en-US" sz="1800" kern="0" dirty="0" err="1">
                <a:solidFill>
                  <a:srgbClr val="0000FF"/>
                </a:solidFill>
              </a:rPr>
              <a:t>emittance</a:t>
            </a:r>
            <a:r>
              <a:rPr lang="en-US" sz="1800" kern="0" dirty="0">
                <a:solidFill>
                  <a:srgbClr val="0000FF"/>
                </a:solidFill>
              </a:rPr>
              <a:t> parameter regime  </a:t>
            </a:r>
          </a:p>
          <a:p>
            <a:pPr marL="685800" lvl="2" indent="-228600">
              <a:lnSpc>
                <a:spcPct val="80000"/>
              </a:lnSpc>
              <a:spcBef>
                <a:spcPct val="20000"/>
              </a:spcBef>
              <a:buFontTx/>
              <a:buChar char="•"/>
              <a:defRPr/>
            </a:pPr>
            <a:r>
              <a:rPr lang="en-US" sz="1800" kern="0" dirty="0">
                <a:solidFill>
                  <a:srgbClr val="0000FF"/>
                </a:solidFill>
              </a:rPr>
              <a:t>Confirm the projected impact of the EC on ILC DR performance </a:t>
            </a:r>
            <a:br>
              <a:rPr lang="en-US" sz="1800" kern="0" dirty="0">
                <a:solidFill>
                  <a:srgbClr val="0000FF"/>
                </a:solidFill>
              </a:rPr>
            </a:br>
            <a:endParaRPr lang="en-US" sz="2200" kern="0" dirty="0">
              <a:solidFill>
                <a:srgbClr val="0000FF"/>
              </a:solidFill>
            </a:endParaRPr>
          </a:p>
          <a:p>
            <a:pPr lvl="1" indent="-228600">
              <a:lnSpc>
                <a:spcPct val="80000"/>
              </a:lnSpc>
              <a:spcBef>
                <a:spcPct val="20000"/>
              </a:spcBef>
              <a:buFontTx/>
              <a:buChar char="–"/>
              <a:defRPr/>
            </a:pPr>
            <a:r>
              <a:rPr lang="en-US" sz="2000" kern="0" dirty="0">
                <a:solidFill>
                  <a:schemeClr val="tx2"/>
                </a:solidFill>
              </a:rPr>
              <a:t>Inputs for the ILC DR Technical Design</a:t>
            </a:r>
          </a:p>
        </p:txBody>
      </p:sp>
    </p:spTree>
    <p:extLst>
      <p:ext uri="{BB962C8B-B14F-4D97-AF65-F5344CB8AC3E}">
        <p14:creationId xmlns:p14="http://schemas.microsoft.com/office/powerpoint/2010/main" val="3771207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7309389"/>
              </p:ext>
            </p:extLst>
          </p:nvPr>
        </p:nvGraphicFramePr>
        <p:xfrm>
          <a:off x="76200" y="1600200"/>
          <a:ext cx="90678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</a:t>
            </a:r>
            <a:r>
              <a:rPr lang="en-US" sz="2000" dirty="0" smtClean="0"/>
              <a:t>ESR</a:t>
            </a:r>
            <a:r>
              <a:rPr lang="en-US" dirty="0" smtClean="0"/>
              <a:t>TA R&amp;D Program – Phase I…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669264144"/>
              </p:ext>
            </p:extLst>
          </p:nvPr>
        </p:nvGraphicFramePr>
        <p:xfrm>
          <a:off x="0" y="609600"/>
          <a:ext cx="9131300" cy="106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0" name="Up Arrow 9"/>
          <p:cNvSpPr/>
          <p:nvPr/>
        </p:nvSpPr>
        <p:spPr>
          <a:xfrm>
            <a:off x="381000" y="1524000"/>
            <a:ext cx="228600" cy="304800"/>
          </a:xfrm>
          <a:prstGeom prst="upArrow">
            <a:avLst/>
          </a:prstGeom>
          <a:gradFill flip="none" rotWithShape="1">
            <a:gsLst>
              <a:gs pos="0">
                <a:schemeClr val="bg1">
                  <a:lumMod val="85000"/>
                </a:schemeClr>
              </a:gs>
              <a:gs pos="100000">
                <a:srgbClr val="800000"/>
              </a:gs>
            </a:gsLst>
            <a:lin ang="16200000" scaled="0"/>
            <a:tileRect/>
          </a:gradFill>
          <a:ln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400" y="1752600"/>
            <a:ext cx="3867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16165D"/>
                </a:solidFill>
                <a:latin typeface="+mn-lt"/>
              </a:rPr>
              <a:t>March 1, 2008:  </a:t>
            </a:r>
            <a:r>
              <a:rPr lang="en-US" sz="1600" dirty="0">
                <a:solidFill>
                  <a:srgbClr val="16165D"/>
                </a:solidFill>
                <a:latin typeface="Arial"/>
              </a:rPr>
              <a:t>Formal Start of </a:t>
            </a:r>
            <a:r>
              <a:rPr lang="en-US" sz="1600" dirty="0" smtClean="0">
                <a:solidFill>
                  <a:srgbClr val="16165D"/>
                </a:solidFill>
                <a:latin typeface="Arial"/>
              </a:rPr>
              <a:t>Program</a:t>
            </a:r>
            <a:endParaRPr lang="en-US" sz="1600" dirty="0">
              <a:solidFill>
                <a:srgbClr val="16165D"/>
              </a:solidFill>
              <a:latin typeface="+mn-lt"/>
            </a:endParaRPr>
          </a:p>
        </p:txBody>
      </p:sp>
      <p:sp>
        <p:nvSpPr>
          <p:cNvPr id="12" name="Up Arrow 11"/>
          <p:cNvSpPr/>
          <p:nvPr/>
        </p:nvSpPr>
        <p:spPr>
          <a:xfrm>
            <a:off x="7162800" y="1524000"/>
            <a:ext cx="228600" cy="304800"/>
          </a:xfrm>
          <a:prstGeom prst="upArrow">
            <a:avLst/>
          </a:prstGeom>
          <a:gradFill flip="none" rotWithShape="1">
            <a:gsLst>
              <a:gs pos="0">
                <a:srgbClr val="FFFF00"/>
              </a:gs>
              <a:gs pos="100000">
                <a:srgbClr val="800000"/>
              </a:gs>
            </a:gsLst>
            <a:lin ang="16200000" scaled="0"/>
            <a:tileRect/>
          </a:gradFill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6477000" y="1828800"/>
            <a:ext cx="24544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800000"/>
                </a:solidFill>
                <a:latin typeface="+mn-lt"/>
              </a:rPr>
              <a:t>Start of Phase II Funding</a:t>
            </a:r>
            <a:endParaRPr lang="en-US" sz="1600" dirty="0">
              <a:solidFill>
                <a:srgbClr val="8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7728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  <p:bldP spid="10" grpId="0" animBg="1"/>
      <p:bldP spid="11" grpId="0"/>
      <p:bldP spid="12" grpId="0" animBg="1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3841206-001 2"/>
          <p:cNvPicPr>
            <a:picLocks noChangeAspect="1" noChangeArrowheads="1"/>
          </p:cNvPicPr>
          <p:nvPr/>
        </p:nvPicPr>
        <p:blipFill>
          <a:blip r:embed="rId2" cstate="print"/>
          <a:srcRect t="5556" b="1628"/>
          <a:stretch>
            <a:fillRect/>
          </a:stretch>
        </p:blipFill>
        <p:spPr bwMode="auto">
          <a:xfrm>
            <a:off x="4794250" y="2286000"/>
            <a:ext cx="43370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953000" y="609600"/>
            <a:ext cx="4114800" cy="1752600"/>
          </a:xfrm>
        </p:spPr>
        <p:txBody>
          <a:bodyPr/>
          <a:lstStyle/>
          <a:p>
            <a:r>
              <a:rPr lang="en-US" sz="2000" dirty="0" smtClean="0"/>
              <a:t>Damping Wiggler Straight</a:t>
            </a:r>
          </a:p>
          <a:p>
            <a:r>
              <a:rPr lang="en-US" sz="2000" dirty="0" smtClean="0"/>
              <a:t>Zero Dispersion for ultra low </a:t>
            </a:r>
            <a:r>
              <a:rPr lang="en-US" sz="2000" dirty="0" err="1" smtClean="0"/>
              <a:t>emittance</a:t>
            </a:r>
            <a:r>
              <a:rPr lang="en-US" sz="2000" dirty="0" smtClean="0"/>
              <a:t> operation</a:t>
            </a:r>
          </a:p>
          <a:p>
            <a:r>
              <a:rPr lang="en-US" sz="2000" dirty="0" smtClean="0"/>
              <a:t>Instrumented for electron cloud studies (RFAs, TE Wave)</a:t>
            </a:r>
            <a:endParaRPr lang="en-US" sz="20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CESR Conversion:  L0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Picture 4" descr="CESR-TA-01"/>
          <p:cNvPicPr>
            <a:picLocks noChangeAspect="1" noChangeArrowheads="1"/>
          </p:cNvPicPr>
          <p:nvPr/>
        </p:nvPicPr>
        <p:blipFill>
          <a:blip r:embed="rId3" cstate="print"/>
          <a:srcRect t="8913"/>
          <a:stretch>
            <a:fillRect/>
          </a:stretch>
        </p:blipFill>
        <p:spPr bwMode="auto">
          <a:xfrm>
            <a:off x="0" y="572861"/>
            <a:ext cx="5257800" cy="31609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9" descr="DSC_0007"/>
          <p:cNvPicPr>
            <a:picLocks noChangeAspect="1" noChangeArrowheads="1"/>
          </p:cNvPicPr>
          <p:nvPr/>
        </p:nvPicPr>
        <p:blipFill>
          <a:blip r:embed="rId4" cstate="print"/>
          <a:srcRect l="5357" t="19868" r="7143"/>
          <a:stretch>
            <a:fillRect/>
          </a:stretch>
        </p:blipFill>
        <p:spPr bwMode="auto">
          <a:xfrm>
            <a:off x="0" y="3352022"/>
            <a:ext cx="5257800" cy="3201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76199" y="3399647"/>
            <a:ext cx="2682551" cy="53914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>
                <a:latin typeface="Arial" charset="0"/>
              </a:rPr>
              <a:t>Installed Diagnostic</a:t>
            </a:r>
          </a:p>
          <a:p>
            <a:pPr algn="ctr"/>
            <a:r>
              <a:rPr lang="en-US" sz="1600" dirty="0">
                <a:latin typeface="Arial" charset="0"/>
              </a:rPr>
              <a:t>Wigglers</a:t>
            </a:r>
          </a:p>
        </p:txBody>
      </p:sp>
      <p:sp>
        <p:nvSpPr>
          <p:cNvPr id="13" name="Oval 12"/>
          <p:cNvSpPr/>
          <p:nvPr/>
        </p:nvSpPr>
        <p:spPr>
          <a:xfrm>
            <a:off x="6781800" y="5715000"/>
            <a:ext cx="914400" cy="8382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0399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1600" y="609600"/>
            <a:ext cx="3886200" cy="1752600"/>
          </a:xfrm>
        </p:spPr>
        <p:txBody>
          <a:bodyPr/>
          <a:lstStyle/>
          <a:p>
            <a:r>
              <a:rPr lang="en-US" sz="2000" dirty="0" smtClean="0"/>
              <a:t>Electron Cloud Experiments</a:t>
            </a:r>
          </a:p>
          <a:p>
            <a:pPr lvl="1"/>
            <a:r>
              <a:rPr lang="en-US" sz="1600" dirty="0" smtClean="0"/>
              <a:t>Drift Chamber Studies</a:t>
            </a:r>
          </a:p>
          <a:p>
            <a:pPr lvl="1"/>
            <a:r>
              <a:rPr lang="en-US" sz="1600" dirty="0" smtClean="0"/>
              <a:t>Chicane Studies</a:t>
            </a:r>
          </a:p>
          <a:p>
            <a:pPr lvl="1"/>
            <a:r>
              <a:rPr lang="en-US" sz="1600" dirty="0" err="1" smtClean="0"/>
              <a:t>Quadrupole</a:t>
            </a:r>
            <a:r>
              <a:rPr lang="en-US" sz="1600" dirty="0" smtClean="0"/>
              <a:t> Studies</a:t>
            </a:r>
          </a:p>
          <a:p>
            <a:pPr lvl="1"/>
            <a:r>
              <a:rPr lang="en-US" sz="1600" dirty="0" smtClean="0"/>
              <a:t>In Situ SEY Station</a:t>
            </a:r>
          </a:p>
          <a:p>
            <a:pPr lvl="1"/>
            <a:endParaRPr lang="en-US" sz="1600" dirty="0" smtClean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CESR Conversion:  L3 Experimental Region</a:t>
            </a:r>
            <a:endParaRPr lang="en-US" sz="24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7" name="Picture 2" descr="3841206-001 2"/>
          <p:cNvPicPr>
            <a:picLocks noChangeAspect="1" noChangeArrowheads="1"/>
          </p:cNvPicPr>
          <p:nvPr/>
        </p:nvPicPr>
        <p:blipFill>
          <a:blip r:embed="rId2" cstate="print"/>
          <a:srcRect t="5556" b="1628"/>
          <a:stretch>
            <a:fillRect/>
          </a:stretch>
        </p:blipFill>
        <p:spPr bwMode="auto">
          <a:xfrm>
            <a:off x="4794250" y="2286000"/>
            <a:ext cx="43370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76199" y="3399647"/>
            <a:ext cx="2682551" cy="539147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>
                <a:latin typeface="Arial" charset="0"/>
              </a:rPr>
              <a:t>Installed Diagnostic</a:t>
            </a:r>
          </a:p>
          <a:p>
            <a:pPr algn="ctr"/>
            <a:r>
              <a:rPr lang="en-US" sz="1600" dirty="0">
                <a:latin typeface="Arial" charset="0"/>
              </a:rPr>
              <a:t>Wigglers</a:t>
            </a:r>
          </a:p>
        </p:txBody>
      </p:sp>
      <p:pic>
        <p:nvPicPr>
          <p:cNvPr id="12" name="Picture 11" descr="L3_layout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609600"/>
            <a:ext cx="5410199" cy="3737129"/>
          </a:xfrm>
          <a:prstGeom prst="rect">
            <a:avLst/>
          </a:prstGeom>
        </p:spPr>
      </p:pic>
      <p:pic>
        <p:nvPicPr>
          <p:cNvPr id="13" name="Picture 22" descr="100_0110"/>
          <p:cNvPicPr>
            <a:picLocks noChangeAspect="1" noChangeArrowheads="1"/>
          </p:cNvPicPr>
          <p:nvPr/>
        </p:nvPicPr>
        <p:blipFill rotWithShape="1">
          <a:blip r:embed="rId4" cstate="print"/>
          <a:srcRect t="14145" b="18946"/>
          <a:stretch/>
        </p:blipFill>
        <p:spPr bwMode="auto">
          <a:xfrm>
            <a:off x="14288" y="4114799"/>
            <a:ext cx="5091112" cy="2554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Oval 13"/>
          <p:cNvSpPr/>
          <p:nvPr/>
        </p:nvSpPr>
        <p:spPr>
          <a:xfrm>
            <a:off x="6781800" y="2286000"/>
            <a:ext cx="914400" cy="8382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986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1600" y="609600"/>
            <a:ext cx="3886200" cy="1752600"/>
          </a:xfrm>
        </p:spPr>
        <p:txBody>
          <a:bodyPr/>
          <a:lstStyle/>
          <a:p>
            <a:r>
              <a:rPr lang="en-US" sz="2000" dirty="0"/>
              <a:t>C</a:t>
            </a:r>
            <a:r>
              <a:rPr lang="en-US" sz="2000" dirty="0" smtClean="0"/>
              <a:t>hambers for coating tests</a:t>
            </a:r>
          </a:p>
          <a:p>
            <a:pPr lvl="1"/>
            <a:r>
              <a:rPr lang="en-US" sz="1600" dirty="0" smtClean="0"/>
              <a:t>Arc photon environment</a:t>
            </a:r>
          </a:p>
          <a:p>
            <a:pPr lvl="1"/>
            <a:r>
              <a:rPr lang="en-US" sz="1600" dirty="0" smtClean="0"/>
              <a:t>Retarding field analyzer</a:t>
            </a:r>
          </a:p>
          <a:p>
            <a:pPr lvl="1"/>
            <a:r>
              <a:rPr lang="en-US" sz="1600" dirty="0" smtClean="0"/>
              <a:t>Shielded pickups for time-resolved measurements</a:t>
            </a:r>
            <a:endParaRPr lang="en-US" sz="1600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CESR Conversion:  Arc Regions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2875" y="6629400"/>
            <a:ext cx="1981200" cy="228600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May 20, 2011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7" name="Picture 2" descr="3841206-001 2"/>
          <p:cNvPicPr>
            <a:picLocks noChangeAspect="1" noChangeArrowheads="1"/>
          </p:cNvPicPr>
          <p:nvPr/>
        </p:nvPicPr>
        <p:blipFill>
          <a:blip r:embed="rId2" cstate="print"/>
          <a:srcRect t="5556" b="1628"/>
          <a:stretch>
            <a:fillRect/>
          </a:stretch>
        </p:blipFill>
        <p:spPr bwMode="auto">
          <a:xfrm>
            <a:off x="4794250" y="2286000"/>
            <a:ext cx="43370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sp>
        <p:nvSpPr>
          <p:cNvPr id="11" name="Oval 10"/>
          <p:cNvSpPr/>
          <p:nvPr/>
        </p:nvSpPr>
        <p:spPr>
          <a:xfrm>
            <a:off x="7848600" y="5105400"/>
            <a:ext cx="914400" cy="8382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715000" y="5105400"/>
            <a:ext cx="914400" cy="8382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9"/>
          <p:cNvPicPr>
            <a:picLocks noChangeAspect="1" noChangeArrowheads="1"/>
          </p:cNvPicPr>
          <p:nvPr/>
        </p:nvPicPr>
        <p:blipFill>
          <a:blip r:embed="rId3" cstate="print"/>
          <a:srcRect l="3999"/>
          <a:stretch>
            <a:fillRect/>
          </a:stretch>
        </p:blipFill>
        <p:spPr bwMode="auto">
          <a:xfrm>
            <a:off x="-1" y="533400"/>
            <a:ext cx="5435029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75" y="3962400"/>
            <a:ext cx="4810125" cy="2697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1209675" y="4495800"/>
            <a:ext cx="3657600" cy="2149475"/>
            <a:chOff x="3456" y="2832"/>
            <a:chExt cx="2304" cy="1354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368" y="3552"/>
              <a:ext cx="1392" cy="63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>
                  <a:solidFill>
                    <a:schemeClr val="accent2"/>
                  </a:solidFill>
                  <a:latin typeface="Arial" charset="0"/>
                </a:rPr>
                <a:t>15E/W test</a:t>
              </a:r>
            </a:p>
            <a:p>
              <a:r>
                <a:rPr lang="en-US" sz="2000" dirty="0">
                  <a:solidFill>
                    <a:schemeClr val="accent2"/>
                  </a:solidFill>
                  <a:latin typeface="Arial" charset="0"/>
                </a:rPr>
                <a:t>chamber design </a:t>
              </a:r>
            </a:p>
            <a:p>
              <a:r>
                <a:rPr lang="en-US" sz="2000" dirty="0">
                  <a:solidFill>
                    <a:schemeClr val="accent2"/>
                  </a:solidFill>
                  <a:latin typeface="Arial" charset="0"/>
                </a:rPr>
                <a:t>for coating tests</a:t>
              </a:r>
            </a:p>
          </p:txBody>
        </p:sp>
        <p:sp>
          <p:nvSpPr>
            <p:cNvPr id="20" name="Text Box 17"/>
            <p:cNvSpPr txBox="1">
              <a:spLocks noChangeArrowheads="1"/>
            </p:cNvSpPr>
            <p:nvPr/>
          </p:nvSpPr>
          <p:spPr bwMode="auto">
            <a:xfrm>
              <a:off x="3456" y="2832"/>
              <a:ext cx="960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CC0000"/>
                  </a:solidFill>
                  <a:latin typeface="Arial" charset="0"/>
                </a:rPr>
                <a:t>Segmented RFA</a:t>
              </a:r>
            </a:p>
          </p:txBody>
        </p:sp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4992" y="3158"/>
              <a:ext cx="768" cy="44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2000">
                  <a:solidFill>
                    <a:srgbClr val="CC0000"/>
                  </a:solidFill>
                  <a:latin typeface="Arial" charset="0"/>
                </a:rPr>
                <a:t>Shielded Pickups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 flipH="1" flipV="1">
              <a:off x="5088" y="2880"/>
              <a:ext cx="240" cy="28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Line 20"/>
            <p:cNvSpPr>
              <a:spLocks noChangeShapeType="1"/>
            </p:cNvSpPr>
            <p:nvPr/>
          </p:nvSpPr>
          <p:spPr bwMode="auto">
            <a:xfrm flipH="1" flipV="1">
              <a:off x="4848" y="2976"/>
              <a:ext cx="480" cy="192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Line 21"/>
            <p:cNvSpPr>
              <a:spLocks noChangeShapeType="1"/>
            </p:cNvSpPr>
            <p:nvPr/>
          </p:nvSpPr>
          <p:spPr bwMode="auto">
            <a:xfrm flipH="1">
              <a:off x="3840" y="3216"/>
              <a:ext cx="48" cy="288"/>
            </a:xfrm>
            <a:prstGeom prst="line">
              <a:avLst/>
            </a:prstGeom>
            <a:noFill/>
            <a:ln w="19050">
              <a:solidFill>
                <a:srgbClr val="CC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9312031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181600" y="609600"/>
            <a:ext cx="3962400" cy="1752600"/>
          </a:xfrm>
        </p:spPr>
        <p:txBody>
          <a:bodyPr/>
          <a:lstStyle/>
          <a:p>
            <a:pPr marL="177800" indent="-177800"/>
            <a:r>
              <a:rPr lang="en-US" sz="2000" dirty="0" smtClean="0"/>
              <a:t>x-Ray </a:t>
            </a:r>
            <a:r>
              <a:rPr lang="en-US" sz="2000" dirty="0" err="1" smtClean="0"/>
              <a:t>Beamsize</a:t>
            </a:r>
            <a:r>
              <a:rPr lang="en-US" sz="2000" dirty="0" smtClean="0"/>
              <a:t> Monitor-</a:t>
            </a:r>
            <a:r>
              <a:rPr lang="en-US" sz="2000" dirty="0" err="1" smtClean="0"/>
              <a:t>xBSM</a:t>
            </a:r>
            <a:endParaRPr lang="en-US" sz="2000" dirty="0" smtClean="0"/>
          </a:p>
          <a:p>
            <a:pPr marL="577850" lvl="1" indent="-177800"/>
            <a:r>
              <a:rPr lang="en-US" sz="1600" dirty="0" smtClean="0"/>
              <a:t>Single pass measurement capability</a:t>
            </a:r>
          </a:p>
          <a:p>
            <a:pPr marL="577850" lvl="1" indent="-177800"/>
            <a:r>
              <a:rPr lang="en-US" sz="1600" dirty="0" smtClean="0"/>
              <a:t>Targeted at ≤ 10 </a:t>
            </a:r>
            <a:r>
              <a:rPr lang="en-US" sz="1600" dirty="0" smtClean="0">
                <a:latin typeface="Symbol" charset="2"/>
                <a:cs typeface="Symbol" charset="2"/>
              </a:rPr>
              <a:t>m</a:t>
            </a:r>
            <a:r>
              <a:rPr lang="en-US" sz="1600" dirty="0" smtClean="0">
                <a:cs typeface="Symbol" charset="2"/>
              </a:rPr>
              <a:t>m beams</a:t>
            </a:r>
            <a:endParaRPr lang="en-US" sz="1600" dirty="0" smtClean="0"/>
          </a:p>
          <a:p>
            <a:pPr marL="177800" indent="-177800"/>
            <a:r>
              <a:rPr lang="en-US" sz="2000" dirty="0" smtClean="0"/>
              <a:t>BPM system upgrade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209800" y="0"/>
            <a:ext cx="6934200" cy="533400"/>
          </a:xfrm>
        </p:spPr>
        <p:txBody>
          <a:bodyPr/>
          <a:lstStyle/>
          <a:p>
            <a:r>
              <a:rPr lang="en-US" dirty="0" smtClean="0"/>
              <a:t>CESR Conversion: Low </a:t>
            </a:r>
            <a:r>
              <a:rPr lang="en-US" dirty="0" smtClean="0">
                <a:latin typeface="Symbol" charset="2"/>
                <a:cs typeface="Symbol" charset="2"/>
              </a:rPr>
              <a:t>e</a:t>
            </a:r>
            <a:r>
              <a:rPr lang="en-US" dirty="0" smtClean="0"/>
              <a:t> Instrumentation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May 20, 2011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ILC Physics Advisory Committee Meeting - Taipei, Taiwan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6EBCDD8-490A-4340-8AFB-91AE61DAC24C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7" name="Picture 2" descr="3841206-001 2"/>
          <p:cNvPicPr>
            <a:picLocks noChangeAspect="1" noChangeArrowheads="1"/>
          </p:cNvPicPr>
          <p:nvPr/>
        </p:nvPicPr>
        <p:blipFill>
          <a:blip r:embed="rId2" cstate="print"/>
          <a:srcRect t="5556" b="1628"/>
          <a:stretch>
            <a:fillRect/>
          </a:stretch>
        </p:blipFill>
        <p:spPr bwMode="auto">
          <a:xfrm>
            <a:off x="4794250" y="2286000"/>
            <a:ext cx="43370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76200"/>
          </a:effectLst>
        </p:spPr>
      </p:pic>
      <p:grpSp>
        <p:nvGrpSpPr>
          <p:cNvPr id="14" name="Group 13"/>
          <p:cNvGrpSpPr/>
          <p:nvPr/>
        </p:nvGrpSpPr>
        <p:grpSpPr>
          <a:xfrm>
            <a:off x="0" y="654844"/>
            <a:ext cx="5410200" cy="3078956"/>
            <a:chOff x="0" y="654844"/>
            <a:chExt cx="5410200" cy="3078956"/>
          </a:xfrm>
        </p:grpSpPr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658416"/>
              <a:ext cx="5410200" cy="30753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4"/>
            <p:cNvSpPr>
              <a:spLocks noChangeArrowheads="1"/>
            </p:cNvSpPr>
            <p:nvPr/>
          </p:nvSpPr>
          <p:spPr bwMode="auto">
            <a:xfrm>
              <a:off x="1983740" y="654844"/>
              <a:ext cx="2164080" cy="48815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" name="Text Box 8"/>
          <p:cNvSpPr txBox="1">
            <a:spLocks noChangeArrowheads="1"/>
          </p:cNvSpPr>
          <p:nvPr/>
        </p:nvSpPr>
        <p:spPr bwMode="auto">
          <a:xfrm>
            <a:off x="3241357" y="3395990"/>
            <a:ext cx="492443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100" dirty="0">
                <a:solidFill>
                  <a:srgbClr val="6600FF"/>
                </a:solidFill>
                <a:latin typeface="Arial" charset="0"/>
              </a:rPr>
              <a:t>UHV</a:t>
            </a:r>
          </a:p>
        </p:txBody>
      </p:sp>
      <p:pic>
        <p:nvPicPr>
          <p:cNvPr id="17" name="Picture 12"/>
          <p:cNvPicPr>
            <a:picLocks noChangeAspect="1" noChangeArrowheads="1"/>
          </p:cNvPicPr>
          <p:nvPr/>
        </p:nvPicPr>
        <p:blipFill rotWithShape="1">
          <a:blip r:embed="rId4" cstate="print"/>
          <a:srcRect l="3763" t="11456" r="3763" b="9322"/>
          <a:stretch/>
        </p:blipFill>
        <p:spPr bwMode="auto">
          <a:xfrm>
            <a:off x="2514600" y="3733800"/>
            <a:ext cx="2312894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1588" y="5041900"/>
            <a:ext cx="2286000" cy="151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18" descr="xbsm_diode_detector.pdf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3" r="7500"/>
          <a:stretch/>
        </p:blipFill>
        <p:spPr>
          <a:xfrm rot="5400000">
            <a:off x="-95715" y="3905714"/>
            <a:ext cx="2819400" cy="2475571"/>
          </a:xfrm>
          <a:prstGeom prst="rect">
            <a:avLst/>
          </a:prstGeom>
        </p:spPr>
      </p:pic>
      <p:sp>
        <p:nvSpPr>
          <p:cNvPr id="20" name="Rounded Rectangle 19"/>
          <p:cNvSpPr/>
          <p:nvPr/>
        </p:nvSpPr>
        <p:spPr>
          <a:xfrm>
            <a:off x="2667000" y="609600"/>
            <a:ext cx="2514600" cy="1371600"/>
          </a:xfrm>
          <a:prstGeom prst="roundRect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28600" indent="-228600">
              <a:buFont typeface="Arial"/>
              <a:buChar char="•"/>
            </a:pPr>
            <a:r>
              <a:rPr lang="en-US" sz="2000" dirty="0">
                <a:solidFill>
                  <a:srgbClr val="000090"/>
                </a:solidFill>
              </a:rPr>
              <a:t>X</a:t>
            </a:r>
            <a:r>
              <a:rPr lang="en-US" sz="2000" dirty="0" smtClean="0">
                <a:solidFill>
                  <a:srgbClr val="000090"/>
                </a:solidFill>
              </a:rPr>
              <a:t>-ray Optics</a:t>
            </a:r>
          </a:p>
          <a:p>
            <a:pPr marL="228600" lvl="1"/>
            <a:r>
              <a:rPr lang="en-US" sz="1800" dirty="0" smtClean="0">
                <a:solidFill>
                  <a:srgbClr val="800000"/>
                </a:solidFill>
              </a:rPr>
              <a:t>Pinhole</a:t>
            </a:r>
          </a:p>
          <a:p>
            <a:pPr marL="228600" lvl="1"/>
            <a:r>
              <a:rPr lang="en-US" sz="1800" dirty="0" smtClean="0">
                <a:solidFill>
                  <a:srgbClr val="800000"/>
                </a:solidFill>
              </a:rPr>
              <a:t>Fresnel Zone Plate</a:t>
            </a:r>
          </a:p>
          <a:p>
            <a:pPr marL="228600" lvl="1"/>
            <a:r>
              <a:rPr lang="en-US" sz="1800" dirty="0" smtClean="0">
                <a:solidFill>
                  <a:srgbClr val="800000"/>
                </a:solidFill>
              </a:rPr>
              <a:t>Coded Aperture</a:t>
            </a:r>
          </a:p>
        </p:txBody>
      </p:sp>
      <p:sp>
        <p:nvSpPr>
          <p:cNvPr id="21" name="Oval 20"/>
          <p:cNvSpPr/>
          <p:nvPr/>
        </p:nvSpPr>
        <p:spPr>
          <a:xfrm>
            <a:off x="7315200" y="5562600"/>
            <a:ext cx="914400" cy="8382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248400" y="5562600"/>
            <a:ext cx="914400" cy="838200"/>
          </a:xfrm>
          <a:prstGeom prst="ellipse">
            <a:avLst/>
          </a:prstGeom>
          <a:noFill/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1447800" y="3657600"/>
            <a:ext cx="1082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err="1" smtClean="0">
                <a:solidFill>
                  <a:srgbClr val="FFFF00"/>
                </a:solidFill>
                <a:latin typeface="+mn-lt"/>
              </a:rPr>
              <a:t>InGaAs</a:t>
            </a:r>
            <a:r>
              <a:rPr lang="en-US" sz="2000" b="1" dirty="0" smtClean="0">
                <a:solidFill>
                  <a:srgbClr val="FFFF00"/>
                </a:solidFill>
                <a:latin typeface="+mn-lt"/>
              </a:rPr>
              <a:t/>
            </a:r>
            <a:br>
              <a:rPr lang="en-US" sz="2000" b="1" dirty="0" smtClean="0">
                <a:solidFill>
                  <a:srgbClr val="FFFF00"/>
                </a:solidFill>
                <a:latin typeface="+mn-lt"/>
              </a:rPr>
            </a:br>
            <a:r>
              <a:rPr lang="en-US" sz="2000" b="1" dirty="0" smtClean="0">
                <a:solidFill>
                  <a:srgbClr val="FFFF00"/>
                </a:solidFill>
                <a:latin typeface="+mn-lt"/>
              </a:rPr>
              <a:t>Array</a:t>
            </a:r>
            <a:endParaRPr lang="en-US" sz="20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24" name="Picture 23" descr="xbsm_singleturn_0.5ma.eps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7" t="-560" r="8787" b="1758"/>
          <a:stretch/>
        </p:blipFill>
        <p:spPr>
          <a:xfrm>
            <a:off x="5638801" y="2565400"/>
            <a:ext cx="3200399" cy="2511424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4331208" y="3733800"/>
            <a:ext cx="54559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CA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212360" y="5086290"/>
            <a:ext cx="66444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FZP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652099" y="2819400"/>
            <a:ext cx="123964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Pinhole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0.8×10</a:t>
            </a:r>
            <a:r>
              <a:rPr lang="en-US" sz="2000" b="1" baseline="30000" dirty="0" smtClean="0">
                <a:solidFill>
                  <a:srgbClr val="0000FF"/>
                </a:solidFill>
                <a:latin typeface="+mn-lt"/>
              </a:rPr>
              <a:t>10 </a:t>
            </a:r>
          </a:p>
          <a:p>
            <a:r>
              <a:rPr lang="en-US" sz="2000" b="1" dirty="0" smtClean="0">
                <a:solidFill>
                  <a:srgbClr val="0000FF"/>
                </a:solidFill>
                <a:latin typeface="+mn-lt"/>
              </a:rPr>
              <a:t>particles</a:t>
            </a:r>
            <a:endParaRPr lang="en-US" sz="2000" b="1" dirty="0">
              <a:solidFill>
                <a:srgbClr val="0000FF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98631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Default Theme">
  <a:themeElements>
    <a:clrScheme name="blan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Arial"/>
        <a:ea typeface="Arial Unicode MS"/>
        <a:cs typeface="Arial Unicode MS"/>
      </a:majorFont>
      <a:minorFont>
        <a:latin typeface="Arial"/>
        <a:ea typeface="Arial Unicode MS"/>
        <a:cs typeface="Arial Unicode M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ctr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3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Arial Unicode MS" pitchFamily="34" charset="-128"/>
            <a:cs typeface="Arial Unicode MS" pitchFamily="34" charset="-128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CesrTA_CLASSE">
  <a:themeElements>
    <a:clrScheme name="1_CesrTA_Review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1_CesrTA_Review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CesrTA_Review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CesrTA_Review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CesrTA_Review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CesrTA_CLASSE.potx</Template>
  <TotalTime>22056</TotalTime>
  <Words>2701</Words>
  <Application>Microsoft Macintosh PowerPoint</Application>
  <PresentationFormat>On-screen Show (4:3)</PresentationFormat>
  <Paragraphs>639</Paragraphs>
  <Slides>38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38</vt:i4>
      </vt:variant>
    </vt:vector>
  </HeadingPairs>
  <TitlesOfParts>
    <vt:vector size="41" baseType="lpstr">
      <vt:lpstr>CesrTA_CLASSE</vt:lpstr>
      <vt:lpstr>Default Theme</vt:lpstr>
      <vt:lpstr>1_CesrTA_CLASSE</vt:lpstr>
      <vt:lpstr>CESRTA Electron Cloud Program Summary ILC Physics Advisory Committee Meeting May 20, 2011  Mark Palmer for the CESRTA Collaboration </vt:lpstr>
      <vt:lpstr>Outline</vt:lpstr>
      <vt:lpstr>The CESRTA Collaboration</vt:lpstr>
      <vt:lpstr>R&amp;D Goals</vt:lpstr>
      <vt:lpstr>The CESRTA R&amp;D Program – Phase I…</vt:lpstr>
      <vt:lpstr>CESR Conversion:  L0</vt:lpstr>
      <vt:lpstr>CESR Conversion:  L3 Experimental Region</vt:lpstr>
      <vt:lpstr>CESR Conversion:  Arc Regions</vt:lpstr>
      <vt:lpstr>CESR Conversion: Low e Instrumentation</vt:lpstr>
      <vt:lpstr>CESR Reconfiguration:  CesrTA Parameters</vt:lpstr>
      <vt:lpstr>R&amp;D Results   Overview  EC Mitigation Studies  Low Emittance Tuning Status  Beam Dynamics Studies</vt:lpstr>
      <vt:lpstr>R&amp;D Status Overview</vt:lpstr>
      <vt:lpstr>EC Mitigations</vt:lpstr>
      <vt:lpstr>Drift Region Observations</vt:lpstr>
      <vt:lpstr>Drift Region Data vs Simulation</vt:lpstr>
      <vt:lpstr>Time-Resolved (SPU) Comparisons:  d(0)</vt:lpstr>
      <vt:lpstr>Drift Region Mitigation Evaluations</vt:lpstr>
      <vt:lpstr>Quadrupole Observations</vt:lpstr>
      <vt:lpstr>Quadrupole Evaluation</vt:lpstr>
      <vt:lpstr>Dipole Observations</vt:lpstr>
      <vt:lpstr>Dipole Evaluation</vt:lpstr>
      <vt:lpstr>Wiggler Observations</vt:lpstr>
      <vt:lpstr>L0 Wiggler Straight Vacuum</vt:lpstr>
      <vt:lpstr>Wiggler Evaluation</vt:lpstr>
      <vt:lpstr>Photons and PEY</vt:lpstr>
      <vt:lpstr>Wiggler Ramp</vt:lpstr>
      <vt:lpstr>Low Emittance Tuning</vt:lpstr>
      <vt:lpstr>LET – New Look at IBS</vt:lpstr>
      <vt:lpstr>Beam Dynamics Studies</vt:lpstr>
      <vt:lpstr>Systematic Studies of Instability Thresholds</vt:lpstr>
      <vt:lpstr>Simulation Program</vt:lpstr>
      <vt:lpstr>Beam Size</vt:lpstr>
      <vt:lpstr>Implications for the ILC DR</vt:lpstr>
      <vt:lpstr>Inputs for the ILC Technical Design</vt:lpstr>
      <vt:lpstr>EC Working Group Baseline Mitigation Plan</vt:lpstr>
      <vt:lpstr>Comparison of 6.4 and 3.2 km DR Options</vt:lpstr>
      <vt:lpstr>Documentation</vt:lpstr>
      <vt:lpstr>The Future</vt:lpstr>
    </vt:vector>
  </TitlesOfParts>
  <Manager/>
  <Company>Cornell University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CesrTA_CLASSE Template</dc:title>
  <dc:subject>Standard CesrTA Template</dc:subject>
  <dc:creator>Mark A. Palmer</dc:creator>
  <cp:keywords/>
  <dc:description/>
  <cp:lastModifiedBy>Mark Palmer</cp:lastModifiedBy>
  <cp:revision>353</cp:revision>
  <dcterms:created xsi:type="dcterms:W3CDTF">2010-10-17T16:42:31Z</dcterms:created>
  <dcterms:modified xsi:type="dcterms:W3CDTF">2011-05-20T00:19:56Z</dcterms:modified>
  <cp:category/>
  <cp:contentStatus>Draft</cp:contentStatus>
</cp:coreProperties>
</file>