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handoutMasterIdLst>
    <p:handoutMasterId r:id="rId17"/>
  </p:handoutMasterIdLst>
  <p:sldIdLst>
    <p:sldId id="256" r:id="rId2"/>
    <p:sldId id="296" r:id="rId3"/>
    <p:sldId id="299" r:id="rId4"/>
    <p:sldId id="301" r:id="rId5"/>
    <p:sldId id="306" r:id="rId6"/>
    <p:sldId id="307" r:id="rId7"/>
    <p:sldId id="309" r:id="rId8"/>
    <p:sldId id="313" r:id="rId9"/>
    <p:sldId id="321" r:id="rId10"/>
    <p:sldId id="324" r:id="rId11"/>
    <p:sldId id="316" r:id="rId12"/>
    <p:sldId id="317" r:id="rId13"/>
    <p:sldId id="319" r:id="rId14"/>
    <p:sldId id="320" r:id="rId15"/>
  </p:sldIdLst>
  <p:sldSz cx="9144000" cy="6858000" type="screen4x3"/>
  <p:notesSz cx="6858000" cy="9144000"/>
  <p:defaultTextStyle>
    <a:defPPr>
      <a:defRPr lang="en-US"/>
    </a:defPPr>
    <a:lvl1pPr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1pPr>
    <a:lvl2pPr marL="457200"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2pPr>
    <a:lvl3pPr marL="914400"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3pPr>
    <a:lvl4pPr marL="1371600"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4pPr>
    <a:lvl5pPr marL="1828800"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5pPr>
    <a:lvl6pPr marL="2286000" algn="l" defTabSz="457200" rtl="0" eaLnBrk="1" latinLnBrk="0" hangingPunct="1">
      <a:defRPr sz="3600" kern="1200">
        <a:solidFill>
          <a:schemeClr val="tx1"/>
        </a:solidFill>
        <a:latin typeface="Arial" charset="0"/>
        <a:ea typeface="ＭＳ Ｐゴシック" charset="0"/>
        <a:cs typeface="Arial Unicode MS" charset="0"/>
      </a:defRPr>
    </a:lvl6pPr>
    <a:lvl7pPr marL="2743200" algn="l" defTabSz="457200" rtl="0" eaLnBrk="1" latinLnBrk="0" hangingPunct="1">
      <a:defRPr sz="3600" kern="1200">
        <a:solidFill>
          <a:schemeClr val="tx1"/>
        </a:solidFill>
        <a:latin typeface="Arial" charset="0"/>
        <a:ea typeface="ＭＳ Ｐゴシック" charset="0"/>
        <a:cs typeface="Arial Unicode MS" charset="0"/>
      </a:defRPr>
    </a:lvl7pPr>
    <a:lvl8pPr marL="3200400" algn="l" defTabSz="457200" rtl="0" eaLnBrk="1" latinLnBrk="0" hangingPunct="1">
      <a:defRPr sz="3600" kern="1200">
        <a:solidFill>
          <a:schemeClr val="tx1"/>
        </a:solidFill>
        <a:latin typeface="Arial" charset="0"/>
        <a:ea typeface="ＭＳ Ｐゴシック" charset="0"/>
        <a:cs typeface="Arial Unicode MS" charset="0"/>
      </a:defRPr>
    </a:lvl8pPr>
    <a:lvl9pPr marL="3657600" algn="l" defTabSz="457200" rtl="0" eaLnBrk="1" latinLnBrk="0" hangingPunct="1">
      <a:defRPr sz="3600" kern="1200">
        <a:solidFill>
          <a:schemeClr val="tx1"/>
        </a:solidFill>
        <a:latin typeface="Arial" charset="0"/>
        <a:ea typeface="ＭＳ Ｐゴシック" charset="0"/>
        <a:cs typeface="Arial Unicode M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DA2B"/>
    <a:srgbClr val="23346C"/>
    <a:srgbClr val="CCFF33"/>
    <a:srgbClr val="339966"/>
    <a:srgbClr val="66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5" autoAdjust="0"/>
    <p:restoredTop sz="99726" autoAdjust="0"/>
  </p:normalViewPr>
  <p:slideViewPr>
    <p:cSldViewPr>
      <p:cViewPr>
        <p:scale>
          <a:sx n="125" d="100"/>
          <a:sy n="125" d="100"/>
        </p:scale>
        <p:origin x="-1528"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72"/>
    </p:cViewPr>
  </p:sorterViewPr>
  <p:notesViewPr>
    <p:cSldViewPr>
      <p:cViewPr varScale="1">
        <p:scale>
          <a:sx n="56" d="100"/>
          <a:sy n="56" d="100"/>
        </p:scale>
        <p:origin x="-129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34E7FD-F32B-C543-9CFF-53CC49363D82}" type="datetimeFigureOut">
              <a:rPr lang="en-US" smtClean="0"/>
              <a:t>7/6/11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3D0834-DFD7-1646-8A46-3364F2AE1304}" type="slidenum">
              <a:rPr lang="en-US" smtClean="0"/>
              <a:t>‹#›</a:t>
            </a:fld>
            <a:endParaRPr lang="en-US"/>
          </a:p>
        </p:txBody>
      </p:sp>
    </p:spTree>
    <p:extLst>
      <p:ext uri="{BB962C8B-B14F-4D97-AF65-F5344CB8AC3E}">
        <p14:creationId xmlns:p14="http://schemas.microsoft.com/office/powerpoint/2010/main" val="3072221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fontAlgn="base">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fontAlgn="base">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fontAlgn="base">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fontAlgn="base">
              <a:defRPr sz="1200"/>
            </a:lvl1pPr>
          </a:lstStyle>
          <a:p>
            <a:fld id="{B0E32CA1-22D7-4345-AF15-A2C07990A7FC}" type="slidenum">
              <a:rPr lang="en-US"/>
              <a:pPr/>
              <a:t>‹#›</a:t>
            </a:fld>
            <a:endParaRPr lang="en-US"/>
          </a:p>
        </p:txBody>
      </p:sp>
    </p:spTree>
    <p:extLst>
      <p:ext uri="{BB962C8B-B14F-4D97-AF65-F5344CB8AC3E}">
        <p14:creationId xmlns:p14="http://schemas.microsoft.com/office/powerpoint/2010/main" val="2938930822"/>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Arial Unicode MS" charset="0"/>
      </a:defRPr>
    </a:lvl1pPr>
    <a:lvl2pPr marL="457200" algn="l" rtl="0" fontAlgn="base">
      <a:spcBef>
        <a:spcPct val="30000"/>
      </a:spcBef>
      <a:spcAft>
        <a:spcPct val="0"/>
      </a:spcAft>
      <a:defRPr sz="1200" kern="1200">
        <a:solidFill>
          <a:schemeClr val="tx1"/>
        </a:solidFill>
        <a:latin typeface="Arial" charset="0"/>
        <a:ea typeface="Arial Unicode MS" charset="0"/>
        <a:cs typeface="Arial Unicode MS" charset="0"/>
      </a:defRPr>
    </a:lvl2pPr>
    <a:lvl3pPr marL="914400" algn="l" rtl="0" fontAlgn="base">
      <a:spcBef>
        <a:spcPct val="30000"/>
      </a:spcBef>
      <a:spcAft>
        <a:spcPct val="0"/>
      </a:spcAft>
      <a:defRPr sz="1200" kern="1200">
        <a:solidFill>
          <a:schemeClr val="tx1"/>
        </a:solidFill>
        <a:latin typeface="Arial" charset="0"/>
        <a:ea typeface="Arial Unicode MS" charset="0"/>
        <a:cs typeface="Arial Unicode MS" charset="0"/>
      </a:defRPr>
    </a:lvl3pPr>
    <a:lvl4pPr marL="1371600" algn="l" rtl="0" fontAlgn="base">
      <a:spcBef>
        <a:spcPct val="30000"/>
      </a:spcBef>
      <a:spcAft>
        <a:spcPct val="0"/>
      </a:spcAft>
      <a:defRPr sz="1200" kern="1200">
        <a:solidFill>
          <a:schemeClr val="tx1"/>
        </a:solidFill>
        <a:latin typeface="Arial" charset="0"/>
        <a:ea typeface="Arial Unicode MS" charset="0"/>
        <a:cs typeface="Arial Unicode MS" charset="0"/>
      </a:defRPr>
    </a:lvl4pPr>
    <a:lvl5pPr marL="1828800" algn="l" rtl="0" fontAlgn="base">
      <a:spcBef>
        <a:spcPct val="30000"/>
      </a:spcBef>
      <a:spcAft>
        <a:spcPct val="0"/>
      </a:spcAft>
      <a:defRPr sz="1200" kern="1200">
        <a:solidFill>
          <a:schemeClr val="tx1"/>
        </a:solidFill>
        <a:latin typeface="Arial" charset="0"/>
        <a:ea typeface="Arial Unicode MS" charset="0"/>
        <a:cs typeface="Arial Unicode MS"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7C255B-886D-4943-9562-B7B1F7D22887}" type="slidenum">
              <a:rPr lang="en-US"/>
              <a:pPr/>
              <a:t>1</a:t>
            </a:fld>
            <a:endParaRPr lang="en-US"/>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2402" name="Rectangle 2"/>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02403" name="Rectangle 3"/>
          <p:cNvSpPr>
            <a:spLocks noGrp="1" noChangeArrowheads="1"/>
          </p:cNvSpPr>
          <p:nvPr>
            <p:ph type="dt" sz="half" idx="2"/>
          </p:nvPr>
        </p:nvSpPr>
        <p:spPr>
          <a:xfrm>
            <a:off x="685800" y="6248400"/>
            <a:ext cx="1905000" cy="457200"/>
          </a:xfrm>
        </p:spPr>
        <p:txBody>
          <a:bodyPr/>
          <a:lstStyle>
            <a:lvl1pPr>
              <a:defRPr/>
            </a:lvl1pPr>
          </a:lstStyle>
          <a:p>
            <a:r>
              <a:rPr lang="en-US" smtClean="0"/>
              <a:t>July 7, 2011</a:t>
            </a:r>
            <a:endParaRPr lang="en-US"/>
          </a:p>
        </p:txBody>
      </p:sp>
      <p:sp>
        <p:nvSpPr>
          <p:cNvPr id="102404" name="Rectangle 4"/>
          <p:cNvSpPr>
            <a:spLocks noGrp="1" noChangeArrowheads="1"/>
          </p:cNvSpPr>
          <p:nvPr>
            <p:ph type="ftr" sz="quarter" idx="3"/>
          </p:nvPr>
        </p:nvSpPr>
        <p:spPr>
          <a:xfrm>
            <a:off x="3124200" y="6248400"/>
            <a:ext cx="2895600" cy="457200"/>
          </a:xfrm>
        </p:spPr>
        <p:txBody>
          <a:bodyPr/>
          <a:lstStyle>
            <a:lvl1pPr>
              <a:defRPr/>
            </a:lvl1pPr>
          </a:lstStyle>
          <a:p>
            <a:r>
              <a:rPr lang="en-US" smtClean="0"/>
              <a:t>ILC DR Technical Baseline Review - Frascati, July 7-8, 2011</a:t>
            </a:r>
            <a:endParaRPr lang="en-US"/>
          </a:p>
        </p:txBody>
      </p:sp>
      <p:sp>
        <p:nvSpPr>
          <p:cNvPr id="102405" name="Rectangle 5"/>
          <p:cNvSpPr>
            <a:spLocks noGrp="1" noChangeArrowheads="1"/>
          </p:cNvSpPr>
          <p:nvPr>
            <p:ph type="sldNum" sz="quarter" idx="4"/>
          </p:nvPr>
        </p:nvSpPr>
        <p:spPr>
          <a:xfrm>
            <a:off x="6553200" y="6248400"/>
            <a:ext cx="1905000" cy="457200"/>
          </a:xfrm>
        </p:spPr>
        <p:txBody>
          <a:bodyPr/>
          <a:lstStyle>
            <a:lvl1pPr>
              <a:defRPr/>
            </a:lvl1pPr>
          </a:lstStyle>
          <a:p>
            <a:fld id="{D18CAAE2-3562-3E46-970B-F2B7BC63F330}" type="slidenum">
              <a:rPr lang="en-US"/>
              <a:pPr/>
              <a:t>‹#›</a:t>
            </a:fld>
            <a:endParaRPr lang="en-US"/>
          </a:p>
        </p:txBody>
      </p:sp>
      <p:pic>
        <p:nvPicPr>
          <p:cNvPr id="102407" name="Picture 7" descr="N:\Fermi\ILCRedesign\ilccolor.t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 cy="796925"/>
          </a:xfrm>
          <a:prstGeom prst="rect">
            <a:avLst/>
          </a:prstGeom>
          <a:noFill/>
          <a:extLst>
            <a:ext uri="{909E8E84-426E-40dd-AFC4-6F175D3DCCD1}">
              <a14:hiddenFill xmlns:a14="http://schemas.microsoft.com/office/drawing/2010/main">
                <a:solidFill>
                  <a:srgbClr val="FFFFFF"/>
                </a:solidFill>
              </a14:hiddenFill>
            </a:ext>
          </a:extLst>
        </p:spPr>
      </p:pic>
      <p:pic>
        <p:nvPicPr>
          <p:cNvPr id="102408" name="Picture 8" descr="C:\Documents and Settings\kevin\My Documents\1024_greendot_divide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295400" y="685800"/>
            <a:ext cx="7848600" cy="153988"/>
          </a:xfrm>
          <a:prstGeom prst="rect">
            <a:avLst/>
          </a:prstGeom>
          <a:noFill/>
          <a:extLst>
            <a:ext uri="{909E8E84-426E-40dd-AFC4-6F175D3DCCD1}">
              <a14:hiddenFill xmlns:a14="http://schemas.microsoft.com/office/drawing/2010/main">
                <a:solidFill>
                  <a:srgbClr val="FFFFFF"/>
                </a:solidFill>
              </a14:hiddenFill>
            </a:ext>
          </a:extLst>
        </p:spPr>
      </p:pic>
      <p:sp>
        <p:nvSpPr>
          <p:cNvPr id="102409" name="Text Box 9"/>
          <p:cNvSpPr txBox="1">
            <a:spLocks noChangeArrowheads="1"/>
          </p:cNvSpPr>
          <p:nvPr userDrawn="1"/>
        </p:nvSpPr>
        <p:spPr bwMode="auto">
          <a:xfrm>
            <a:off x="1295400" y="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2400"/>
          </a:p>
        </p:txBody>
      </p:sp>
      <p:sp>
        <p:nvSpPr>
          <p:cNvPr id="102410" name="Text Box 10"/>
          <p:cNvSpPr txBox="1">
            <a:spLocks noChangeArrowheads="1"/>
          </p:cNvSpPr>
          <p:nvPr userDrawn="1"/>
        </p:nvSpPr>
        <p:spPr bwMode="auto">
          <a:xfrm>
            <a:off x="1828800" y="0"/>
            <a:ext cx="662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2400"/>
          </a:p>
        </p:txBody>
      </p:sp>
      <p:sp>
        <p:nvSpPr>
          <p:cNvPr id="102411" name="Rectangle 11"/>
          <p:cNvSpPr>
            <a:spLocks noGrp="1" noChangeArrowheads="1"/>
          </p:cNvSpPr>
          <p:nvPr>
            <p:ph type="ctrTitle"/>
          </p:nvPr>
        </p:nvSpPr>
        <p:spPr>
          <a:xfrm>
            <a:off x="762000" y="2286000"/>
            <a:ext cx="7772400" cy="1143000"/>
          </a:xfrm>
        </p:spPr>
        <p:txBody>
          <a:bodyPr/>
          <a:lstStyle>
            <a:lvl1pPr>
              <a:defRPr sz="4800"/>
            </a:lvl1pPr>
          </a:lstStyle>
          <a:p>
            <a:pPr lvl="0"/>
            <a:r>
              <a:rPr lang="en-US" noProof="0" smtClean="0"/>
              <a:t>Click to edit Master title style</a:t>
            </a:r>
          </a:p>
        </p:txBody>
      </p:sp>
      <p:pic>
        <p:nvPicPr>
          <p:cNvPr id="102412" name="Picture 12" descr="C:\Documents and Settings\kevin\My Documents\1024_greendot_divide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096000"/>
            <a:ext cx="9144000" cy="1793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7, 2011</a:t>
            </a:r>
            <a:endParaRPr lang="en-US"/>
          </a:p>
        </p:txBody>
      </p:sp>
      <p:sp>
        <p:nvSpPr>
          <p:cNvPr id="5" name="Footer Placeholder 4"/>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lvl1pPr>
              <a:defRPr/>
            </a:lvl1pPr>
          </a:lstStyle>
          <a:p>
            <a:fld id="{C280AB30-6CCA-5844-B34D-F761DDEEFB70}" type="slidenum">
              <a:rPr lang="en-US"/>
              <a:pPr/>
              <a:t>‹#›</a:t>
            </a:fld>
            <a:endParaRPr lang="en-US"/>
          </a:p>
        </p:txBody>
      </p:sp>
    </p:spTree>
    <p:extLst>
      <p:ext uri="{BB962C8B-B14F-4D97-AF65-F5344CB8AC3E}">
        <p14:creationId xmlns:p14="http://schemas.microsoft.com/office/powerpoint/2010/main" val="1970958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7, 2011</a:t>
            </a:r>
            <a:endParaRPr lang="en-US"/>
          </a:p>
        </p:txBody>
      </p:sp>
      <p:sp>
        <p:nvSpPr>
          <p:cNvPr id="5" name="Footer Placeholder 4"/>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lvl1pPr>
              <a:defRPr/>
            </a:lvl1pPr>
          </a:lstStyle>
          <a:p>
            <a:fld id="{871D64E8-BD90-DC4F-A9C6-C3A09A4B6027}" type="slidenum">
              <a:rPr lang="en-US"/>
              <a:pPr/>
              <a:t>‹#›</a:t>
            </a:fld>
            <a:endParaRPr lang="en-US"/>
          </a:p>
        </p:txBody>
      </p:sp>
    </p:spTree>
    <p:extLst>
      <p:ext uri="{BB962C8B-B14F-4D97-AF65-F5344CB8AC3E}">
        <p14:creationId xmlns:p14="http://schemas.microsoft.com/office/powerpoint/2010/main" val="3262815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7, 2011</a:t>
            </a:r>
            <a:endParaRPr lang="en-US"/>
          </a:p>
        </p:txBody>
      </p:sp>
      <p:sp>
        <p:nvSpPr>
          <p:cNvPr id="5" name="Footer Placeholder 4"/>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lvl1pPr>
              <a:defRPr/>
            </a:lvl1pPr>
          </a:lstStyle>
          <a:p>
            <a:fld id="{32CE4F39-439C-1A4F-8186-77CDE8E773EC}" type="slidenum">
              <a:rPr lang="en-US"/>
              <a:pPr/>
              <a:t>‹#›</a:t>
            </a:fld>
            <a:endParaRPr lang="en-US"/>
          </a:p>
        </p:txBody>
      </p:sp>
    </p:spTree>
    <p:extLst>
      <p:ext uri="{BB962C8B-B14F-4D97-AF65-F5344CB8AC3E}">
        <p14:creationId xmlns:p14="http://schemas.microsoft.com/office/powerpoint/2010/main" val="3285907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7, 2011</a:t>
            </a:r>
            <a:endParaRPr lang="en-US"/>
          </a:p>
        </p:txBody>
      </p:sp>
      <p:sp>
        <p:nvSpPr>
          <p:cNvPr id="5" name="Footer Placeholder 4"/>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lvl1pPr>
              <a:defRPr/>
            </a:lvl1pPr>
          </a:lstStyle>
          <a:p>
            <a:fld id="{AF938849-A12B-3E44-8A36-0142A3AC6C10}" type="slidenum">
              <a:rPr lang="en-US"/>
              <a:pPr/>
              <a:t>‹#›</a:t>
            </a:fld>
            <a:endParaRPr lang="en-US"/>
          </a:p>
        </p:txBody>
      </p:sp>
    </p:spTree>
    <p:extLst>
      <p:ext uri="{BB962C8B-B14F-4D97-AF65-F5344CB8AC3E}">
        <p14:creationId xmlns:p14="http://schemas.microsoft.com/office/powerpoint/2010/main" val="90714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906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7, 2011</a:t>
            </a:r>
            <a:endParaRPr lang="en-US"/>
          </a:p>
        </p:txBody>
      </p:sp>
      <p:sp>
        <p:nvSpPr>
          <p:cNvPr id="6" name="Footer Placeholder 5"/>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7" name="Slide Number Placeholder 6"/>
          <p:cNvSpPr>
            <a:spLocks noGrp="1"/>
          </p:cNvSpPr>
          <p:nvPr>
            <p:ph type="sldNum" sz="quarter" idx="12"/>
          </p:nvPr>
        </p:nvSpPr>
        <p:spPr/>
        <p:txBody>
          <a:bodyPr/>
          <a:lstStyle>
            <a:lvl1pPr>
              <a:defRPr/>
            </a:lvl1pPr>
          </a:lstStyle>
          <a:p>
            <a:fld id="{34DDC161-E7B6-F041-992E-A5D351F94C85}" type="slidenum">
              <a:rPr lang="en-US"/>
              <a:pPr/>
              <a:t>‹#›</a:t>
            </a:fld>
            <a:endParaRPr lang="en-US"/>
          </a:p>
        </p:txBody>
      </p:sp>
    </p:spTree>
    <p:extLst>
      <p:ext uri="{BB962C8B-B14F-4D97-AF65-F5344CB8AC3E}">
        <p14:creationId xmlns:p14="http://schemas.microsoft.com/office/powerpoint/2010/main" val="148829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7, 2011</a:t>
            </a:r>
            <a:endParaRPr lang="en-US"/>
          </a:p>
        </p:txBody>
      </p:sp>
      <p:sp>
        <p:nvSpPr>
          <p:cNvPr id="8" name="Footer Placeholder 7"/>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9" name="Slide Number Placeholder 8"/>
          <p:cNvSpPr>
            <a:spLocks noGrp="1"/>
          </p:cNvSpPr>
          <p:nvPr>
            <p:ph type="sldNum" sz="quarter" idx="12"/>
          </p:nvPr>
        </p:nvSpPr>
        <p:spPr/>
        <p:txBody>
          <a:bodyPr/>
          <a:lstStyle>
            <a:lvl1pPr>
              <a:defRPr/>
            </a:lvl1pPr>
          </a:lstStyle>
          <a:p>
            <a:fld id="{D5A34524-47C3-AA47-BF13-CE52E99C67A0}" type="slidenum">
              <a:rPr lang="en-US"/>
              <a:pPr/>
              <a:t>‹#›</a:t>
            </a:fld>
            <a:endParaRPr lang="en-US"/>
          </a:p>
        </p:txBody>
      </p:sp>
    </p:spTree>
    <p:extLst>
      <p:ext uri="{BB962C8B-B14F-4D97-AF65-F5344CB8AC3E}">
        <p14:creationId xmlns:p14="http://schemas.microsoft.com/office/powerpoint/2010/main" val="3652629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7, 2011</a:t>
            </a:r>
            <a:endParaRPr lang="en-US"/>
          </a:p>
        </p:txBody>
      </p:sp>
      <p:sp>
        <p:nvSpPr>
          <p:cNvPr id="4" name="Footer Placeholder 3"/>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5" name="Slide Number Placeholder 4"/>
          <p:cNvSpPr>
            <a:spLocks noGrp="1"/>
          </p:cNvSpPr>
          <p:nvPr>
            <p:ph type="sldNum" sz="quarter" idx="12"/>
          </p:nvPr>
        </p:nvSpPr>
        <p:spPr/>
        <p:txBody>
          <a:bodyPr/>
          <a:lstStyle>
            <a:lvl1pPr>
              <a:defRPr/>
            </a:lvl1pPr>
          </a:lstStyle>
          <a:p>
            <a:fld id="{ECD24C71-324D-8E4E-8FA4-47956857AB4B}" type="slidenum">
              <a:rPr lang="en-US"/>
              <a:pPr/>
              <a:t>‹#›</a:t>
            </a:fld>
            <a:endParaRPr lang="en-US"/>
          </a:p>
        </p:txBody>
      </p:sp>
    </p:spTree>
    <p:extLst>
      <p:ext uri="{BB962C8B-B14F-4D97-AF65-F5344CB8AC3E}">
        <p14:creationId xmlns:p14="http://schemas.microsoft.com/office/powerpoint/2010/main" val="1192455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7, 2011</a:t>
            </a:r>
            <a:endParaRPr lang="en-US"/>
          </a:p>
        </p:txBody>
      </p:sp>
      <p:sp>
        <p:nvSpPr>
          <p:cNvPr id="3" name="Footer Placeholder 2"/>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4" name="Slide Number Placeholder 3"/>
          <p:cNvSpPr>
            <a:spLocks noGrp="1"/>
          </p:cNvSpPr>
          <p:nvPr>
            <p:ph type="sldNum" sz="quarter" idx="12"/>
          </p:nvPr>
        </p:nvSpPr>
        <p:spPr/>
        <p:txBody>
          <a:bodyPr/>
          <a:lstStyle>
            <a:lvl1pPr>
              <a:defRPr/>
            </a:lvl1pPr>
          </a:lstStyle>
          <a:p>
            <a:fld id="{CED4D091-D681-7B42-B4BF-08F1F30E2B49}" type="slidenum">
              <a:rPr lang="en-US"/>
              <a:pPr/>
              <a:t>‹#›</a:t>
            </a:fld>
            <a:endParaRPr lang="en-US"/>
          </a:p>
        </p:txBody>
      </p:sp>
    </p:spTree>
    <p:extLst>
      <p:ext uri="{BB962C8B-B14F-4D97-AF65-F5344CB8AC3E}">
        <p14:creationId xmlns:p14="http://schemas.microsoft.com/office/powerpoint/2010/main" val="83212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7, 2011</a:t>
            </a:r>
            <a:endParaRPr lang="en-US"/>
          </a:p>
        </p:txBody>
      </p:sp>
      <p:sp>
        <p:nvSpPr>
          <p:cNvPr id="6" name="Footer Placeholder 5"/>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7" name="Slide Number Placeholder 6"/>
          <p:cNvSpPr>
            <a:spLocks noGrp="1"/>
          </p:cNvSpPr>
          <p:nvPr>
            <p:ph type="sldNum" sz="quarter" idx="12"/>
          </p:nvPr>
        </p:nvSpPr>
        <p:spPr/>
        <p:txBody>
          <a:bodyPr/>
          <a:lstStyle>
            <a:lvl1pPr>
              <a:defRPr/>
            </a:lvl1pPr>
          </a:lstStyle>
          <a:p>
            <a:fld id="{7B8752EE-42EB-9C44-BCC5-1DCC7191C815}" type="slidenum">
              <a:rPr lang="en-US"/>
              <a:pPr/>
              <a:t>‹#›</a:t>
            </a:fld>
            <a:endParaRPr lang="en-US"/>
          </a:p>
        </p:txBody>
      </p:sp>
    </p:spTree>
    <p:extLst>
      <p:ext uri="{BB962C8B-B14F-4D97-AF65-F5344CB8AC3E}">
        <p14:creationId xmlns:p14="http://schemas.microsoft.com/office/powerpoint/2010/main" val="3280413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7, 2011</a:t>
            </a:r>
            <a:endParaRPr lang="en-US"/>
          </a:p>
        </p:txBody>
      </p:sp>
      <p:sp>
        <p:nvSpPr>
          <p:cNvPr id="6" name="Footer Placeholder 5"/>
          <p:cNvSpPr>
            <a:spLocks noGrp="1"/>
          </p:cNvSpPr>
          <p:nvPr>
            <p:ph type="ftr" sz="quarter" idx="11"/>
          </p:nvPr>
        </p:nvSpPr>
        <p:spPr/>
        <p:txBody>
          <a:bodyPr/>
          <a:lstStyle>
            <a:lvl1pPr>
              <a:defRPr/>
            </a:lvl1pPr>
          </a:lstStyle>
          <a:p>
            <a:r>
              <a:rPr lang="en-US" smtClean="0"/>
              <a:t>ILC DR Technical Baseline Review - Frascati, July 7-8, 2011</a:t>
            </a:r>
            <a:endParaRPr lang="en-US"/>
          </a:p>
        </p:txBody>
      </p:sp>
      <p:sp>
        <p:nvSpPr>
          <p:cNvPr id="7" name="Slide Number Placeholder 6"/>
          <p:cNvSpPr>
            <a:spLocks noGrp="1"/>
          </p:cNvSpPr>
          <p:nvPr>
            <p:ph type="sldNum" sz="quarter" idx="12"/>
          </p:nvPr>
        </p:nvSpPr>
        <p:spPr/>
        <p:txBody>
          <a:bodyPr/>
          <a:lstStyle>
            <a:lvl1pPr>
              <a:defRPr/>
            </a:lvl1pPr>
          </a:lstStyle>
          <a:p>
            <a:fld id="{54D0231C-B916-434E-B4CA-6AD5FBBDE5FF}" type="slidenum">
              <a:rPr lang="en-US"/>
              <a:pPr/>
              <a:t>‹#›</a:t>
            </a:fld>
            <a:endParaRPr lang="en-US"/>
          </a:p>
        </p:txBody>
      </p:sp>
    </p:spTree>
    <p:extLst>
      <p:ext uri="{BB962C8B-B14F-4D97-AF65-F5344CB8AC3E}">
        <p14:creationId xmlns:p14="http://schemas.microsoft.com/office/powerpoint/2010/main" val="17639326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85800" y="990600"/>
            <a:ext cx="777240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028" name="Rectangle 4"/>
          <p:cNvSpPr>
            <a:spLocks noGrp="1" noChangeArrowheads="1"/>
          </p:cNvSpPr>
          <p:nvPr>
            <p:ph type="dt" sz="half" idx="2"/>
          </p:nvPr>
        </p:nvSpPr>
        <p:spPr bwMode="auto">
          <a:xfrm>
            <a:off x="381000" y="6400800"/>
            <a:ext cx="2438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fontAlgn="base">
              <a:defRPr sz="1200"/>
            </a:lvl1pPr>
          </a:lstStyle>
          <a:p>
            <a:r>
              <a:rPr lang="en-US" smtClean="0"/>
              <a:t>July 7, 2011</a:t>
            </a:r>
            <a:endParaRPr lang="en-US"/>
          </a:p>
        </p:txBody>
      </p:sp>
      <p:sp>
        <p:nvSpPr>
          <p:cNvPr id="1029" name="Rectangle 5"/>
          <p:cNvSpPr>
            <a:spLocks noGrp="1" noChangeArrowheads="1"/>
          </p:cNvSpPr>
          <p:nvPr>
            <p:ph type="ftr" sz="quarter" idx="3"/>
          </p:nvPr>
        </p:nvSpPr>
        <p:spPr bwMode="auto">
          <a:xfrm>
            <a:off x="2438400" y="6324600"/>
            <a:ext cx="4267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fontAlgn="base">
              <a:defRPr sz="1600" b="1">
                <a:solidFill>
                  <a:srgbClr val="23346C"/>
                </a:solidFill>
              </a:defRPr>
            </a:lvl1pPr>
          </a:lstStyle>
          <a:p>
            <a:r>
              <a:rPr lang="en-US" dirty="0" smtClean="0"/>
              <a:t>ILC DR Technical Baseline Review - </a:t>
            </a:r>
            <a:r>
              <a:rPr lang="en-US" dirty="0" err="1" smtClean="0"/>
              <a:t>Frascati</a:t>
            </a:r>
            <a:r>
              <a:rPr lang="en-US" dirty="0" smtClean="0"/>
              <a:t>, July 7-8, 2011</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fontAlgn="base">
              <a:defRPr sz="1400"/>
            </a:lvl1pPr>
          </a:lstStyle>
          <a:p>
            <a:fld id="{EE3C039A-BA73-F34A-8E79-943FEB38567D}" type="slidenum">
              <a:rPr lang="en-US"/>
              <a:pPr/>
              <a:t>‹#›</a:t>
            </a:fld>
            <a:endParaRPr lang="en-US"/>
          </a:p>
        </p:txBody>
      </p:sp>
      <p:pic>
        <p:nvPicPr>
          <p:cNvPr id="1039" name="Picture 15" descr="N:\Fermi\ILCRedesign\ilccolor.ti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219200" cy="7969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C:\Documents and Settings\kevin\My Documents\1024_greendot_divider.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95400" y="685800"/>
            <a:ext cx="7848600" cy="153988"/>
          </a:xfrm>
          <a:prstGeom prst="rect">
            <a:avLst/>
          </a:prstGeom>
          <a:noFill/>
          <a:extLst>
            <a:ext uri="{909E8E84-426E-40dd-AFC4-6F175D3DCCD1}">
              <a14:hiddenFill xmlns:a14="http://schemas.microsoft.com/office/drawing/2010/main">
                <a:solidFill>
                  <a:srgbClr val="FFFFFF"/>
                </a:solidFill>
              </a14:hiddenFill>
            </a:ext>
          </a:extLst>
        </p:spPr>
      </p:pic>
      <p:sp>
        <p:nvSpPr>
          <p:cNvPr id="1041" name="Text Box 17"/>
          <p:cNvSpPr txBox="1">
            <a:spLocks noChangeArrowheads="1"/>
          </p:cNvSpPr>
          <p:nvPr/>
        </p:nvSpPr>
        <p:spPr bwMode="auto">
          <a:xfrm>
            <a:off x="1295400" y="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2400"/>
          </a:p>
        </p:txBody>
      </p:sp>
      <p:sp>
        <p:nvSpPr>
          <p:cNvPr id="1042" name="Text Box 18"/>
          <p:cNvSpPr txBox="1">
            <a:spLocks noChangeArrowheads="1"/>
          </p:cNvSpPr>
          <p:nvPr/>
        </p:nvSpPr>
        <p:spPr bwMode="auto">
          <a:xfrm>
            <a:off x="1828800" y="0"/>
            <a:ext cx="662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2400"/>
          </a:p>
        </p:txBody>
      </p:sp>
      <p:sp>
        <p:nvSpPr>
          <p:cNvPr id="1044" name="Rectangle 20"/>
          <p:cNvSpPr>
            <a:spLocks noGrp="1" noChangeArrowheads="1"/>
          </p:cNvSpPr>
          <p:nvPr>
            <p:ph type="title"/>
          </p:nvPr>
        </p:nvSpPr>
        <p:spPr bwMode="auto">
          <a:xfrm>
            <a:off x="1295400" y="0"/>
            <a:ext cx="7086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pic>
        <p:nvPicPr>
          <p:cNvPr id="1045" name="Picture 21" descr="C:\Documents and Settings\kevin\My Documents\1024_greendot_divider.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248400"/>
            <a:ext cx="9144000" cy="1793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rgbClr val="23346C"/>
          </a:solidFill>
          <a:latin typeface="+mj-lt"/>
          <a:ea typeface="+mj-ea"/>
          <a:cs typeface="+mj-cs"/>
        </a:defRPr>
      </a:lvl1pPr>
      <a:lvl2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2pPr>
      <a:lvl3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3pPr>
      <a:lvl4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4pPr>
      <a:lvl5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5pPr>
      <a:lvl6pPr marL="4572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6pPr>
      <a:lvl7pPr marL="9144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7pPr>
      <a:lvl8pPr marL="13716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8pPr>
      <a:lvl9pPr marL="18288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9pPr>
    </p:titleStyle>
    <p:bodyStyle>
      <a:lvl1pPr marL="342900" indent="-342900" algn="l" rtl="0" eaLnBrk="1" fontAlgn="base" hangingPunct="1">
        <a:spcBef>
          <a:spcPct val="20000"/>
        </a:spcBef>
        <a:spcAft>
          <a:spcPct val="0"/>
        </a:spcAft>
        <a:buChar char="•"/>
        <a:defRPr sz="2800">
          <a:solidFill>
            <a:srgbClr val="23346C"/>
          </a:solidFill>
          <a:latin typeface="+mn-lt"/>
          <a:ea typeface="+mn-ea"/>
          <a:cs typeface="+mn-cs"/>
        </a:defRPr>
      </a:lvl1pPr>
      <a:lvl2pPr marL="742950" indent="-285750" algn="l" rtl="0" eaLnBrk="1" fontAlgn="base" hangingPunct="1">
        <a:spcBef>
          <a:spcPct val="20000"/>
        </a:spcBef>
        <a:spcAft>
          <a:spcPct val="0"/>
        </a:spcAft>
        <a:buChar char="–"/>
        <a:defRPr sz="2400" b="1">
          <a:solidFill>
            <a:srgbClr val="23346C"/>
          </a:solidFill>
          <a:latin typeface="+mn-lt"/>
          <a:ea typeface="Arial Unicode MS" charset="0"/>
          <a:cs typeface="+mn-cs"/>
        </a:defRPr>
      </a:lvl2pPr>
      <a:lvl3pPr marL="11430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5pPr>
      <a:lvl6pPr marL="25146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6pPr>
      <a:lvl7pPr marL="29718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7pPr>
      <a:lvl8pPr marL="34290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8pPr>
      <a:lvl9pPr marL="38862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676400"/>
            <a:ext cx="7772400" cy="1600200"/>
          </a:xfrm>
        </p:spPr>
        <p:txBody>
          <a:bodyPr/>
          <a:lstStyle/>
          <a:p>
            <a:r>
              <a:rPr lang="en-US" b="1" dirty="0" smtClean="0"/>
              <a:t>Damping Rings Baseline Lattice Choice </a:t>
            </a:r>
            <a:br>
              <a:rPr lang="en-US" b="1" dirty="0" smtClean="0"/>
            </a:br>
            <a:r>
              <a:rPr lang="en-US" sz="3600" i="1" dirty="0" smtClean="0"/>
              <a:t>ILC DR Technical Baseline Review</a:t>
            </a:r>
            <a:br>
              <a:rPr lang="en-US" sz="3600" i="1" dirty="0" smtClean="0"/>
            </a:br>
            <a:r>
              <a:rPr lang="en-US" sz="3600" i="1" dirty="0" err="1" smtClean="0"/>
              <a:t>Frascati</a:t>
            </a:r>
            <a:r>
              <a:rPr lang="en-US" sz="3600" i="1" dirty="0" smtClean="0"/>
              <a:t>, July 7, 2011</a:t>
            </a:r>
            <a:br>
              <a:rPr lang="en-US" sz="3600" i="1" dirty="0" smtClean="0"/>
            </a:br>
            <a:endParaRPr lang="en-US" sz="3600" i="1" dirty="0"/>
          </a:p>
        </p:txBody>
      </p:sp>
      <p:sp>
        <p:nvSpPr>
          <p:cNvPr id="2051" name="Rectangle 3"/>
          <p:cNvSpPr>
            <a:spLocks noGrp="1" noChangeArrowheads="1"/>
          </p:cNvSpPr>
          <p:nvPr>
            <p:ph type="subTitle" idx="1"/>
          </p:nvPr>
        </p:nvSpPr>
        <p:spPr>
          <a:xfrm>
            <a:off x="1371600" y="4114800"/>
            <a:ext cx="6400800" cy="1752600"/>
          </a:xfrm>
        </p:spPr>
        <p:txBody>
          <a:bodyPr/>
          <a:lstStyle/>
          <a:p>
            <a:r>
              <a:rPr lang="en-US" dirty="0" smtClean="0"/>
              <a:t>Mark Palmer</a:t>
            </a:r>
            <a:endParaRPr lang="en-US" dirty="0"/>
          </a:p>
          <a:p>
            <a:r>
              <a:rPr lang="en-US" dirty="0" smtClean="0"/>
              <a:t>Cornell University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Ranking Criteria Clarifications</a:t>
            </a:r>
            <a:endParaRPr lang="en-US" dirty="0"/>
          </a:p>
        </p:txBody>
      </p:sp>
      <p:sp>
        <p:nvSpPr>
          <p:cNvPr id="3" name="Content Placeholder 2"/>
          <p:cNvSpPr>
            <a:spLocks noGrp="1"/>
          </p:cNvSpPr>
          <p:nvPr>
            <p:ph idx="1"/>
          </p:nvPr>
        </p:nvSpPr>
        <p:spPr>
          <a:xfrm>
            <a:off x="685800" y="762000"/>
            <a:ext cx="7772400" cy="5334000"/>
          </a:xfrm>
        </p:spPr>
        <p:txBody>
          <a:bodyPr/>
          <a:lstStyle/>
          <a:p>
            <a:pPr marL="0" indent="0">
              <a:buNone/>
            </a:pPr>
            <a:r>
              <a:rPr lang="en-GB" sz="2000" dirty="0"/>
              <a:t>For questions where relative rankings are required, the ranking of the </a:t>
            </a:r>
            <a:r>
              <a:rPr lang="en-GB" sz="2000" i="1" dirty="0"/>
              <a:t>best</a:t>
            </a:r>
            <a:r>
              <a:rPr lang="en-GB" sz="2000" dirty="0"/>
              <a:t> lattice will be calibrated with the above absolute rating scale.  For cases where insufficient information exists to make an evaluation, an entry of “Ins.” </a:t>
            </a:r>
            <a:r>
              <a:rPr lang="en-GB" sz="2000" dirty="0" smtClean="0"/>
              <a:t>(insufficient) will </a:t>
            </a:r>
            <a:r>
              <a:rPr lang="en-GB" sz="2000" dirty="0"/>
              <a:t>be recorded.  </a:t>
            </a:r>
            <a:endParaRPr lang="en-US" sz="2000" dirty="0"/>
          </a:p>
          <a:p>
            <a:pPr marL="0" indent="0">
              <a:buNone/>
            </a:pPr>
            <a:r>
              <a:rPr lang="en-GB" sz="2000" dirty="0"/>
              <a:t> </a:t>
            </a:r>
            <a:endParaRPr lang="en-US" sz="2000" dirty="0"/>
          </a:p>
          <a:p>
            <a:pPr marL="0" indent="0">
              <a:buNone/>
            </a:pPr>
            <a:r>
              <a:rPr lang="en-GB" sz="2000" dirty="0"/>
              <a:t>Within each major evaluation item, a weighted average of the rankings for each sub-item will be used to generate the overall ranking for that item. Setting the weights of each sub-item was carried out as part of the TILC08 evaluation process and we propose to maintain the same weights for the present evaluation.   </a:t>
            </a:r>
            <a:r>
              <a:rPr lang="en-GB" sz="2000" strike="sngStrike" dirty="0"/>
              <a:t>In order to obtain an overall score for each lattice, each of the overall item rankings will be summed. </a:t>
            </a:r>
            <a:r>
              <a:rPr lang="en-GB" sz="2000" dirty="0" smtClean="0"/>
              <a:t>  </a:t>
            </a:r>
            <a:r>
              <a:rPr lang="en-GB" sz="2000" dirty="0" smtClean="0">
                <a:solidFill>
                  <a:srgbClr val="FF0000"/>
                </a:solidFill>
              </a:rPr>
              <a:t>Each major evaluation item will be looked at separately between the lattices to evaluate both the absolute and relative preparedness of each.</a:t>
            </a:r>
            <a:endParaRPr lang="en-US" sz="2000" strike="sngStrike" dirty="0">
              <a:solidFill>
                <a:srgbClr val="FF0000"/>
              </a:solidFill>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10</a:t>
            </a:fld>
            <a:endParaRPr lang="en-US"/>
          </a:p>
        </p:txBody>
      </p:sp>
      <p:sp>
        <p:nvSpPr>
          <p:cNvPr id="7" name="Rectangle 6"/>
          <p:cNvSpPr/>
          <p:nvPr/>
        </p:nvSpPr>
        <p:spPr>
          <a:xfrm rot="20652924">
            <a:off x="4671160" y="4918183"/>
            <a:ext cx="4392398" cy="1200329"/>
          </a:xfrm>
          <a:prstGeom prst="rect">
            <a:avLst/>
          </a:prstGeom>
          <a:noFill/>
        </p:spPr>
        <p:txBody>
          <a:bodyPr wrap="none" lIns="91440" tIns="45720" rIns="91440" bIns="45720">
            <a:spAutoFit/>
          </a:bodyPr>
          <a:lstStyle/>
          <a:p>
            <a:pPr algn="ctr"/>
            <a:r>
              <a:rPr lang="en-US" sz="7200" b="1" cap="none" spc="0" dirty="0" smtClean="0">
                <a:ln w="12700">
                  <a:solidFill>
                    <a:srgbClr val="FF0000"/>
                  </a:solidFill>
                  <a:prstDash val="solid"/>
                </a:ln>
                <a:solidFill>
                  <a:schemeClr val="bg2">
                    <a:tint val="85000"/>
                    <a:satMod val="155000"/>
                    <a:alpha val="25000"/>
                  </a:schemeClr>
                </a:solidFill>
                <a:effectLst>
                  <a:outerShdw blurRad="41275" dist="20320" dir="1800000" algn="tl" rotWithShape="0">
                    <a:srgbClr val="000000">
                      <a:alpha val="40000"/>
                    </a:srgbClr>
                  </a:outerShdw>
                </a:effectLst>
              </a:rPr>
              <a:t>ALCPG11</a:t>
            </a:r>
            <a:endParaRPr lang="en-US" sz="7200" b="1" cap="none" spc="0" dirty="0">
              <a:ln w="12700">
                <a:solidFill>
                  <a:srgbClr val="FF0000"/>
                </a:solidFill>
                <a:prstDash val="solid"/>
              </a:ln>
              <a:solidFill>
                <a:schemeClr val="bg2">
                  <a:tint val="85000"/>
                  <a:satMod val="155000"/>
                  <a:alpha val="2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6054686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848600" cy="914400"/>
          </a:xfrm>
        </p:spPr>
        <p:txBody>
          <a:bodyPr/>
          <a:lstStyle/>
          <a:p>
            <a:r>
              <a:rPr lang="en-US" sz="3200" dirty="0" smtClean="0"/>
              <a:t>Lattice Design and Dynamical Properties</a:t>
            </a:r>
            <a:endParaRPr lang="en-US" sz="3200" dirty="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11</a:t>
            </a:fld>
            <a:endParaRPr lang="en-US"/>
          </a:p>
        </p:txBody>
      </p:sp>
      <p:pic>
        <p:nvPicPr>
          <p:cNvPr id="3" name="Picture 2"/>
          <p:cNvPicPr>
            <a:picLocks noChangeAspect="1"/>
          </p:cNvPicPr>
          <p:nvPr/>
        </p:nvPicPr>
        <p:blipFill>
          <a:blip r:embed="rId2"/>
          <a:stretch>
            <a:fillRect/>
          </a:stretch>
        </p:blipFill>
        <p:spPr>
          <a:xfrm>
            <a:off x="76200" y="914400"/>
            <a:ext cx="8979371" cy="3162300"/>
          </a:xfrm>
          <a:prstGeom prst="rect">
            <a:avLst/>
          </a:prstGeom>
        </p:spPr>
      </p:pic>
      <p:sp>
        <p:nvSpPr>
          <p:cNvPr id="7" name="Rectangle 6"/>
          <p:cNvSpPr/>
          <p:nvPr/>
        </p:nvSpPr>
        <p:spPr>
          <a:xfrm>
            <a:off x="0" y="3886200"/>
            <a:ext cx="8864777" cy="3170099"/>
          </a:xfrm>
          <a:prstGeom prst="rect">
            <a:avLst/>
          </a:prstGeom>
          <a:noFill/>
        </p:spPr>
        <p:txBody>
          <a:bodyPr wrap="none" lIns="91440" tIns="45720" rIns="91440" bIns="45720">
            <a:spAutoFit/>
          </a:bodyPr>
          <a:lstStyle/>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latin typeface="+mn-lt"/>
                <a:cs typeface="Wingdings 3" charset="2"/>
              </a:rPr>
              <a:t>As of ALCPG11</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latin typeface="+mn-lt"/>
                <a:cs typeface="Wingdings 3" charset="2"/>
              </a:rPr>
              <a:t>,</a:t>
            </a:r>
            <a:r>
              <a:rPr lang="en-US" b="1" i="1" u="sng"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NO</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Lattice </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was </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deemed </a:t>
            </a:r>
          </a:p>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r</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eady </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for </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a final down-select</a:t>
            </a:r>
          </a:p>
          <a:p>
            <a:endParaRPr lang="en-US" sz="1200"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The </a:t>
            </a:r>
            <a:r>
              <a:rPr lang="en-US" b="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u</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pdated straights designs, while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needing </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refinemen</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t, were acceptable</a:t>
            </a:r>
            <a:endPar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a:p>
            <a:pPr algn="ctr"/>
            <a:endParaRPr lang="en-US" sz="4400" b="1" cap="none" spc="0"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p:txBody>
      </p:sp>
      <p:sp>
        <p:nvSpPr>
          <p:cNvPr id="8" name="Oval 7"/>
          <p:cNvSpPr/>
          <p:nvPr/>
        </p:nvSpPr>
        <p:spPr bwMode="auto">
          <a:xfrm>
            <a:off x="4724400" y="3429000"/>
            <a:ext cx="3352800" cy="533400"/>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ctr"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Arial Unicode MS" charset="0"/>
            </a:endParaRPr>
          </a:p>
        </p:txBody>
      </p:sp>
    </p:spTree>
    <p:extLst>
      <p:ext uri="{BB962C8B-B14F-4D97-AF65-F5344CB8AC3E}">
        <p14:creationId xmlns:p14="http://schemas.microsoft.com/office/powerpoint/2010/main" val="255154097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848600" cy="914400"/>
          </a:xfrm>
        </p:spPr>
        <p:txBody>
          <a:bodyPr/>
          <a:lstStyle/>
          <a:p>
            <a:r>
              <a:rPr lang="en-US" sz="3200" dirty="0" smtClean="0"/>
              <a:t>Magnets, Supports and Power Supplies</a:t>
            </a:r>
            <a:endParaRPr lang="en-US" sz="3200" dirty="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12</a:t>
            </a:fld>
            <a:endParaRPr lang="en-US"/>
          </a:p>
        </p:txBody>
      </p:sp>
      <p:pic>
        <p:nvPicPr>
          <p:cNvPr id="3" name="Picture 2"/>
          <p:cNvPicPr>
            <a:picLocks noChangeAspect="1"/>
          </p:cNvPicPr>
          <p:nvPr/>
        </p:nvPicPr>
        <p:blipFill>
          <a:blip r:embed="rId2"/>
          <a:stretch>
            <a:fillRect/>
          </a:stretch>
        </p:blipFill>
        <p:spPr>
          <a:xfrm>
            <a:off x="76200" y="889000"/>
            <a:ext cx="9066784" cy="2463800"/>
          </a:xfrm>
          <a:prstGeom prst="rect">
            <a:avLst/>
          </a:prstGeom>
        </p:spPr>
      </p:pic>
      <p:sp>
        <p:nvSpPr>
          <p:cNvPr id="7" name="Title 1"/>
          <p:cNvSpPr txBox="1">
            <a:spLocks/>
          </p:cNvSpPr>
          <p:nvPr/>
        </p:nvSpPr>
        <p:spPr bwMode="auto">
          <a:xfrm>
            <a:off x="1142999" y="3581400"/>
            <a:ext cx="71523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23346C"/>
                </a:solidFill>
                <a:latin typeface="+mj-lt"/>
                <a:ea typeface="+mj-ea"/>
                <a:cs typeface="+mj-cs"/>
              </a:defRPr>
            </a:lvl1pPr>
            <a:lvl2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2pPr>
            <a:lvl3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3pPr>
            <a:lvl4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4pPr>
            <a:lvl5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5pPr>
            <a:lvl6pPr marL="4572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6pPr>
            <a:lvl7pPr marL="9144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7pPr>
            <a:lvl8pPr marL="13716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8pPr>
            <a:lvl9pPr marL="18288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9pPr>
          </a:lstStyle>
          <a:p>
            <a:r>
              <a:rPr lang="en-US" smtClean="0"/>
              <a:t>RF System</a:t>
            </a:r>
            <a:endParaRPr lang="en-US" dirty="0"/>
          </a:p>
        </p:txBody>
      </p:sp>
      <p:pic>
        <p:nvPicPr>
          <p:cNvPr id="8" name="Picture 7"/>
          <p:cNvPicPr>
            <a:picLocks noChangeAspect="1"/>
          </p:cNvPicPr>
          <p:nvPr/>
        </p:nvPicPr>
        <p:blipFill>
          <a:blip r:embed="rId3"/>
          <a:stretch>
            <a:fillRect/>
          </a:stretch>
        </p:blipFill>
        <p:spPr>
          <a:xfrm>
            <a:off x="76200" y="4470400"/>
            <a:ext cx="9067800" cy="1530626"/>
          </a:xfrm>
          <a:prstGeom prst="rect">
            <a:avLst/>
          </a:prstGeom>
        </p:spPr>
      </p:pic>
    </p:spTree>
    <p:extLst>
      <p:ext uri="{BB962C8B-B14F-4D97-AF65-F5344CB8AC3E}">
        <p14:creationId xmlns:p14="http://schemas.microsoft.com/office/powerpoint/2010/main" val="41653116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June 28 Down-Select</a:t>
            </a:r>
            <a:endParaRPr lang="en-US" dirty="0"/>
          </a:p>
        </p:txBody>
      </p:sp>
      <p:sp>
        <p:nvSpPr>
          <p:cNvPr id="3" name="Content Placeholder 2"/>
          <p:cNvSpPr>
            <a:spLocks noGrp="1"/>
          </p:cNvSpPr>
          <p:nvPr>
            <p:ph idx="1"/>
          </p:nvPr>
        </p:nvSpPr>
        <p:spPr>
          <a:xfrm>
            <a:off x="685800" y="990600"/>
            <a:ext cx="8229600" cy="5334000"/>
          </a:xfrm>
        </p:spPr>
        <p:txBody>
          <a:bodyPr/>
          <a:lstStyle/>
          <a:p>
            <a:r>
              <a:rPr lang="en-US" dirty="0"/>
              <a:t>A</a:t>
            </a:r>
            <a:r>
              <a:rPr lang="en-US" dirty="0" smtClean="0"/>
              <a:t> </a:t>
            </a:r>
            <a:r>
              <a:rPr lang="en-US" dirty="0" smtClean="0"/>
              <a:t>consensus was reached on the basis of design completeness</a:t>
            </a:r>
          </a:p>
          <a:p>
            <a:pPr lvl="1"/>
            <a:r>
              <a:rPr lang="en-US" dirty="0" smtClean="0"/>
              <a:t>Acceptable momentum </a:t>
            </a:r>
            <a:r>
              <a:rPr lang="en-US" dirty="0" smtClean="0"/>
              <a:t>compaction and RF complement</a:t>
            </a:r>
            <a:endParaRPr lang="en-US" dirty="0" smtClean="0"/>
          </a:p>
          <a:p>
            <a:pPr lvl="1"/>
            <a:r>
              <a:rPr lang="en-US" dirty="0" smtClean="0"/>
              <a:t>Acceptable DA evaluation for all 3 configurations</a:t>
            </a:r>
          </a:p>
          <a:p>
            <a:pPr lvl="1"/>
            <a:r>
              <a:rPr lang="en-US" dirty="0" smtClean="0"/>
              <a:t>Implementation of key features of new reduced-length straights</a:t>
            </a:r>
          </a:p>
          <a:p>
            <a:endParaRPr lang="en-US" dirty="0" smtClean="0"/>
          </a:p>
          <a:p>
            <a:r>
              <a:rPr lang="en-US" dirty="0" smtClean="0"/>
              <a:t>Baseline Lattice Choice:  </a:t>
            </a:r>
            <a:br>
              <a:rPr lang="en-US" dirty="0" smtClean="0"/>
            </a:br>
            <a:r>
              <a:rPr lang="en-US" b="1" i="1" dirty="0" smtClean="0"/>
              <a:t>DTC Lattice with TME-style arc cells</a:t>
            </a:r>
            <a:br>
              <a:rPr lang="en-US" b="1" i="1" dirty="0" smtClean="0"/>
            </a:br>
            <a:r>
              <a:rPr lang="en-US" b="1" i="1" dirty="0" smtClean="0"/>
              <a:t/>
            </a:r>
            <a:br>
              <a:rPr lang="en-US" b="1" i="1" dirty="0" smtClean="0"/>
            </a:br>
            <a:r>
              <a:rPr lang="en-US" dirty="0" smtClean="0"/>
              <a:t>DSB and DMC Lattices remain alternates</a:t>
            </a:r>
            <a:endParaRPr lang="en-US" b="1" i="1" dirty="0"/>
          </a:p>
          <a:p>
            <a:endParaRPr lang="en-US" dirty="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13</a:t>
            </a:fld>
            <a:endParaRPr lang="en-US"/>
          </a:p>
        </p:txBody>
      </p:sp>
    </p:spTree>
    <p:extLst>
      <p:ext uri="{BB962C8B-B14F-4D97-AF65-F5344CB8AC3E}">
        <p14:creationId xmlns:p14="http://schemas.microsoft.com/office/powerpoint/2010/main" val="2066945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and Expectations</a:t>
            </a:r>
            <a:endParaRPr lang="en-US" dirty="0"/>
          </a:p>
        </p:txBody>
      </p:sp>
      <p:sp>
        <p:nvSpPr>
          <p:cNvPr id="3" name="Content Placeholder 2"/>
          <p:cNvSpPr>
            <a:spLocks noGrp="1"/>
          </p:cNvSpPr>
          <p:nvPr>
            <p:ph idx="1"/>
          </p:nvPr>
        </p:nvSpPr>
        <p:spPr>
          <a:xfrm>
            <a:off x="76200" y="685800"/>
            <a:ext cx="8915400" cy="5334000"/>
          </a:xfrm>
        </p:spPr>
        <p:txBody>
          <a:bodyPr/>
          <a:lstStyle/>
          <a:p>
            <a:r>
              <a:rPr lang="en-US" sz="2400" dirty="0" smtClean="0"/>
              <a:t>During the month of June, information about the updated straights concept was provided to the CFS group</a:t>
            </a:r>
          </a:p>
          <a:p>
            <a:pPr lvl="1"/>
            <a:r>
              <a:rPr lang="en-US" sz="2000" dirty="0" smtClean="0"/>
              <a:t>Updated layout of key systems</a:t>
            </a:r>
          </a:p>
          <a:p>
            <a:pPr lvl="1"/>
            <a:r>
              <a:rPr lang="en-US" sz="2000" dirty="0" smtClean="0"/>
              <a:t>Re-evaluation of beam line spacing </a:t>
            </a:r>
            <a:r>
              <a:rPr lang="en-US" sz="2000" dirty="0" smtClean="0">
                <a:latin typeface="Wingdings 3" charset="2"/>
                <a:cs typeface="Wingdings 3" charset="2"/>
              </a:rPr>
              <a:t>a</a:t>
            </a:r>
            <a:r>
              <a:rPr lang="en-US" sz="2000" dirty="0" smtClean="0">
                <a:cs typeface="Wingdings 3" charset="2"/>
              </a:rPr>
              <a:t> impact on tunnel diameter</a:t>
            </a:r>
            <a:endParaRPr lang="en-US" sz="2000" dirty="0" smtClean="0"/>
          </a:p>
          <a:p>
            <a:pPr lvl="1"/>
            <a:r>
              <a:rPr lang="en-US" sz="2000" dirty="0" smtClean="0"/>
              <a:t>Review of key utilities criteria</a:t>
            </a:r>
            <a:endParaRPr lang="en-US" sz="2000" dirty="0" smtClean="0"/>
          </a:p>
          <a:p>
            <a:r>
              <a:rPr lang="en-US" sz="2400" dirty="0" smtClean="0"/>
              <a:t>As </a:t>
            </a:r>
            <a:r>
              <a:rPr lang="en-US" sz="2400" dirty="0" smtClean="0"/>
              <a:t>of 1 week ago, </a:t>
            </a:r>
            <a:r>
              <a:rPr lang="en-US" sz="2400" dirty="0" smtClean="0"/>
              <a:t>a new baseline lattice, that meets the critical requirements for the damping ring design, was accepted</a:t>
            </a:r>
            <a:endParaRPr lang="en-US" sz="2000" dirty="0" smtClean="0"/>
          </a:p>
          <a:p>
            <a:pPr lvl="1"/>
            <a:r>
              <a:rPr lang="en-US" sz="2000" dirty="0" smtClean="0"/>
              <a:t>Provides a basis for more detailed physics evaluations planned for the remainder of this year</a:t>
            </a:r>
          </a:p>
          <a:p>
            <a:pPr lvl="1"/>
            <a:r>
              <a:rPr lang="en-US" sz="2000" dirty="0" smtClean="0"/>
              <a:t>Many design details still being refined and brought into full compliance with ILC specifications/needs</a:t>
            </a:r>
          </a:p>
          <a:p>
            <a:pPr lvl="1"/>
            <a:r>
              <a:rPr lang="en-US" sz="2000" dirty="0" smtClean="0"/>
              <a:t>Key evaluations (</a:t>
            </a:r>
            <a:r>
              <a:rPr lang="en-US" sz="2000" dirty="0" err="1" smtClean="0"/>
              <a:t>eg</a:t>
            </a:r>
            <a:r>
              <a:rPr lang="en-US" sz="2000" dirty="0" smtClean="0"/>
              <a:t>, DA including errors) need to be evaluated over the coming months</a:t>
            </a:r>
            <a:endParaRPr lang="en-US" sz="2000" dirty="0"/>
          </a:p>
          <a:p>
            <a:pPr lvl="1"/>
            <a:r>
              <a:rPr lang="en-US" sz="2000" dirty="0" smtClean="0"/>
              <a:t>Anticipate that any necessary adjustments to systems specifications are possible on the 6 month timescale</a:t>
            </a:r>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14</a:t>
            </a:fld>
            <a:endParaRPr lang="en-US" dirty="0"/>
          </a:p>
        </p:txBody>
      </p:sp>
    </p:spTree>
    <p:extLst>
      <p:ext uri="{BB962C8B-B14F-4D97-AF65-F5344CB8AC3E}">
        <p14:creationId xmlns:p14="http://schemas.microsoft.com/office/powerpoint/2010/main" val="299947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This talk will briefly review the motivations and goals for the 2011 Damping Rings Group Lattice Down-Select process</a:t>
            </a:r>
            <a:endParaRPr lang="en-US" dirty="0" smtClean="0"/>
          </a:p>
          <a:p>
            <a:r>
              <a:rPr lang="en-US" dirty="0" smtClean="0"/>
              <a:t>We will briefly review the major </a:t>
            </a:r>
            <a:r>
              <a:rPr lang="en-US" dirty="0" smtClean="0"/>
              <a:t>lattice evaluation criteria and the </a:t>
            </a:r>
            <a:r>
              <a:rPr lang="en-US" dirty="0" smtClean="0"/>
              <a:t>results of the </a:t>
            </a:r>
            <a:r>
              <a:rPr lang="en-US" dirty="0" smtClean="0"/>
              <a:t>ALCPG11 evaluation process</a:t>
            </a:r>
            <a:endParaRPr lang="en-US" dirty="0"/>
          </a:p>
          <a:p>
            <a:r>
              <a:rPr lang="en-US" dirty="0" smtClean="0"/>
              <a:t>Finally we will discuss the down-select which took place on June 28</a:t>
            </a:r>
            <a:r>
              <a:rPr lang="en-US" baseline="30000" dirty="0" smtClean="0"/>
              <a:t>th</a:t>
            </a:r>
            <a:r>
              <a:rPr lang="en-US" dirty="0" smtClean="0"/>
              <a:t> and where </a:t>
            </a:r>
            <a:r>
              <a:rPr lang="en-US" dirty="0" smtClean="0"/>
              <a:t>we presently stand</a:t>
            </a:r>
            <a:endParaRPr lang="en-US" dirty="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2</a:t>
            </a:fld>
            <a:endParaRPr lang="en-US"/>
          </a:p>
        </p:txBody>
      </p:sp>
    </p:spTree>
    <p:extLst>
      <p:ext uri="{BB962C8B-B14F-4D97-AF65-F5344CB8AC3E}">
        <p14:creationId xmlns:p14="http://schemas.microsoft.com/office/powerpoint/2010/main" val="297490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the Lattice Evaluation I</a:t>
            </a:r>
            <a:endParaRPr lang="en-US" dirty="0"/>
          </a:p>
        </p:txBody>
      </p:sp>
      <p:sp>
        <p:nvSpPr>
          <p:cNvPr id="3" name="Content Placeholder 2"/>
          <p:cNvSpPr>
            <a:spLocks noGrp="1"/>
          </p:cNvSpPr>
          <p:nvPr>
            <p:ph idx="1"/>
          </p:nvPr>
        </p:nvSpPr>
        <p:spPr>
          <a:xfrm>
            <a:off x="76200" y="838200"/>
            <a:ext cx="9067800" cy="5486400"/>
          </a:xfrm>
        </p:spPr>
        <p:txBody>
          <a:bodyPr/>
          <a:lstStyle/>
          <a:p>
            <a:r>
              <a:rPr lang="en-US" dirty="0" smtClean="0"/>
              <a:t>Select a new baseline lattice consistent with the new ILC central region design</a:t>
            </a:r>
          </a:p>
          <a:p>
            <a:pPr lvl="1"/>
            <a:r>
              <a:rPr lang="en-US" dirty="0" smtClean="0"/>
              <a:t>Reduced circumference</a:t>
            </a:r>
          </a:p>
          <a:p>
            <a:pPr lvl="1"/>
            <a:r>
              <a:rPr lang="en-US" dirty="0" smtClean="0"/>
              <a:t>New operating requirements</a:t>
            </a:r>
          </a:p>
          <a:p>
            <a:pPr lvl="1"/>
            <a:r>
              <a:rPr lang="en-US" dirty="0" smtClean="0"/>
              <a:t>Preserve key design features of existing baseline (DCO4)</a:t>
            </a:r>
          </a:p>
          <a:p>
            <a:r>
              <a:rPr lang="en-US" dirty="0" smtClean="0"/>
              <a:t>Be ready to begin the process of integrating this design into the final ILC Technical Design</a:t>
            </a:r>
          </a:p>
          <a:p>
            <a:pPr lvl="1"/>
            <a:r>
              <a:rPr lang="en-US" dirty="0" smtClean="0"/>
              <a:t>Detailed description</a:t>
            </a:r>
          </a:p>
          <a:p>
            <a:pPr lvl="1"/>
            <a:r>
              <a:rPr lang="en-US" dirty="0" smtClean="0"/>
              <a:t>Costing</a:t>
            </a:r>
          </a:p>
          <a:p>
            <a:pPr lvl="1"/>
            <a:r>
              <a:rPr lang="en-US" dirty="0" smtClean="0"/>
              <a:t>Performance Evaluation</a:t>
            </a:r>
            <a:endParaRPr lang="en-US" dirty="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dirty="0"/>
          </a:p>
        </p:txBody>
      </p:sp>
      <p:sp>
        <p:nvSpPr>
          <p:cNvPr id="6" name="Slide Number Placeholder 5"/>
          <p:cNvSpPr>
            <a:spLocks noGrp="1"/>
          </p:cNvSpPr>
          <p:nvPr>
            <p:ph type="sldNum" sz="quarter" idx="12"/>
          </p:nvPr>
        </p:nvSpPr>
        <p:spPr/>
        <p:txBody>
          <a:bodyPr/>
          <a:lstStyle/>
          <a:p>
            <a:fld id="{32CE4F39-439C-1A4F-8186-77CDE8E773EC}" type="slidenum">
              <a:rPr lang="en-US" smtClean="0"/>
              <a:pPr/>
              <a:t>3</a:t>
            </a:fld>
            <a:endParaRPr lang="en-US"/>
          </a:p>
        </p:txBody>
      </p:sp>
      <p:sp>
        <p:nvSpPr>
          <p:cNvPr id="7" name="Rectangle 6"/>
          <p:cNvSpPr/>
          <p:nvPr/>
        </p:nvSpPr>
        <p:spPr>
          <a:xfrm rot="20096293">
            <a:off x="4246943" y="4479075"/>
            <a:ext cx="4392398" cy="1200329"/>
          </a:xfrm>
          <a:prstGeom prst="rect">
            <a:avLst/>
          </a:prstGeom>
          <a:noFill/>
        </p:spPr>
        <p:txBody>
          <a:bodyPr wrap="none" lIns="91440" tIns="45720" rIns="91440" bIns="45720">
            <a:spAutoFit/>
          </a:bodyPr>
          <a:lstStyle/>
          <a:p>
            <a:pPr algn="ctr"/>
            <a:r>
              <a:rPr lang="en-US" sz="7200" b="1" cap="none" spc="0" dirty="0" smtClean="0">
                <a:ln w="12700">
                  <a:solidFill>
                    <a:srgbClr val="FF0000"/>
                  </a:solidFill>
                  <a:prstDash val="solid"/>
                </a:ln>
                <a:solidFill>
                  <a:schemeClr val="bg2">
                    <a:tint val="85000"/>
                    <a:satMod val="155000"/>
                    <a:alpha val="25000"/>
                  </a:schemeClr>
                </a:solidFill>
                <a:effectLst>
                  <a:outerShdw blurRad="41275" dist="20320" dir="1800000" algn="tl" rotWithShape="0">
                    <a:srgbClr val="000000">
                      <a:alpha val="40000"/>
                    </a:srgbClr>
                  </a:outerShdw>
                </a:effectLst>
              </a:rPr>
              <a:t>ALCPG11</a:t>
            </a:r>
            <a:endParaRPr lang="en-US" sz="7200" b="1" cap="none" spc="0" dirty="0">
              <a:ln w="12700">
                <a:solidFill>
                  <a:srgbClr val="FF0000"/>
                </a:solidFill>
                <a:prstDash val="solid"/>
              </a:ln>
              <a:solidFill>
                <a:schemeClr val="bg2">
                  <a:tint val="85000"/>
                  <a:satMod val="155000"/>
                  <a:alpha val="2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2475302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Design Modifications</a:t>
            </a:r>
            <a:endParaRPr lang="en-US" dirty="0"/>
          </a:p>
        </p:txBody>
      </p:sp>
      <p:sp>
        <p:nvSpPr>
          <p:cNvPr id="3" name="Content Placeholder 2"/>
          <p:cNvSpPr>
            <a:spLocks noGrp="1"/>
          </p:cNvSpPr>
          <p:nvPr>
            <p:ph idx="1"/>
          </p:nvPr>
        </p:nvSpPr>
        <p:spPr>
          <a:xfrm>
            <a:off x="914400" y="685800"/>
            <a:ext cx="8001000" cy="5638800"/>
          </a:xfrm>
        </p:spPr>
        <p:txBody>
          <a:bodyPr/>
          <a:lstStyle/>
          <a:p>
            <a:r>
              <a:rPr lang="en-US" sz="1600" dirty="0" smtClean="0"/>
              <a:t>Reduction in circumference – 6.4km </a:t>
            </a:r>
            <a:r>
              <a:rPr lang="en-US" sz="1600" dirty="0" smtClean="0">
                <a:latin typeface="Wingdings 3" charset="2"/>
                <a:cs typeface="Wingdings 3" charset="2"/>
              </a:rPr>
              <a:t>a</a:t>
            </a:r>
            <a:r>
              <a:rPr lang="en-US" sz="1600" dirty="0" smtClean="0">
                <a:cs typeface="Wingdings 3" charset="2"/>
              </a:rPr>
              <a:t> 3.2km</a:t>
            </a:r>
          </a:p>
          <a:p>
            <a:pPr lvl="1"/>
            <a:r>
              <a:rPr lang="en-US" sz="1400" dirty="0" smtClean="0">
                <a:cs typeface="Wingdings 3" charset="2"/>
              </a:rPr>
              <a:t>“Low power” operation with 1300 </a:t>
            </a:r>
            <a:r>
              <a:rPr lang="en-US" sz="1400" dirty="0" err="1" smtClean="0">
                <a:cs typeface="Wingdings 3" charset="2"/>
              </a:rPr>
              <a:t>vs</a:t>
            </a:r>
            <a:r>
              <a:rPr lang="en-US" sz="1400" dirty="0" smtClean="0">
                <a:cs typeface="Wingdings 3" charset="2"/>
              </a:rPr>
              <a:t> 2600 bunches (new baseline)</a:t>
            </a:r>
          </a:p>
          <a:p>
            <a:pPr lvl="1"/>
            <a:r>
              <a:rPr lang="en-US" sz="1400" dirty="0" smtClean="0">
                <a:cs typeface="Wingdings 3" charset="2"/>
              </a:rPr>
              <a:t>Maintain beam current and bunch structure </a:t>
            </a:r>
            <a:r>
              <a:rPr lang="en-US" sz="1400" dirty="0" smtClean="0">
                <a:latin typeface="Wingdings 3" charset="2"/>
                <a:cs typeface="Wingdings 3" charset="2"/>
              </a:rPr>
              <a:t>a</a:t>
            </a:r>
            <a:r>
              <a:rPr lang="en-US" sz="1400" dirty="0" smtClean="0">
                <a:cs typeface="Wingdings 3" charset="2"/>
              </a:rPr>
              <a:t> minimal impact on performance with respect to collective effects</a:t>
            </a:r>
          </a:p>
          <a:p>
            <a:r>
              <a:rPr lang="en-US" sz="1600" dirty="0" smtClean="0"/>
              <a:t>Pursue lower momentum compaction design </a:t>
            </a:r>
            <a:r>
              <a:rPr lang="en-US" sz="1600" dirty="0" smtClean="0">
                <a:solidFill>
                  <a:srgbClr val="FF0000"/>
                </a:solidFill>
              </a:rPr>
              <a:t>(target a fixed momentum compaction somewhere in the range of 1.7 to 2.7 × 10</a:t>
            </a:r>
            <a:r>
              <a:rPr lang="en-US" sz="1600" baseline="30000" dirty="0" smtClean="0">
                <a:solidFill>
                  <a:srgbClr val="FF0000"/>
                </a:solidFill>
              </a:rPr>
              <a:t>-4</a:t>
            </a:r>
            <a:r>
              <a:rPr lang="en-US" sz="1600" dirty="0" smtClean="0">
                <a:solidFill>
                  <a:srgbClr val="FF0000"/>
                </a:solidFill>
              </a:rPr>
              <a:t>)</a:t>
            </a:r>
          </a:p>
          <a:p>
            <a:pPr lvl="1"/>
            <a:r>
              <a:rPr lang="en-US" sz="1200" dirty="0" smtClean="0">
                <a:solidFill>
                  <a:srgbClr val="FF0000"/>
                </a:solidFill>
              </a:rPr>
              <a:t>If the lattice allows the momentum compaction to be tuned, then we would be able, in the low power configuration, to go to higher momentum compaction if commissioning indicates problems with instability thresholds.  Note that this depends on the fact that the baseline lattice leaves room for larger RF complements needed for high power and/or 10Hz operation.</a:t>
            </a:r>
            <a:endParaRPr lang="en-US" sz="1800" dirty="0" smtClean="0"/>
          </a:p>
          <a:p>
            <a:pPr lvl="1"/>
            <a:r>
              <a:rPr lang="en-US" sz="1400" dirty="0" smtClean="0"/>
              <a:t>Less conservative design with respect to collective effects</a:t>
            </a:r>
          </a:p>
          <a:p>
            <a:pPr lvl="1"/>
            <a:r>
              <a:rPr lang="en-US" sz="1400" dirty="0" smtClean="0"/>
              <a:t>Smaller RF requirements for 6mm bunch length </a:t>
            </a:r>
            <a:endParaRPr lang="en-US" sz="1600" dirty="0" smtClean="0"/>
          </a:p>
          <a:p>
            <a:r>
              <a:rPr lang="en-US" sz="1600" dirty="0" smtClean="0"/>
              <a:t>Updated Specification for Straights</a:t>
            </a:r>
          </a:p>
          <a:p>
            <a:pPr lvl="1"/>
            <a:r>
              <a:rPr lang="en-US" sz="1400" dirty="0" smtClean="0"/>
              <a:t>Minimize length consistent with 3.2km design requirements</a:t>
            </a:r>
          </a:p>
          <a:p>
            <a:pPr lvl="1"/>
            <a:r>
              <a:rPr lang="en-US" sz="1400" dirty="0" smtClean="0"/>
              <a:t>Maintain injection/extraction layout</a:t>
            </a:r>
          </a:p>
          <a:p>
            <a:pPr lvl="1"/>
            <a:r>
              <a:rPr lang="en-US" sz="1400" dirty="0" smtClean="0"/>
              <a:t>Minimize phase adjustment trombone</a:t>
            </a:r>
          </a:p>
          <a:p>
            <a:pPr lvl="1"/>
            <a:r>
              <a:rPr lang="en-US" sz="1400" dirty="0" smtClean="0"/>
              <a:t>Adjust circumference chicane</a:t>
            </a:r>
          </a:p>
          <a:p>
            <a:pPr lvl="1"/>
            <a:r>
              <a:rPr lang="en-US" sz="1400" dirty="0"/>
              <a:t>S</a:t>
            </a:r>
            <a:r>
              <a:rPr lang="en-US" sz="1400" dirty="0" smtClean="0"/>
              <a:t>pace in RF &amp; wiggler sections for all design options (low &amp; high power, 10Hz ops)</a:t>
            </a:r>
          </a:p>
          <a:p>
            <a:pPr lvl="1"/>
            <a:r>
              <a:rPr lang="en-US" sz="1400" dirty="0" smtClean="0"/>
              <a:t>Added space in wiggler section for photon absorbers</a:t>
            </a:r>
          </a:p>
          <a:p>
            <a:pPr lvl="1"/>
            <a:r>
              <a:rPr lang="en-US" sz="1400" dirty="0" smtClean="0"/>
              <a:t>Preserve CFS interface</a:t>
            </a:r>
          </a:p>
          <a:p>
            <a:r>
              <a:rPr lang="en-US" sz="1600" dirty="0" smtClean="0"/>
              <a:t>Energy Acceptance Specification</a:t>
            </a:r>
          </a:p>
          <a:p>
            <a:pPr lvl="1"/>
            <a:r>
              <a:rPr lang="en-US" sz="1400" dirty="0" smtClean="0"/>
              <a:t>Injection ±0.5%</a:t>
            </a:r>
          </a:p>
          <a:p>
            <a:pPr lvl="1"/>
            <a:r>
              <a:rPr lang="en-US" sz="1400" dirty="0" smtClean="0"/>
              <a:t>For quantum lifetime desire at least </a:t>
            </a:r>
            <a:r>
              <a:rPr lang="en-US" sz="1400" dirty="0"/>
              <a:t>±</a:t>
            </a:r>
            <a:r>
              <a:rPr lang="en-US" sz="1400" dirty="0" smtClean="0"/>
              <a:t>0.75% </a:t>
            </a:r>
            <a:r>
              <a:rPr lang="en-US" sz="1400" dirty="0" smtClean="0">
                <a:latin typeface="Wingdings 3" charset="2"/>
                <a:cs typeface="Wingdings 3" charset="2"/>
              </a:rPr>
              <a:t>a</a:t>
            </a:r>
            <a:r>
              <a:rPr lang="en-US" sz="1400" dirty="0" smtClean="0">
                <a:cs typeface="Wingdings 3" charset="2"/>
              </a:rPr>
              <a:t> lattice evaluations at </a:t>
            </a:r>
            <a:r>
              <a:rPr lang="en-US" sz="1400" dirty="0" smtClean="0"/>
              <a:t>±</a:t>
            </a:r>
            <a:r>
              <a:rPr lang="en-US" sz="1400" dirty="0"/>
              <a:t>1</a:t>
            </a:r>
            <a:r>
              <a:rPr lang="en-US" sz="1400" dirty="0" smtClean="0"/>
              <a:t>% </a:t>
            </a:r>
            <a:endParaRPr lang="en-US" sz="1400" dirty="0"/>
          </a:p>
          <a:p>
            <a:endParaRPr lang="en-US" sz="2000" dirty="0" smtClean="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dirty="0"/>
          </a:p>
        </p:txBody>
      </p:sp>
      <p:sp>
        <p:nvSpPr>
          <p:cNvPr id="6" name="Slide Number Placeholder 5"/>
          <p:cNvSpPr>
            <a:spLocks noGrp="1"/>
          </p:cNvSpPr>
          <p:nvPr>
            <p:ph type="sldNum" sz="quarter" idx="12"/>
          </p:nvPr>
        </p:nvSpPr>
        <p:spPr/>
        <p:txBody>
          <a:bodyPr/>
          <a:lstStyle/>
          <a:p>
            <a:fld id="{32CE4F39-439C-1A4F-8186-77CDE8E773EC}" type="slidenum">
              <a:rPr lang="en-US" smtClean="0"/>
              <a:pPr/>
              <a:t>4</a:t>
            </a:fld>
            <a:endParaRPr lang="en-US"/>
          </a:p>
        </p:txBody>
      </p:sp>
      <p:sp>
        <p:nvSpPr>
          <p:cNvPr id="7" name="Rectangle 6"/>
          <p:cNvSpPr/>
          <p:nvPr/>
        </p:nvSpPr>
        <p:spPr>
          <a:xfrm rot="20096293">
            <a:off x="5000459" y="3336075"/>
            <a:ext cx="4392398" cy="1200329"/>
          </a:xfrm>
          <a:prstGeom prst="rect">
            <a:avLst/>
          </a:prstGeom>
          <a:noFill/>
        </p:spPr>
        <p:txBody>
          <a:bodyPr wrap="none" lIns="91440" tIns="45720" rIns="91440" bIns="45720">
            <a:spAutoFit/>
          </a:bodyPr>
          <a:lstStyle/>
          <a:p>
            <a:pPr algn="ctr"/>
            <a:r>
              <a:rPr lang="en-US" sz="7200" b="1" cap="none" spc="0" dirty="0" smtClean="0">
                <a:ln w="12700">
                  <a:solidFill>
                    <a:srgbClr val="FF0000"/>
                  </a:solidFill>
                  <a:prstDash val="solid"/>
                </a:ln>
                <a:solidFill>
                  <a:schemeClr val="bg2">
                    <a:tint val="85000"/>
                    <a:satMod val="155000"/>
                    <a:alpha val="25000"/>
                  </a:schemeClr>
                </a:solidFill>
                <a:effectLst>
                  <a:outerShdw blurRad="41275" dist="20320" dir="1800000" algn="tl" rotWithShape="0">
                    <a:srgbClr val="000000">
                      <a:alpha val="40000"/>
                    </a:srgbClr>
                  </a:outerShdw>
                </a:effectLst>
              </a:rPr>
              <a:t>ALCPG11</a:t>
            </a:r>
            <a:endParaRPr lang="en-US" sz="7200" b="1" cap="none" spc="0" dirty="0">
              <a:ln w="12700">
                <a:solidFill>
                  <a:srgbClr val="FF0000"/>
                </a:solidFill>
                <a:prstDash val="solid"/>
              </a:ln>
              <a:solidFill>
                <a:schemeClr val="bg2">
                  <a:tint val="85000"/>
                  <a:satMod val="155000"/>
                  <a:alpha val="2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218112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2011 Evaluation Criteria</a:t>
            </a:r>
            <a:endParaRPr lang="en-US" dirty="0"/>
          </a:p>
        </p:txBody>
      </p:sp>
      <p:sp>
        <p:nvSpPr>
          <p:cNvPr id="3" name="Content Placeholder 2"/>
          <p:cNvSpPr>
            <a:spLocks noGrp="1"/>
          </p:cNvSpPr>
          <p:nvPr>
            <p:ph idx="1"/>
          </p:nvPr>
        </p:nvSpPr>
        <p:spPr>
          <a:xfrm>
            <a:off x="1066800" y="990600"/>
            <a:ext cx="7391400" cy="5334000"/>
          </a:xfrm>
        </p:spPr>
        <p:txBody>
          <a:bodyPr/>
          <a:lstStyle/>
          <a:p>
            <a:pPr marL="0" indent="0">
              <a:buNone/>
            </a:pPr>
            <a:r>
              <a:rPr lang="en-US" dirty="0" smtClean="0"/>
              <a:t>Based on 2008 Evaluation Criteria</a:t>
            </a:r>
          </a:p>
          <a:p>
            <a:pPr marL="514350" indent="-514350">
              <a:buFont typeface="+mj-lt"/>
              <a:buAutoNum type="arabicPeriod"/>
            </a:pPr>
            <a:r>
              <a:rPr lang="en-US" dirty="0" smtClean="0">
                <a:solidFill>
                  <a:srgbClr val="660066"/>
                </a:solidFill>
              </a:rPr>
              <a:t>Lattice </a:t>
            </a:r>
            <a:r>
              <a:rPr lang="en-US" dirty="0">
                <a:solidFill>
                  <a:srgbClr val="660066"/>
                </a:solidFill>
              </a:rPr>
              <a:t>Design and Dynamical </a:t>
            </a:r>
            <a:r>
              <a:rPr lang="en-US" dirty="0" smtClean="0">
                <a:solidFill>
                  <a:srgbClr val="660066"/>
                </a:solidFill>
              </a:rPr>
              <a:t>Properties</a:t>
            </a:r>
          </a:p>
          <a:p>
            <a:pPr marL="514350" indent="-514350">
              <a:buFont typeface="+mj-lt"/>
              <a:buAutoNum type="arabicPeriod"/>
            </a:pPr>
            <a:r>
              <a:rPr lang="en-US" strike="sngStrike" dirty="0" smtClean="0">
                <a:solidFill>
                  <a:srgbClr val="000000"/>
                </a:solidFill>
              </a:rPr>
              <a:t>Conventional Facilities and Layout</a:t>
            </a:r>
            <a:endParaRPr lang="en-US" strike="sngStrike" dirty="0">
              <a:solidFill>
                <a:srgbClr val="000000"/>
              </a:solidFill>
            </a:endParaRPr>
          </a:p>
          <a:p>
            <a:pPr marL="514350" indent="-457200">
              <a:buFont typeface="+mj-lt"/>
              <a:buAutoNum type="arabicPeriod"/>
            </a:pPr>
            <a:r>
              <a:rPr lang="en-US" dirty="0" smtClean="0">
                <a:solidFill>
                  <a:srgbClr val="660066"/>
                </a:solidFill>
              </a:rPr>
              <a:t>Magnets</a:t>
            </a:r>
            <a:r>
              <a:rPr lang="en-US" dirty="0">
                <a:solidFill>
                  <a:srgbClr val="660066"/>
                </a:solidFill>
              </a:rPr>
              <a:t>, Supports and Power Supplies</a:t>
            </a:r>
          </a:p>
          <a:p>
            <a:pPr marL="514350" indent="-457200">
              <a:buFont typeface="+mj-lt"/>
              <a:buAutoNum type="arabicPeriod"/>
            </a:pPr>
            <a:r>
              <a:rPr lang="en-US" strike="sngStrike" dirty="0">
                <a:solidFill>
                  <a:schemeClr val="accent6">
                    <a:lumMod val="60000"/>
                    <a:lumOff val="40000"/>
                  </a:schemeClr>
                </a:solidFill>
              </a:rPr>
              <a:t>Vacuum System and Radiation Handling</a:t>
            </a:r>
          </a:p>
          <a:p>
            <a:pPr marL="514350" indent="-457200">
              <a:buFont typeface="+mj-lt"/>
              <a:buAutoNum type="arabicPeriod"/>
            </a:pPr>
            <a:r>
              <a:rPr lang="en-US" dirty="0">
                <a:solidFill>
                  <a:srgbClr val="660066"/>
                </a:solidFill>
              </a:rPr>
              <a:t>RF </a:t>
            </a:r>
            <a:r>
              <a:rPr lang="en-US" dirty="0" smtClean="0">
                <a:solidFill>
                  <a:srgbClr val="660066"/>
                </a:solidFill>
              </a:rPr>
              <a:t>System</a:t>
            </a:r>
          </a:p>
          <a:p>
            <a:pPr marL="514350" indent="-457200">
              <a:buFont typeface="+mj-lt"/>
              <a:buAutoNum type="arabicPeriod"/>
            </a:pPr>
            <a:r>
              <a:rPr lang="en-US" strike="sngStrike" dirty="0" smtClean="0">
                <a:solidFill>
                  <a:srgbClr val="000000"/>
                </a:solidFill>
              </a:rPr>
              <a:t>Injection and Extraction Systems</a:t>
            </a:r>
            <a:endParaRPr lang="en-US" strike="sngStrike" dirty="0">
              <a:solidFill>
                <a:srgbClr val="000000"/>
              </a:solidFill>
            </a:endParaRPr>
          </a:p>
          <a:p>
            <a:pPr marL="514350" indent="-457200">
              <a:buFont typeface="+mj-lt"/>
              <a:buAutoNum type="arabicPeriod"/>
            </a:pPr>
            <a:r>
              <a:rPr lang="en-US" strike="sngStrike" dirty="0" smtClean="0">
                <a:solidFill>
                  <a:srgbClr val="6B6BCF"/>
                </a:solidFill>
              </a:rPr>
              <a:t>Space for Instrumentation </a:t>
            </a:r>
            <a:r>
              <a:rPr lang="en-US" strike="sngStrike" dirty="0">
                <a:solidFill>
                  <a:srgbClr val="6B6BCF"/>
                </a:solidFill>
              </a:rPr>
              <a:t>and </a:t>
            </a:r>
            <a:r>
              <a:rPr lang="en-US" strike="sngStrike" dirty="0" smtClean="0">
                <a:solidFill>
                  <a:srgbClr val="6B6BCF"/>
                </a:solidFill>
              </a:rPr>
              <a:t>Diagnostics</a:t>
            </a:r>
          </a:p>
          <a:p>
            <a:pPr marL="514350" indent="-457200">
              <a:buFont typeface="+mj-lt"/>
              <a:buAutoNum type="arabicPeriod"/>
            </a:pPr>
            <a:r>
              <a:rPr lang="en-US" strike="sngStrike" dirty="0" smtClean="0">
                <a:solidFill>
                  <a:srgbClr val="000000"/>
                </a:solidFill>
              </a:rPr>
              <a:t>Control system, availability, reliability</a:t>
            </a:r>
            <a:endParaRPr lang="en-US" strike="sngStrike" dirty="0">
              <a:solidFill>
                <a:srgbClr val="000000"/>
              </a:solidFill>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July 7, 2011</a:t>
            </a:r>
            <a:endParaRPr lang="en-US"/>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5</a:t>
            </a:fld>
            <a:endParaRPr lang="en-US"/>
          </a:p>
        </p:txBody>
      </p:sp>
      <p:grpSp>
        <p:nvGrpSpPr>
          <p:cNvPr id="22" name="Group 21"/>
          <p:cNvGrpSpPr/>
          <p:nvPr/>
        </p:nvGrpSpPr>
        <p:grpSpPr>
          <a:xfrm>
            <a:off x="762000" y="2287868"/>
            <a:ext cx="381000" cy="3505200"/>
            <a:chOff x="762000" y="2287868"/>
            <a:chExt cx="381000" cy="3505200"/>
          </a:xfrm>
        </p:grpSpPr>
        <p:cxnSp>
          <p:nvCxnSpPr>
            <p:cNvPr id="9" name="Elbow Connector 8"/>
            <p:cNvCxnSpPr/>
            <p:nvPr/>
          </p:nvCxnSpPr>
          <p:spPr bwMode="auto">
            <a:xfrm rot="16200000" flipH="1">
              <a:off x="152400" y="4802468"/>
              <a:ext cx="1600200" cy="381000"/>
            </a:xfrm>
            <a:prstGeom prst="bentConnector3">
              <a:avLst>
                <a:gd name="adj1" fmla="val 99524"/>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Elbow Connector 11"/>
            <p:cNvCxnSpPr/>
            <p:nvPr/>
          </p:nvCxnSpPr>
          <p:spPr bwMode="auto">
            <a:xfrm rot="16200000" flipH="1">
              <a:off x="152400" y="3354668"/>
              <a:ext cx="1600200" cy="381000"/>
            </a:xfrm>
            <a:prstGeom prst="bentConnector3">
              <a:avLst>
                <a:gd name="adj1" fmla="val 99524"/>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Elbow Connector 12"/>
            <p:cNvCxnSpPr/>
            <p:nvPr/>
          </p:nvCxnSpPr>
          <p:spPr bwMode="auto">
            <a:xfrm rot="5400000" flipH="1" flipV="1">
              <a:off x="-114300" y="3164168"/>
              <a:ext cx="2057400" cy="304800"/>
            </a:xfrm>
            <a:prstGeom prst="bentConnector3">
              <a:avLst>
                <a:gd name="adj1" fmla="val 99876"/>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cxnSp>
        <p:nvCxnSpPr>
          <p:cNvPr id="25" name="Elbow Connector 24"/>
          <p:cNvCxnSpPr/>
          <p:nvPr/>
        </p:nvCxnSpPr>
        <p:spPr bwMode="auto">
          <a:xfrm rot="5400000" flipH="1">
            <a:off x="7848598" y="3962399"/>
            <a:ext cx="1600200" cy="381000"/>
          </a:xfrm>
          <a:prstGeom prst="bentConnector3">
            <a:avLst>
              <a:gd name="adj1" fmla="val 99524"/>
            </a:avLst>
          </a:prstGeom>
          <a:solidFill>
            <a:schemeClr val="accent1"/>
          </a:solidFill>
          <a:ln w="25400" cap="flat" cmpd="sng" algn="ctr">
            <a:solidFill>
              <a:schemeClr val="accent2">
                <a:lumMod val="60000"/>
                <a:lumOff val="40000"/>
              </a:schemeClr>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Elbow Connector 25"/>
          <p:cNvCxnSpPr/>
          <p:nvPr/>
        </p:nvCxnSpPr>
        <p:spPr bwMode="auto">
          <a:xfrm rot="5400000">
            <a:off x="7124697" y="3467100"/>
            <a:ext cx="1828804" cy="1600201"/>
          </a:xfrm>
          <a:prstGeom prst="bentConnector3">
            <a:avLst>
              <a:gd name="adj1" fmla="val 101111"/>
            </a:avLst>
          </a:prstGeom>
          <a:solidFill>
            <a:schemeClr val="accent1"/>
          </a:solidFill>
          <a:ln w="25400" cap="flat" cmpd="sng" algn="ctr">
            <a:solidFill>
              <a:schemeClr val="accent2">
                <a:lumMod val="60000"/>
                <a:lumOff val="40000"/>
              </a:schemeClr>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Rectangle 33"/>
          <p:cNvSpPr/>
          <p:nvPr/>
        </p:nvSpPr>
        <p:spPr>
          <a:xfrm>
            <a:off x="6873571" y="3505200"/>
            <a:ext cx="1965627" cy="1323439"/>
          </a:xfrm>
          <a:prstGeom prst="rect">
            <a:avLst/>
          </a:prstGeom>
          <a:noFill/>
        </p:spPr>
        <p:txBody>
          <a:bodyPr wrap="none" lIns="91440" tIns="45720" rIns="91440" bIns="45720">
            <a:spAutoFit/>
          </a:bodyPr>
          <a:lstStyle/>
          <a:p>
            <a:pPr algn="ctr"/>
            <a:r>
              <a:rPr lang="en-US" sz="2000" b="1" dirty="0" err="1" smtClean="0">
                <a:ln w="12700">
                  <a:solidFill>
                    <a:schemeClr val="tx2">
                      <a:satMod val="155000"/>
                    </a:schemeClr>
                  </a:solidFill>
                  <a:prstDash val="solid"/>
                </a:ln>
                <a:solidFill>
                  <a:srgbClr val="6B6BCF"/>
                </a:solidFill>
                <a:effectLst>
                  <a:outerShdw blurRad="41275" dist="20320" dir="1800000" algn="tl" rotWithShape="0">
                    <a:srgbClr val="000000">
                      <a:alpha val="40000"/>
                    </a:srgbClr>
                  </a:outerShdw>
                </a:effectLst>
                <a:latin typeface="Wingdings 3" charset="2"/>
                <a:cs typeface="Wingdings 3" charset="2"/>
              </a:rPr>
              <a:t>a</a:t>
            </a:r>
            <a:r>
              <a:rPr lang="en-US" sz="2000" b="1" dirty="0" err="1" smtClean="0">
                <a:ln w="12700">
                  <a:solidFill>
                    <a:schemeClr val="tx2">
                      <a:satMod val="155000"/>
                    </a:schemeClr>
                  </a:solidFill>
                  <a:prstDash val="solid"/>
                </a:ln>
                <a:solidFill>
                  <a:srgbClr val="6B6BCF"/>
                </a:solidFill>
                <a:effectLst>
                  <a:outerShdw blurRad="41275" dist="20320" dir="1800000" algn="tl" rotWithShape="0">
                    <a:srgbClr val="000000">
                      <a:alpha val="40000"/>
                    </a:srgbClr>
                  </a:outerShdw>
                </a:effectLst>
              </a:rPr>
              <a:t>No</a:t>
            </a:r>
            <a:r>
              <a:rPr lang="en-US" sz="2000" b="1" dirty="0" smtClean="0">
                <a:ln w="12700">
                  <a:solidFill>
                    <a:schemeClr val="tx2">
                      <a:satMod val="155000"/>
                    </a:schemeClr>
                  </a:solidFill>
                  <a:prstDash val="solid"/>
                </a:ln>
                <a:solidFill>
                  <a:srgbClr val="6B6BCF"/>
                </a:solidFill>
                <a:effectLst>
                  <a:outerShdw blurRad="41275" dist="20320" dir="1800000" algn="tl" rotWithShape="0">
                    <a:srgbClr val="000000">
                      <a:alpha val="40000"/>
                    </a:srgbClr>
                  </a:outerShdw>
                </a:effectLst>
              </a:rPr>
              <a:t> </a:t>
            </a:r>
            <a:endParaRPr lang="en-US" sz="2000" b="1" dirty="0" smtClean="0">
              <a:ln w="12700">
                <a:solidFill>
                  <a:schemeClr val="tx2">
                    <a:satMod val="155000"/>
                  </a:schemeClr>
                </a:solidFill>
                <a:prstDash val="solid"/>
              </a:ln>
              <a:solidFill>
                <a:srgbClr val="6B6BCF"/>
              </a:solidFill>
              <a:effectLst>
                <a:outerShdw blurRad="41275" dist="20320" dir="1800000" algn="tl" rotWithShape="0">
                  <a:srgbClr val="000000">
                    <a:alpha val="40000"/>
                  </a:srgbClr>
                </a:outerShdw>
              </a:effectLst>
            </a:endParaRPr>
          </a:p>
          <a:p>
            <a:pPr algn="ctr"/>
            <a:r>
              <a:rPr lang="en-US" sz="2000" b="1" dirty="0" smtClean="0">
                <a:ln w="12700">
                  <a:solidFill>
                    <a:schemeClr val="tx2">
                      <a:satMod val="155000"/>
                    </a:schemeClr>
                  </a:solidFill>
                  <a:prstDash val="solid"/>
                </a:ln>
                <a:solidFill>
                  <a:srgbClr val="6B6BCF"/>
                </a:solidFill>
                <a:effectLst>
                  <a:outerShdw blurRad="41275" dist="20320" dir="1800000" algn="tl" rotWithShape="0">
                    <a:srgbClr val="000000">
                      <a:alpha val="40000"/>
                    </a:srgbClr>
                  </a:outerShdw>
                </a:effectLst>
              </a:rPr>
              <a:t>Distinguishing </a:t>
            </a:r>
          </a:p>
          <a:p>
            <a:pPr algn="ctr"/>
            <a:r>
              <a:rPr lang="en-US" sz="2000" b="1" dirty="0" smtClean="0">
                <a:ln w="12700">
                  <a:solidFill>
                    <a:schemeClr val="tx2">
                      <a:satMod val="155000"/>
                    </a:schemeClr>
                  </a:solidFill>
                  <a:prstDash val="solid"/>
                </a:ln>
                <a:solidFill>
                  <a:srgbClr val="6B6BCF"/>
                </a:solidFill>
                <a:effectLst>
                  <a:outerShdw blurRad="41275" dist="20320" dir="1800000" algn="tl" rotWithShape="0">
                    <a:srgbClr val="000000">
                      <a:alpha val="40000"/>
                    </a:srgbClr>
                  </a:outerShdw>
                </a:effectLst>
              </a:rPr>
              <a:t>Criteria – </a:t>
            </a:r>
          </a:p>
          <a:p>
            <a:pPr algn="ctr"/>
            <a:r>
              <a:rPr lang="en-US" sz="2000" b="1" dirty="0" smtClean="0">
                <a:ln w="12700">
                  <a:solidFill>
                    <a:schemeClr val="tx2">
                      <a:satMod val="155000"/>
                    </a:schemeClr>
                  </a:solidFill>
                  <a:prstDash val="solid"/>
                </a:ln>
                <a:solidFill>
                  <a:srgbClr val="6B6BCF"/>
                </a:solidFill>
                <a:effectLst>
                  <a:outerShdw blurRad="41275" dist="20320" dir="1800000" algn="tl" rotWithShape="0">
                    <a:srgbClr val="000000">
                      <a:alpha val="40000"/>
                    </a:srgbClr>
                  </a:outerShdw>
                </a:effectLst>
              </a:rPr>
              <a:t>ALCPG11</a:t>
            </a:r>
            <a:endParaRPr lang="en-US" sz="2000" b="1" cap="none" spc="0" dirty="0">
              <a:ln w="12700">
                <a:solidFill>
                  <a:schemeClr val="tx2">
                    <a:satMod val="155000"/>
                  </a:schemeClr>
                </a:solidFill>
                <a:prstDash val="solid"/>
              </a:ln>
              <a:solidFill>
                <a:srgbClr val="6B6BCF"/>
              </a:solidFill>
              <a:effectLst>
                <a:outerShdw blurRad="41275" dist="20320" dir="1800000" algn="tl" rotWithShape="0">
                  <a:srgbClr val="000000">
                    <a:alpha val="40000"/>
                  </a:srgbClr>
                </a:outerShdw>
              </a:effectLst>
            </a:endParaRPr>
          </a:p>
        </p:txBody>
      </p:sp>
      <p:sp>
        <p:nvSpPr>
          <p:cNvPr id="35" name="Rectangle 34"/>
          <p:cNvSpPr/>
          <p:nvPr/>
        </p:nvSpPr>
        <p:spPr>
          <a:xfrm rot="16200000">
            <a:off x="-1903629" y="3503830"/>
            <a:ext cx="4816969" cy="400110"/>
          </a:xfrm>
          <a:prstGeom prst="rect">
            <a:avLst/>
          </a:prstGeom>
          <a:noFill/>
        </p:spPr>
        <p:txBody>
          <a:bodyPr wrap="none" lIns="91440" tIns="45720" rIns="91440" bIns="45720">
            <a:spAutoFit/>
          </a:bodyPr>
          <a:lstStyle/>
          <a:p>
            <a:pPr algn="ctr"/>
            <a:r>
              <a:rPr lang="en-US"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Eliminated from Review Pre-ALCPG11</a:t>
            </a:r>
            <a:endParaRPr lang="en-US"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8341943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ppt_x"/>
                                          </p:val>
                                        </p:tav>
                                        <p:tav tm="100000">
                                          <p:val>
                                            <p:strVal val="#ppt_x"/>
                                          </p:val>
                                        </p:tav>
                                      </p:tavLst>
                                    </p:anim>
                                    <p:anim calcmode="lin" valueType="num">
                                      <p:cBhvr additive="base">
                                        <p:cTn id="18" dur="500" fill="hold"/>
                                        <p:tgtEl>
                                          <p:spTgt spid="25"/>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additive="base">
                                        <p:cTn id="21" dur="500" fill="hold"/>
                                        <p:tgtEl>
                                          <p:spTgt spid="26"/>
                                        </p:tgtEl>
                                        <p:attrNameLst>
                                          <p:attrName>ppt_x</p:attrName>
                                        </p:attrNameLst>
                                      </p:cBhvr>
                                      <p:tavLst>
                                        <p:tav tm="0">
                                          <p:val>
                                            <p:strVal val="#ppt_x"/>
                                          </p:val>
                                        </p:tav>
                                        <p:tav tm="100000">
                                          <p:val>
                                            <p:strVal val="#ppt_x"/>
                                          </p:val>
                                        </p:tav>
                                      </p:tavLst>
                                    </p:anim>
                                    <p:anim calcmode="lin" valueType="num">
                                      <p:cBhvr additive="base">
                                        <p:cTn id="22" dur="500" fill="hold"/>
                                        <p:tgtEl>
                                          <p:spTgt spid="2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696200" cy="914400"/>
          </a:xfrm>
        </p:spPr>
        <p:txBody>
          <a:bodyPr/>
          <a:lstStyle/>
          <a:p>
            <a:r>
              <a:rPr lang="en-US" dirty="0" smtClean="0"/>
              <a:t>Lattice Evaluation – Item 1</a:t>
            </a:r>
            <a:endParaRPr lang="en-US" dirty="0"/>
          </a:p>
        </p:txBody>
      </p:sp>
      <p:sp>
        <p:nvSpPr>
          <p:cNvPr id="3" name="Content Placeholder 2"/>
          <p:cNvSpPr>
            <a:spLocks noGrp="1"/>
          </p:cNvSpPr>
          <p:nvPr>
            <p:ph idx="1"/>
          </p:nvPr>
        </p:nvSpPr>
        <p:spPr>
          <a:xfrm>
            <a:off x="685800" y="838200"/>
            <a:ext cx="8382000" cy="5334000"/>
          </a:xfrm>
        </p:spPr>
        <p:txBody>
          <a:bodyPr/>
          <a:lstStyle/>
          <a:p>
            <a:r>
              <a:rPr lang="en-GB" b="1" dirty="0"/>
              <a:t>Lattice </a:t>
            </a:r>
            <a:r>
              <a:rPr lang="en-GB" b="1" dirty="0" smtClean="0"/>
              <a:t>Design </a:t>
            </a:r>
            <a:r>
              <a:rPr lang="en-GB" b="1" dirty="0"/>
              <a:t>and </a:t>
            </a:r>
            <a:r>
              <a:rPr lang="en-GB" b="1" dirty="0" smtClean="0"/>
              <a:t>Dynamical </a:t>
            </a:r>
            <a:r>
              <a:rPr lang="en-GB" b="1" dirty="0"/>
              <a:t>P</a:t>
            </a:r>
            <a:r>
              <a:rPr lang="en-GB" b="1" dirty="0" smtClean="0"/>
              <a:t>roperties</a:t>
            </a:r>
            <a:endParaRPr lang="en-US" dirty="0"/>
          </a:p>
          <a:p>
            <a:pPr marL="514350" indent="-514350">
              <a:buFont typeface="+mj-lt"/>
              <a:buAutoNum type="alphaLcParenR"/>
            </a:pPr>
            <a:r>
              <a:rPr lang="en-GB" sz="1800" dirty="0" smtClean="0"/>
              <a:t>Is </a:t>
            </a:r>
            <a:r>
              <a:rPr lang="en-GB" sz="1800" dirty="0"/>
              <a:t>the design complete?  Does it include all necessary systems, such as injection/extraction optics, RF, wiggler, circumference chicane, tune trombone, </a:t>
            </a:r>
            <a:r>
              <a:rPr lang="en-GB" sz="1800" dirty="0" err="1"/>
              <a:t>etc</a:t>
            </a:r>
            <a:r>
              <a:rPr lang="en-GB" sz="1800" dirty="0"/>
              <a:t>?</a:t>
            </a:r>
            <a:endParaRPr lang="en-US" sz="1800" dirty="0"/>
          </a:p>
          <a:p>
            <a:pPr marL="514350" indent="-514350">
              <a:buFont typeface="+mj-lt"/>
              <a:buAutoNum type="alphaLcParenR"/>
            </a:pPr>
            <a:r>
              <a:rPr lang="en-GB" sz="1800" dirty="0" smtClean="0"/>
              <a:t>Is </a:t>
            </a:r>
            <a:r>
              <a:rPr lang="en-GB" sz="1800" dirty="0"/>
              <a:t>there sufficient margin in general dynamical parameters (damping times, equilibrium </a:t>
            </a:r>
            <a:r>
              <a:rPr lang="en-GB" sz="1800" dirty="0" err="1"/>
              <a:t>emittance</a:t>
            </a:r>
            <a:r>
              <a:rPr lang="en-GB" sz="1800" dirty="0"/>
              <a:t> and energy spread, etc.)?</a:t>
            </a:r>
            <a:endParaRPr lang="en-US" sz="1800" dirty="0"/>
          </a:p>
          <a:p>
            <a:pPr marL="514350" indent="-514350">
              <a:buFont typeface="+mj-lt"/>
              <a:buAutoNum type="alphaLcParenR"/>
            </a:pPr>
            <a:r>
              <a:rPr lang="en-GB" sz="1800" dirty="0" smtClean="0"/>
              <a:t>Does </a:t>
            </a:r>
            <a:r>
              <a:rPr lang="en-GB" sz="1800" dirty="0"/>
              <a:t>the momentum compaction factor provide a good compromise between RF requirements, at 6 mm bunch length, and instability thresholds?</a:t>
            </a:r>
            <a:endParaRPr lang="en-US" sz="1800" dirty="0"/>
          </a:p>
          <a:p>
            <a:pPr marL="514350" indent="-514350">
              <a:buFont typeface="+mj-lt"/>
              <a:buAutoNum type="alphaLcParenR"/>
            </a:pPr>
            <a:r>
              <a:rPr lang="en-GB" sz="1800" dirty="0" smtClean="0"/>
              <a:t>How </a:t>
            </a:r>
            <a:r>
              <a:rPr lang="en-GB" sz="1800" dirty="0"/>
              <a:t>does the lattice compare with others in terms of sensitivity to collective effects (such as impedance-driven instabilities, </a:t>
            </a:r>
            <a:r>
              <a:rPr lang="en-GB" sz="1800" dirty="0" err="1"/>
              <a:t>intrabeam</a:t>
            </a:r>
            <a:r>
              <a:rPr lang="en-GB" sz="1800" dirty="0"/>
              <a:t> scattering, space charge, ion effects, and electron cloud)?</a:t>
            </a:r>
            <a:endParaRPr lang="en-US" sz="1800" dirty="0"/>
          </a:p>
          <a:p>
            <a:pPr marL="514350" indent="-514350">
              <a:buFont typeface="+mj-lt"/>
              <a:buAutoNum type="alphaLcParenR"/>
            </a:pPr>
            <a:r>
              <a:rPr lang="en-GB" sz="1800" dirty="0" smtClean="0"/>
              <a:t>How </a:t>
            </a:r>
            <a:r>
              <a:rPr lang="en-GB" sz="1800" dirty="0"/>
              <a:t>much flexibility is there in tuning the momentum compaction factor?</a:t>
            </a:r>
            <a:endParaRPr lang="en-US" sz="1800" dirty="0"/>
          </a:p>
          <a:p>
            <a:pPr marL="514350" indent="-514350">
              <a:buFont typeface="+mj-lt"/>
              <a:buAutoNum type="alphaLcParenR"/>
            </a:pPr>
            <a:r>
              <a:rPr lang="en-GB" sz="1800" dirty="0" smtClean="0"/>
              <a:t>Is </a:t>
            </a:r>
            <a:r>
              <a:rPr lang="en-GB" sz="1800" dirty="0"/>
              <a:t>the dynamic aperture sufficient?</a:t>
            </a:r>
            <a:endParaRPr lang="en-US" sz="1800" dirty="0"/>
          </a:p>
          <a:p>
            <a:pPr marL="514350" indent="-514350">
              <a:buFont typeface="+mj-lt"/>
              <a:buAutoNum type="alphaLcParenR"/>
            </a:pPr>
            <a:r>
              <a:rPr lang="en-GB" sz="1800" dirty="0" smtClean="0"/>
              <a:t>Are </a:t>
            </a:r>
            <a:r>
              <a:rPr lang="en-GB" sz="1800" dirty="0"/>
              <a:t>there any particular benefits or concerns with the dynamics, specific to the lattice?</a:t>
            </a:r>
            <a:endParaRPr lang="en-US" sz="1800" dirty="0"/>
          </a:p>
          <a:p>
            <a:endParaRPr lang="en-US" dirty="0"/>
          </a:p>
        </p:txBody>
      </p:sp>
      <p:sp>
        <p:nvSpPr>
          <p:cNvPr id="4" name="Date Placeholder 3"/>
          <p:cNvSpPr>
            <a:spLocks noGrp="1"/>
          </p:cNvSpPr>
          <p:nvPr>
            <p:ph type="dt" sz="half" idx="10"/>
          </p:nvPr>
        </p:nvSpPr>
        <p:spPr/>
        <p:txBody>
          <a:bodyPr/>
          <a:lstStyle/>
          <a:p>
            <a:r>
              <a:rPr lang="en-US" smtClean="0"/>
              <a:t>July 7, 2011</a:t>
            </a:r>
            <a:endParaRPr lang="en-US" dirty="0"/>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6</a:t>
            </a:fld>
            <a:endParaRPr lang="en-US"/>
          </a:p>
        </p:txBody>
      </p:sp>
    </p:spTree>
    <p:extLst>
      <p:ext uri="{BB962C8B-B14F-4D97-AF65-F5344CB8AC3E}">
        <p14:creationId xmlns:p14="http://schemas.microsoft.com/office/powerpoint/2010/main" val="39783113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696200" cy="914400"/>
          </a:xfrm>
        </p:spPr>
        <p:txBody>
          <a:bodyPr/>
          <a:lstStyle/>
          <a:p>
            <a:r>
              <a:rPr lang="en-US" dirty="0" smtClean="0"/>
              <a:t>Lattice Evaluation – Item 2</a:t>
            </a:r>
            <a:endParaRPr lang="en-US" dirty="0"/>
          </a:p>
        </p:txBody>
      </p:sp>
      <p:sp>
        <p:nvSpPr>
          <p:cNvPr id="3" name="Content Placeholder 2"/>
          <p:cNvSpPr>
            <a:spLocks noGrp="1"/>
          </p:cNvSpPr>
          <p:nvPr>
            <p:ph idx="1"/>
          </p:nvPr>
        </p:nvSpPr>
        <p:spPr>
          <a:xfrm>
            <a:off x="685800" y="838200"/>
            <a:ext cx="8382000" cy="5334000"/>
          </a:xfrm>
        </p:spPr>
        <p:txBody>
          <a:bodyPr/>
          <a:lstStyle/>
          <a:p>
            <a:r>
              <a:rPr lang="en-GB" b="1" dirty="0"/>
              <a:t>Magnets, </a:t>
            </a:r>
            <a:r>
              <a:rPr lang="en-GB" b="1" dirty="0" smtClean="0"/>
              <a:t>Supports </a:t>
            </a:r>
            <a:r>
              <a:rPr lang="en-GB" b="1" dirty="0"/>
              <a:t>and </a:t>
            </a:r>
            <a:r>
              <a:rPr lang="en-GB" b="1" dirty="0" smtClean="0"/>
              <a:t>Power Supplies</a:t>
            </a:r>
            <a:endParaRPr lang="en-US" dirty="0"/>
          </a:p>
          <a:p>
            <a:pPr marL="457200" indent="-457200">
              <a:buFont typeface="+mj-lt"/>
              <a:buAutoNum type="alphaLcParenR"/>
            </a:pPr>
            <a:r>
              <a:rPr lang="en-GB" sz="2000" dirty="0" smtClean="0"/>
              <a:t>How </a:t>
            </a:r>
            <a:r>
              <a:rPr lang="en-GB" sz="2000" dirty="0"/>
              <a:t>does the number of magnets, and the number of different styles of magnet, compare with the other lattices?</a:t>
            </a:r>
            <a:endParaRPr lang="en-US" sz="2000" dirty="0"/>
          </a:p>
          <a:p>
            <a:pPr marL="457200" indent="-457200">
              <a:buFont typeface="+mj-lt"/>
              <a:buAutoNum type="alphaLcParenR"/>
            </a:pPr>
            <a:r>
              <a:rPr lang="en-GB" sz="2000" dirty="0" smtClean="0"/>
              <a:t>Are </a:t>
            </a:r>
            <a:r>
              <a:rPr lang="en-GB" sz="2000" dirty="0"/>
              <a:t>the magnet parameters (length, field strength or gradient, spacing) reasonable?</a:t>
            </a:r>
            <a:endParaRPr lang="en-US" sz="2000" dirty="0"/>
          </a:p>
          <a:p>
            <a:pPr marL="457200" indent="-457200">
              <a:buFont typeface="+mj-lt"/>
              <a:buAutoNum type="alphaLcParenR"/>
            </a:pPr>
            <a:r>
              <a:rPr lang="en-GB" sz="2000" dirty="0" smtClean="0"/>
              <a:t>Compare </a:t>
            </a:r>
            <a:r>
              <a:rPr lang="en-GB" sz="2000" dirty="0"/>
              <a:t>the degree of magnet optimization required for the various lattices?</a:t>
            </a:r>
            <a:endParaRPr lang="en-US" sz="2000" dirty="0"/>
          </a:p>
          <a:p>
            <a:pPr marL="457200" indent="-457200">
              <a:buFont typeface="+mj-lt"/>
              <a:buAutoNum type="alphaLcParenR"/>
            </a:pPr>
            <a:r>
              <a:rPr lang="en-GB" sz="2000" dirty="0" smtClean="0"/>
              <a:t>How </a:t>
            </a:r>
            <a:r>
              <a:rPr lang="en-GB" sz="2000" dirty="0"/>
              <a:t>do the alignment and stability sensitivities compare with other lattices?  In particular, what is the sensitivity of </a:t>
            </a:r>
            <a:r>
              <a:rPr lang="en-GB" sz="2000" dirty="0" err="1"/>
              <a:t>emittance</a:t>
            </a:r>
            <a:r>
              <a:rPr lang="en-GB" sz="2000" dirty="0"/>
              <a:t> dilution due to these effects.</a:t>
            </a:r>
            <a:endParaRPr lang="en-US" sz="2000" dirty="0"/>
          </a:p>
          <a:p>
            <a:pPr marL="457200" indent="-457200">
              <a:buFont typeface="+mj-lt"/>
              <a:buAutoNum type="alphaLcParenR"/>
            </a:pPr>
            <a:r>
              <a:rPr lang="en-GB" sz="2000" dirty="0" smtClean="0"/>
              <a:t>How </a:t>
            </a:r>
            <a:r>
              <a:rPr lang="en-GB" sz="2000" dirty="0"/>
              <a:t>do the numbers and types of supports required for the magnets compare with other lattices?</a:t>
            </a:r>
            <a:endParaRPr lang="en-US" sz="2000" dirty="0"/>
          </a:p>
          <a:p>
            <a:pPr marL="457200" indent="-457200">
              <a:buFont typeface="+mj-lt"/>
              <a:buAutoNum type="alphaLcParenR"/>
            </a:pPr>
            <a:r>
              <a:rPr lang="en-GB" sz="2000" dirty="0" smtClean="0"/>
              <a:t>How </a:t>
            </a:r>
            <a:r>
              <a:rPr lang="en-GB" sz="2000" dirty="0"/>
              <a:t>do the numbers and types of individually powered magnets compare with the other lattice options?</a:t>
            </a:r>
            <a:endParaRPr lang="en-US" sz="2000" dirty="0"/>
          </a:p>
          <a:p>
            <a:pPr marL="457200" indent="-457200">
              <a:buFont typeface="+mj-lt"/>
              <a:buAutoNum type="alphaLcParenR"/>
            </a:pPr>
            <a:r>
              <a:rPr lang="en-GB" sz="2000" dirty="0" smtClean="0"/>
              <a:t>Are </a:t>
            </a:r>
            <a:r>
              <a:rPr lang="en-GB" sz="2000" dirty="0"/>
              <a:t>there any particular benefits or concerns with the magnets, supports and power supplies, specific to the lattice</a:t>
            </a:r>
            <a:r>
              <a:rPr lang="en-GB" sz="2000" dirty="0" smtClean="0"/>
              <a:t>?</a:t>
            </a:r>
            <a:endParaRPr lang="en-US" sz="2000" dirty="0"/>
          </a:p>
        </p:txBody>
      </p:sp>
      <p:sp>
        <p:nvSpPr>
          <p:cNvPr id="4" name="Date Placeholder 3"/>
          <p:cNvSpPr>
            <a:spLocks noGrp="1"/>
          </p:cNvSpPr>
          <p:nvPr>
            <p:ph type="dt" sz="half" idx="10"/>
          </p:nvPr>
        </p:nvSpPr>
        <p:spPr/>
        <p:txBody>
          <a:bodyPr/>
          <a:lstStyle/>
          <a:p>
            <a:r>
              <a:rPr lang="en-US" smtClean="0"/>
              <a:t>July 7, 2011</a:t>
            </a:r>
            <a:endParaRPr lang="en-US" dirty="0"/>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7</a:t>
            </a:fld>
            <a:endParaRPr lang="en-US"/>
          </a:p>
        </p:txBody>
      </p:sp>
    </p:spTree>
    <p:extLst>
      <p:ext uri="{BB962C8B-B14F-4D97-AF65-F5344CB8AC3E}">
        <p14:creationId xmlns:p14="http://schemas.microsoft.com/office/powerpoint/2010/main" val="25359416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696200" cy="914400"/>
          </a:xfrm>
        </p:spPr>
        <p:txBody>
          <a:bodyPr/>
          <a:lstStyle/>
          <a:p>
            <a:r>
              <a:rPr lang="en-US" dirty="0" smtClean="0"/>
              <a:t>Lattice Evaluation – Item 4</a:t>
            </a:r>
            <a:endParaRPr lang="en-US" dirty="0"/>
          </a:p>
        </p:txBody>
      </p:sp>
      <p:sp>
        <p:nvSpPr>
          <p:cNvPr id="3" name="Content Placeholder 2"/>
          <p:cNvSpPr>
            <a:spLocks noGrp="1"/>
          </p:cNvSpPr>
          <p:nvPr>
            <p:ph idx="1"/>
          </p:nvPr>
        </p:nvSpPr>
        <p:spPr>
          <a:xfrm>
            <a:off x="685800" y="1752600"/>
            <a:ext cx="8382000" cy="4419600"/>
          </a:xfrm>
        </p:spPr>
        <p:txBody>
          <a:bodyPr/>
          <a:lstStyle/>
          <a:p>
            <a:r>
              <a:rPr lang="en-GB" b="1" dirty="0"/>
              <a:t>RF S</a:t>
            </a:r>
            <a:r>
              <a:rPr lang="en-GB" b="1" dirty="0" smtClean="0"/>
              <a:t>ystem</a:t>
            </a:r>
            <a:endParaRPr lang="en-US" dirty="0"/>
          </a:p>
          <a:p>
            <a:pPr marL="457200" indent="-457200">
              <a:buFont typeface="+mj-lt"/>
              <a:buAutoNum type="alphaLcParenR"/>
            </a:pPr>
            <a:r>
              <a:rPr lang="en-GB" sz="2000" dirty="0" smtClean="0"/>
              <a:t>How </a:t>
            </a:r>
            <a:r>
              <a:rPr lang="en-GB" sz="2000" dirty="0"/>
              <a:t>feasible is the RF voltage required, </a:t>
            </a:r>
            <a:r>
              <a:rPr lang="en-GB" sz="2000" dirty="0" smtClean="0"/>
              <a:t>for the targeted </a:t>
            </a:r>
            <a:r>
              <a:rPr lang="en-GB" sz="2000" dirty="0"/>
              <a:t>momentum compaction </a:t>
            </a:r>
            <a:r>
              <a:rPr lang="en-GB" sz="2000" dirty="0" smtClean="0"/>
              <a:t>factor, </a:t>
            </a:r>
            <a:r>
              <a:rPr lang="en-GB" sz="2000" dirty="0"/>
              <a:t>to provide </a:t>
            </a:r>
            <a:r>
              <a:rPr lang="en-GB" sz="2000" dirty="0" smtClean="0"/>
              <a:t>a bunch length </a:t>
            </a:r>
            <a:r>
              <a:rPr lang="en-GB" sz="2000" dirty="0"/>
              <a:t>of 6 </a:t>
            </a:r>
            <a:r>
              <a:rPr lang="en-GB" sz="2000" dirty="0" smtClean="0"/>
              <a:t>mm?</a:t>
            </a:r>
            <a:endParaRPr lang="en-US" sz="2000" dirty="0"/>
          </a:p>
          <a:p>
            <a:pPr marL="457200" indent="-457200">
              <a:buFont typeface="+mj-lt"/>
              <a:buAutoNum type="alphaLcParenR"/>
            </a:pPr>
            <a:r>
              <a:rPr lang="en-GB" sz="2000" dirty="0" smtClean="0"/>
              <a:t>Is </a:t>
            </a:r>
            <a:r>
              <a:rPr lang="en-GB" sz="2000" dirty="0"/>
              <a:t>there sufficient space in the lattice for all required RF cavities (allowing some margin for klystron failure)</a:t>
            </a:r>
            <a:r>
              <a:rPr lang="en-GB" sz="2000" dirty="0" smtClean="0"/>
              <a:t>?</a:t>
            </a:r>
            <a:endParaRPr lang="en-GB" sz="1600" dirty="0" smtClean="0"/>
          </a:p>
          <a:p>
            <a:pPr marL="457200" indent="-457200">
              <a:buFont typeface="+mj-lt"/>
              <a:buAutoNum type="alphaLcParenR"/>
            </a:pPr>
            <a:endParaRPr lang="en-GB" sz="2000" dirty="0"/>
          </a:p>
          <a:p>
            <a:pPr marL="0" indent="0">
              <a:buNone/>
            </a:pPr>
            <a:endParaRPr lang="en-US" sz="2000" dirty="0"/>
          </a:p>
        </p:txBody>
      </p:sp>
      <p:sp>
        <p:nvSpPr>
          <p:cNvPr id="4" name="Date Placeholder 3"/>
          <p:cNvSpPr>
            <a:spLocks noGrp="1"/>
          </p:cNvSpPr>
          <p:nvPr>
            <p:ph type="dt" sz="half" idx="10"/>
          </p:nvPr>
        </p:nvSpPr>
        <p:spPr/>
        <p:txBody>
          <a:bodyPr/>
          <a:lstStyle/>
          <a:p>
            <a:r>
              <a:rPr lang="en-US" smtClean="0"/>
              <a:t>July 7, 2011</a:t>
            </a:r>
            <a:endParaRPr lang="en-US" dirty="0"/>
          </a:p>
        </p:txBody>
      </p:sp>
      <p:sp>
        <p:nvSpPr>
          <p:cNvPr id="5" name="Footer Placeholder 4"/>
          <p:cNvSpPr>
            <a:spLocks noGrp="1"/>
          </p:cNvSpPr>
          <p:nvPr>
            <p:ph type="ftr" sz="quarter" idx="11"/>
          </p:nvPr>
        </p:nvSpPr>
        <p:spPr/>
        <p:txBody>
          <a:bodyPr/>
          <a:lstStyle/>
          <a:p>
            <a:r>
              <a:rPr lang="en-US" smtClean="0"/>
              <a:t>ILC DR Technical Baseline Review - Frascati, July 7-8, 2011</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8</a:t>
            </a:fld>
            <a:endParaRPr lang="en-US"/>
          </a:p>
        </p:txBody>
      </p:sp>
    </p:spTree>
    <p:extLst>
      <p:ext uri="{BB962C8B-B14F-4D97-AF65-F5344CB8AC3E}">
        <p14:creationId xmlns:p14="http://schemas.microsoft.com/office/powerpoint/2010/main" val="28600328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Ranking System</a:t>
            </a:r>
            <a:endParaRPr lang="en-US" dirty="0"/>
          </a:p>
        </p:txBody>
      </p:sp>
      <p:sp>
        <p:nvSpPr>
          <p:cNvPr id="3" name="Content Placeholder 2"/>
          <p:cNvSpPr>
            <a:spLocks noGrp="1"/>
          </p:cNvSpPr>
          <p:nvPr>
            <p:ph idx="1"/>
          </p:nvPr>
        </p:nvSpPr>
        <p:spPr>
          <a:xfrm>
            <a:off x="0" y="914400"/>
            <a:ext cx="9144000" cy="5257800"/>
          </a:xfrm>
        </p:spPr>
        <p:txBody>
          <a:bodyPr/>
          <a:lstStyle/>
          <a:p>
            <a:r>
              <a:rPr lang="en-US" sz="2400" dirty="0"/>
              <a:t>S</a:t>
            </a:r>
            <a:r>
              <a:rPr lang="en-US" sz="2400" dirty="0" smtClean="0"/>
              <a:t>ame system as previously used in 2008</a:t>
            </a:r>
          </a:p>
          <a:p>
            <a:r>
              <a:rPr lang="en-US" sz="2400" dirty="0" smtClean="0"/>
              <a:t>All criteria are evaluated on a scale of 1 to </a:t>
            </a:r>
            <a:r>
              <a:rPr lang="en-US" sz="2400" dirty="0" smtClean="0"/>
              <a:t>5</a:t>
            </a:r>
            <a:br>
              <a:rPr lang="en-US" sz="2400" dirty="0" smtClean="0"/>
            </a:br>
            <a:endParaRPr lang="en-US" sz="800" dirty="0"/>
          </a:p>
          <a:p>
            <a:pPr marL="803275" lvl="1" indent="-346075">
              <a:buNone/>
            </a:pPr>
            <a:r>
              <a:rPr lang="en-GB" sz="2000" i="1" dirty="0" smtClean="0"/>
              <a:t>5: Item </a:t>
            </a:r>
            <a:r>
              <a:rPr lang="en-GB" sz="2000" i="1" dirty="0"/>
              <a:t>has been addressed in the lattice design and fully meets the DR </a:t>
            </a:r>
            <a:r>
              <a:rPr lang="en-GB" sz="2000" i="1" dirty="0" smtClean="0"/>
              <a:t>specifications…</a:t>
            </a:r>
          </a:p>
          <a:p>
            <a:pPr marL="803275" lvl="1" indent="-346075">
              <a:buNone/>
            </a:pPr>
            <a:r>
              <a:rPr lang="en-GB" sz="2000" i="1" dirty="0" smtClean="0"/>
              <a:t>4: Item </a:t>
            </a:r>
            <a:r>
              <a:rPr lang="en-GB" sz="2000" i="1" dirty="0"/>
              <a:t>has been addressed in the lattice design but some refinement is still required to meet the DR </a:t>
            </a:r>
            <a:r>
              <a:rPr lang="en-GB" sz="2000" i="1" dirty="0" smtClean="0"/>
              <a:t>specifications…</a:t>
            </a:r>
          </a:p>
          <a:p>
            <a:pPr marL="803275" lvl="1" indent="-346075">
              <a:buNone/>
            </a:pPr>
            <a:r>
              <a:rPr lang="en-GB" sz="2000" i="1" dirty="0" smtClean="0"/>
              <a:t>3: </a:t>
            </a:r>
            <a:r>
              <a:rPr lang="en-GB" sz="2000" i="1" dirty="0"/>
              <a:t>Item has only been partially addressed.  Significant work remains in order to meet the DR </a:t>
            </a:r>
            <a:r>
              <a:rPr lang="en-GB" sz="2000" i="1" dirty="0" smtClean="0"/>
              <a:t>specifications…</a:t>
            </a:r>
          </a:p>
          <a:p>
            <a:pPr marL="803275" lvl="1" indent="-346075">
              <a:buNone/>
            </a:pPr>
            <a:r>
              <a:rPr lang="en-GB" sz="2000" i="1" dirty="0" smtClean="0"/>
              <a:t>2: </a:t>
            </a:r>
            <a:r>
              <a:rPr lang="en-GB" sz="2000" i="1" dirty="0"/>
              <a:t>Item has not been directly addressed in the lattice </a:t>
            </a:r>
            <a:r>
              <a:rPr lang="en-GB" sz="2000" i="1" dirty="0" smtClean="0"/>
              <a:t>design…  With reasonable expectations…</a:t>
            </a:r>
          </a:p>
          <a:p>
            <a:pPr marL="803275" lvl="1" indent="-346075">
              <a:buNone/>
            </a:pPr>
            <a:r>
              <a:rPr lang="en-GB" sz="2000" i="1" dirty="0" smtClean="0"/>
              <a:t>1: </a:t>
            </a:r>
            <a:r>
              <a:rPr lang="en-GB" sz="2000" i="1" dirty="0"/>
              <a:t>Item has not been directly addressed in the lattice </a:t>
            </a:r>
            <a:r>
              <a:rPr lang="en-GB" sz="2000" i="1" dirty="0" smtClean="0"/>
              <a:t>design… With serious questions…</a:t>
            </a:r>
            <a:br>
              <a:rPr lang="en-GB" sz="2000" i="1" dirty="0" smtClean="0"/>
            </a:br>
            <a:endParaRPr lang="en-GB" sz="800" i="1" dirty="0" smtClean="0"/>
          </a:p>
          <a:p>
            <a:pPr marL="403225" indent="-346075">
              <a:buNone/>
            </a:pPr>
            <a:r>
              <a:rPr lang="en-GB" sz="2400" i="1" dirty="0" smtClean="0">
                <a:solidFill>
                  <a:schemeClr val="tx1"/>
                </a:solidFill>
              </a:rPr>
              <a:t>Full description at</a:t>
            </a:r>
            <a:r>
              <a:rPr lang="en-GB" sz="2400" i="1" dirty="0">
                <a:solidFill>
                  <a:schemeClr val="tx1"/>
                </a:solidFill>
              </a:rPr>
              <a:t>:  https://</a:t>
            </a:r>
            <a:r>
              <a:rPr lang="en-GB" sz="2400" i="1" dirty="0" err="1">
                <a:solidFill>
                  <a:schemeClr val="tx1"/>
                </a:solidFill>
              </a:rPr>
              <a:t>wiki.lepp.cornell.edu</a:t>
            </a:r>
            <a:r>
              <a:rPr lang="en-GB" sz="2400" i="1" dirty="0">
                <a:solidFill>
                  <a:schemeClr val="tx1"/>
                </a:solidFill>
              </a:rPr>
              <a:t>/</a:t>
            </a:r>
            <a:r>
              <a:rPr lang="en-GB" sz="2400" i="1" dirty="0" err="1">
                <a:solidFill>
                  <a:schemeClr val="tx1"/>
                </a:solidFill>
              </a:rPr>
              <a:t>ilc</a:t>
            </a:r>
            <a:r>
              <a:rPr lang="en-GB" sz="2400" i="1" dirty="0">
                <a:solidFill>
                  <a:schemeClr val="tx1"/>
                </a:solidFill>
              </a:rPr>
              <a:t>/pub/Public/</a:t>
            </a:r>
            <a:r>
              <a:rPr lang="en-GB" sz="2400" i="1" dirty="0" err="1">
                <a:solidFill>
                  <a:schemeClr val="tx1"/>
                </a:solidFill>
              </a:rPr>
              <a:t>DampingRings</a:t>
            </a:r>
            <a:r>
              <a:rPr lang="en-GB" sz="2400" i="1" dirty="0">
                <a:solidFill>
                  <a:schemeClr val="tx1"/>
                </a:solidFill>
              </a:rPr>
              <a:t>/</a:t>
            </a:r>
            <a:r>
              <a:rPr lang="en-GB" sz="2400" i="1" dirty="0" err="1">
                <a:solidFill>
                  <a:schemeClr val="tx1"/>
                </a:solidFill>
              </a:rPr>
              <a:t>WebHome</a:t>
            </a:r>
            <a:r>
              <a:rPr lang="en-GB" sz="2400" i="1" dirty="0">
                <a:solidFill>
                  <a:schemeClr val="tx1"/>
                </a:solidFill>
              </a:rPr>
              <a:t>/2011DRLatticeEval.docx</a:t>
            </a:r>
            <a:endParaRPr lang="en-GB" sz="2400" i="1" dirty="0" smtClean="0">
              <a:solidFill>
                <a:schemeClr val="tx1"/>
              </a:solidFill>
            </a:endParaRPr>
          </a:p>
          <a:p>
            <a:pPr marL="457200" lvl="1" indent="0">
              <a:buNone/>
            </a:pPr>
            <a:endParaRPr lang="en-GB" i="1" dirty="0" smtClean="0"/>
          </a:p>
          <a:p>
            <a:pPr marL="457200" lvl="1" indent="0">
              <a:buNone/>
            </a:pPr>
            <a:endParaRPr lang="en-US" dirty="0" smtClean="0"/>
          </a:p>
        </p:txBody>
      </p:sp>
      <p:sp>
        <p:nvSpPr>
          <p:cNvPr id="4" name="Date Placeholder 3"/>
          <p:cNvSpPr>
            <a:spLocks noGrp="1"/>
          </p:cNvSpPr>
          <p:nvPr>
            <p:ph type="dt" sz="half" idx="10"/>
          </p:nvPr>
        </p:nvSpPr>
        <p:spPr/>
        <p:txBody>
          <a:bodyPr/>
          <a:lstStyle/>
          <a:p>
            <a:r>
              <a:rPr lang="en-US" dirty="0" smtClean="0"/>
              <a:t>July 7, 2011</a:t>
            </a:r>
            <a:endParaRPr lang="en-US" dirty="0"/>
          </a:p>
        </p:txBody>
      </p:sp>
      <p:sp>
        <p:nvSpPr>
          <p:cNvPr id="5" name="Footer Placeholder 4"/>
          <p:cNvSpPr>
            <a:spLocks noGrp="1"/>
          </p:cNvSpPr>
          <p:nvPr>
            <p:ph type="ftr" sz="quarter" idx="11"/>
          </p:nvPr>
        </p:nvSpPr>
        <p:spPr/>
        <p:txBody>
          <a:bodyPr/>
          <a:lstStyle/>
          <a:p>
            <a:r>
              <a:rPr lang="en-US" dirty="0" smtClean="0"/>
              <a:t>ILC DR Technical Baseline Review - </a:t>
            </a:r>
            <a:r>
              <a:rPr lang="en-US" dirty="0" err="1" smtClean="0"/>
              <a:t>Frascati</a:t>
            </a:r>
            <a:r>
              <a:rPr lang="en-US" dirty="0" smtClean="0"/>
              <a:t>, July 7-8, 2011</a:t>
            </a:r>
            <a:endParaRPr lang="en-US" dirty="0"/>
          </a:p>
        </p:txBody>
      </p:sp>
      <p:sp>
        <p:nvSpPr>
          <p:cNvPr id="6" name="Slide Number Placeholder 5"/>
          <p:cNvSpPr>
            <a:spLocks noGrp="1"/>
          </p:cNvSpPr>
          <p:nvPr>
            <p:ph type="sldNum" sz="quarter" idx="12"/>
          </p:nvPr>
        </p:nvSpPr>
        <p:spPr/>
        <p:txBody>
          <a:bodyPr/>
          <a:lstStyle/>
          <a:p>
            <a:fld id="{32CE4F39-439C-1A4F-8186-77CDE8E773EC}" type="slidenum">
              <a:rPr lang="en-US" smtClean="0"/>
              <a:pPr/>
              <a:t>9</a:t>
            </a:fld>
            <a:endParaRPr lang="en-US"/>
          </a:p>
        </p:txBody>
      </p:sp>
    </p:spTree>
    <p:extLst>
      <p:ext uri="{BB962C8B-B14F-4D97-AF65-F5344CB8AC3E}">
        <p14:creationId xmlns:p14="http://schemas.microsoft.com/office/powerpoint/2010/main" val="84519939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lc_gde_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ctr"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ctr"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Arial Unicode M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ilc_gde_template.potx</Template>
  <TotalTime>21852</TotalTime>
  <Words>1276</Words>
  <Application>Microsoft Macintosh PowerPoint</Application>
  <PresentationFormat>On-screen Show (4:3)</PresentationFormat>
  <Paragraphs>152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ilc_gde_template</vt:lpstr>
      <vt:lpstr>Damping Rings Baseline Lattice Choice  ILC DR Technical Baseline Review Frascati, July 7, 2011 </vt:lpstr>
      <vt:lpstr>Introduction</vt:lpstr>
      <vt:lpstr>Goals for the Lattice Evaluation I</vt:lpstr>
      <vt:lpstr>Key Design Modifications</vt:lpstr>
      <vt:lpstr>2011 Evaluation Criteria</vt:lpstr>
      <vt:lpstr>Lattice Evaluation – Item 1</vt:lpstr>
      <vt:lpstr>Lattice Evaluation – Item 2</vt:lpstr>
      <vt:lpstr>Lattice Evaluation – Item 4</vt:lpstr>
      <vt:lpstr>Ranking System</vt:lpstr>
      <vt:lpstr>Ranking Criteria Clarifications</vt:lpstr>
      <vt:lpstr>Lattice Design and Dynamical Properties</vt:lpstr>
      <vt:lpstr>Magnets, Supports and Power Supplies</vt:lpstr>
      <vt:lpstr>June 28 Down-Select</vt:lpstr>
      <vt:lpstr>Status and Expectations</vt:lpstr>
    </vt:vector>
  </TitlesOfParts>
  <Company>Cornell LEPP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Gerald Dugan</dc:creator>
  <cp:lastModifiedBy>Mark Palmer</cp:lastModifiedBy>
  <cp:revision>110</cp:revision>
  <dcterms:created xsi:type="dcterms:W3CDTF">2005-11-21T04:08:26Z</dcterms:created>
  <dcterms:modified xsi:type="dcterms:W3CDTF">2011-07-07T05:06:24Z</dcterms:modified>
</cp:coreProperties>
</file>