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tiff" ContentType="image/tif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80" r:id="rId2"/>
  </p:sldMasterIdLst>
  <p:notesMasterIdLst>
    <p:notesMasterId r:id="rId32"/>
  </p:notesMasterIdLst>
  <p:handoutMasterIdLst>
    <p:handoutMasterId r:id="rId33"/>
  </p:handoutMasterIdLst>
  <p:sldIdLst>
    <p:sldId id="442" r:id="rId3"/>
    <p:sldId id="540" r:id="rId4"/>
    <p:sldId id="528" r:id="rId5"/>
    <p:sldId id="532" r:id="rId6"/>
    <p:sldId id="533" r:id="rId7"/>
    <p:sldId id="534" r:id="rId8"/>
    <p:sldId id="531" r:id="rId9"/>
    <p:sldId id="469" r:id="rId10"/>
    <p:sldId id="514" r:id="rId11"/>
    <p:sldId id="516" r:id="rId12"/>
    <p:sldId id="513" r:id="rId13"/>
    <p:sldId id="517" r:id="rId14"/>
    <p:sldId id="476" r:id="rId15"/>
    <p:sldId id="479" r:id="rId16"/>
    <p:sldId id="480" r:id="rId17"/>
    <p:sldId id="482" r:id="rId18"/>
    <p:sldId id="486" r:id="rId19"/>
    <p:sldId id="484" r:id="rId20"/>
    <p:sldId id="485" r:id="rId21"/>
    <p:sldId id="529" r:id="rId22"/>
    <p:sldId id="507" r:id="rId23"/>
    <p:sldId id="488" r:id="rId24"/>
    <p:sldId id="489" r:id="rId25"/>
    <p:sldId id="530" r:id="rId26"/>
    <p:sldId id="512" r:id="rId27"/>
    <p:sldId id="535" r:id="rId28"/>
    <p:sldId id="537" r:id="rId29"/>
    <p:sldId id="538" r:id="rId30"/>
    <p:sldId id="539" r:id="rId31"/>
  </p:sldIdLst>
  <p:sldSz cx="9144000" cy="6858000" type="screen4x3"/>
  <p:notesSz cx="7099300" cy="10234613"/>
  <p:defaultTextStyle>
    <a:defPPr>
      <a:defRPr lang="en-US"/>
    </a:defPPr>
    <a:lvl1pPr algn="l" rtl="0" fontAlgn="base">
      <a:spcBef>
        <a:spcPct val="0"/>
      </a:spcBef>
      <a:spcAft>
        <a:spcPct val="0"/>
      </a:spcAft>
      <a:defRPr sz="3600" kern="1200">
        <a:solidFill>
          <a:schemeClr val="tx1"/>
        </a:solidFill>
        <a:latin typeface="Times New Roman" pitchFamily="18" charset="0"/>
        <a:ea typeface="+mn-ea"/>
        <a:cs typeface="Arial" charset="0"/>
      </a:defRPr>
    </a:lvl1pPr>
    <a:lvl2pPr marL="457200" algn="l" rtl="0" fontAlgn="base">
      <a:spcBef>
        <a:spcPct val="0"/>
      </a:spcBef>
      <a:spcAft>
        <a:spcPct val="0"/>
      </a:spcAft>
      <a:defRPr sz="3600" kern="1200">
        <a:solidFill>
          <a:schemeClr val="tx1"/>
        </a:solidFill>
        <a:latin typeface="Times New Roman" pitchFamily="18" charset="0"/>
        <a:ea typeface="+mn-ea"/>
        <a:cs typeface="Arial" charset="0"/>
      </a:defRPr>
    </a:lvl2pPr>
    <a:lvl3pPr marL="914400" algn="l" rtl="0" fontAlgn="base">
      <a:spcBef>
        <a:spcPct val="0"/>
      </a:spcBef>
      <a:spcAft>
        <a:spcPct val="0"/>
      </a:spcAft>
      <a:defRPr sz="36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36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3600" kern="1200">
        <a:solidFill>
          <a:schemeClr val="tx1"/>
        </a:solidFill>
        <a:latin typeface="Times New Roman" pitchFamily="18" charset="0"/>
        <a:ea typeface="+mn-ea"/>
        <a:cs typeface="Arial" charset="0"/>
      </a:defRPr>
    </a:lvl5pPr>
    <a:lvl6pPr marL="2286000" algn="l" defTabSz="914400" rtl="0" eaLnBrk="1" latinLnBrk="0" hangingPunct="1">
      <a:defRPr sz="3600" kern="1200">
        <a:solidFill>
          <a:schemeClr val="tx1"/>
        </a:solidFill>
        <a:latin typeface="Times New Roman" pitchFamily="18" charset="0"/>
        <a:ea typeface="+mn-ea"/>
        <a:cs typeface="Arial" charset="0"/>
      </a:defRPr>
    </a:lvl6pPr>
    <a:lvl7pPr marL="2743200" algn="l" defTabSz="914400" rtl="0" eaLnBrk="1" latinLnBrk="0" hangingPunct="1">
      <a:defRPr sz="3600" kern="1200">
        <a:solidFill>
          <a:schemeClr val="tx1"/>
        </a:solidFill>
        <a:latin typeface="Times New Roman" pitchFamily="18" charset="0"/>
        <a:ea typeface="+mn-ea"/>
        <a:cs typeface="Arial" charset="0"/>
      </a:defRPr>
    </a:lvl7pPr>
    <a:lvl8pPr marL="3200400" algn="l" defTabSz="914400" rtl="0" eaLnBrk="1" latinLnBrk="0" hangingPunct="1">
      <a:defRPr sz="3600" kern="1200">
        <a:solidFill>
          <a:schemeClr val="tx1"/>
        </a:solidFill>
        <a:latin typeface="Times New Roman" pitchFamily="18" charset="0"/>
        <a:ea typeface="+mn-ea"/>
        <a:cs typeface="Arial" charset="0"/>
      </a:defRPr>
    </a:lvl8pPr>
    <a:lvl9pPr marL="3657600" algn="l" defTabSz="914400" rtl="0" eaLnBrk="1" latinLnBrk="0" hangingPunct="1">
      <a:defRPr sz="36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000066"/>
    <a:srgbClr val="FFFFCC"/>
    <a:srgbClr val="FFFFFF"/>
    <a:srgbClr val="CC0066"/>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16" autoAdjust="0"/>
    <p:restoredTop sz="94691" autoAdjust="0"/>
  </p:normalViewPr>
  <p:slideViewPr>
    <p:cSldViewPr showGuides="1">
      <p:cViewPr>
        <p:scale>
          <a:sx n="100" d="100"/>
          <a:sy n="100" d="100"/>
        </p:scale>
        <p:origin x="-2016" y="-168"/>
      </p:cViewPr>
      <p:guideLst>
        <p:guide orient="horz" pos="3696"/>
        <p:guide pos="2880"/>
      </p:guideLst>
    </p:cSldViewPr>
  </p:slideViewPr>
  <p:notesTextViewPr>
    <p:cViewPr>
      <p:scale>
        <a:sx n="100" d="100"/>
        <a:sy n="100" d="100"/>
      </p:scale>
      <p:origin x="0" y="0"/>
    </p:cViewPr>
  </p:notesTextViewPr>
  <p:sorterViewPr>
    <p:cViewPr>
      <p:scale>
        <a:sx n="66" d="100"/>
        <a:sy n="66" d="100"/>
      </p:scale>
      <p:origin x="0" y="204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notesMaster" Target="notesMasters/notes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421F4772-7283-6342-B09B-2747A391244D}" type="datetimeFigureOut">
              <a:rPr lang="en-US" smtClean="0"/>
              <a:t>7/4/11</a:t>
            </a:fld>
            <a:endParaRPr lang="en-US"/>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51D6E04A-5C92-6B49-8C80-CF31CDFBA1CD}" type="slidenum">
              <a:rPr lang="en-US" smtClean="0"/>
              <a:t>‹#›</a:t>
            </a:fld>
            <a:endParaRPr lang="en-US"/>
          </a:p>
        </p:txBody>
      </p:sp>
    </p:spTree>
    <p:extLst>
      <p:ext uri="{BB962C8B-B14F-4D97-AF65-F5344CB8AC3E}">
        <p14:creationId xmlns:p14="http://schemas.microsoft.com/office/powerpoint/2010/main" val="21844447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9040" tIns="49520" rIns="99040" bIns="49520" numCol="1" anchor="t" anchorCtr="0" compatLnSpc="1">
            <a:prstTxWarp prst="textNoShape">
              <a:avLst/>
            </a:prstTxWarp>
          </a:bodyPr>
          <a:lstStyle>
            <a:lvl1pPr defTabSz="989013">
              <a:defRPr sz="1300" smtClean="0">
                <a:latin typeface="Arial" charset="0"/>
              </a:defRPr>
            </a:lvl1pPr>
          </a:lstStyle>
          <a:p>
            <a:pPr>
              <a:defRPr/>
            </a:pPr>
            <a:endParaRPr lang="en-US"/>
          </a:p>
        </p:txBody>
      </p:sp>
      <p:sp>
        <p:nvSpPr>
          <p:cNvPr id="10243"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9040" tIns="49520" rIns="99040" bIns="49520" numCol="1" anchor="t" anchorCtr="0" compatLnSpc="1">
            <a:prstTxWarp prst="textNoShape">
              <a:avLst/>
            </a:prstTxWarp>
          </a:bodyPr>
          <a:lstStyle>
            <a:lvl1pPr algn="r" defTabSz="989013">
              <a:defRPr sz="1300" smtClean="0">
                <a:latin typeface="Arial"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9613" y="4862513"/>
            <a:ext cx="5680075" cy="4605337"/>
          </a:xfrm>
          <a:prstGeom prst="rect">
            <a:avLst/>
          </a:prstGeom>
          <a:noFill/>
          <a:ln w="9525">
            <a:noFill/>
            <a:miter lim="800000"/>
            <a:headEnd/>
            <a:tailEnd/>
          </a:ln>
          <a:effectLst/>
        </p:spPr>
        <p:txBody>
          <a:bodyPr vert="horz" wrap="square" lIns="99040" tIns="49520" rIns="99040" bIns="495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9040" tIns="49520" rIns="99040" bIns="49520" numCol="1" anchor="b" anchorCtr="0" compatLnSpc="1">
            <a:prstTxWarp prst="textNoShape">
              <a:avLst/>
            </a:prstTxWarp>
          </a:bodyPr>
          <a:lstStyle>
            <a:lvl1pPr defTabSz="989013">
              <a:defRPr sz="1300" smtClean="0">
                <a:latin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9040" tIns="49520" rIns="99040" bIns="49520" numCol="1" anchor="b" anchorCtr="0" compatLnSpc="1">
            <a:prstTxWarp prst="textNoShape">
              <a:avLst/>
            </a:prstTxWarp>
          </a:bodyPr>
          <a:lstStyle>
            <a:lvl1pPr algn="r" defTabSz="989013">
              <a:defRPr sz="1300" smtClean="0">
                <a:latin typeface="Arial" charset="0"/>
              </a:defRPr>
            </a:lvl1pPr>
          </a:lstStyle>
          <a:p>
            <a:pPr>
              <a:defRPr/>
            </a:pPr>
            <a:fld id="{61816443-CFD1-4BC6-9AE9-AE54FF2E6A8F}" type="slidenum">
              <a:rPr lang="en-US"/>
              <a:pPr>
                <a:defRPr/>
              </a:pPr>
              <a:t>‹#›</a:t>
            </a:fld>
            <a:endParaRPr lang="en-US"/>
          </a:p>
        </p:txBody>
      </p:sp>
    </p:spTree>
    <p:extLst>
      <p:ext uri="{BB962C8B-B14F-4D97-AF65-F5344CB8AC3E}">
        <p14:creationId xmlns:p14="http://schemas.microsoft.com/office/powerpoint/2010/main" val="42034644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0A2930-753C-44C0-8D9E-8D379291C13E}" type="slidenum">
              <a:rPr lang="en-US"/>
              <a:pPr/>
              <a:t>1</a:t>
            </a:fld>
            <a:endParaRPr lang="en-US"/>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64E948E-B850-4F96-97B8-A3C02CC596C2}" type="slidenum">
              <a:rPr lang="en-US"/>
              <a:pPr/>
              <a:t>8</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816443-CFD1-4BC6-9AE9-AE54FF2E6A8F}" type="slidenum">
              <a:rPr lang="en-US" smtClean="0"/>
              <a:pPr>
                <a:defRPr/>
              </a:pPr>
              <a:t>11</a:t>
            </a:fld>
            <a:endParaRPr lang="en-US"/>
          </a:p>
        </p:txBody>
      </p:sp>
    </p:spTree>
    <p:extLst>
      <p:ext uri="{BB962C8B-B14F-4D97-AF65-F5344CB8AC3E}">
        <p14:creationId xmlns:p14="http://schemas.microsoft.com/office/powerpoint/2010/main" val="1425009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1816443-CFD1-4BC6-9AE9-AE54FF2E6A8F}" type="slidenum">
              <a:rPr lang="en-US" smtClean="0"/>
              <a:pPr>
                <a:defRPr/>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1.jpeg"/><Relationship Id="rId6" Type="http://schemas.openxmlformats.org/officeDocument/2006/relationships/image" Target="../media/image6.png"/><Relationship Id="rId7" Type="http://schemas.openxmlformats.org/officeDocument/2006/relationships/image" Target="../media/image2.png"/><Relationship Id="rId8"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1.jpeg"/><Relationship Id="rId6" Type="http://schemas.openxmlformats.org/officeDocument/2006/relationships/image" Target="../media/image6.png"/><Relationship Id="rId7" Type="http://schemas.openxmlformats.org/officeDocument/2006/relationships/image" Target="../media/image2.png"/><Relationship Id="rId8" Type="http://schemas.openxmlformats.org/officeDocument/2006/relationships/image" Target="../media/image7.png"/><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a:off x="0" y="3067050"/>
            <a:ext cx="9144000" cy="0"/>
          </a:xfrm>
          <a:prstGeom prst="rect">
            <a:avLst/>
          </a:prstGeom>
          <a:noFill/>
          <a:ln w="9525">
            <a:noFill/>
            <a:miter lim="800000"/>
            <a:headEnd/>
            <a:tailEnd/>
          </a:ln>
          <a:effectLst/>
        </p:spPr>
        <p:txBody>
          <a:bodyPr wrap="none" anchor="ctr">
            <a:spAutoFit/>
          </a:bodyPr>
          <a:lstStyle/>
          <a:p>
            <a:pPr>
              <a:defRPr/>
            </a:pPr>
            <a:endParaRPr lang="en-US"/>
          </a:p>
        </p:txBody>
      </p:sp>
      <p:pic>
        <p:nvPicPr>
          <p:cNvPr id="6" name="Picture 6" descr="cesr_cornell"/>
          <p:cNvPicPr>
            <a:picLocks noChangeAspect="1" noChangeArrowheads="1"/>
          </p:cNvPicPr>
          <p:nvPr/>
        </p:nvPicPr>
        <p:blipFill rotWithShape="1">
          <a:blip r:embed="rId2" cstate="print"/>
          <a:srcRect t="1678" r="408" b="14568"/>
          <a:stretch/>
        </p:blipFill>
        <p:spPr bwMode="auto">
          <a:xfrm>
            <a:off x="2738538" y="3429000"/>
            <a:ext cx="3586061" cy="3479618"/>
          </a:xfrm>
          <a:prstGeom prst="rect">
            <a:avLst/>
          </a:prstGeom>
          <a:solidFill>
            <a:schemeClr val="bg1"/>
          </a:solidFill>
          <a:ln w="9525">
            <a:noFill/>
            <a:miter lim="800000"/>
            <a:headEnd/>
            <a:tailEnd/>
          </a:ln>
          <a:effectLst>
            <a:softEdge rad="50800"/>
          </a:effectLst>
        </p:spPr>
      </p:pic>
      <p:pic>
        <p:nvPicPr>
          <p:cNvPr id="7" name="Picture 7" descr="NSF_Logo"/>
          <p:cNvPicPr>
            <a:picLocks noChangeAspect="1" noChangeArrowheads="1"/>
          </p:cNvPicPr>
          <p:nvPr/>
        </p:nvPicPr>
        <p:blipFill>
          <a:blip r:embed="rId3" cstate="print"/>
          <a:srcRect/>
          <a:stretch>
            <a:fillRect/>
          </a:stretch>
        </p:blipFill>
        <p:spPr bwMode="auto">
          <a:xfrm>
            <a:off x="7848600" y="5276365"/>
            <a:ext cx="1281822" cy="1276835"/>
          </a:xfrm>
          <a:prstGeom prst="rect">
            <a:avLst/>
          </a:prstGeom>
          <a:noFill/>
          <a:ln w="9525">
            <a:noFill/>
            <a:miter lim="800000"/>
            <a:headEnd/>
            <a:tailEnd/>
          </a:ln>
        </p:spPr>
      </p:pic>
      <p:pic>
        <p:nvPicPr>
          <p:cNvPr id="8" name="Picture 8" descr="DOE_Seal"/>
          <p:cNvPicPr>
            <a:picLocks noChangeAspect="1" noChangeArrowheads="1"/>
          </p:cNvPicPr>
          <p:nvPr/>
        </p:nvPicPr>
        <p:blipFill>
          <a:blip r:embed="rId4" cstate="print"/>
          <a:srcRect/>
          <a:stretch>
            <a:fillRect/>
          </a:stretch>
        </p:blipFill>
        <p:spPr bwMode="auto">
          <a:xfrm>
            <a:off x="6610096" y="5597144"/>
            <a:ext cx="1184656" cy="1184656"/>
          </a:xfrm>
          <a:prstGeom prst="rect">
            <a:avLst/>
          </a:prstGeom>
          <a:noFill/>
          <a:ln w="9525">
            <a:noFill/>
            <a:miter lim="800000"/>
            <a:headEnd/>
            <a:tailEnd/>
          </a:ln>
        </p:spPr>
      </p:pic>
      <p:pic>
        <p:nvPicPr>
          <p:cNvPr id="17" name="Picture 2" descr="New 36in Header"/>
          <p:cNvPicPr>
            <a:picLocks noChangeArrowheads="1"/>
          </p:cNvPicPr>
          <p:nvPr userDrawn="1"/>
        </p:nvPicPr>
        <p:blipFill>
          <a:blip r:embed="rId5" cstate="print"/>
          <a:srcRect l="81059" b="22222"/>
          <a:stretch>
            <a:fillRect/>
          </a:stretch>
        </p:blipFill>
        <p:spPr bwMode="auto">
          <a:xfrm>
            <a:off x="-76200" y="609600"/>
            <a:ext cx="9296400" cy="320040"/>
          </a:xfrm>
          <a:prstGeom prst="rect">
            <a:avLst/>
          </a:prstGeom>
          <a:noFill/>
          <a:ln w="9525">
            <a:noFill/>
            <a:miter lim="800000"/>
            <a:headEnd/>
            <a:tailEnd/>
          </a:ln>
          <a:effectLst>
            <a:softEdge rad="76200"/>
          </a:effectLst>
        </p:spPr>
      </p:pic>
      <p:pic>
        <p:nvPicPr>
          <p:cNvPr id="9" name="Picture 9" descr="New 36in Header"/>
          <p:cNvPicPr>
            <a:picLocks noChangeAspect="1" noChangeArrowheads="1"/>
          </p:cNvPicPr>
          <p:nvPr/>
        </p:nvPicPr>
        <p:blipFill rotWithShape="1">
          <a:blip r:embed="rId5" cstate="print"/>
          <a:srcRect b="15928"/>
          <a:stretch/>
        </p:blipFill>
        <p:spPr bwMode="auto">
          <a:xfrm>
            <a:off x="0" y="0"/>
            <a:ext cx="9144000" cy="814181"/>
          </a:xfrm>
          <a:prstGeom prst="rect">
            <a:avLst/>
          </a:prstGeom>
          <a:noFill/>
          <a:ln w="9525">
            <a:noFill/>
            <a:miter lim="800000"/>
            <a:headEnd/>
            <a:tailEnd/>
          </a:ln>
        </p:spPr>
      </p:pic>
      <p:pic>
        <p:nvPicPr>
          <p:cNvPr id="10" name="Picture 10" descr="logo_transparent_bg"/>
          <p:cNvPicPr>
            <a:picLocks noChangeAspect="1" noChangeArrowheads="1"/>
          </p:cNvPicPr>
          <p:nvPr/>
        </p:nvPicPr>
        <p:blipFill>
          <a:blip r:embed="rId6" cstate="print"/>
          <a:srcRect/>
          <a:stretch>
            <a:fillRect/>
          </a:stretch>
        </p:blipFill>
        <p:spPr bwMode="auto">
          <a:xfrm>
            <a:off x="838200" y="5686425"/>
            <a:ext cx="1676400" cy="1095375"/>
          </a:xfrm>
          <a:prstGeom prst="rect">
            <a:avLst/>
          </a:prstGeom>
          <a:noFill/>
          <a:ln w="9525">
            <a:noFill/>
            <a:miter lim="800000"/>
            <a:headEnd/>
            <a:tailEnd/>
          </a:ln>
        </p:spPr>
      </p:pic>
      <p:sp>
        <p:nvSpPr>
          <p:cNvPr id="5122" name="Rectangle 2"/>
          <p:cNvSpPr>
            <a:spLocks noGrp="1" noChangeArrowheads="1"/>
          </p:cNvSpPr>
          <p:nvPr>
            <p:ph type="ctrTitle"/>
          </p:nvPr>
        </p:nvSpPr>
        <p:spPr>
          <a:xfrm>
            <a:off x="685800" y="914400"/>
            <a:ext cx="7772400" cy="1143000"/>
          </a:xfrm>
          <a:effectLst>
            <a:outerShdw blurRad="50800" dist="38100" dir="2700000" algn="tl" rotWithShape="0">
              <a:srgbClr val="000000">
                <a:alpha val="43000"/>
              </a:srgbClr>
            </a:outerShdw>
          </a:effectLst>
        </p:spPr>
        <p:txBody>
          <a:bodyPr/>
          <a:lstStyle>
            <a:lvl1pPr algn="ctr">
              <a:defRPr sz="3600">
                <a:ln>
                  <a:solidFill>
                    <a:schemeClr val="accent2">
                      <a:lumMod val="50000"/>
                    </a:schemeClr>
                  </a:solidFill>
                </a:ln>
                <a:solidFill>
                  <a:schemeClr val="accent2"/>
                </a:solidFill>
                <a:effectLst>
                  <a:outerShdw blurRad="50800" dist="38100" dir="2700000" algn="tl" rotWithShape="0">
                    <a:schemeClr val="bg1">
                      <a:lumMod val="65000"/>
                      <a:alpha val="43000"/>
                    </a:schemeClr>
                  </a:outerShdw>
                </a:effectLst>
              </a:defRPr>
            </a:lvl1pPr>
          </a:lstStyle>
          <a:p>
            <a:r>
              <a:rPr lang="en-US" dirty="0" smtClean="0"/>
              <a:t>Click to edit Master title style</a:t>
            </a:r>
            <a:endParaRPr lang="en-US" dirty="0"/>
          </a:p>
        </p:txBody>
      </p:sp>
      <p:sp>
        <p:nvSpPr>
          <p:cNvPr id="5123" name="Rectangle 3"/>
          <p:cNvSpPr>
            <a:spLocks noGrp="1" noChangeArrowheads="1"/>
          </p:cNvSpPr>
          <p:nvPr>
            <p:ph type="subTitle" idx="1"/>
          </p:nvPr>
        </p:nvSpPr>
        <p:spPr>
          <a:xfrm>
            <a:off x="1371600" y="2133600"/>
            <a:ext cx="6400800" cy="1752600"/>
          </a:xfrm>
        </p:spPr>
        <p:txBody>
          <a:bodyPr/>
          <a:lstStyle>
            <a:lvl1pPr marL="0" indent="0" algn="ctr">
              <a:buFontTx/>
              <a:buNone/>
              <a:defRPr/>
            </a:lvl1pPr>
          </a:lstStyle>
          <a:p>
            <a:r>
              <a:rPr lang="en-US" smtClean="0"/>
              <a:t>Click to edit Master subtitle style</a:t>
            </a:r>
            <a:endParaRPr lang="en-US" dirty="0"/>
          </a:p>
        </p:txBody>
      </p:sp>
      <p:grpSp>
        <p:nvGrpSpPr>
          <p:cNvPr id="14" name="Group 13"/>
          <p:cNvGrpSpPr/>
          <p:nvPr userDrawn="1"/>
        </p:nvGrpSpPr>
        <p:grpSpPr>
          <a:xfrm>
            <a:off x="-22" y="0"/>
            <a:ext cx="3733822" cy="813816"/>
            <a:chOff x="-22" y="-2"/>
            <a:chExt cx="3733822" cy="826982"/>
          </a:xfrm>
        </p:grpSpPr>
        <p:pic>
          <p:nvPicPr>
            <p:cNvPr id="12" name="Picture 2" descr="New 36in Header"/>
            <p:cNvPicPr>
              <a:picLocks noChangeAspect="1" noChangeArrowheads="1"/>
            </p:cNvPicPr>
            <p:nvPr userDrawn="1"/>
          </p:nvPicPr>
          <p:blipFill>
            <a:blip r:embed="rId5" cstate="print"/>
            <a:srcRect l="81059" r="2312" b="22222"/>
            <a:stretch>
              <a:fillRect/>
            </a:stretch>
          </p:blipFill>
          <p:spPr bwMode="auto">
            <a:xfrm>
              <a:off x="-22" y="-2"/>
              <a:ext cx="3733822" cy="826982"/>
            </a:xfrm>
            <a:prstGeom prst="rect">
              <a:avLst/>
            </a:prstGeom>
            <a:noFill/>
            <a:ln w="9525">
              <a:noFill/>
              <a:miter lim="800000"/>
              <a:headEnd/>
              <a:tailEnd/>
            </a:ln>
          </p:spPr>
        </p:pic>
        <p:pic>
          <p:nvPicPr>
            <p:cNvPr id="13" name="Picture 9" descr="CUCLASSE 3line White.png"/>
            <p:cNvPicPr>
              <a:picLocks noChangeAspect="1"/>
            </p:cNvPicPr>
            <p:nvPr userDrawn="1"/>
          </p:nvPicPr>
          <p:blipFill>
            <a:blip r:embed="rId7"/>
            <a:srcRect/>
            <a:stretch>
              <a:fillRect/>
            </a:stretch>
          </p:blipFill>
          <p:spPr bwMode="auto">
            <a:xfrm>
              <a:off x="118116" y="12826"/>
              <a:ext cx="3547128" cy="801326"/>
            </a:xfrm>
            <a:prstGeom prst="rect">
              <a:avLst/>
            </a:prstGeom>
            <a:noFill/>
            <a:ln w="9525">
              <a:noFill/>
              <a:miter lim="800000"/>
              <a:headEnd/>
              <a:tailEnd/>
            </a:ln>
          </p:spPr>
        </p:pic>
      </p:grpSp>
      <p:pic>
        <p:nvPicPr>
          <p:cNvPr id="15" name="Picture 14" descr="CLIC-Logo-Color-72.png"/>
          <p:cNvPicPr>
            <a:picLocks noChangeAspect="1"/>
          </p:cNvPicPr>
          <p:nvPr userDrawn="1"/>
        </p:nvPicPr>
        <p:blipFill>
          <a:blip r:embed="rId8"/>
          <a:srcRect l="12252" t="14239" r="14239" b="12252"/>
          <a:stretch>
            <a:fillRect/>
          </a:stretch>
        </p:blipFill>
        <p:spPr>
          <a:xfrm>
            <a:off x="152400" y="5334000"/>
            <a:ext cx="1143000" cy="114300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7, 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ILC Damping Ring Technical Baseline Review</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8A1887-A07D-4145-B64F-42AEDE613AF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3340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53340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7, 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ILC Damping Ring Technical Baseline Review</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754D03-A3D1-4E6F-8CC9-03071387006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54864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685800"/>
            <a:ext cx="91440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0" y="3657600"/>
            <a:ext cx="91440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7, 2011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ILC Damping Ring Technical Baseline Review</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95DD24-DF5F-4804-8F8B-BA08A364D1E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5486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609600"/>
            <a:ext cx="44958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0"/>
            <a:ext cx="44958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7, 2011</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ILC Damping Ring Technical Baseline Review</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1C49FE-167B-464B-AD6A-2D5C2C2D068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20000">
              <a:schemeClr val="bg1"/>
            </a:gs>
            <a:gs pos="100000">
              <a:srgbClr val="800000"/>
            </a:gs>
            <a:gs pos="47000">
              <a:schemeClr val="bg1">
                <a:lumMod val="85000"/>
              </a:schemeClr>
            </a:gs>
          </a:gsLst>
          <a:lin ang="16200000" scaled="0"/>
          <a:tileRect/>
        </a:gradFill>
        <a:effectLst/>
      </p:bgPr>
    </p:bg>
    <p:spTree>
      <p:nvGrpSpPr>
        <p:cNvPr id="1" name=""/>
        <p:cNvGrpSpPr/>
        <p:nvPr/>
      </p:nvGrpSpPr>
      <p:grpSpPr>
        <a:xfrm>
          <a:off x="0" y="0"/>
          <a:ext cx="0" cy="0"/>
          <a:chOff x="0" y="0"/>
          <a:chExt cx="0" cy="0"/>
        </a:xfrm>
      </p:grpSpPr>
      <p:sp>
        <p:nvSpPr>
          <p:cNvPr id="5" name="Rectangle 5"/>
          <p:cNvSpPr>
            <a:spLocks noChangeArrowheads="1"/>
          </p:cNvSpPr>
          <p:nvPr/>
        </p:nvSpPr>
        <p:spPr bwMode="auto">
          <a:xfrm>
            <a:off x="0" y="3067050"/>
            <a:ext cx="9144000" cy="0"/>
          </a:xfrm>
          <a:prstGeom prst="rect">
            <a:avLst/>
          </a:prstGeom>
          <a:noFill/>
          <a:ln w="9525">
            <a:noFill/>
            <a:miter lim="800000"/>
            <a:headEnd/>
            <a:tailEnd/>
          </a:ln>
          <a:effectLst/>
        </p:spPr>
        <p:txBody>
          <a:bodyPr wrap="none" anchor="ctr">
            <a:spAutoFit/>
          </a:bodyPr>
          <a:lstStyle/>
          <a:p>
            <a:pPr>
              <a:defRPr/>
            </a:pPr>
            <a:endParaRPr lang="en-US">
              <a:solidFill>
                <a:srgbClr val="000000"/>
              </a:solidFill>
            </a:endParaRPr>
          </a:p>
        </p:txBody>
      </p:sp>
      <p:pic>
        <p:nvPicPr>
          <p:cNvPr id="6" name="Picture 6" descr="cesr_cornell"/>
          <p:cNvPicPr>
            <a:picLocks noChangeAspect="1" noChangeArrowheads="1"/>
          </p:cNvPicPr>
          <p:nvPr/>
        </p:nvPicPr>
        <p:blipFill rotWithShape="1">
          <a:blip r:embed="rId2" cstate="print"/>
          <a:srcRect t="1678" r="408" b="14568"/>
          <a:stretch/>
        </p:blipFill>
        <p:spPr bwMode="auto">
          <a:xfrm>
            <a:off x="2738538" y="3429000"/>
            <a:ext cx="3586061" cy="3479618"/>
          </a:xfrm>
          <a:prstGeom prst="rect">
            <a:avLst/>
          </a:prstGeom>
          <a:solidFill>
            <a:schemeClr val="bg1"/>
          </a:solidFill>
          <a:ln w="9525">
            <a:noFill/>
            <a:miter lim="800000"/>
            <a:headEnd/>
            <a:tailEnd/>
          </a:ln>
          <a:effectLst>
            <a:softEdge rad="50800"/>
          </a:effectLst>
        </p:spPr>
      </p:pic>
      <p:pic>
        <p:nvPicPr>
          <p:cNvPr id="7" name="Picture 7" descr="NSF_Logo"/>
          <p:cNvPicPr>
            <a:picLocks noChangeAspect="1" noChangeArrowheads="1"/>
          </p:cNvPicPr>
          <p:nvPr/>
        </p:nvPicPr>
        <p:blipFill>
          <a:blip r:embed="rId3" cstate="print"/>
          <a:srcRect/>
          <a:stretch>
            <a:fillRect/>
          </a:stretch>
        </p:blipFill>
        <p:spPr bwMode="auto">
          <a:xfrm>
            <a:off x="7848600" y="5276365"/>
            <a:ext cx="1281822" cy="1276835"/>
          </a:xfrm>
          <a:prstGeom prst="rect">
            <a:avLst/>
          </a:prstGeom>
          <a:noFill/>
          <a:ln w="9525">
            <a:noFill/>
            <a:miter lim="800000"/>
            <a:headEnd/>
            <a:tailEnd/>
          </a:ln>
        </p:spPr>
      </p:pic>
      <p:pic>
        <p:nvPicPr>
          <p:cNvPr id="8" name="Picture 8" descr="DOE_Seal"/>
          <p:cNvPicPr>
            <a:picLocks noChangeAspect="1" noChangeArrowheads="1"/>
          </p:cNvPicPr>
          <p:nvPr/>
        </p:nvPicPr>
        <p:blipFill>
          <a:blip r:embed="rId4" cstate="print"/>
          <a:srcRect/>
          <a:stretch>
            <a:fillRect/>
          </a:stretch>
        </p:blipFill>
        <p:spPr bwMode="auto">
          <a:xfrm>
            <a:off x="6610096" y="5597144"/>
            <a:ext cx="1184656" cy="1184656"/>
          </a:xfrm>
          <a:prstGeom prst="rect">
            <a:avLst/>
          </a:prstGeom>
          <a:noFill/>
          <a:ln w="9525">
            <a:noFill/>
            <a:miter lim="800000"/>
            <a:headEnd/>
            <a:tailEnd/>
          </a:ln>
        </p:spPr>
      </p:pic>
      <p:pic>
        <p:nvPicPr>
          <p:cNvPr id="17" name="Picture 2" descr="New 36in Header"/>
          <p:cNvPicPr>
            <a:picLocks noChangeArrowheads="1"/>
          </p:cNvPicPr>
          <p:nvPr userDrawn="1"/>
        </p:nvPicPr>
        <p:blipFill>
          <a:blip r:embed="rId5" cstate="print"/>
          <a:srcRect l="81059" b="22222"/>
          <a:stretch>
            <a:fillRect/>
          </a:stretch>
        </p:blipFill>
        <p:spPr bwMode="auto">
          <a:xfrm>
            <a:off x="-76200" y="609600"/>
            <a:ext cx="9296400" cy="320040"/>
          </a:xfrm>
          <a:prstGeom prst="rect">
            <a:avLst/>
          </a:prstGeom>
          <a:noFill/>
          <a:ln w="9525">
            <a:noFill/>
            <a:miter lim="800000"/>
            <a:headEnd/>
            <a:tailEnd/>
          </a:ln>
          <a:effectLst>
            <a:softEdge rad="76200"/>
          </a:effectLst>
        </p:spPr>
      </p:pic>
      <p:pic>
        <p:nvPicPr>
          <p:cNvPr id="9" name="Picture 9" descr="New 36in Header"/>
          <p:cNvPicPr>
            <a:picLocks noChangeAspect="1" noChangeArrowheads="1"/>
          </p:cNvPicPr>
          <p:nvPr/>
        </p:nvPicPr>
        <p:blipFill rotWithShape="1">
          <a:blip r:embed="rId5" cstate="print"/>
          <a:srcRect b="15928"/>
          <a:stretch/>
        </p:blipFill>
        <p:spPr bwMode="auto">
          <a:xfrm>
            <a:off x="0" y="0"/>
            <a:ext cx="9144000" cy="814181"/>
          </a:xfrm>
          <a:prstGeom prst="rect">
            <a:avLst/>
          </a:prstGeom>
          <a:noFill/>
          <a:ln w="9525">
            <a:noFill/>
            <a:miter lim="800000"/>
            <a:headEnd/>
            <a:tailEnd/>
          </a:ln>
        </p:spPr>
      </p:pic>
      <p:pic>
        <p:nvPicPr>
          <p:cNvPr id="10" name="Picture 10" descr="logo_transparent_bg"/>
          <p:cNvPicPr>
            <a:picLocks noChangeAspect="1" noChangeArrowheads="1"/>
          </p:cNvPicPr>
          <p:nvPr/>
        </p:nvPicPr>
        <p:blipFill>
          <a:blip r:embed="rId6" cstate="print"/>
          <a:srcRect/>
          <a:stretch>
            <a:fillRect/>
          </a:stretch>
        </p:blipFill>
        <p:spPr bwMode="auto">
          <a:xfrm>
            <a:off x="838200" y="5686425"/>
            <a:ext cx="1676400" cy="1095375"/>
          </a:xfrm>
          <a:prstGeom prst="rect">
            <a:avLst/>
          </a:prstGeom>
          <a:noFill/>
          <a:ln w="9525">
            <a:noFill/>
            <a:miter lim="800000"/>
            <a:headEnd/>
            <a:tailEnd/>
          </a:ln>
        </p:spPr>
      </p:pic>
      <p:sp>
        <p:nvSpPr>
          <p:cNvPr id="5122" name="Rectangle 2"/>
          <p:cNvSpPr>
            <a:spLocks noGrp="1" noChangeArrowheads="1"/>
          </p:cNvSpPr>
          <p:nvPr>
            <p:ph type="ctrTitle"/>
          </p:nvPr>
        </p:nvSpPr>
        <p:spPr>
          <a:xfrm>
            <a:off x="685800" y="914400"/>
            <a:ext cx="7772400" cy="1143000"/>
          </a:xfrm>
          <a:effectLst>
            <a:outerShdw blurRad="50800" dist="38100" dir="2700000" algn="tl" rotWithShape="0">
              <a:srgbClr val="000000">
                <a:alpha val="43000"/>
              </a:srgbClr>
            </a:outerShdw>
          </a:effectLst>
        </p:spPr>
        <p:txBody>
          <a:bodyPr/>
          <a:lstStyle>
            <a:lvl1pPr algn="ctr">
              <a:defRPr sz="3600">
                <a:ln>
                  <a:solidFill>
                    <a:schemeClr val="accent2">
                      <a:lumMod val="50000"/>
                    </a:schemeClr>
                  </a:solidFill>
                </a:ln>
                <a:solidFill>
                  <a:schemeClr val="accent2"/>
                </a:solidFill>
                <a:effectLst>
                  <a:outerShdw blurRad="50800" dist="38100" dir="2700000" algn="tl" rotWithShape="0">
                    <a:schemeClr val="bg1">
                      <a:lumMod val="65000"/>
                      <a:alpha val="43000"/>
                    </a:schemeClr>
                  </a:outerShdw>
                </a:effectLst>
              </a:defRPr>
            </a:lvl1pPr>
          </a:lstStyle>
          <a:p>
            <a:r>
              <a:rPr lang="en-US" dirty="0" smtClean="0"/>
              <a:t>Click to edit Master title style</a:t>
            </a:r>
            <a:endParaRPr lang="en-US" dirty="0"/>
          </a:p>
        </p:txBody>
      </p:sp>
      <p:sp>
        <p:nvSpPr>
          <p:cNvPr id="5123" name="Rectangle 3"/>
          <p:cNvSpPr>
            <a:spLocks noGrp="1" noChangeArrowheads="1"/>
          </p:cNvSpPr>
          <p:nvPr>
            <p:ph type="subTitle" idx="1"/>
          </p:nvPr>
        </p:nvSpPr>
        <p:spPr>
          <a:xfrm>
            <a:off x="1371600" y="2133600"/>
            <a:ext cx="6400800" cy="1752600"/>
          </a:xfrm>
        </p:spPr>
        <p:txBody>
          <a:bodyPr/>
          <a:lstStyle>
            <a:lvl1pPr marL="0" indent="0" algn="ctr">
              <a:buFontTx/>
              <a:buNone/>
              <a:defRPr/>
            </a:lvl1pPr>
          </a:lstStyle>
          <a:p>
            <a:r>
              <a:rPr lang="en-US" smtClean="0"/>
              <a:t>Click to edit Master subtitle style</a:t>
            </a:r>
            <a:endParaRPr lang="en-US" dirty="0"/>
          </a:p>
        </p:txBody>
      </p:sp>
      <p:grpSp>
        <p:nvGrpSpPr>
          <p:cNvPr id="14" name="Group 13"/>
          <p:cNvGrpSpPr/>
          <p:nvPr userDrawn="1"/>
        </p:nvGrpSpPr>
        <p:grpSpPr>
          <a:xfrm>
            <a:off x="-22" y="0"/>
            <a:ext cx="3733822" cy="813816"/>
            <a:chOff x="-22" y="-2"/>
            <a:chExt cx="3733822" cy="826982"/>
          </a:xfrm>
        </p:grpSpPr>
        <p:pic>
          <p:nvPicPr>
            <p:cNvPr id="12" name="Picture 2" descr="New 36in Header"/>
            <p:cNvPicPr>
              <a:picLocks noChangeAspect="1" noChangeArrowheads="1"/>
            </p:cNvPicPr>
            <p:nvPr userDrawn="1"/>
          </p:nvPicPr>
          <p:blipFill>
            <a:blip r:embed="rId5" cstate="print"/>
            <a:srcRect l="81059" r="2312" b="22222"/>
            <a:stretch>
              <a:fillRect/>
            </a:stretch>
          </p:blipFill>
          <p:spPr bwMode="auto">
            <a:xfrm>
              <a:off x="-22" y="-2"/>
              <a:ext cx="3733822" cy="826982"/>
            </a:xfrm>
            <a:prstGeom prst="rect">
              <a:avLst/>
            </a:prstGeom>
            <a:noFill/>
            <a:ln w="9525">
              <a:noFill/>
              <a:miter lim="800000"/>
              <a:headEnd/>
              <a:tailEnd/>
            </a:ln>
          </p:spPr>
        </p:pic>
        <p:pic>
          <p:nvPicPr>
            <p:cNvPr id="13" name="Picture 9" descr="CUCLASSE 3line White.png"/>
            <p:cNvPicPr>
              <a:picLocks noChangeAspect="1"/>
            </p:cNvPicPr>
            <p:nvPr userDrawn="1"/>
          </p:nvPicPr>
          <p:blipFill>
            <a:blip r:embed="rId7"/>
            <a:srcRect/>
            <a:stretch>
              <a:fillRect/>
            </a:stretch>
          </p:blipFill>
          <p:spPr bwMode="auto">
            <a:xfrm>
              <a:off x="118116" y="12826"/>
              <a:ext cx="3547128" cy="801326"/>
            </a:xfrm>
            <a:prstGeom prst="rect">
              <a:avLst/>
            </a:prstGeom>
            <a:noFill/>
            <a:ln w="9525">
              <a:noFill/>
              <a:miter lim="800000"/>
              <a:headEnd/>
              <a:tailEnd/>
            </a:ln>
          </p:spPr>
        </p:pic>
      </p:grpSp>
      <p:pic>
        <p:nvPicPr>
          <p:cNvPr id="15" name="Picture 14" descr="CLIC-Logo-Color-72.png"/>
          <p:cNvPicPr>
            <a:picLocks noChangeAspect="1"/>
          </p:cNvPicPr>
          <p:nvPr userDrawn="1"/>
        </p:nvPicPr>
        <p:blipFill>
          <a:blip r:embed="rId8"/>
          <a:srcRect l="12252" t="14239" r="14239" b="12252"/>
          <a:stretch>
            <a:fillRect/>
          </a:stretch>
        </p:blipFill>
        <p:spPr>
          <a:xfrm>
            <a:off x="152400" y="5334000"/>
            <a:ext cx="1143000" cy="1143000"/>
          </a:xfrm>
          <a:prstGeom prst="rect">
            <a:avLst/>
          </a:prstGeom>
        </p:spPr>
      </p:pic>
    </p:spTree>
    <p:extLst>
      <p:ext uri="{BB962C8B-B14F-4D97-AF65-F5344CB8AC3E}">
        <p14:creationId xmlns:p14="http://schemas.microsoft.com/office/powerpoint/2010/main" val="190603414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latin typeface="Arial"/>
              </a:rPr>
              <a:t>July 7, 2011</a:t>
            </a: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latin typeface="Arial"/>
              </a:rPr>
              <a:t>ILC Damping Ring Technical Baseline Review</a:t>
            </a: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EBCDD8-490A-4340-8AFB-91AE61DAC24C}" type="slidenum">
              <a:rPr lang="en-US">
                <a:solidFill>
                  <a:srgbClr val="FFFFFF">
                    <a:lumMod val="85000"/>
                  </a:srgbClr>
                </a:solidFill>
                <a:latin typeface="Arial"/>
              </a:rPr>
              <a:pPr>
                <a:defRPr/>
              </a:pPr>
              <a:t>‹#›</a:t>
            </a:fld>
            <a:endParaRPr lang="en-US">
              <a:solidFill>
                <a:srgbClr val="FFFFFF">
                  <a:lumMod val="85000"/>
                </a:srgbClr>
              </a:solidFill>
              <a:latin typeface="Arial"/>
            </a:endParaRPr>
          </a:p>
        </p:txBody>
      </p:sp>
    </p:spTree>
    <p:extLst>
      <p:ext uri="{BB962C8B-B14F-4D97-AF65-F5344CB8AC3E}">
        <p14:creationId xmlns:p14="http://schemas.microsoft.com/office/powerpoint/2010/main" val="4035883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latin typeface="Arial"/>
              </a:rPr>
              <a:t>July 7, 2011</a:t>
            </a: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latin typeface="Arial"/>
              </a:rPr>
              <a:t>ILC Damping Ring Technical Baseline Review</a:t>
            </a: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670874-3092-4071-B45C-6F2C361E9AE6}" type="slidenum">
              <a:rPr lang="en-US">
                <a:solidFill>
                  <a:srgbClr val="FFFFFF">
                    <a:lumMod val="85000"/>
                  </a:srgbClr>
                </a:solidFill>
                <a:latin typeface="Arial"/>
              </a:rPr>
              <a:pPr>
                <a:defRPr/>
              </a:pPr>
              <a:t>‹#›</a:t>
            </a:fld>
            <a:endParaRPr lang="en-US">
              <a:solidFill>
                <a:srgbClr val="FFFFFF">
                  <a:lumMod val="85000"/>
                </a:srgbClr>
              </a:solidFill>
              <a:latin typeface="Arial"/>
            </a:endParaRPr>
          </a:p>
        </p:txBody>
      </p:sp>
    </p:spTree>
    <p:extLst>
      <p:ext uri="{BB962C8B-B14F-4D97-AF65-F5344CB8AC3E}">
        <p14:creationId xmlns:p14="http://schemas.microsoft.com/office/powerpoint/2010/main" val="1653990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609600"/>
            <a:ext cx="44958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0"/>
            <a:ext cx="44958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latin typeface="Arial"/>
              </a:rPr>
              <a:t>July 7, 2011</a:t>
            </a:r>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latin typeface="Arial"/>
              </a:rPr>
              <a:t>ILC Damping Ring Technical Baseline Review</a:t>
            </a:r>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85CA85-AA39-4432-98C2-0D5FAC0BBE33}" type="slidenum">
              <a:rPr lang="en-US">
                <a:solidFill>
                  <a:srgbClr val="FFFFFF">
                    <a:lumMod val="85000"/>
                  </a:srgbClr>
                </a:solidFill>
                <a:latin typeface="Arial"/>
              </a:rPr>
              <a:pPr>
                <a:defRPr/>
              </a:pPr>
              <a:t>‹#›</a:t>
            </a:fld>
            <a:endParaRPr lang="en-US">
              <a:solidFill>
                <a:srgbClr val="FFFFFF">
                  <a:lumMod val="85000"/>
                </a:srgbClr>
              </a:solidFill>
              <a:latin typeface="Arial"/>
            </a:endParaRPr>
          </a:p>
        </p:txBody>
      </p:sp>
    </p:spTree>
    <p:extLst>
      <p:ext uri="{BB962C8B-B14F-4D97-AF65-F5344CB8AC3E}">
        <p14:creationId xmlns:p14="http://schemas.microsoft.com/office/powerpoint/2010/main" val="3159356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097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latin typeface="Arial"/>
              </a:rPr>
              <a:t>July 7, 2011</a:t>
            </a:r>
            <a:endParaRPr lang="en-US">
              <a:solidFill>
                <a:srgbClr val="000000"/>
              </a:solidFill>
              <a:latin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latin typeface="Arial"/>
              </a:rPr>
              <a:t>ILC Damping Ring Technical Baseline Review</a:t>
            </a:r>
            <a:endParaRPr lang="en-US">
              <a:solidFill>
                <a:srgbClr val="000000"/>
              </a:solidFill>
              <a:latin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2B77B7-64D3-4B07-BD7E-A2165380F6C3}" type="slidenum">
              <a:rPr lang="en-US">
                <a:solidFill>
                  <a:srgbClr val="FFFFFF">
                    <a:lumMod val="85000"/>
                  </a:srgbClr>
                </a:solidFill>
                <a:latin typeface="Arial"/>
              </a:rPr>
              <a:pPr>
                <a:defRPr/>
              </a:pPr>
              <a:t>‹#›</a:t>
            </a:fld>
            <a:endParaRPr lang="en-US">
              <a:solidFill>
                <a:srgbClr val="FFFFFF">
                  <a:lumMod val="85000"/>
                </a:srgbClr>
              </a:solidFill>
              <a:latin typeface="Arial"/>
            </a:endParaRPr>
          </a:p>
        </p:txBody>
      </p:sp>
    </p:spTree>
    <p:extLst>
      <p:ext uri="{BB962C8B-B14F-4D97-AF65-F5344CB8AC3E}">
        <p14:creationId xmlns:p14="http://schemas.microsoft.com/office/powerpoint/2010/main" val="531325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latin typeface="Arial"/>
              </a:rPr>
              <a:t>July 7, 2011</a:t>
            </a:r>
            <a:endParaRPr lang="en-US">
              <a:solidFill>
                <a:srgbClr val="000000"/>
              </a:solidFill>
              <a:latin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latin typeface="Arial"/>
              </a:rPr>
              <a:t>ILC Damping Ring Technical Baseline Review</a:t>
            </a:r>
            <a:endParaRPr lang="en-US">
              <a:solidFill>
                <a:srgbClr val="000000"/>
              </a:solidFill>
              <a:latin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4F2262-E4F8-4BEF-859F-74458A2AA49C}" type="slidenum">
              <a:rPr lang="en-US">
                <a:solidFill>
                  <a:srgbClr val="FFFFFF">
                    <a:lumMod val="85000"/>
                  </a:srgbClr>
                </a:solidFill>
                <a:latin typeface="Arial"/>
              </a:rPr>
              <a:pPr>
                <a:defRPr/>
              </a:pPr>
              <a:t>‹#›</a:t>
            </a:fld>
            <a:endParaRPr lang="en-US">
              <a:solidFill>
                <a:srgbClr val="FFFFFF">
                  <a:lumMod val="85000"/>
                </a:srgbClr>
              </a:solidFill>
              <a:latin typeface="Arial"/>
            </a:endParaRPr>
          </a:p>
        </p:txBody>
      </p:sp>
    </p:spTree>
    <p:extLst>
      <p:ext uri="{BB962C8B-B14F-4D97-AF65-F5344CB8AC3E}">
        <p14:creationId xmlns:p14="http://schemas.microsoft.com/office/powerpoint/2010/main" val="107728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7, 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ILC Damping Ring Technical Baseline Review</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EBCDD8-490A-4340-8AFB-91AE61DAC24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latin typeface="Arial"/>
              </a:rPr>
              <a:t>July 7, 2011</a:t>
            </a:r>
            <a:endParaRPr lang="en-US">
              <a:solidFill>
                <a:srgbClr val="000000"/>
              </a:solidFill>
              <a:latin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latin typeface="Arial"/>
              </a:rPr>
              <a:t>ILC Damping Ring Technical Baseline Review</a:t>
            </a:r>
            <a:endParaRPr lang="en-US">
              <a:solidFill>
                <a:srgbClr val="000000"/>
              </a:solidFill>
              <a:latin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14D2B1-ADAF-406C-A20F-5FCE36DE9D25}" type="slidenum">
              <a:rPr lang="en-US">
                <a:solidFill>
                  <a:srgbClr val="FFFFFF">
                    <a:lumMod val="85000"/>
                  </a:srgbClr>
                </a:solidFill>
                <a:latin typeface="Arial"/>
              </a:rPr>
              <a:pPr>
                <a:defRPr/>
              </a:pPr>
              <a:t>‹#›</a:t>
            </a:fld>
            <a:endParaRPr lang="en-US">
              <a:solidFill>
                <a:srgbClr val="FFFFFF">
                  <a:lumMod val="85000"/>
                </a:srgbClr>
              </a:solidFill>
              <a:latin typeface="Arial"/>
            </a:endParaRPr>
          </a:p>
        </p:txBody>
      </p:sp>
    </p:spTree>
    <p:extLst>
      <p:ext uri="{BB962C8B-B14F-4D97-AF65-F5344CB8AC3E}">
        <p14:creationId xmlns:p14="http://schemas.microsoft.com/office/powerpoint/2010/main" val="3537273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096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771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latin typeface="Arial"/>
              </a:rPr>
              <a:t>July 7, 2011</a:t>
            </a:r>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latin typeface="Arial"/>
              </a:rPr>
              <a:t>ILC Damping Ring Technical Baseline Review</a:t>
            </a:r>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ED2B08-6735-40AE-8CA8-B2EECA491B30}" type="slidenum">
              <a:rPr lang="en-US">
                <a:solidFill>
                  <a:srgbClr val="FFFFFF">
                    <a:lumMod val="85000"/>
                  </a:srgbClr>
                </a:solidFill>
                <a:latin typeface="Arial"/>
              </a:rPr>
              <a:pPr>
                <a:defRPr/>
              </a:pPr>
              <a:t>‹#›</a:t>
            </a:fld>
            <a:endParaRPr lang="en-US">
              <a:solidFill>
                <a:srgbClr val="FFFFFF">
                  <a:lumMod val="85000"/>
                </a:srgbClr>
              </a:solidFill>
              <a:latin typeface="Arial"/>
            </a:endParaRPr>
          </a:p>
        </p:txBody>
      </p:sp>
    </p:spTree>
    <p:extLst>
      <p:ext uri="{BB962C8B-B14F-4D97-AF65-F5344CB8AC3E}">
        <p14:creationId xmlns:p14="http://schemas.microsoft.com/office/powerpoint/2010/main" val="340791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latin typeface="Arial"/>
              </a:rPr>
              <a:t>July 7, 2011</a:t>
            </a:r>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latin typeface="Arial"/>
              </a:rPr>
              <a:t>ILC Damping Ring Technical Baseline Review</a:t>
            </a:r>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A16F7-328B-473B-BA85-A002BFC8ACCB}" type="slidenum">
              <a:rPr lang="en-US">
                <a:solidFill>
                  <a:srgbClr val="FFFFFF">
                    <a:lumMod val="85000"/>
                  </a:srgbClr>
                </a:solidFill>
                <a:latin typeface="Arial"/>
              </a:rPr>
              <a:pPr>
                <a:defRPr/>
              </a:pPr>
              <a:t>‹#›</a:t>
            </a:fld>
            <a:endParaRPr lang="en-US">
              <a:solidFill>
                <a:srgbClr val="FFFFFF">
                  <a:lumMod val="85000"/>
                </a:srgbClr>
              </a:solidFill>
              <a:latin typeface="Arial"/>
            </a:endParaRPr>
          </a:p>
        </p:txBody>
      </p:sp>
    </p:spTree>
    <p:extLst>
      <p:ext uri="{BB962C8B-B14F-4D97-AF65-F5344CB8AC3E}">
        <p14:creationId xmlns:p14="http://schemas.microsoft.com/office/powerpoint/2010/main" val="966108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latin typeface="Arial"/>
              </a:rPr>
              <a:t>July 7, 2011</a:t>
            </a: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latin typeface="Arial"/>
              </a:rPr>
              <a:t>ILC Damping Ring Technical Baseline Review</a:t>
            </a: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A1887-A07D-4145-B64F-42AEDE613AF8}" type="slidenum">
              <a:rPr lang="en-US">
                <a:solidFill>
                  <a:srgbClr val="FFFFFF">
                    <a:lumMod val="85000"/>
                  </a:srgbClr>
                </a:solidFill>
                <a:latin typeface="Arial"/>
              </a:rPr>
              <a:pPr>
                <a:defRPr/>
              </a:pPr>
              <a:t>‹#›</a:t>
            </a:fld>
            <a:endParaRPr lang="en-US">
              <a:solidFill>
                <a:srgbClr val="FFFFFF">
                  <a:lumMod val="85000"/>
                </a:srgbClr>
              </a:solidFill>
              <a:latin typeface="Arial"/>
            </a:endParaRPr>
          </a:p>
        </p:txBody>
      </p:sp>
    </p:spTree>
    <p:extLst>
      <p:ext uri="{BB962C8B-B14F-4D97-AF65-F5344CB8AC3E}">
        <p14:creationId xmlns:p14="http://schemas.microsoft.com/office/powerpoint/2010/main" val="554024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3340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53340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latin typeface="Arial"/>
              </a:rPr>
              <a:t>July 7, 2011</a:t>
            </a: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latin typeface="Arial"/>
              </a:rPr>
              <a:t>ILC Damping Ring Technical Baseline Review</a:t>
            </a: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754D03-A3D1-4E6F-8CC9-030713870064}" type="slidenum">
              <a:rPr lang="en-US">
                <a:solidFill>
                  <a:srgbClr val="FFFFFF">
                    <a:lumMod val="85000"/>
                  </a:srgbClr>
                </a:solidFill>
                <a:latin typeface="Arial"/>
              </a:rPr>
              <a:pPr>
                <a:defRPr/>
              </a:pPr>
              <a:t>‹#›</a:t>
            </a:fld>
            <a:endParaRPr lang="en-US">
              <a:solidFill>
                <a:srgbClr val="FFFFFF">
                  <a:lumMod val="85000"/>
                </a:srgbClr>
              </a:solidFill>
              <a:latin typeface="Arial"/>
            </a:endParaRPr>
          </a:p>
        </p:txBody>
      </p:sp>
    </p:spTree>
    <p:extLst>
      <p:ext uri="{BB962C8B-B14F-4D97-AF65-F5344CB8AC3E}">
        <p14:creationId xmlns:p14="http://schemas.microsoft.com/office/powerpoint/2010/main" val="1159775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54864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685800"/>
            <a:ext cx="91440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0" y="3657600"/>
            <a:ext cx="91440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latin typeface="Arial"/>
              </a:rPr>
              <a:t>July 7, 2011</a:t>
            </a:r>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latin typeface="Arial"/>
              </a:rPr>
              <a:t>ILC Damping Ring Technical Baseline Review</a:t>
            </a:r>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95DD24-DF5F-4804-8F8B-BA08A364D1E6}" type="slidenum">
              <a:rPr lang="en-US">
                <a:solidFill>
                  <a:srgbClr val="FFFFFF">
                    <a:lumMod val="85000"/>
                  </a:srgbClr>
                </a:solidFill>
                <a:latin typeface="Arial"/>
              </a:rPr>
              <a:pPr>
                <a:defRPr/>
              </a:pPr>
              <a:t>‹#›</a:t>
            </a:fld>
            <a:endParaRPr lang="en-US">
              <a:solidFill>
                <a:srgbClr val="FFFFFF">
                  <a:lumMod val="85000"/>
                </a:srgbClr>
              </a:solidFill>
              <a:latin typeface="Arial"/>
            </a:endParaRPr>
          </a:p>
        </p:txBody>
      </p:sp>
    </p:spTree>
    <p:extLst>
      <p:ext uri="{BB962C8B-B14F-4D97-AF65-F5344CB8AC3E}">
        <p14:creationId xmlns:p14="http://schemas.microsoft.com/office/powerpoint/2010/main" val="2383893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5486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609600"/>
            <a:ext cx="44958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0"/>
            <a:ext cx="44958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latin typeface="Arial"/>
              </a:rPr>
              <a:t>July 7, 2011</a:t>
            </a:r>
            <a:endParaRPr lang="en-US" dirty="0">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latin typeface="Arial"/>
              </a:rPr>
              <a:t>ILC Damping Ring Technical Baseline Review</a:t>
            </a:r>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1C49FE-167B-464B-AD6A-2D5C2C2D0688}" type="slidenum">
              <a:rPr lang="en-US">
                <a:solidFill>
                  <a:srgbClr val="FFFFFF">
                    <a:lumMod val="85000"/>
                  </a:srgbClr>
                </a:solidFill>
                <a:latin typeface="Arial"/>
              </a:rPr>
              <a:pPr>
                <a:defRPr/>
              </a:pPr>
              <a:t>‹#›</a:t>
            </a:fld>
            <a:endParaRPr lang="en-US">
              <a:solidFill>
                <a:srgbClr val="FFFFFF">
                  <a:lumMod val="85000"/>
                </a:srgbClr>
              </a:solidFill>
              <a:latin typeface="Arial"/>
            </a:endParaRPr>
          </a:p>
        </p:txBody>
      </p:sp>
    </p:spTree>
    <p:extLst>
      <p:ext uri="{BB962C8B-B14F-4D97-AF65-F5344CB8AC3E}">
        <p14:creationId xmlns:p14="http://schemas.microsoft.com/office/powerpoint/2010/main" val="1080917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7, 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ILC Damping Ring Technical Baseline Review</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670874-3092-4071-B45C-6F2C361E9AE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609600"/>
            <a:ext cx="44958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0"/>
            <a:ext cx="44958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7, 2011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ILC Damping Ring Technical Baseline Review</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85CA85-AA39-4432-98C2-0D5FAC0BBE3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097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July 7, 2011</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ILC Damping Ring Technical Baseline Review</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2B77B7-64D3-4B07-BD7E-A2165380F6C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July 7, 2011</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ILC Damping Ring Technical Baseline Review</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F4F2262-E4F8-4BEF-859F-74458A2AA49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July 7, 2011</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ILC Damping Ring Technical Baseline Review</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14D2B1-ADAF-406C-A20F-5FCE36DE9D2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096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771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7, 2011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ILC Damping Ring Technical Baseline Review</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ED2B08-6735-40AE-8CA8-B2EECA491B3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7, 2011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ILC Damping Ring Technical Baseline Review</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A16F7-328B-473B-BA85-A002BFC8AC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5" Type="http://schemas.openxmlformats.org/officeDocument/2006/relationships/image" Target="../media/image1.jpeg"/><Relationship Id="rId16" Type="http://schemas.openxmlformats.org/officeDocument/2006/relationships/image" Target="../media/image2.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descr="New 36in Header"/>
          <p:cNvPicPr>
            <a:picLocks noChangeAspect="1" noChangeArrowheads="1"/>
          </p:cNvPicPr>
          <p:nvPr/>
        </p:nvPicPr>
        <p:blipFill>
          <a:blip r:embed="rId15" cstate="print"/>
          <a:srcRect l="81059" b="22222"/>
          <a:stretch>
            <a:fillRect/>
          </a:stretch>
        </p:blipFill>
        <p:spPr bwMode="auto">
          <a:xfrm>
            <a:off x="6400800" y="0"/>
            <a:ext cx="2743200" cy="533399"/>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0" y="609600"/>
            <a:ext cx="9144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0" name="Rectangle 4"/>
          <p:cNvSpPr>
            <a:spLocks noGrp="1" noChangeArrowheads="1"/>
          </p:cNvSpPr>
          <p:nvPr>
            <p:ph type="dt" sz="half" idx="2"/>
          </p:nvPr>
        </p:nvSpPr>
        <p:spPr bwMode="auto">
          <a:xfrm>
            <a:off x="76200" y="6629400"/>
            <a:ext cx="19812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200" i="1" smtClean="0">
                <a:latin typeface="+mn-lt"/>
              </a:defRPr>
            </a:lvl1pPr>
          </a:lstStyle>
          <a:p>
            <a:pPr>
              <a:defRPr/>
            </a:pPr>
            <a:r>
              <a:rPr lang="en-US" smtClean="0"/>
              <a:t>July 7, 2011</a:t>
            </a:r>
            <a:endParaRPr lang="en-US" dirty="0"/>
          </a:p>
        </p:txBody>
      </p:sp>
      <p:sp>
        <p:nvSpPr>
          <p:cNvPr id="4101" name="Rectangle 5"/>
          <p:cNvSpPr>
            <a:spLocks noGrp="1" noChangeArrowheads="1"/>
          </p:cNvSpPr>
          <p:nvPr>
            <p:ph type="ftr" sz="quarter" idx="3"/>
          </p:nvPr>
        </p:nvSpPr>
        <p:spPr bwMode="auto">
          <a:xfrm>
            <a:off x="1828800" y="6629400"/>
            <a:ext cx="54864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200" i="1" smtClean="0">
                <a:latin typeface="+mn-lt"/>
              </a:defRPr>
            </a:lvl1pPr>
          </a:lstStyle>
          <a:p>
            <a:pPr>
              <a:defRPr/>
            </a:pPr>
            <a:r>
              <a:rPr lang="en-US" smtClean="0"/>
              <a:t>ILC Damping Ring Technical Baseline Review</a:t>
            </a:r>
            <a:endParaRPr lang="en-US" dirty="0"/>
          </a:p>
        </p:txBody>
      </p:sp>
      <p:sp>
        <p:nvSpPr>
          <p:cNvPr id="4102" name="Rectangle 6"/>
          <p:cNvSpPr>
            <a:spLocks noGrp="1" noChangeArrowheads="1"/>
          </p:cNvSpPr>
          <p:nvPr>
            <p:ph type="sldNum" sz="quarter" idx="4"/>
          </p:nvPr>
        </p:nvSpPr>
        <p:spPr bwMode="auto">
          <a:xfrm>
            <a:off x="8382000" y="6629400"/>
            <a:ext cx="6858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i="1" smtClean="0">
                <a:solidFill>
                  <a:schemeClr val="bg1">
                    <a:lumMod val="85000"/>
                  </a:schemeClr>
                </a:solidFill>
                <a:latin typeface="+mn-lt"/>
              </a:defRPr>
            </a:lvl1pPr>
          </a:lstStyle>
          <a:p>
            <a:pPr>
              <a:defRPr/>
            </a:pPr>
            <a:fld id="{06F6EE35-FBF3-459F-A2CB-5C95F0D81202}" type="slidenum">
              <a:rPr lang="en-US" smtClean="0"/>
              <a:pPr>
                <a:defRPr/>
              </a:pPr>
              <a:t>‹#›</a:t>
            </a:fld>
            <a:endParaRPr lang="en-US" dirty="0"/>
          </a:p>
        </p:txBody>
      </p:sp>
      <p:pic>
        <p:nvPicPr>
          <p:cNvPr id="16" name="Picture 2" descr="New 36in Header"/>
          <p:cNvPicPr>
            <a:picLocks noChangeArrowheads="1"/>
          </p:cNvPicPr>
          <p:nvPr userDrawn="1"/>
        </p:nvPicPr>
        <p:blipFill>
          <a:blip r:embed="rId15" cstate="print"/>
          <a:srcRect l="81059" b="22222"/>
          <a:stretch>
            <a:fillRect/>
          </a:stretch>
        </p:blipFill>
        <p:spPr bwMode="auto">
          <a:xfrm>
            <a:off x="-76200" y="304800"/>
            <a:ext cx="9296400" cy="320040"/>
          </a:xfrm>
          <a:prstGeom prst="rect">
            <a:avLst/>
          </a:prstGeom>
          <a:noFill/>
          <a:ln w="9525">
            <a:noFill/>
            <a:miter lim="800000"/>
            <a:headEnd/>
            <a:tailEnd/>
          </a:ln>
          <a:effectLst>
            <a:softEdge rad="76200"/>
          </a:effectLst>
        </p:spPr>
      </p:pic>
      <p:sp>
        <p:nvSpPr>
          <p:cNvPr id="4104" name="Rectangle 8"/>
          <p:cNvSpPr>
            <a:spLocks noChangeArrowheads="1"/>
          </p:cNvSpPr>
          <p:nvPr/>
        </p:nvSpPr>
        <p:spPr bwMode="auto">
          <a:xfrm>
            <a:off x="3541713" y="206375"/>
            <a:ext cx="184150" cy="641350"/>
          </a:xfrm>
          <a:prstGeom prst="rect">
            <a:avLst/>
          </a:prstGeom>
          <a:noFill/>
          <a:ln w="9525">
            <a:noFill/>
            <a:miter lim="800000"/>
            <a:headEnd/>
            <a:tailEnd/>
          </a:ln>
          <a:effectLst/>
        </p:spPr>
        <p:txBody>
          <a:bodyPr wrap="none">
            <a:spAutoFit/>
          </a:bodyPr>
          <a:lstStyle/>
          <a:p>
            <a:pPr>
              <a:defRPr/>
            </a:pPr>
            <a:endParaRPr lang="en-US"/>
          </a:p>
        </p:txBody>
      </p:sp>
      <p:grpSp>
        <p:nvGrpSpPr>
          <p:cNvPr id="15" name="Group 14"/>
          <p:cNvGrpSpPr/>
          <p:nvPr/>
        </p:nvGrpSpPr>
        <p:grpSpPr>
          <a:xfrm>
            <a:off x="0" y="0"/>
            <a:ext cx="2743200" cy="533399"/>
            <a:chOff x="2133600" y="3810001"/>
            <a:chExt cx="2743200" cy="533399"/>
          </a:xfrm>
        </p:grpSpPr>
        <p:pic>
          <p:nvPicPr>
            <p:cNvPr id="14" name="Picture 2" descr="New 36in Header"/>
            <p:cNvPicPr>
              <a:picLocks noChangeAspect="1" noChangeArrowheads="1"/>
            </p:cNvPicPr>
            <p:nvPr userDrawn="1"/>
          </p:nvPicPr>
          <p:blipFill>
            <a:blip r:embed="rId15" cstate="print"/>
            <a:srcRect l="81059" b="22222"/>
            <a:stretch>
              <a:fillRect/>
            </a:stretch>
          </p:blipFill>
          <p:spPr bwMode="auto">
            <a:xfrm>
              <a:off x="2133600" y="3810001"/>
              <a:ext cx="2743200" cy="533399"/>
            </a:xfrm>
            <a:prstGeom prst="rect">
              <a:avLst/>
            </a:prstGeom>
            <a:noFill/>
            <a:ln w="9525">
              <a:noFill/>
              <a:miter lim="800000"/>
              <a:headEnd/>
              <a:tailEnd/>
            </a:ln>
          </p:spPr>
        </p:pic>
        <p:pic>
          <p:nvPicPr>
            <p:cNvPr id="13" name="Picture 9" descr="CUCLASSE 3line White.png"/>
            <p:cNvPicPr>
              <a:picLocks noChangeAspect="1"/>
            </p:cNvPicPr>
            <p:nvPr userDrawn="1"/>
          </p:nvPicPr>
          <p:blipFill>
            <a:blip r:embed="rId16"/>
            <a:srcRect/>
            <a:stretch>
              <a:fillRect/>
            </a:stretch>
          </p:blipFill>
          <p:spPr bwMode="auto">
            <a:xfrm>
              <a:off x="2209800" y="3818275"/>
              <a:ext cx="2287931" cy="516851"/>
            </a:xfrm>
            <a:prstGeom prst="rect">
              <a:avLst/>
            </a:prstGeom>
            <a:noFill/>
            <a:ln w="9525">
              <a:noFill/>
              <a:miter lim="800000"/>
              <a:headEnd/>
              <a:tailEnd/>
            </a:ln>
          </p:spPr>
        </p:pic>
      </p:grpSp>
      <p:pic>
        <p:nvPicPr>
          <p:cNvPr id="1026" name="Picture 2" descr="New 36in Header"/>
          <p:cNvPicPr>
            <a:picLocks noChangeAspect="1" noChangeArrowheads="1"/>
          </p:cNvPicPr>
          <p:nvPr/>
        </p:nvPicPr>
        <p:blipFill>
          <a:blip r:embed="rId15" cstate="print"/>
          <a:srcRect b="22222"/>
          <a:stretch>
            <a:fillRect/>
          </a:stretch>
        </p:blipFill>
        <p:spPr bwMode="auto">
          <a:xfrm>
            <a:off x="0" y="0"/>
            <a:ext cx="6486378" cy="533400"/>
          </a:xfrm>
          <a:prstGeom prst="rect">
            <a:avLst/>
          </a:prstGeom>
          <a:noFill/>
          <a:ln w="9525">
            <a:noFill/>
            <a:miter lim="800000"/>
            <a:headEnd/>
            <a:tailEnd/>
          </a:ln>
        </p:spPr>
      </p:pic>
      <p:sp>
        <p:nvSpPr>
          <p:cNvPr id="1033" name="Rectangle 9"/>
          <p:cNvSpPr>
            <a:spLocks noGrp="1" noChangeArrowheads="1"/>
          </p:cNvSpPr>
          <p:nvPr>
            <p:ph type="title"/>
          </p:nvPr>
        </p:nvSpPr>
        <p:spPr bwMode="auto">
          <a:xfrm>
            <a:off x="2514600" y="0"/>
            <a:ext cx="6629400" cy="533400"/>
          </a:xfrm>
          <a:prstGeom prst="rect">
            <a:avLst/>
          </a:prstGeom>
          <a:noFill/>
          <a:ln w="0">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p:txStyles>
    <p:titleStyle>
      <a:lvl1pPr algn="r" rtl="0" eaLnBrk="1" fontAlgn="base" hangingPunct="1">
        <a:spcBef>
          <a:spcPct val="0"/>
        </a:spcBef>
        <a:spcAft>
          <a:spcPct val="0"/>
        </a:spcAft>
        <a:defRPr sz="28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Arial" charset="0"/>
        </a:defRPr>
      </a:lvl2pPr>
      <a:lvl3pPr algn="ctr" rtl="0" eaLnBrk="1" fontAlgn="base" hangingPunct="1">
        <a:spcBef>
          <a:spcPct val="0"/>
        </a:spcBef>
        <a:spcAft>
          <a:spcPct val="0"/>
        </a:spcAft>
        <a:defRPr sz="3200">
          <a:solidFill>
            <a:schemeClr val="bg1"/>
          </a:solidFill>
          <a:latin typeface="Arial" charset="0"/>
        </a:defRPr>
      </a:lvl3pPr>
      <a:lvl4pPr algn="ctr" rtl="0" eaLnBrk="1" fontAlgn="base" hangingPunct="1">
        <a:spcBef>
          <a:spcPct val="0"/>
        </a:spcBef>
        <a:spcAft>
          <a:spcPct val="0"/>
        </a:spcAft>
        <a:defRPr sz="3200">
          <a:solidFill>
            <a:schemeClr val="bg1"/>
          </a:solidFill>
          <a:latin typeface="Arial" charset="0"/>
        </a:defRPr>
      </a:lvl4pPr>
      <a:lvl5pPr algn="ctr" rtl="0" eaLnBrk="1" fontAlgn="base" hangingPunct="1">
        <a:spcBef>
          <a:spcPct val="0"/>
        </a:spcBef>
        <a:spcAft>
          <a:spcPct val="0"/>
        </a:spcAft>
        <a:defRPr sz="3200">
          <a:solidFill>
            <a:schemeClr val="bg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rgbClr val="B31B1B"/>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rgbClr val="0000FF"/>
          </a:solidFill>
          <a:latin typeface="+mn-lt"/>
        </a:defRPr>
      </a:lvl3pPr>
      <a:lvl4pPr marL="1600200" indent="-228600" algn="l" rtl="0" eaLnBrk="1" fontAlgn="base" hangingPunct="1">
        <a:spcBef>
          <a:spcPct val="20000"/>
        </a:spcBef>
        <a:spcAft>
          <a:spcPct val="0"/>
        </a:spcAft>
        <a:buChar char="–"/>
        <a:defRPr sz="2000">
          <a:solidFill>
            <a:srgbClr val="006600"/>
          </a:solidFill>
          <a:latin typeface="+mn-lt"/>
        </a:defRPr>
      </a:lvl4pPr>
      <a:lvl5pPr marL="2057400" indent="-228600" algn="l" rtl="0" eaLnBrk="1" fontAlgn="base" hangingPunct="1">
        <a:spcBef>
          <a:spcPct val="20000"/>
        </a:spcBef>
        <a:spcAft>
          <a:spcPct val="0"/>
        </a:spcAft>
        <a:buChar char="»"/>
        <a:defRPr sz="2000">
          <a:solidFill>
            <a:srgbClr val="660066"/>
          </a:solidFill>
          <a:latin typeface="+mn-lt"/>
        </a:defRPr>
      </a:lvl5pPr>
      <a:lvl6pPr marL="2514600" indent="-228600" algn="l" rtl="0" eaLnBrk="1" fontAlgn="base" hangingPunct="1">
        <a:spcBef>
          <a:spcPct val="20000"/>
        </a:spcBef>
        <a:spcAft>
          <a:spcPct val="0"/>
        </a:spcAft>
        <a:buChar char="»"/>
        <a:defRPr sz="2000">
          <a:solidFill>
            <a:srgbClr val="660066"/>
          </a:solidFill>
          <a:latin typeface="+mn-lt"/>
        </a:defRPr>
      </a:lvl6pPr>
      <a:lvl7pPr marL="2971800" indent="-228600" algn="l" rtl="0" eaLnBrk="1" fontAlgn="base" hangingPunct="1">
        <a:spcBef>
          <a:spcPct val="20000"/>
        </a:spcBef>
        <a:spcAft>
          <a:spcPct val="0"/>
        </a:spcAft>
        <a:buChar char="»"/>
        <a:defRPr sz="2000">
          <a:solidFill>
            <a:srgbClr val="660066"/>
          </a:solidFill>
          <a:latin typeface="+mn-lt"/>
        </a:defRPr>
      </a:lvl7pPr>
      <a:lvl8pPr marL="3429000" indent="-228600" algn="l" rtl="0" eaLnBrk="1" fontAlgn="base" hangingPunct="1">
        <a:spcBef>
          <a:spcPct val="20000"/>
        </a:spcBef>
        <a:spcAft>
          <a:spcPct val="0"/>
        </a:spcAft>
        <a:buChar char="»"/>
        <a:defRPr sz="2000">
          <a:solidFill>
            <a:srgbClr val="660066"/>
          </a:solidFill>
          <a:latin typeface="+mn-lt"/>
        </a:defRPr>
      </a:lvl8pPr>
      <a:lvl9pPr marL="3886200" indent="-228600" algn="l" rtl="0" eaLnBrk="1" fontAlgn="base" hangingPunct="1">
        <a:spcBef>
          <a:spcPct val="20000"/>
        </a:spcBef>
        <a:spcAft>
          <a:spcPct val="0"/>
        </a:spcAft>
        <a:buChar char="»"/>
        <a:defRPr sz="2000">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800000"/>
            </a:gs>
            <a:gs pos="66000">
              <a:schemeClr val="bg1">
                <a:lumMod val="75000"/>
              </a:schemeClr>
            </a:gs>
            <a:gs pos="100000">
              <a:schemeClr val="bg1">
                <a:lumMod val="85000"/>
              </a:schemeClr>
            </a:gs>
            <a:gs pos="95000">
              <a:schemeClr val="bg1">
                <a:lumMod val="85000"/>
              </a:schemeClr>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10" name="Picture 2" descr="New 36in Header"/>
          <p:cNvPicPr>
            <a:picLocks noChangeAspect="1" noChangeArrowheads="1"/>
          </p:cNvPicPr>
          <p:nvPr/>
        </p:nvPicPr>
        <p:blipFill>
          <a:blip r:embed="rId15" cstate="print"/>
          <a:srcRect l="81059" b="22222"/>
          <a:stretch>
            <a:fillRect/>
          </a:stretch>
        </p:blipFill>
        <p:spPr bwMode="auto">
          <a:xfrm>
            <a:off x="6400800" y="0"/>
            <a:ext cx="2743200" cy="533399"/>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0" y="609600"/>
            <a:ext cx="9144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0" name="Rectangle 4"/>
          <p:cNvSpPr>
            <a:spLocks noGrp="1" noChangeArrowheads="1"/>
          </p:cNvSpPr>
          <p:nvPr>
            <p:ph type="dt" sz="half" idx="2"/>
          </p:nvPr>
        </p:nvSpPr>
        <p:spPr bwMode="auto">
          <a:xfrm>
            <a:off x="76200" y="6629400"/>
            <a:ext cx="19812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200" i="1" smtClean="0">
                <a:latin typeface="+mn-lt"/>
              </a:defRPr>
            </a:lvl1pPr>
          </a:lstStyle>
          <a:p>
            <a:pPr>
              <a:defRPr/>
            </a:pPr>
            <a:r>
              <a:rPr lang="en-US" smtClean="0">
                <a:solidFill>
                  <a:srgbClr val="000000"/>
                </a:solidFill>
                <a:latin typeface="Arial"/>
              </a:rPr>
              <a:t>July 7, 2011</a:t>
            </a:r>
            <a:endParaRPr lang="en-US" dirty="0">
              <a:solidFill>
                <a:srgbClr val="000000"/>
              </a:solidFill>
              <a:latin typeface="Arial"/>
            </a:endParaRPr>
          </a:p>
        </p:txBody>
      </p:sp>
      <p:sp>
        <p:nvSpPr>
          <p:cNvPr id="4101" name="Rectangle 5"/>
          <p:cNvSpPr>
            <a:spLocks noGrp="1" noChangeArrowheads="1"/>
          </p:cNvSpPr>
          <p:nvPr>
            <p:ph type="ftr" sz="quarter" idx="3"/>
          </p:nvPr>
        </p:nvSpPr>
        <p:spPr bwMode="auto">
          <a:xfrm>
            <a:off x="1828800" y="6629400"/>
            <a:ext cx="54864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200" i="1" smtClean="0">
                <a:latin typeface="+mn-lt"/>
              </a:defRPr>
            </a:lvl1pPr>
          </a:lstStyle>
          <a:p>
            <a:pPr>
              <a:defRPr/>
            </a:pPr>
            <a:r>
              <a:rPr lang="en-US" smtClean="0">
                <a:solidFill>
                  <a:srgbClr val="000000"/>
                </a:solidFill>
                <a:latin typeface="Arial"/>
              </a:rPr>
              <a:t>ILC Damping Ring Technical Baseline Review</a:t>
            </a:r>
            <a:endParaRPr lang="en-US" dirty="0">
              <a:solidFill>
                <a:srgbClr val="000000"/>
              </a:solidFill>
              <a:latin typeface="Arial"/>
            </a:endParaRPr>
          </a:p>
        </p:txBody>
      </p:sp>
      <p:sp>
        <p:nvSpPr>
          <p:cNvPr id="4102" name="Rectangle 6"/>
          <p:cNvSpPr>
            <a:spLocks noGrp="1" noChangeArrowheads="1"/>
          </p:cNvSpPr>
          <p:nvPr>
            <p:ph type="sldNum" sz="quarter" idx="4"/>
          </p:nvPr>
        </p:nvSpPr>
        <p:spPr bwMode="auto">
          <a:xfrm>
            <a:off x="8382000" y="6629400"/>
            <a:ext cx="6858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i="1" smtClean="0">
                <a:solidFill>
                  <a:schemeClr val="bg1">
                    <a:lumMod val="85000"/>
                  </a:schemeClr>
                </a:solidFill>
                <a:latin typeface="+mn-lt"/>
              </a:defRPr>
            </a:lvl1pPr>
          </a:lstStyle>
          <a:p>
            <a:pPr>
              <a:defRPr/>
            </a:pPr>
            <a:fld id="{06F6EE35-FBF3-459F-A2CB-5C95F0D81202}" type="slidenum">
              <a:rPr lang="en-US">
                <a:solidFill>
                  <a:srgbClr val="FFFFFF">
                    <a:lumMod val="85000"/>
                  </a:srgbClr>
                </a:solidFill>
                <a:latin typeface="Arial"/>
              </a:rPr>
              <a:pPr>
                <a:defRPr/>
              </a:pPr>
              <a:t>‹#›</a:t>
            </a:fld>
            <a:endParaRPr lang="en-US" dirty="0">
              <a:solidFill>
                <a:srgbClr val="FFFFFF">
                  <a:lumMod val="85000"/>
                </a:srgbClr>
              </a:solidFill>
              <a:latin typeface="Arial"/>
            </a:endParaRPr>
          </a:p>
        </p:txBody>
      </p:sp>
      <p:pic>
        <p:nvPicPr>
          <p:cNvPr id="16" name="Picture 2" descr="New 36in Header"/>
          <p:cNvPicPr>
            <a:picLocks noChangeArrowheads="1"/>
          </p:cNvPicPr>
          <p:nvPr userDrawn="1"/>
        </p:nvPicPr>
        <p:blipFill>
          <a:blip r:embed="rId15" cstate="print"/>
          <a:srcRect l="81059" b="22222"/>
          <a:stretch>
            <a:fillRect/>
          </a:stretch>
        </p:blipFill>
        <p:spPr bwMode="auto">
          <a:xfrm>
            <a:off x="-76200" y="304800"/>
            <a:ext cx="9296400" cy="320040"/>
          </a:xfrm>
          <a:prstGeom prst="rect">
            <a:avLst/>
          </a:prstGeom>
          <a:noFill/>
          <a:ln w="9525">
            <a:noFill/>
            <a:miter lim="800000"/>
            <a:headEnd/>
            <a:tailEnd/>
          </a:ln>
          <a:effectLst>
            <a:softEdge rad="76200"/>
          </a:effectLst>
        </p:spPr>
      </p:pic>
      <p:sp>
        <p:nvSpPr>
          <p:cNvPr id="4104" name="Rectangle 8"/>
          <p:cNvSpPr>
            <a:spLocks noChangeArrowheads="1"/>
          </p:cNvSpPr>
          <p:nvPr/>
        </p:nvSpPr>
        <p:spPr bwMode="auto">
          <a:xfrm>
            <a:off x="3541713" y="206375"/>
            <a:ext cx="184150" cy="641350"/>
          </a:xfrm>
          <a:prstGeom prst="rect">
            <a:avLst/>
          </a:prstGeom>
          <a:noFill/>
          <a:ln w="9525">
            <a:noFill/>
            <a:miter lim="800000"/>
            <a:headEnd/>
            <a:tailEnd/>
          </a:ln>
          <a:effectLst/>
        </p:spPr>
        <p:txBody>
          <a:bodyPr wrap="none">
            <a:spAutoFit/>
          </a:bodyPr>
          <a:lstStyle/>
          <a:p>
            <a:pPr>
              <a:defRPr/>
            </a:pPr>
            <a:endParaRPr lang="en-US">
              <a:solidFill>
                <a:srgbClr val="000000"/>
              </a:solidFill>
            </a:endParaRPr>
          </a:p>
        </p:txBody>
      </p:sp>
      <p:grpSp>
        <p:nvGrpSpPr>
          <p:cNvPr id="15" name="Group 14"/>
          <p:cNvGrpSpPr/>
          <p:nvPr/>
        </p:nvGrpSpPr>
        <p:grpSpPr>
          <a:xfrm>
            <a:off x="0" y="0"/>
            <a:ext cx="2743200" cy="533399"/>
            <a:chOff x="2133600" y="3810001"/>
            <a:chExt cx="2743200" cy="533399"/>
          </a:xfrm>
        </p:grpSpPr>
        <p:pic>
          <p:nvPicPr>
            <p:cNvPr id="14" name="Picture 2" descr="New 36in Header"/>
            <p:cNvPicPr>
              <a:picLocks noChangeAspect="1" noChangeArrowheads="1"/>
            </p:cNvPicPr>
            <p:nvPr userDrawn="1"/>
          </p:nvPicPr>
          <p:blipFill>
            <a:blip r:embed="rId15" cstate="print"/>
            <a:srcRect l="81059" b="22222"/>
            <a:stretch>
              <a:fillRect/>
            </a:stretch>
          </p:blipFill>
          <p:spPr bwMode="auto">
            <a:xfrm>
              <a:off x="2133600" y="3810001"/>
              <a:ext cx="2743200" cy="533399"/>
            </a:xfrm>
            <a:prstGeom prst="rect">
              <a:avLst/>
            </a:prstGeom>
            <a:noFill/>
            <a:ln w="9525">
              <a:noFill/>
              <a:miter lim="800000"/>
              <a:headEnd/>
              <a:tailEnd/>
            </a:ln>
          </p:spPr>
        </p:pic>
        <p:pic>
          <p:nvPicPr>
            <p:cNvPr id="13" name="Picture 9" descr="CUCLASSE 3line White.png"/>
            <p:cNvPicPr>
              <a:picLocks noChangeAspect="1"/>
            </p:cNvPicPr>
            <p:nvPr userDrawn="1"/>
          </p:nvPicPr>
          <p:blipFill>
            <a:blip r:embed="rId16"/>
            <a:srcRect/>
            <a:stretch>
              <a:fillRect/>
            </a:stretch>
          </p:blipFill>
          <p:spPr bwMode="auto">
            <a:xfrm>
              <a:off x="2209800" y="3818275"/>
              <a:ext cx="2287931" cy="516851"/>
            </a:xfrm>
            <a:prstGeom prst="rect">
              <a:avLst/>
            </a:prstGeom>
            <a:noFill/>
            <a:ln w="9525">
              <a:noFill/>
              <a:miter lim="800000"/>
              <a:headEnd/>
              <a:tailEnd/>
            </a:ln>
          </p:spPr>
        </p:pic>
      </p:grpSp>
      <p:pic>
        <p:nvPicPr>
          <p:cNvPr id="1026" name="Picture 2" descr="New 36in Header"/>
          <p:cNvPicPr>
            <a:picLocks noChangeAspect="1" noChangeArrowheads="1"/>
          </p:cNvPicPr>
          <p:nvPr/>
        </p:nvPicPr>
        <p:blipFill>
          <a:blip r:embed="rId15" cstate="print"/>
          <a:srcRect b="22222"/>
          <a:stretch>
            <a:fillRect/>
          </a:stretch>
        </p:blipFill>
        <p:spPr bwMode="auto">
          <a:xfrm>
            <a:off x="0" y="0"/>
            <a:ext cx="6486378" cy="533400"/>
          </a:xfrm>
          <a:prstGeom prst="rect">
            <a:avLst/>
          </a:prstGeom>
          <a:noFill/>
          <a:ln w="9525">
            <a:noFill/>
            <a:miter lim="800000"/>
            <a:headEnd/>
            <a:tailEnd/>
          </a:ln>
        </p:spPr>
      </p:pic>
      <p:sp>
        <p:nvSpPr>
          <p:cNvPr id="1033" name="Rectangle 9"/>
          <p:cNvSpPr>
            <a:spLocks noGrp="1" noChangeArrowheads="1"/>
          </p:cNvSpPr>
          <p:nvPr>
            <p:ph type="title"/>
          </p:nvPr>
        </p:nvSpPr>
        <p:spPr bwMode="auto">
          <a:xfrm>
            <a:off x="2514600" y="0"/>
            <a:ext cx="6629400" cy="533400"/>
          </a:xfrm>
          <a:prstGeom prst="rect">
            <a:avLst/>
          </a:prstGeom>
          <a:noFill/>
          <a:ln w="0">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264070594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hdr="0"/>
  <p:txStyles>
    <p:titleStyle>
      <a:lvl1pPr algn="r" rtl="0" eaLnBrk="1" fontAlgn="base" hangingPunct="1">
        <a:spcBef>
          <a:spcPct val="0"/>
        </a:spcBef>
        <a:spcAft>
          <a:spcPct val="0"/>
        </a:spcAft>
        <a:defRPr sz="2800">
          <a:solidFill>
            <a:schemeClr val="bg1">
              <a:lumMod val="85000"/>
            </a:schemeClr>
          </a:solidFill>
          <a:latin typeface="+mj-lt"/>
          <a:ea typeface="+mj-ea"/>
          <a:cs typeface="+mj-cs"/>
        </a:defRPr>
      </a:lvl1pPr>
      <a:lvl2pPr algn="ctr" rtl="0" eaLnBrk="1" fontAlgn="base" hangingPunct="1">
        <a:spcBef>
          <a:spcPct val="0"/>
        </a:spcBef>
        <a:spcAft>
          <a:spcPct val="0"/>
        </a:spcAft>
        <a:defRPr sz="3200">
          <a:solidFill>
            <a:schemeClr val="bg1"/>
          </a:solidFill>
          <a:latin typeface="Arial" charset="0"/>
        </a:defRPr>
      </a:lvl2pPr>
      <a:lvl3pPr algn="ctr" rtl="0" eaLnBrk="1" fontAlgn="base" hangingPunct="1">
        <a:spcBef>
          <a:spcPct val="0"/>
        </a:spcBef>
        <a:spcAft>
          <a:spcPct val="0"/>
        </a:spcAft>
        <a:defRPr sz="3200">
          <a:solidFill>
            <a:schemeClr val="bg1"/>
          </a:solidFill>
          <a:latin typeface="Arial" charset="0"/>
        </a:defRPr>
      </a:lvl3pPr>
      <a:lvl4pPr algn="ctr" rtl="0" eaLnBrk="1" fontAlgn="base" hangingPunct="1">
        <a:spcBef>
          <a:spcPct val="0"/>
        </a:spcBef>
        <a:spcAft>
          <a:spcPct val="0"/>
        </a:spcAft>
        <a:defRPr sz="3200">
          <a:solidFill>
            <a:schemeClr val="bg1"/>
          </a:solidFill>
          <a:latin typeface="Arial" charset="0"/>
        </a:defRPr>
      </a:lvl4pPr>
      <a:lvl5pPr algn="ctr" rtl="0" eaLnBrk="1" fontAlgn="base" hangingPunct="1">
        <a:spcBef>
          <a:spcPct val="0"/>
        </a:spcBef>
        <a:spcAft>
          <a:spcPct val="0"/>
        </a:spcAft>
        <a:defRPr sz="3200">
          <a:solidFill>
            <a:schemeClr val="bg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rgbClr val="B31B1B"/>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rgbClr val="0000FF"/>
          </a:solidFill>
          <a:latin typeface="+mn-lt"/>
        </a:defRPr>
      </a:lvl3pPr>
      <a:lvl4pPr marL="1600200" indent="-228600" algn="l" rtl="0" eaLnBrk="1" fontAlgn="base" hangingPunct="1">
        <a:spcBef>
          <a:spcPct val="20000"/>
        </a:spcBef>
        <a:spcAft>
          <a:spcPct val="0"/>
        </a:spcAft>
        <a:buChar char="–"/>
        <a:defRPr sz="2000">
          <a:solidFill>
            <a:srgbClr val="006600"/>
          </a:solidFill>
          <a:latin typeface="+mn-lt"/>
        </a:defRPr>
      </a:lvl4pPr>
      <a:lvl5pPr marL="2057400" indent="-228600" algn="l" rtl="0" eaLnBrk="1" fontAlgn="base" hangingPunct="1">
        <a:spcBef>
          <a:spcPct val="20000"/>
        </a:spcBef>
        <a:spcAft>
          <a:spcPct val="0"/>
        </a:spcAft>
        <a:buChar char="»"/>
        <a:defRPr sz="2000">
          <a:solidFill>
            <a:srgbClr val="660066"/>
          </a:solidFill>
          <a:latin typeface="+mn-lt"/>
        </a:defRPr>
      </a:lvl5pPr>
      <a:lvl6pPr marL="2514600" indent="-228600" algn="l" rtl="0" eaLnBrk="1" fontAlgn="base" hangingPunct="1">
        <a:spcBef>
          <a:spcPct val="20000"/>
        </a:spcBef>
        <a:spcAft>
          <a:spcPct val="0"/>
        </a:spcAft>
        <a:buChar char="»"/>
        <a:defRPr sz="2000">
          <a:solidFill>
            <a:srgbClr val="660066"/>
          </a:solidFill>
          <a:latin typeface="+mn-lt"/>
        </a:defRPr>
      </a:lvl6pPr>
      <a:lvl7pPr marL="2971800" indent="-228600" algn="l" rtl="0" eaLnBrk="1" fontAlgn="base" hangingPunct="1">
        <a:spcBef>
          <a:spcPct val="20000"/>
        </a:spcBef>
        <a:spcAft>
          <a:spcPct val="0"/>
        </a:spcAft>
        <a:buChar char="»"/>
        <a:defRPr sz="2000">
          <a:solidFill>
            <a:srgbClr val="660066"/>
          </a:solidFill>
          <a:latin typeface="+mn-lt"/>
        </a:defRPr>
      </a:lvl7pPr>
      <a:lvl8pPr marL="3429000" indent="-228600" algn="l" rtl="0" eaLnBrk="1" fontAlgn="base" hangingPunct="1">
        <a:spcBef>
          <a:spcPct val="20000"/>
        </a:spcBef>
        <a:spcAft>
          <a:spcPct val="0"/>
        </a:spcAft>
        <a:buChar char="»"/>
        <a:defRPr sz="2000">
          <a:solidFill>
            <a:srgbClr val="660066"/>
          </a:solidFill>
          <a:latin typeface="+mn-lt"/>
        </a:defRPr>
      </a:lvl8pPr>
      <a:lvl9pPr marL="3886200" indent="-228600" algn="l" rtl="0" eaLnBrk="1" fontAlgn="base" hangingPunct="1">
        <a:spcBef>
          <a:spcPct val="20000"/>
        </a:spcBef>
        <a:spcAft>
          <a:spcPct val="0"/>
        </a:spcAft>
        <a:buChar char="»"/>
        <a:defRPr sz="2000">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jpeg"/><Relationship Id="rId6"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oleObject" Target="Macintosh%20HD:Users:gd:Desktop:CesrTA%20Phase%20I%20report:PAC11:PAC11_paper_8.doc!OLE_LINK1" TargetMode="External"/><Relationship Id="rId5" Type="http://schemas.openxmlformats.org/officeDocument/2006/relationships/image" Target="../media/image4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g"/><Relationship Id="rId4" Type="http://schemas.openxmlformats.org/officeDocument/2006/relationships/image" Target="../media/image49.jpg"/><Relationship Id="rId5" Type="http://schemas.openxmlformats.org/officeDocument/2006/relationships/image" Target="../media/image50.png"/><Relationship Id="rId1" Type="http://schemas.openxmlformats.org/officeDocument/2006/relationships/slideLayout" Target="../slideLayouts/slideLayout4.xml"/><Relationship Id="rId2" Type="http://schemas.openxmlformats.org/officeDocument/2006/relationships/image" Target="../media/image47.tiff"/></Relationships>
</file>

<file path=ppt/slides/_rels/slide23.xml.rels><?xml version="1.0" encoding="UTF-8" standalone="yes"?>
<Relationships xmlns="http://schemas.openxmlformats.org/package/2006/relationships"><Relationship Id="rId3" Type="http://schemas.openxmlformats.org/officeDocument/2006/relationships/image" Target="../media/image52.gif"/><Relationship Id="rId4" Type="http://schemas.openxmlformats.org/officeDocument/2006/relationships/image" Target="../media/image53.png"/><Relationship Id="rId1" Type="http://schemas.openxmlformats.org/officeDocument/2006/relationships/slideLayout" Target="../slideLayouts/slideLayout4.xml"/><Relationship Id="rId2" Type="http://schemas.openxmlformats.org/officeDocument/2006/relationships/image" Target="../media/image51.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emf"/><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 Id="rId3" Type="http://schemas.openxmlformats.org/officeDocument/2006/relationships/image" Target="../media/image5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1" Type="http://schemas.openxmlformats.org/officeDocument/2006/relationships/slideLayout" Target="../slideLayouts/slideLayout2.xml"/><Relationship Id="rId2" Type="http://schemas.openxmlformats.org/officeDocument/2006/relationships/image" Target="../media/image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15.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990600"/>
            <a:ext cx="9144000" cy="2514600"/>
          </a:xfrm>
          <a:solidFill>
            <a:schemeClr val="bg1"/>
          </a:solidFill>
          <a:effectLst>
            <a:glow>
              <a:srgbClr val="800000">
                <a:alpha val="50000"/>
              </a:srgbClr>
            </a:glow>
            <a:outerShdw blurRad="50800" dist="38100" dir="2700000" algn="tl" rotWithShape="0">
              <a:srgbClr val="000000">
                <a:alpha val="43000"/>
              </a:srgbClr>
            </a:outerShdw>
            <a:softEdge rad="101600"/>
          </a:effectLst>
        </p:spPr>
        <p:txBody>
          <a:bodyPr anchor="b" anchorCtr="0"/>
          <a:lstStyle/>
          <a:p>
            <a:pPr>
              <a:lnSpc>
                <a:spcPct val="90000"/>
              </a:lnSpc>
            </a:pPr>
            <a:r>
              <a:rPr lang="en-US" sz="3200" b="1" dirty="0" smtClean="0"/>
              <a:t>Electron Cloud R&amp;D</a:t>
            </a:r>
            <a:r>
              <a:rPr lang="en-US" sz="2800" dirty="0" smtClean="0"/>
              <a:t/>
            </a:r>
            <a:br>
              <a:rPr lang="en-US" sz="2800" dirty="0" smtClean="0"/>
            </a:br>
            <a:r>
              <a:rPr lang="en-US" sz="2400" i="1" dirty="0" smtClean="0"/>
              <a:t>ILC Damping ring Technical Baseline Review</a:t>
            </a:r>
            <a:br>
              <a:rPr lang="en-US" sz="2400" i="1" dirty="0" smtClean="0"/>
            </a:br>
            <a:r>
              <a:rPr lang="en-US" sz="2400" i="1" dirty="0" smtClean="0"/>
              <a:t>July 7, 2011</a:t>
            </a:r>
            <a:r>
              <a:rPr lang="en-US" sz="2800" i="1" dirty="0" smtClean="0"/>
              <a:t/>
            </a:r>
            <a:br>
              <a:rPr lang="en-US" sz="2800" i="1" dirty="0" smtClean="0"/>
            </a:br>
            <a:r>
              <a:rPr lang="en-US" sz="1400" i="1" dirty="0" smtClean="0"/>
              <a:t/>
            </a:r>
            <a:br>
              <a:rPr lang="en-US" sz="1400" i="1" dirty="0" smtClean="0"/>
            </a:br>
            <a:r>
              <a:rPr lang="en-US" sz="2400" dirty="0" smtClean="0">
                <a:ln w="3175">
                  <a:solidFill>
                    <a:schemeClr val="tx1"/>
                  </a:solidFill>
                </a:ln>
                <a:solidFill>
                  <a:srgbClr val="800000"/>
                </a:solidFill>
              </a:rPr>
              <a:t>Gerry Dugan </a:t>
            </a:r>
            <a:r>
              <a:rPr lang="en-US" sz="2400" smtClean="0">
                <a:ln w="3175">
                  <a:solidFill>
                    <a:schemeClr val="tx1"/>
                  </a:solidFill>
                </a:ln>
                <a:solidFill>
                  <a:srgbClr val="800000"/>
                </a:solidFill>
              </a:rPr>
              <a:t>(Cornell)</a:t>
            </a:r>
            <a:r>
              <a:rPr lang="en-US" sz="2400" i="1" dirty="0" smtClean="0">
                <a:ln w="3175">
                  <a:solidFill>
                    <a:schemeClr val="tx1"/>
                  </a:solidFill>
                </a:ln>
                <a:solidFill>
                  <a:srgbClr val="800000"/>
                </a:solidFill>
              </a:rPr>
              <a:t/>
            </a:r>
            <a:br>
              <a:rPr lang="en-US" sz="2400" i="1" dirty="0" smtClean="0">
                <a:ln w="3175">
                  <a:solidFill>
                    <a:schemeClr val="tx1"/>
                  </a:solidFill>
                </a:ln>
                <a:solidFill>
                  <a:srgbClr val="800000"/>
                </a:solidFill>
              </a:rPr>
            </a:br>
            <a:endParaRPr lang="en-US" sz="2000" i="1" dirty="0">
              <a:ln w="3175">
                <a:solidFill>
                  <a:schemeClr val="tx1"/>
                </a:solidFill>
              </a:ln>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lifetime_20100327_15e_6.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4924" y="3733800"/>
            <a:ext cx="2840176" cy="2870199"/>
          </a:xfrm>
          <a:prstGeom prst="rect">
            <a:avLst/>
          </a:prstGeom>
        </p:spPr>
      </p:pic>
      <p:pic>
        <p:nvPicPr>
          <p:cNvPr id="31" name="Picture 30" descr="lifetime_20100327_15e_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399" y="3733800"/>
            <a:ext cx="2848785" cy="2878899"/>
          </a:xfrm>
          <a:prstGeom prst="rect">
            <a:avLst/>
          </a:prstGeom>
        </p:spPr>
      </p:pic>
      <p:sp>
        <p:nvSpPr>
          <p:cNvPr id="2" name="Content Placeholder 1"/>
          <p:cNvSpPr>
            <a:spLocks noGrp="1"/>
          </p:cNvSpPr>
          <p:nvPr>
            <p:ph idx="1"/>
          </p:nvPr>
        </p:nvSpPr>
        <p:spPr>
          <a:xfrm>
            <a:off x="0" y="609600"/>
            <a:ext cx="9144000" cy="381000"/>
          </a:xfrm>
        </p:spPr>
        <p:txBody>
          <a:bodyPr/>
          <a:lstStyle/>
          <a:p>
            <a:r>
              <a:rPr lang="en-US" dirty="0" err="1" smtClean="0"/>
              <a:t>spu</a:t>
            </a:r>
            <a:endParaRPr lang="en-US" dirty="0"/>
          </a:p>
        </p:txBody>
      </p:sp>
      <p:sp>
        <p:nvSpPr>
          <p:cNvPr id="3" name="Title 2"/>
          <p:cNvSpPr>
            <a:spLocks noGrp="1"/>
          </p:cNvSpPr>
          <p:nvPr>
            <p:ph type="title"/>
          </p:nvPr>
        </p:nvSpPr>
        <p:spPr>
          <a:xfrm>
            <a:off x="2209800" y="0"/>
            <a:ext cx="6934200" cy="533400"/>
          </a:xfrm>
        </p:spPr>
        <p:txBody>
          <a:bodyPr/>
          <a:lstStyle/>
          <a:p>
            <a:r>
              <a:rPr lang="en-US" dirty="0" smtClean="0"/>
              <a:t>Time-Resolved (SPU) Data:  </a:t>
            </a:r>
            <a:r>
              <a:rPr lang="en-US" dirty="0" smtClean="0">
                <a:latin typeface="Symbol" charset="2"/>
                <a:cs typeface="Symbol" charset="2"/>
              </a:rPr>
              <a:t>d</a:t>
            </a:r>
            <a:r>
              <a:rPr lang="en-US" dirty="0" smtClean="0">
                <a:cs typeface="Symbol" charset="2"/>
              </a:rPr>
              <a:t>(0)</a:t>
            </a:r>
            <a:endParaRPr lang="en-US" dirty="0"/>
          </a:p>
        </p:txBody>
      </p:sp>
      <p:sp>
        <p:nvSpPr>
          <p:cNvPr id="4" name="Date Placeholder 3"/>
          <p:cNvSpPr>
            <a:spLocks noGrp="1"/>
          </p:cNvSpPr>
          <p:nvPr>
            <p:ph type="dt" sz="half" idx="10"/>
          </p:nvPr>
        </p:nvSpPr>
        <p:spPr/>
        <p:txBody>
          <a:bodyPr/>
          <a:lstStyle/>
          <a:p>
            <a:pPr>
              <a:defRPr/>
            </a:pPr>
            <a:r>
              <a:rPr lang="en-US" smtClean="0"/>
              <a:t>July 7, 2011</a:t>
            </a:r>
            <a:endParaRPr lang="en-US"/>
          </a:p>
        </p:txBody>
      </p:sp>
      <p:sp>
        <p:nvSpPr>
          <p:cNvPr id="5" name="Footer Placeholder 4"/>
          <p:cNvSpPr>
            <a:spLocks noGrp="1"/>
          </p:cNvSpPr>
          <p:nvPr>
            <p:ph type="ftr" sz="quarter" idx="11"/>
          </p:nvPr>
        </p:nvSpPr>
        <p:spPr/>
        <p:txBody>
          <a:bodyPr/>
          <a:lstStyle/>
          <a:p>
            <a:pPr>
              <a:defRPr/>
            </a:pPr>
            <a:r>
              <a:rPr lang="en-US" smtClean="0"/>
              <a:t>ILC Damping Ring Technical Baseline Review</a:t>
            </a:r>
            <a:endParaRPr lang="en-US"/>
          </a:p>
        </p:txBody>
      </p:sp>
      <p:sp>
        <p:nvSpPr>
          <p:cNvPr id="6" name="Slide Number Placeholder 5"/>
          <p:cNvSpPr>
            <a:spLocks noGrp="1"/>
          </p:cNvSpPr>
          <p:nvPr>
            <p:ph type="sldNum" sz="quarter" idx="12"/>
          </p:nvPr>
        </p:nvSpPr>
        <p:spPr/>
        <p:txBody>
          <a:bodyPr/>
          <a:lstStyle/>
          <a:p>
            <a:pPr>
              <a:defRPr/>
            </a:pPr>
            <a:fld id="{66EBCDD8-490A-4340-8AFB-91AE61DAC24C}" type="slidenum">
              <a:rPr lang="en-US" smtClean="0"/>
              <a:pPr>
                <a:defRPr/>
              </a:pPr>
              <a:t>10</a:t>
            </a:fld>
            <a:endParaRPr lang="en-US"/>
          </a:p>
        </p:txBody>
      </p:sp>
      <p:pic>
        <p:nvPicPr>
          <p:cNvPr id="9" name="Picture 8" descr="lifetime_20100517_15w_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0" y="685800"/>
            <a:ext cx="3003550" cy="2940050"/>
          </a:xfrm>
          <a:prstGeom prst="rect">
            <a:avLst/>
          </a:prstGeom>
        </p:spPr>
      </p:pic>
      <p:pic>
        <p:nvPicPr>
          <p:cNvPr id="10" name="Picture 9" descr="lifetime_20100517_15w_2.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685800"/>
            <a:ext cx="2851503" cy="2905760"/>
          </a:xfrm>
          <a:prstGeom prst="rect">
            <a:avLst/>
          </a:prstGeom>
        </p:spPr>
      </p:pic>
      <p:pic>
        <p:nvPicPr>
          <p:cNvPr id="11" name="Picture 10" descr="lifetime_20100517_15w_5.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6650" y="685800"/>
            <a:ext cx="2851150" cy="2917456"/>
          </a:xfrm>
          <a:prstGeom prst="rect">
            <a:avLst/>
          </a:prstGeom>
        </p:spPr>
      </p:pic>
      <p:pic>
        <p:nvPicPr>
          <p:cNvPr id="12" name="Picture 11" descr="lifetime_20100327_15e_1.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400" y="3702654"/>
            <a:ext cx="3022600" cy="2926746"/>
          </a:xfrm>
          <a:prstGeom prst="rect">
            <a:avLst/>
          </a:prstGeom>
        </p:spPr>
      </p:pic>
      <p:sp>
        <p:nvSpPr>
          <p:cNvPr id="15" name="Oval 14"/>
          <p:cNvSpPr/>
          <p:nvPr/>
        </p:nvSpPr>
        <p:spPr>
          <a:xfrm>
            <a:off x="228600" y="685800"/>
            <a:ext cx="609600" cy="533400"/>
          </a:xfrm>
          <a:prstGeom prst="ellipse">
            <a:avLst/>
          </a:prstGeom>
          <a:noFill/>
          <a:ln w="381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28600" y="3657600"/>
            <a:ext cx="609600" cy="533400"/>
          </a:xfrm>
          <a:prstGeom prst="ellipse">
            <a:avLst/>
          </a:prstGeom>
          <a:noFill/>
          <a:ln w="381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381000" y="6248400"/>
            <a:ext cx="8610600" cy="0"/>
          </a:xfrm>
          <a:prstGeom prst="straightConnector1">
            <a:avLst/>
          </a:prstGeom>
          <a:ln w="38100">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114800" y="5791200"/>
            <a:ext cx="729762" cy="523220"/>
          </a:xfrm>
          <a:prstGeom prst="rect">
            <a:avLst/>
          </a:prstGeom>
          <a:noFill/>
        </p:spPr>
        <p:txBody>
          <a:bodyPr wrap="none" rtlCol="0">
            <a:spAutoFit/>
          </a:bodyPr>
          <a:lstStyle/>
          <a:p>
            <a:r>
              <a:rPr lang="en-US" sz="2800" dirty="0" err="1" smtClean="0">
                <a:solidFill>
                  <a:schemeClr val="accent6"/>
                </a:solidFill>
                <a:latin typeface="+mn-lt"/>
              </a:rPr>
              <a:t>TiN</a:t>
            </a:r>
            <a:endParaRPr lang="en-US" sz="2800" dirty="0">
              <a:solidFill>
                <a:schemeClr val="accent6"/>
              </a:solidFill>
              <a:latin typeface="+mn-lt"/>
            </a:endParaRPr>
          </a:p>
        </p:txBody>
      </p:sp>
      <p:sp>
        <p:nvSpPr>
          <p:cNvPr id="20" name="TextBox 19"/>
          <p:cNvSpPr txBox="1"/>
          <p:nvPr/>
        </p:nvSpPr>
        <p:spPr>
          <a:xfrm>
            <a:off x="4114800" y="2743200"/>
            <a:ext cx="1342360" cy="523220"/>
          </a:xfrm>
          <a:prstGeom prst="rect">
            <a:avLst/>
          </a:prstGeom>
          <a:noFill/>
        </p:spPr>
        <p:txBody>
          <a:bodyPr wrap="none" rtlCol="0">
            <a:spAutoFit/>
          </a:bodyPr>
          <a:lstStyle/>
          <a:p>
            <a:r>
              <a:rPr lang="en-US" sz="2800" dirty="0" smtClean="0">
                <a:solidFill>
                  <a:srgbClr val="800000"/>
                </a:solidFill>
                <a:latin typeface="+mn-lt"/>
              </a:rPr>
              <a:t>Bare Al</a:t>
            </a:r>
            <a:endParaRPr lang="en-US" sz="2800" dirty="0">
              <a:solidFill>
                <a:srgbClr val="800000"/>
              </a:solidFill>
              <a:latin typeface="+mn-lt"/>
            </a:endParaRPr>
          </a:p>
        </p:txBody>
      </p:sp>
      <p:cxnSp>
        <p:nvCxnSpPr>
          <p:cNvPr id="21" name="Straight Arrow Connector 20"/>
          <p:cNvCxnSpPr/>
          <p:nvPr/>
        </p:nvCxnSpPr>
        <p:spPr>
          <a:xfrm>
            <a:off x="381000" y="3200400"/>
            <a:ext cx="8610600" cy="0"/>
          </a:xfrm>
          <a:prstGeom prst="straightConnector1">
            <a:avLst/>
          </a:prstGeom>
          <a:ln w="38100">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685800" y="1219200"/>
            <a:ext cx="609600" cy="16764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16" idx="7"/>
          </p:cNvCxnSpPr>
          <p:nvPr/>
        </p:nvCxnSpPr>
        <p:spPr>
          <a:xfrm flipH="1">
            <a:off x="748926" y="2895600"/>
            <a:ext cx="546474" cy="84011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118938" y="2667000"/>
            <a:ext cx="2157662" cy="584776"/>
          </a:xfrm>
          <a:prstGeom prst="rect">
            <a:avLst/>
          </a:prstGeom>
          <a:noFill/>
        </p:spPr>
        <p:txBody>
          <a:bodyPr wrap="none" rtlCol="0">
            <a:spAutoFit/>
          </a:bodyPr>
          <a:lstStyle/>
          <a:p>
            <a:pPr algn="ctr"/>
            <a:r>
              <a:rPr lang="en-US" sz="1600" dirty="0" smtClean="0">
                <a:solidFill>
                  <a:srgbClr val="008000"/>
                </a:solidFill>
                <a:latin typeface="+mn-lt"/>
              </a:rPr>
              <a:t>e- signal from B1</a:t>
            </a:r>
            <a:br>
              <a:rPr lang="en-US" sz="1600" dirty="0" smtClean="0">
                <a:solidFill>
                  <a:srgbClr val="008000"/>
                </a:solidFill>
                <a:latin typeface="+mn-lt"/>
              </a:rPr>
            </a:br>
            <a:r>
              <a:rPr lang="en-US" sz="1600" dirty="0" smtClean="0">
                <a:solidFill>
                  <a:srgbClr val="008000"/>
                </a:solidFill>
                <a:latin typeface="+mn-lt"/>
              </a:rPr>
              <a:t>sensitive to PE model</a:t>
            </a:r>
            <a:endParaRPr lang="en-US" sz="1600" dirty="0">
              <a:solidFill>
                <a:srgbClr val="008000"/>
              </a:solidFill>
              <a:latin typeface="+mn-lt"/>
            </a:endParaRPr>
          </a:p>
        </p:txBody>
      </p:sp>
    </p:spTree>
    <p:extLst>
      <p:ext uri="{BB962C8B-B14F-4D97-AF65-F5344CB8AC3E}">
        <p14:creationId xmlns:p14="http://schemas.microsoft.com/office/powerpoint/2010/main" val="24963943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par>
                                <p:cTn id="9" presetID="1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p:tgtEl>
                                          <p:spTgt spid="23"/>
                                        </p:tgtEl>
                                        <p:attrNameLst>
                                          <p:attrName>ppt_y</p:attrName>
                                        </p:attrNameLst>
                                      </p:cBhvr>
                                      <p:tavLst>
                                        <p:tav tm="0">
                                          <p:val>
                                            <p:strVal val="#ppt_y+#ppt_h*1.125000"/>
                                          </p:val>
                                        </p:tav>
                                        <p:tav tm="100000">
                                          <p:val>
                                            <p:strVal val="#ppt_y"/>
                                          </p:val>
                                        </p:tav>
                                      </p:tavLst>
                                    </p:anim>
                                    <p:animEffect transition="in" filter="wipe(up)">
                                      <p:cBhvr>
                                        <p:cTn id="12" dur="500"/>
                                        <p:tgtEl>
                                          <p:spTgt spid="23"/>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ppt_y</p:attrName>
                                        </p:attrNameLst>
                                      </p:cBhvr>
                                      <p:tavLst>
                                        <p:tav tm="0">
                                          <p:val>
                                            <p:strVal val="#ppt_y+#ppt_h*1.125000"/>
                                          </p:val>
                                        </p:tav>
                                        <p:tav tm="100000">
                                          <p:val>
                                            <p:strVal val="#ppt_y"/>
                                          </p:val>
                                        </p:tav>
                                      </p:tavLst>
                                    </p:anim>
                                    <p:animEffect transition="in" filter="wipe(up)">
                                      <p:cBhvr>
                                        <p:cTn id="16" dur="500"/>
                                        <p:tgtEl>
                                          <p:spTgt spid="16"/>
                                        </p:tgtEl>
                                      </p:cBhvr>
                                    </p:animEffect>
                                  </p:childTnLst>
                                </p:cTn>
                              </p:par>
                              <p:par>
                                <p:cTn id="17" presetID="12" presetClass="entr" presetSubtype="4"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p:tgtEl>
                                          <p:spTgt spid="24"/>
                                        </p:tgtEl>
                                        <p:attrNameLst>
                                          <p:attrName>ppt_y</p:attrName>
                                        </p:attrNameLst>
                                      </p:cBhvr>
                                      <p:tavLst>
                                        <p:tav tm="0">
                                          <p:val>
                                            <p:strVal val="#ppt_y+#ppt_h*1.125000"/>
                                          </p:val>
                                        </p:tav>
                                        <p:tav tm="100000">
                                          <p:val>
                                            <p:strVal val="#ppt_y"/>
                                          </p:val>
                                        </p:tav>
                                      </p:tavLst>
                                    </p:anim>
                                    <p:animEffect transition="in" filter="wipe(up)">
                                      <p:cBhvr>
                                        <p:cTn id="20" dur="500"/>
                                        <p:tgtEl>
                                          <p:spTgt spid="24"/>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p:tgtEl>
                                          <p:spTgt spid="29"/>
                                        </p:tgtEl>
                                        <p:attrNameLst>
                                          <p:attrName>ppt_y</p:attrName>
                                        </p:attrNameLst>
                                      </p:cBhvr>
                                      <p:tavLst>
                                        <p:tav tm="0">
                                          <p:val>
                                            <p:strVal val="#ppt_y+#ppt_h*1.125000"/>
                                          </p:val>
                                        </p:tav>
                                        <p:tav tm="100000">
                                          <p:val>
                                            <p:strVal val="#ppt_y"/>
                                          </p:val>
                                        </p:tav>
                                      </p:tavLst>
                                    </p:anim>
                                    <p:animEffect transition="in" filter="wipe(up)">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rift15E_1x20_clean_2.png"/>
          <p:cNvPicPr>
            <a:picLocks noChangeAspect="1"/>
          </p:cNvPicPr>
          <p:nvPr/>
        </p:nvPicPr>
        <p:blipFill rotWithShape="1">
          <a:blip r:embed="rId3">
            <a:extLst>
              <a:ext uri="{28A0092B-C50C-407E-A947-70E740481C1C}">
                <a14:useLocalDpi xmlns:a14="http://schemas.microsoft.com/office/drawing/2010/main" val="0"/>
              </a:ext>
            </a:extLst>
          </a:blip>
          <a:srcRect l="2976" r="8631" b="2369"/>
          <a:stretch/>
        </p:blipFill>
        <p:spPr>
          <a:xfrm>
            <a:off x="457200" y="3048000"/>
            <a:ext cx="3913677" cy="3352800"/>
          </a:xfrm>
          <a:prstGeom prst="rect">
            <a:avLst/>
          </a:prstGeom>
          <a:ln>
            <a:solidFill>
              <a:schemeClr val="accent6"/>
            </a:solidFill>
          </a:ln>
        </p:spPr>
      </p:pic>
      <p:sp>
        <p:nvSpPr>
          <p:cNvPr id="3" name="Title 2"/>
          <p:cNvSpPr>
            <a:spLocks noGrp="1"/>
          </p:cNvSpPr>
          <p:nvPr>
            <p:ph type="title"/>
          </p:nvPr>
        </p:nvSpPr>
        <p:spPr>
          <a:xfrm>
            <a:off x="1524000" y="-25400"/>
            <a:ext cx="6858000" cy="533400"/>
          </a:xfrm>
        </p:spPr>
        <p:txBody>
          <a:bodyPr/>
          <a:lstStyle/>
          <a:p>
            <a:r>
              <a:rPr lang="en-US" dirty="0" smtClean="0"/>
              <a:t>Drift Region Mitigation: Observations</a:t>
            </a:r>
            <a:endParaRPr lang="en-US" dirty="0"/>
          </a:p>
        </p:txBody>
      </p:sp>
      <p:sp>
        <p:nvSpPr>
          <p:cNvPr id="4" name="Date Placeholder 3"/>
          <p:cNvSpPr>
            <a:spLocks noGrp="1"/>
          </p:cNvSpPr>
          <p:nvPr>
            <p:ph type="dt" sz="half" idx="10"/>
          </p:nvPr>
        </p:nvSpPr>
        <p:spPr/>
        <p:txBody>
          <a:bodyPr/>
          <a:lstStyle/>
          <a:p>
            <a:pPr>
              <a:defRPr/>
            </a:pPr>
            <a:r>
              <a:rPr lang="en-US" smtClean="0"/>
              <a:t>July 7, 2011</a:t>
            </a:r>
            <a:endParaRPr lang="en-US"/>
          </a:p>
        </p:txBody>
      </p:sp>
      <p:sp>
        <p:nvSpPr>
          <p:cNvPr id="5" name="Footer Placeholder 4"/>
          <p:cNvSpPr>
            <a:spLocks noGrp="1"/>
          </p:cNvSpPr>
          <p:nvPr>
            <p:ph type="ftr" sz="quarter" idx="11"/>
          </p:nvPr>
        </p:nvSpPr>
        <p:spPr/>
        <p:txBody>
          <a:bodyPr/>
          <a:lstStyle/>
          <a:p>
            <a:pPr>
              <a:defRPr/>
            </a:pPr>
            <a:r>
              <a:rPr lang="en-US" smtClean="0"/>
              <a:t>ILC Damping Ring Technical Baseline Review</a:t>
            </a:r>
            <a:endParaRPr lang="en-US" dirty="0"/>
          </a:p>
        </p:txBody>
      </p:sp>
      <p:sp>
        <p:nvSpPr>
          <p:cNvPr id="6" name="Slide Number Placeholder 5"/>
          <p:cNvSpPr>
            <a:spLocks noGrp="1"/>
          </p:cNvSpPr>
          <p:nvPr>
            <p:ph type="sldNum" sz="quarter" idx="12"/>
          </p:nvPr>
        </p:nvSpPr>
        <p:spPr/>
        <p:txBody>
          <a:bodyPr/>
          <a:lstStyle/>
          <a:p>
            <a:pPr>
              <a:defRPr/>
            </a:pPr>
            <a:fld id="{66EBCDD8-490A-4340-8AFB-91AE61DAC24C}" type="slidenum">
              <a:rPr lang="en-US" smtClean="0"/>
              <a:pPr>
                <a:defRPr/>
              </a:pPr>
              <a:t>11</a:t>
            </a:fld>
            <a:endParaRPr lang="en-US"/>
          </a:p>
        </p:txBody>
      </p:sp>
      <p:sp>
        <p:nvSpPr>
          <p:cNvPr id="2" name="Content Placeholder 1"/>
          <p:cNvSpPr>
            <a:spLocks noGrp="1"/>
          </p:cNvSpPr>
          <p:nvPr>
            <p:ph idx="1"/>
          </p:nvPr>
        </p:nvSpPr>
        <p:spPr>
          <a:xfrm>
            <a:off x="0" y="533400"/>
            <a:ext cx="6858000" cy="2590800"/>
          </a:xfrm>
        </p:spPr>
        <p:txBody>
          <a:bodyPr/>
          <a:lstStyle/>
          <a:p>
            <a:pPr marL="228600" indent="-228600"/>
            <a:r>
              <a:rPr lang="en-US" sz="2000" dirty="0" smtClean="0">
                <a:cs typeface="Wingdings 3" charset="2"/>
              </a:rPr>
              <a:t>Coating Tests</a:t>
            </a:r>
          </a:p>
          <a:p>
            <a:pPr marL="457200" lvl="1" indent="-228600"/>
            <a:r>
              <a:rPr lang="en-US" sz="1800" dirty="0" smtClean="0">
                <a:cs typeface="Wingdings 3" charset="2"/>
              </a:rPr>
              <a:t>Bare Al  </a:t>
            </a:r>
            <a:r>
              <a:rPr lang="en-US" sz="1800" dirty="0" err="1" smtClean="0">
                <a:cs typeface="Wingdings 3" charset="2"/>
              </a:rPr>
              <a:t>vs</a:t>
            </a:r>
            <a:r>
              <a:rPr lang="en-US" sz="1800" dirty="0" smtClean="0">
                <a:cs typeface="Wingdings 3" charset="2"/>
              </a:rPr>
              <a:t> </a:t>
            </a:r>
            <a:r>
              <a:rPr lang="en-US" sz="1800" dirty="0" err="1" smtClean="0">
                <a:cs typeface="Wingdings 3" charset="2"/>
              </a:rPr>
              <a:t>TiN</a:t>
            </a:r>
            <a:r>
              <a:rPr lang="en-US" sz="1800" dirty="0" smtClean="0">
                <a:cs typeface="Wingdings 3" charset="2"/>
              </a:rPr>
              <a:t>, amorphous C, and diamond-like C (all on Al)</a:t>
            </a:r>
          </a:p>
          <a:p>
            <a:pPr marL="457200" lvl="1" indent="-228600"/>
            <a:r>
              <a:rPr lang="en-US" sz="1800" dirty="0" smtClean="0">
                <a:cs typeface="Wingdings 3" charset="2"/>
              </a:rPr>
              <a:t>EC performance of </a:t>
            </a:r>
            <a:r>
              <a:rPr lang="en-US" sz="1800" dirty="0" err="1" smtClean="0">
                <a:cs typeface="Wingdings 3" charset="2"/>
              </a:rPr>
              <a:t>TiN</a:t>
            </a:r>
            <a:r>
              <a:rPr lang="en-US" sz="1800" dirty="0" smtClean="0">
                <a:cs typeface="Wingdings 3" charset="2"/>
              </a:rPr>
              <a:t> and the carbon coatings in a </a:t>
            </a:r>
            <a:r>
              <a:rPr lang="en-US" sz="1800" i="1" dirty="0" smtClean="0">
                <a:cs typeface="Wingdings 3" charset="2"/>
              </a:rPr>
              <a:t>similar</a:t>
            </a:r>
            <a:r>
              <a:rPr lang="en-US" sz="1800" dirty="0" smtClean="0">
                <a:cs typeface="Wingdings 3" charset="2"/>
              </a:rPr>
              <a:t> range </a:t>
            </a:r>
            <a:r>
              <a:rPr lang="en-US" sz="1800" dirty="0" smtClean="0">
                <a:latin typeface="Wingdings 3" charset="2"/>
                <a:cs typeface="Wingdings 3" charset="2"/>
              </a:rPr>
              <a:t>a</a:t>
            </a:r>
            <a:r>
              <a:rPr lang="en-US" sz="1800" dirty="0" smtClean="0">
                <a:cs typeface="Wingdings 3" charset="2"/>
              </a:rPr>
              <a:t> consistent with </a:t>
            </a:r>
            <a:r>
              <a:rPr lang="en-US" sz="1800" i="1" dirty="0" smtClean="0">
                <a:solidFill>
                  <a:srgbClr val="000090"/>
                </a:solidFill>
                <a:cs typeface="Wingdings 3" charset="2"/>
              </a:rPr>
              <a:t>in situ SEY </a:t>
            </a:r>
            <a:r>
              <a:rPr lang="en-US" sz="1800" dirty="0" smtClean="0">
                <a:cs typeface="Wingdings 3" charset="2"/>
              </a:rPr>
              <a:t>measurements for processed </a:t>
            </a:r>
            <a:r>
              <a:rPr lang="en-US" sz="1800" dirty="0" err="1" smtClean="0">
                <a:cs typeface="Wingdings 3" charset="2"/>
              </a:rPr>
              <a:t>TiN</a:t>
            </a:r>
            <a:r>
              <a:rPr lang="en-US" sz="1800" dirty="0" smtClean="0">
                <a:cs typeface="Wingdings 3" charset="2"/>
              </a:rPr>
              <a:t> and </a:t>
            </a:r>
            <a:r>
              <a:rPr lang="en-US" sz="1800" dirty="0" err="1" smtClean="0">
                <a:cs typeface="Wingdings 3" charset="2"/>
              </a:rPr>
              <a:t>aC</a:t>
            </a:r>
            <a:r>
              <a:rPr lang="en-US" sz="1800" dirty="0" smtClean="0">
                <a:cs typeface="Wingdings 3" charset="2"/>
              </a:rPr>
              <a:t> near unity</a:t>
            </a:r>
          </a:p>
          <a:p>
            <a:pPr marL="57150" indent="-228600"/>
            <a:r>
              <a:rPr lang="en-US" sz="2200" dirty="0" smtClean="0">
                <a:cs typeface="Wingdings 3" charset="2"/>
              </a:rPr>
              <a:t>Also NEG tests in L3 experimental region</a:t>
            </a:r>
          </a:p>
          <a:p>
            <a:pPr marL="457200" lvl="1" indent="-228600"/>
            <a:r>
              <a:rPr lang="en-US" sz="1800" dirty="0" smtClean="0">
                <a:cs typeface="Wingdings 3" charset="2"/>
              </a:rPr>
              <a:t>Requires detailed simulation capability for direct comparison</a:t>
            </a:r>
          </a:p>
          <a:p>
            <a:pPr marL="457200" lvl="1" indent="-228600"/>
            <a:endParaRPr lang="en-US" sz="1600" dirty="0" smtClean="0"/>
          </a:p>
          <a:p>
            <a:pPr marL="628650" lvl="1" indent="-228600"/>
            <a:endParaRPr lang="en-US" sz="1600" dirty="0"/>
          </a:p>
          <a:p>
            <a:pPr marL="228600" indent="-228600"/>
            <a:endParaRPr lang="en-US" sz="2000" dirty="0"/>
          </a:p>
        </p:txBody>
      </p:sp>
      <p:grpSp>
        <p:nvGrpSpPr>
          <p:cNvPr id="14" name="Group 13"/>
          <p:cNvGrpSpPr/>
          <p:nvPr/>
        </p:nvGrpSpPr>
        <p:grpSpPr>
          <a:xfrm>
            <a:off x="5715000" y="2895600"/>
            <a:ext cx="3200400" cy="3657600"/>
            <a:chOff x="6691090" y="609600"/>
            <a:chExt cx="2452910" cy="3810000"/>
          </a:xfrm>
        </p:grpSpPr>
        <p:pic>
          <p:nvPicPr>
            <p:cNvPr id="10" name="Picture 3"/>
            <p:cNvPicPr>
              <a:picLocks noChangeAspect="1" noChangeArrowheads="1"/>
            </p:cNvPicPr>
            <p:nvPr/>
          </p:nvPicPr>
          <p:blipFill>
            <a:blip r:embed="rId4"/>
            <a:srcRect l="3925" r="5805"/>
            <a:stretch>
              <a:fillRect/>
            </a:stretch>
          </p:blipFill>
          <p:spPr bwMode="auto">
            <a:xfrm>
              <a:off x="6691090" y="609600"/>
              <a:ext cx="2452910" cy="3810000"/>
            </a:xfrm>
            <a:prstGeom prst="rect">
              <a:avLst/>
            </a:prstGeom>
            <a:solidFill>
              <a:schemeClr val="bg1"/>
            </a:solidFill>
            <a:ln w="38100">
              <a:solidFill>
                <a:schemeClr val="accent6">
                  <a:lumMod val="50000"/>
                </a:schemeClr>
              </a:solidFill>
              <a:miter lim="800000"/>
              <a:headEnd/>
              <a:tailEnd/>
            </a:ln>
            <a:effectLst>
              <a:softEdge rad="38100"/>
            </a:effectLst>
          </p:spPr>
        </p:pic>
        <p:sp>
          <p:nvSpPr>
            <p:cNvPr id="13" name="TextBox 12"/>
            <p:cNvSpPr txBox="1"/>
            <p:nvPr/>
          </p:nvSpPr>
          <p:spPr>
            <a:xfrm>
              <a:off x="7772400" y="990600"/>
              <a:ext cx="1287332" cy="584776"/>
            </a:xfrm>
            <a:prstGeom prst="rect">
              <a:avLst/>
            </a:prstGeom>
            <a:noFill/>
          </p:spPr>
          <p:txBody>
            <a:bodyPr wrap="none" rtlCol="0">
              <a:spAutoFit/>
            </a:bodyPr>
            <a:lstStyle/>
            <a:p>
              <a:pPr algn="ctr"/>
              <a:r>
                <a:rPr lang="en-US" sz="1600" dirty="0" smtClean="0">
                  <a:solidFill>
                    <a:srgbClr val="000090"/>
                  </a:solidFill>
                  <a:latin typeface="+mn-lt"/>
                </a:rPr>
                <a:t>In Situ </a:t>
              </a:r>
              <a:br>
                <a:rPr lang="en-US" sz="1600" dirty="0" smtClean="0">
                  <a:solidFill>
                    <a:srgbClr val="000090"/>
                  </a:solidFill>
                  <a:latin typeface="+mn-lt"/>
                </a:rPr>
              </a:br>
              <a:r>
                <a:rPr lang="en-US" sz="1600" dirty="0" smtClean="0">
                  <a:solidFill>
                    <a:srgbClr val="000090"/>
                  </a:solidFill>
                  <a:latin typeface="+mn-lt"/>
                </a:rPr>
                <a:t>SEY Station</a:t>
              </a:r>
              <a:endParaRPr lang="en-US" sz="1600" dirty="0">
                <a:solidFill>
                  <a:srgbClr val="000090"/>
                </a:solidFill>
                <a:latin typeface="+mn-lt"/>
              </a:endParaRPr>
            </a:p>
          </p:txBody>
        </p:sp>
      </p:grpSp>
    </p:spTree>
    <p:extLst>
      <p:ext uri="{BB962C8B-B14F-4D97-AF65-F5344CB8AC3E}">
        <p14:creationId xmlns:p14="http://schemas.microsoft.com/office/powerpoint/2010/main" val="3575096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09600"/>
            <a:ext cx="5410200" cy="5943600"/>
          </a:xfrm>
        </p:spPr>
        <p:txBody>
          <a:bodyPr/>
          <a:lstStyle/>
          <a:p>
            <a:pPr marL="228600" indent="-228600"/>
            <a:r>
              <a:rPr lang="en-US" sz="1800" dirty="0"/>
              <a:t>Efficacy</a:t>
            </a:r>
          </a:p>
          <a:p>
            <a:pPr marL="457200" lvl="1" indent="-228600"/>
            <a:r>
              <a:rPr lang="en-US" sz="1600" dirty="0" smtClean="0"/>
              <a:t>Relative comparisons </a:t>
            </a:r>
            <a:r>
              <a:rPr lang="en-US" sz="1600" dirty="0" smtClean="0">
                <a:latin typeface="Wingdings 3" charset="2"/>
                <a:cs typeface="Wingdings 3" charset="2"/>
              </a:rPr>
              <a:t>a</a:t>
            </a:r>
            <a:r>
              <a:rPr lang="en-US" sz="1600" dirty="0" smtClean="0">
                <a:cs typeface="Wingdings 3" charset="2"/>
              </a:rPr>
              <a:t> </a:t>
            </a:r>
            <a:r>
              <a:rPr lang="en-US" sz="1600" dirty="0" err="1" smtClean="0"/>
              <a:t>TiN</a:t>
            </a:r>
            <a:r>
              <a:rPr lang="en-US" sz="1600" dirty="0" smtClean="0"/>
              <a:t>, after extended scrubbing, has achieved slightly better performance than the carbon coated chambers that we have deployed. </a:t>
            </a:r>
          </a:p>
          <a:p>
            <a:pPr marL="457200" lvl="1" indent="-228600"/>
            <a:r>
              <a:rPr lang="en-US" sz="1600" dirty="0" smtClean="0"/>
              <a:t>In situ SEY station measurements with </a:t>
            </a:r>
            <a:r>
              <a:rPr lang="en-US" sz="1600" dirty="0" err="1" smtClean="0"/>
              <a:t>TiN</a:t>
            </a:r>
            <a:r>
              <a:rPr lang="en-US" sz="1600" dirty="0" smtClean="0"/>
              <a:t> and </a:t>
            </a:r>
            <a:r>
              <a:rPr lang="en-US" sz="1600" dirty="0" err="1" smtClean="0"/>
              <a:t>aC</a:t>
            </a:r>
            <a:r>
              <a:rPr lang="en-US" sz="1600" dirty="0" smtClean="0"/>
              <a:t> show peak SEY values around 1, processing towards lower values with </a:t>
            </a:r>
            <a:r>
              <a:rPr lang="en-US" sz="1600" dirty="0" err="1" smtClean="0"/>
              <a:t>TiN</a:t>
            </a:r>
            <a:endParaRPr lang="en-US" sz="1600" dirty="0" smtClean="0"/>
          </a:p>
          <a:p>
            <a:pPr marL="457200" lvl="1" indent="-228600"/>
            <a:r>
              <a:rPr lang="en-US" sz="1600" dirty="0"/>
              <a:t>The use of solenoid coils in addition to any of the coatings would likely assure acceptable EC performance in the </a:t>
            </a:r>
            <a:r>
              <a:rPr lang="en-US" sz="1600" dirty="0" smtClean="0"/>
              <a:t>drifts</a:t>
            </a:r>
            <a:endParaRPr lang="en-US" sz="1600" dirty="0"/>
          </a:p>
          <a:p>
            <a:pPr marL="228600" indent="-228600"/>
            <a:r>
              <a:rPr lang="en-US" sz="1800" dirty="0"/>
              <a:t>Risks</a:t>
            </a:r>
          </a:p>
          <a:p>
            <a:pPr marL="457200" lvl="1" indent="-228600"/>
            <a:r>
              <a:rPr lang="en-US" sz="1600" dirty="0"/>
              <a:t>Further monitoring of aging performance is </a:t>
            </a:r>
            <a:r>
              <a:rPr lang="en-US" sz="1600" dirty="0" smtClean="0"/>
              <a:t>desirable </a:t>
            </a:r>
            <a:endParaRPr lang="en-US" sz="1600" dirty="0"/>
          </a:p>
          <a:p>
            <a:pPr marL="457200" lvl="1" indent="-228600"/>
            <a:r>
              <a:rPr lang="en-US" sz="1600" dirty="0"/>
              <a:t>Possible Si contamination?</a:t>
            </a:r>
          </a:p>
          <a:p>
            <a:pPr marL="685800" lvl="2"/>
            <a:r>
              <a:rPr lang="en-US" sz="1600" dirty="0"/>
              <a:t>CERN tests of 2 samples sent back after acceptance tests </a:t>
            </a:r>
            <a:r>
              <a:rPr lang="en-US" sz="1600" dirty="0">
                <a:latin typeface="Wingdings 3" pitchFamily="18" charset="2"/>
              </a:rPr>
              <a:t>a</a:t>
            </a:r>
            <a:r>
              <a:rPr lang="en-US" sz="1600" dirty="0"/>
              <a:t> presence of Si contamination in a-C chamber</a:t>
            </a:r>
          </a:p>
          <a:p>
            <a:pPr marL="685800" lvl="2"/>
            <a:r>
              <a:rPr lang="en-US" sz="1600" dirty="0"/>
              <a:t>Follow-on test of 1</a:t>
            </a:r>
            <a:r>
              <a:rPr lang="en-US" sz="1600" baseline="30000" dirty="0"/>
              <a:t>st</a:t>
            </a:r>
            <a:r>
              <a:rPr lang="en-US" sz="1600" dirty="0"/>
              <a:t> a-C chamber (entire chamber sent to CERN) did not detect Si after beam exposure</a:t>
            </a:r>
          </a:p>
          <a:p>
            <a:pPr marL="457200" lvl="1" indent="-228600"/>
            <a:r>
              <a:rPr lang="en-US" sz="1600" dirty="0"/>
              <a:t>Surface parameter analysis is still </a:t>
            </a:r>
            <a:r>
              <a:rPr lang="en-US" sz="1600" dirty="0" smtClean="0"/>
              <a:t>maturing </a:t>
            </a:r>
            <a:r>
              <a:rPr lang="en-US" sz="1600" dirty="0" smtClean="0">
                <a:latin typeface="Wingdings 3" charset="2"/>
                <a:cs typeface="Wingdings 3" charset="2"/>
              </a:rPr>
              <a:t>a</a:t>
            </a:r>
            <a:r>
              <a:rPr lang="en-US" sz="1600" dirty="0" smtClean="0">
                <a:cs typeface="Wingdings 3" charset="2"/>
              </a:rPr>
              <a:t> s</a:t>
            </a:r>
            <a:r>
              <a:rPr lang="en-US" sz="1600" dirty="0" smtClean="0"/>
              <a:t>ome </a:t>
            </a:r>
            <a:r>
              <a:rPr lang="en-US" sz="1600" dirty="0"/>
              <a:t>caution should be exercised</a:t>
            </a:r>
            <a:r>
              <a:rPr lang="en-US" sz="1600" dirty="0" smtClean="0"/>
              <a:t>.</a:t>
            </a:r>
            <a:endParaRPr lang="en-US" sz="1600" dirty="0"/>
          </a:p>
        </p:txBody>
      </p:sp>
      <p:sp>
        <p:nvSpPr>
          <p:cNvPr id="3" name="Title 2"/>
          <p:cNvSpPr>
            <a:spLocks noGrp="1"/>
          </p:cNvSpPr>
          <p:nvPr>
            <p:ph type="title"/>
          </p:nvPr>
        </p:nvSpPr>
        <p:spPr/>
        <p:txBody>
          <a:bodyPr/>
          <a:lstStyle/>
          <a:p>
            <a:r>
              <a:rPr lang="en-US" dirty="0" smtClean="0"/>
              <a:t>Drift Region Mitigation Evaluations</a:t>
            </a:r>
            <a:endParaRPr lang="en-US" dirty="0"/>
          </a:p>
        </p:txBody>
      </p:sp>
      <p:sp>
        <p:nvSpPr>
          <p:cNvPr id="4" name="Date Placeholder 3"/>
          <p:cNvSpPr>
            <a:spLocks noGrp="1"/>
          </p:cNvSpPr>
          <p:nvPr>
            <p:ph type="dt" sz="half" idx="10"/>
          </p:nvPr>
        </p:nvSpPr>
        <p:spPr/>
        <p:txBody>
          <a:bodyPr/>
          <a:lstStyle/>
          <a:p>
            <a:pPr>
              <a:defRPr/>
            </a:pPr>
            <a:r>
              <a:rPr lang="en-US" smtClean="0"/>
              <a:t>July 7, 2011</a:t>
            </a:r>
            <a:endParaRPr lang="en-US"/>
          </a:p>
        </p:txBody>
      </p:sp>
      <p:sp>
        <p:nvSpPr>
          <p:cNvPr id="5" name="Footer Placeholder 4"/>
          <p:cNvSpPr>
            <a:spLocks noGrp="1"/>
          </p:cNvSpPr>
          <p:nvPr>
            <p:ph type="ftr" sz="quarter" idx="11"/>
          </p:nvPr>
        </p:nvSpPr>
        <p:spPr/>
        <p:txBody>
          <a:bodyPr/>
          <a:lstStyle/>
          <a:p>
            <a:pPr>
              <a:defRPr/>
            </a:pPr>
            <a:r>
              <a:rPr lang="en-US" dirty="0" smtClean="0"/>
              <a:t>ILC Damping Ring Technical Baseline Review</a:t>
            </a:r>
            <a:endParaRPr lang="en-US" dirty="0"/>
          </a:p>
        </p:txBody>
      </p:sp>
      <p:sp>
        <p:nvSpPr>
          <p:cNvPr id="6" name="Slide Number Placeholder 5"/>
          <p:cNvSpPr>
            <a:spLocks noGrp="1"/>
          </p:cNvSpPr>
          <p:nvPr>
            <p:ph type="sldNum" sz="quarter" idx="12"/>
          </p:nvPr>
        </p:nvSpPr>
        <p:spPr/>
        <p:txBody>
          <a:bodyPr/>
          <a:lstStyle/>
          <a:p>
            <a:pPr>
              <a:defRPr/>
            </a:pPr>
            <a:fld id="{66EBCDD8-490A-4340-8AFB-91AE61DAC24C}" type="slidenum">
              <a:rPr lang="en-US" smtClean="0"/>
              <a:pPr>
                <a:defRPr/>
              </a:pPr>
              <a:t>12</a:t>
            </a:fld>
            <a:endParaRPr lang="en-US"/>
          </a:p>
        </p:txBody>
      </p:sp>
      <p:pic>
        <p:nvPicPr>
          <p:cNvPr id="7" name="Picture 6" descr="dPdI_Q15.jpg"/>
          <p:cNvPicPr>
            <a:picLocks noChangeAspect="1"/>
          </p:cNvPicPr>
          <p:nvPr/>
        </p:nvPicPr>
        <p:blipFill rotWithShape="1">
          <a:blip r:embed="rId2">
            <a:extLst>
              <a:ext uri="{28A0092B-C50C-407E-A947-70E740481C1C}">
                <a14:useLocalDpi xmlns:a14="http://schemas.microsoft.com/office/drawing/2010/main" val="0"/>
              </a:ext>
            </a:extLst>
          </a:blip>
          <a:srcRect l="2778" r="2315"/>
          <a:stretch/>
        </p:blipFill>
        <p:spPr>
          <a:xfrm>
            <a:off x="5334000" y="609600"/>
            <a:ext cx="3549775" cy="2667000"/>
          </a:xfrm>
          <a:prstGeom prst="rect">
            <a:avLst/>
          </a:prstGeom>
          <a:effectLst>
            <a:softEdge rad="38100"/>
          </a:effectLst>
        </p:spPr>
      </p:pic>
      <p:sp>
        <p:nvSpPr>
          <p:cNvPr id="8" name="Content Placeholder 1"/>
          <p:cNvSpPr txBox="1">
            <a:spLocks/>
          </p:cNvSpPr>
          <p:nvPr/>
        </p:nvSpPr>
        <p:spPr bwMode="auto">
          <a:xfrm>
            <a:off x="5257800" y="3733800"/>
            <a:ext cx="39624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B31B1B"/>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rgbClr val="0000FF"/>
                </a:solidFill>
                <a:latin typeface="+mn-lt"/>
              </a:defRPr>
            </a:lvl3pPr>
            <a:lvl4pPr marL="1600200" indent="-228600" algn="l" rtl="0" eaLnBrk="1" fontAlgn="base" hangingPunct="1">
              <a:spcBef>
                <a:spcPct val="20000"/>
              </a:spcBef>
              <a:spcAft>
                <a:spcPct val="0"/>
              </a:spcAft>
              <a:buChar char="–"/>
              <a:defRPr sz="2000">
                <a:solidFill>
                  <a:srgbClr val="006600"/>
                </a:solidFill>
                <a:latin typeface="+mn-lt"/>
              </a:defRPr>
            </a:lvl4pPr>
            <a:lvl5pPr marL="2057400" indent="-228600" algn="l" rtl="0" eaLnBrk="1" fontAlgn="base" hangingPunct="1">
              <a:spcBef>
                <a:spcPct val="20000"/>
              </a:spcBef>
              <a:spcAft>
                <a:spcPct val="0"/>
              </a:spcAft>
              <a:buChar char="»"/>
              <a:defRPr sz="2000">
                <a:solidFill>
                  <a:srgbClr val="660066"/>
                </a:solidFill>
                <a:latin typeface="+mn-lt"/>
              </a:defRPr>
            </a:lvl5pPr>
            <a:lvl6pPr marL="2514600" indent="-228600" algn="l" rtl="0" eaLnBrk="1" fontAlgn="base" hangingPunct="1">
              <a:spcBef>
                <a:spcPct val="20000"/>
              </a:spcBef>
              <a:spcAft>
                <a:spcPct val="0"/>
              </a:spcAft>
              <a:buChar char="»"/>
              <a:defRPr sz="2000">
                <a:solidFill>
                  <a:srgbClr val="660066"/>
                </a:solidFill>
                <a:latin typeface="+mn-lt"/>
              </a:defRPr>
            </a:lvl6pPr>
            <a:lvl7pPr marL="2971800" indent="-228600" algn="l" rtl="0" eaLnBrk="1" fontAlgn="base" hangingPunct="1">
              <a:spcBef>
                <a:spcPct val="20000"/>
              </a:spcBef>
              <a:spcAft>
                <a:spcPct val="0"/>
              </a:spcAft>
              <a:buChar char="»"/>
              <a:defRPr sz="2000">
                <a:solidFill>
                  <a:srgbClr val="660066"/>
                </a:solidFill>
                <a:latin typeface="+mn-lt"/>
              </a:defRPr>
            </a:lvl7pPr>
            <a:lvl8pPr marL="3429000" indent="-228600" algn="l" rtl="0" eaLnBrk="1" fontAlgn="base" hangingPunct="1">
              <a:spcBef>
                <a:spcPct val="20000"/>
              </a:spcBef>
              <a:spcAft>
                <a:spcPct val="0"/>
              </a:spcAft>
              <a:buChar char="»"/>
              <a:defRPr sz="2000">
                <a:solidFill>
                  <a:srgbClr val="660066"/>
                </a:solidFill>
                <a:latin typeface="+mn-lt"/>
              </a:defRPr>
            </a:lvl8pPr>
            <a:lvl9pPr marL="3886200" indent="-228600" algn="l" rtl="0" eaLnBrk="1" fontAlgn="base" hangingPunct="1">
              <a:spcBef>
                <a:spcPct val="20000"/>
              </a:spcBef>
              <a:spcAft>
                <a:spcPct val="0"/>
              </a:spcAft>
              <a:buChar char="»"/>
              <a:defRPr sz="2000">
                <a:solidFill>
                  <a:srgbClr val="660066"/>
                </a:solidFill>
                <a:latin typeface="+mn-lt"/>
              </a:defRPr>
            </a:lvl9pPr>
          </a:lstStyle>
          <a:p>
            <a:pPr marL="228600" indent="-228600"/>
            <a:r>
              <a:rPr lang="en-US" sz="1800" dirty="0" smtClean="0"/>
              <a:t>Impact on Machine Operations and Performance</a:t>
            </a:r>
          </a:p>
          <a:p>
            <a:pPr marL="457200" lvl="1" indent="-228600"/>
            <a:r>
              <a:rPr lang="en-US" sz="1600" dirty="0" smtClean="0"/>
              <a:t>NEG would benefit overall machine vacuum performance, but activation requirements are difficult.</a:t>
            </a:r>
          </a:p>
          <a:p>
            <a:pPr marL="457200" lvl="1" indent="-228600"/>
            <a:r>
              <a:rPr lang="en-US" sz="1600" dirty="0" smtClean="0"/>
              <a:t>a-C and </a:t>
            </a:r>
            <a:r>
              <a:rPr lang="en-US" sz="1600" dirty="0" err="1" smtClean="0"/>
              <a:t>TiN</a:t>
            </a:r>
            <a:r>
              <a:rPr lang="en-US" sz="1600" dirty="0" smtClean="0"/>
              <a:t> show somewhat higher beam-induced vacuum rise than bare Al.  DLC very high.</a:t>
            </a:r>
            <a:endParaRPr lang="en-US" sz="1600" dirty="0"/>
          </a:p>
        </p:txBody>
      </p:sp>
    </p:spTree>
    <p:extLst>
      <p:ext uri="{BB962C8B-B14F-4D97-AF65-F5344CB8AC3E}">
        <p14:creationId xmlns:p14="http://schemas.microsoft.com/office/powerpoint/2010/main" val="19874436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828800" y="0"/>
            <a:ext cx="7315200" cy="533400"/>
          </a:xfrm>
        </p:spPr>
        <p:txBody>
          <a:bodyPr>
            <a:normAutofit fontScale="90000"/>
          </a:bodyPr>
          <a:lstStyle/>
          <a:p>
            <a:pPr eaLnBrk="1" hangingPunct="1"/>
            <a:r>
              <a:rPr lang="en-US" sz="3200" dirty="0" smtClean="0"/>
              <a:t>Quadrupole Observations and Evaluation</a:t>
            </a:r>
          </a:p>
        </p:txBody>
      </p:sp>
      <p:sp>
        <p:nvSpPr>
          <p:cNvPr id="9219" name="Content Placeholder 2"/>
          <p:cNvSpPr>
            <a:spLocks noGrp="1"/>
          </p:cNvSpPr>
          <p:nvPr>
            <p:ph idx="1"/>
          </p:nvPr>
        </p:nvSpPr>
        <p:spPr>
          <a:xfrm>
            <a:off x="0" y="609600"/>
            <a:ext cx="5715000" cy="2667000"/>
          </a:xfrm>
        </p:spPr>
        <p:txBody>
          <a:bodyPr/>
          <a:lstStyle/>
          <a:p>
            <a:r>
              <a:rPr lang="en-US" sz="1800" dirty="0" smtClean="0"/>
              <a:t>RFA currents higher than expected </a:t>
            </a:r>
            <a:br>
              <a:rPr lang="en-US" sz="1800" dirty="0" smtClean="0"/>
            </a:br>
            <a:r>
              <a:rPr lang="en-US" sz="1800" dirty="0" smtClean="0"/>
              <a:t>from “single turn” simulations </a:t>
            </a:r>
          </a:p>
          <a:p>
            <a:pPr lvl="1" eaLnBrk="1" hangingPunct="1"/>
            <a:r>
              <a:rPr lang="en-US" sz="1800" dirty="0" smtClean="0"/>
              <a:t>Turn-to-turn cloud buildup</a:t>
            </a:r>
          </a:p>
          <a:p>
            <a:pPr lvl="1" eaLnBrk="1" hangingPunct="1"/>
            <a:r>
              <a:rPr lang="en-US" sz="1800" dirty="0" smtClean="0"/>
              <a:t>~20 turn effect</a:t>
            </a:r>
          </a:p>
          <a:p>
            <a:pPr lvl="1" eaLnBrk="1" hangingPunct="1"/>
            <a:r>
              <a:rPr lang="en-US" sz="1800" dirty="0" smtClean="0"/>
              <a:t>Issue also being studied in wigglers</a:t>
            </a:r>
          </a:p>
          <a:p>
            <a:r>
              <a:rPr lang="en-US" sz="1800" dirty="0"/>
              <a:t>Efficacy</a:t>
            </a:r>
          </a:p>
          <a:p>
            <a:pPr lvl="1"/>
            <a:r>
              <a:rPr lang="en-US" sz="1800" dirty="0"/>
              <a:t>Strong </a:t>
            </a:r>
            <a:r>
              <a:rPr lang="en-US" sz="1800" dirty="0" err="1"/>
              <a:t>multipacting</a:t>
            </a:r>
            <a:r>
              <a:rPr lang="en-US" sz="1800" dirty="0"/>
              <a:t> on </a:t>
            </a:r>
            <a:r>
              <a:rPr lang="en-US" sz="1800" dirty="0" smtClean="0"/>
              <a:t>Al </a:t>
            </a:r>
            <a:r>
              <a:rPr lang="en-US" sz="1800" dirty="0"/>
              <a:t>surface </a:t>
            </a:r>
            <a:endParaRPr lang="en-US" sz="1800" dirty="0" smtClean="0"/>
          </a:p>
          <a:p>
            <a:pPr marL="457200" lvl="1" indent="0">
              <a:buNone/>
            </a:pPr>
            <a:r>
              <a:rPr lang="en-US" sz="1800" dirty="0" smtClean="0"/>
              <a:t>significantly suppressed </a:t>
            </a:r>
            <a:r>
              <a:rPr lang="en-US" sz="1800" dirty="0"/>
              <a:t>with </a:t>
            </a:r>
            <a:r>
              <a:rPr lang="en-US" sz="1800" dirty="0" err="1"/>
              <a:t>TiN</a:t>
            </a:r>
            <a:r>
              <a:rPr lang="en-US" sz="1800" dirty="0"/>
              <a:t> </a:t>
            </a:r>
            <a:br>
              <a:rPr lang="en-US" sz="1800" dirty="0"/>
            </a:br>
            <a:r>
              <a:rPr lang="en-US" sz="1800" dirty="0" smtClean="0"/>
              <a:t>coating</a:t>
            </a:r>
            <a:r>
              <a:rPr lang="en-US" sz="1800" dirty="0"/>
              <a:t/>
            </a:r>
            <a:br>
              <a:rPr lang="en-US" sz="1800" dirty="0"/>
            </a:br>
            <a:endParaRPr lang="en-US" sz="1800" dirty="0"/>
          </a:p>
          <a:p>
            <a:endParaRPr lang="en-US" sz="1800" dirty="0" smtClean="0"/>
          </a:p>
        </p:txBody>
      </p:sp>
      <p:pic>
        <p:nvPicPr>
          <p:cNvPr id="9221" name="Picture 4" descr="avcols_quad_Al_TiN_45.png"/>
          <p:cNvPicPr>
            <a:picLocks noChangeAspect="1"/>
          </p:cNvPicPr>
          <p:nvPr/>
        </p:nvPicPr>
        <p:blipFill>
          <a:blip r:embed="rId2" cstate="print"/>
          <a:srcRect l="3804" r="6522" b="1961"/>
          <a:stretch>
            <a:fillRect/>
          </a:stretch>
        </p:blipFill>
        <p:spPr bwMode="auto">
          <a:xfrm>
            <a:off x="381000" y="3276600"/>
            <a:ext cx="4088957" cy="3352800"/>
          </a:xfrm>
          <a:prstGeom prst="rect">
            <a:avLst/>
          </a:prstGeom>
          <a:noFill/>
          <a:ln w="9525">
            <a:noFill/>
            <a:miter lim="800000"/>
            <a:headEnd/>
            <a:tailEnd/>
          </a:ln>
        </p:spPr>
      </p:pic>
      <p:sp>
        <p:nvSpPr>
          <p:cNvPr id="11" name="Date Placeholder 10"/>
          <p:cNvSpPr>
            <a:spLocks noGrp="1"/>
          </p:cNvSpPr>
          <p:nvPr>
            <p:ph type="dt" sz="half" idx="10"/>
          </p:nvPr>
        </p:nvSpPr>
        <p:spPr/>
        <p:txBody>
          <a:bodyPr/>
          <a:lstStyle/>
          <a:p>
            <a:pPr>
              <a:defRPr/>
            </a:pPr>
            <a:r>
              <a:rPr lang="en-US" smtClean="0"/>
              <a:t>July 7, 2011</a:t>
            </a:r>
            <a:endParaRPr lang="en-US"/>
          </a:p>
        </p:txBody>
      </p:sp>
      <p:sp>
        <p:nvSpPr>
          <p:cNvPr id="12" name="Slide Number Placeholder 11"/>
          <p:cNvSpPr>
            <a:spLocks noGrp="1"/>
          </p:cNvSpPr>
          <p:nvPr>
            <p:ph type="sldNum" sz="quarter" idx="12"/>
          </p:nvPr>
        </p:nvSpPr>
        <p:spPr/>
        <p:txBody>
          <a:bodyPr/>
          <a:lstStyle/>
          <a:p>
            <a:pPr>
              <a:defRPr/>
            </a:pPr>
            <a:fld id="{66EBCDD8-490A-4340-8AFB-91AE61DAC24C}" type="slidenum">
              <a:rPr lang="en-US" smtClean="0"/>
              <a:pPr>
                <a:defRPr/>
              </a:pPr>
              <a:t>13</a:t>
            </a:fld>
            <a:endParaRPr lang="en-US"/>
          </a:p>
        </p:txBody>
      </p:sp>
      <p:sp>
        <p:nvSpPr>
          <p:cNvPr id="13" name="Footer Placeholder 12"/>
          <p:cNvSpPr>
            <a:spLocks noGrp="1"/>
          </p:cNvSpPr>
          <p:nvPr>
            <p:ph type="ftr" sz="quarter" idx="11"/>
          </p:nvPr>
        </p:nvSpPr>
        <p:spPr/>
        <p:txBody>
          <a:bodyPr/>
          <a:lstStyle/>
          <a:p>
            <a:pPr>
              <a:defRPr/>
            </a:pPr>
            <a:r>
              <a:rPr lang="en-US" smtClean="0"/>
              <a:t>ILC Damping Ring Technical Baseline Review</a:t>
            </a:r>
            <a:endParaRPr lang="en-US"/>
          </a:p>
        </p:txBody>
      </p:sp>
      <p:pic>
        <p:nvPicPr>
          <p:cNvPr id="2" name="Picture 1" descr="quad_trapping_pub2.eps"/>
          <p:cNvPicPr>
            <a:picLocks noChangeAspect="1"/>
          </p:cNvPicPr>
          <p:nvPr/>
        </p:nvPicPr>
        <p:blipFill rotWithShape="1">
          <a:blip r:embed="rId3">
            <a:extLst>
              <a:ext uri="{28A0092B-C50C-407E-A947-70E740481C1C}">
                <a14:useLocalDpi xmlns:a14="http://schemas.microsoft.com/office/drawing/2010/main" val="0"/>
              </a:ext>
            </a:extLst>
          </a:blip>
          <a:srcRect r="4702"/>
          <a:stretch/>
        </p:blipFill>
        <p:spPr>
          <a:xfrm>
            <a:off x="5410200" y="533400"/>
            <a:ext cx="3581400" cy="2783109"/>
          </a:xfrm>
          <a:prstGeom prst="rect">
            <a:avLst/>
          </a:prstGeom>
        </p:spPr>
      </p:pic>
      <p:sp>
        <p:nvSpPr>
          <p:cNvPr id="14" name="TextBox 13"/>
          <p:cNvSpPr txBox="1"/>
          <p:nvPr/>
        </p:nvSpPr>
        <p:spPr>
          <a:xfrm>
            <a:off x="1066800" y="4648200"/>
            <a:ext cx="2173892" cy="400110"/>
          </a:xfrm>
          <a:prstGeom prst="rect">
            <a:avLst/>
          </a:prstGeom>
          <a:noFill/>
        </p:spPr>
        <p:txBody>
          <a:bodyPr wrap="none" rtlCol="0">
            <a:spAutoFit/>
          </a:bodyPr>
          <a:lstStyle/>
          <a:p>
            <a:r>
              <a:rPr lang="en-US" sz="2000" dirty="0" smtClean="0">
                <a:solidFill>
                  <a:srgbClr val="800000"/>
                </a:solidFill>
                <a:latin typeface="+mn-lt"/>
              </a:rPr>
              <a:t>45 bunch train e+</a:t>
            </a:r>
            <a:endParaRPr lang="en-US" sz="2000" dirty="0">
              <a:solidFill>
                <a:srgbClr val="800000"/>
              </a:solidFill>
              <a:latin typeface="+mn-lt"/>
            </a:endParaRPr>
          </a:p>
        </p:txBody>
      </p:sp>
      <p:sp>
        <p:nvSpPr>
          <p:cNvPr id="15" name="Content Placeholder 2"/>
          <p:cNvSpPr txBox="1">
            <a:spLocks/>
          </p:cNvSpPr>
          <p:nvPr/>
        </p:nvSpPr>
        <p:spPr bwMode="auto">
          <a:xfrm>
            <a:off x="4572000" y="3200400"/>
            <a:ext cx="44704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B31B1B"/>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rgbClr val="0000FF"/>
                </a:solidFill>
                <a:latin typeface="+mn-lt"/>
              </a:defRPr>
            </a:lvl3pPr>
            <a:lvl4pPr marL="1600200" indent="-228600" algn="l" rtl="0" eaLnBrk="1" fontAlgn="base" hangingPunct="1">
              <a:spcBef>
                <a:spcPct val="20000"/>
              </a:spcBef>
              <a:spcAft>
                <a:spcPct val="0"/>
              </a:spcAft>
              <a:buChar char="–"/>
              <a:defRPr sz="2000">
                <a:solidFill>
                  <a:srgbClr val="006600"/>
                </a:solidFill>
                <a:latin typeface="+mn-lt"/>
              </a:defRPr>
            </a:lvl4pPr>
            <a:lvl5pPr marL="2057400" indent="-228600" algn="l" rtl="0" eaLnBrk="1" fontAlgn="base" hangingPunct="1">
              <a:spcBef>
                <a:spcPct val="20000"/>
              </a:spcBef>
              <a:spcAft>
                <a:spcPct val="0"/>
              </a:spcAft>
              <a:buChar char="»"/>
              <a:defRPr sz="2000">
                <a:solidFill>
                  <a:srgbClr val="660066"/>
                </a:solidFill>
                <a:latin typeface="+mn-lt"/>
              </a:defRPr>
            </a:lvl5pPr>
            <a:lvl6pPr marL="2514600" indent="-228600" algn="l" rtl="0" eaLnBrk="1" fontAlgn="base" hangingPunct="1">
              <a:spcBef>
                <a:spcPct val="20000"/>
              </a:spcBef>
              <a:spcAft>
                <a:spcPct val="0"/>
              </a:spcAft>
              <a:buChar char="»"/>
              <a:defRPr sz="2000">
                <a:solidFill>
                  <a:srgbClr val="660066"/>
                </a:solidFill>
                <a:latin typeface="+mn-lt"/>
              </a:defRPr>
            </a:lvl6pPr>
            <a:lvl7pPr marL="2971800" indent="-228600" algn="l" rtl="0" eaLnBrk="1" fontAlgn="base" hangingPunct="1">
              <a:spcBef>
                <a:spcPct val="20000"/>
              </a:spcBef>
              <a:spcAft>
                <a:spcPct val="0"/>
              </a:spcAft>
              <a:buChar char="»"/>
              <a:defRPr sz="2000">
                <a:solidFill>
                  <a:srgbClr val="660066"/>
                </a:solidFill>
                <a:latin typeface="+mn-lt"/>
              </a:defRPr>
            </a:lvl7pPr>
            <a:lvl8pPr marL="3429000" indent="-228600" algn="l" rtl="0" eaLnBrk="1" fontAlgn="base" hangingPunct="1">
              <a:spcBef>
                <a:spcPct val="20000"/>
              </a:spcBef>
              <a:spcAft>
                <a:spcPct val="0"/>
              </a:spcAft>
              <a:buChar char="»"/>
              <a:defRPr sz="2000">
                <a:solidFill>
                  <a:srgbClr val="660066"/>
                </a:solidFill>
                <a:latin typeface="+mn-lt"/>
              </a:defRPr>
            </a:lvl8pPr>
            <a:lvl9pPr marL="3886200" indent="-228600" algn="l" rtl="0" eaLnBrk="1" fontAlgn="base" hangingPunct="1">
              <a:spcBef>
                <a:spcPct val="20000"/>
              </a:spcBef>
              <a:spcAft>
                <a:spcPct val="0"/>
              </a:spcAft>
              <a:buChar char="»"/>
              <a:defRPr sz="2000">
                <a:solidFill>
                  <a:srgbClr val="660066"/>
                </a:solidFill>
                <a:latin typeface="+mn-lt"/>
              </a:defRPr>
            </a:lvl9pPr>
          </a:lstStyle>
          <a:p>
            <a:r>
              <a:rPr lang="en-US" sz="1800" dirty="0" smtClean="0"/>
              <a:t>Risks</a:t>
            </a:r>
          </a:p>
          <a:p>
            <a:pPr lvl="1"/>
            <a:r>
              <a:rPr lang="en-US" sz="1800" dirty="0" smtClean="0"/>
              <a:t>Appear minimal with coating</a:t>
            </a:r>
          </a:p>
          <a:p>
            <a:pPr lvl="1"/>
            <a:r>
              <a:rPr lang="en-US" sz="1800" dirty="0" smtClean="0"/>
              <a:t>Concerns about trapped EC (multi-turn build-up)</a:t>
            </a:r>
          </a:p>
          <a:p>
            <a:pPr lvl="1"/>
            <a:r>
              <a:rPr lang="en-US" sz="1800" dirty="0" smtClean="0"/>
              <a:t>Final evaluation of acceptable surface parameters in </a:t>
            </a:r>
            <a:r>
              <a:rPr lang="en-US" sz="1800" dirty="0" err="1" smtClean="0"/>
              <a:t>quadrupoles</a:t>
            </a:r>
            <a:r>
              <a:rPr lang="en-US" sz="1800" dirty="0" smtClean="0"/>
              <a:t> is needed to decide whether coating (as opposed, say, to </a:t>
            </a:r>
            <a:r>
              <a:rPr lang="en-US" sz="1800" dirty="0" err="1" smtClean="0"/>
              <a:t>coating+grooves</a:t>
            </a:r>
            <a:r>
              <a:rPr lang="en-US" sz="1800" dirty="0" smtClean="0"/>
              <a:t>) is acceptable. </a:t>
            </a:r>
          </a:p>
          <a:p>
            <a:pPr lvl="2"/>
            <a:r>
              <a:rPr lang="en-US" sz="1800" dirty="0" smtClean="0"/>
              <a:t>ILCDR EC working group effort underway</a:t>
            </a:r>
          </a:p>
          <a:p>
            <a:pPr lvl="2"/>
            <a:endParaRPr lang="en-US" sz="1800" dirty="0" smtClean="0"/>
          </a:p>
        </p:txBody>
      </p:sp>
    </p:spTree>
    <p:extLst>
      <p:ext uri="{BB962C8B-B14F-4D97-AF65-F5344CB8AC3E}">
        <p14:creationId xmlns:p14="http://schemas.microsoft.com/office/powerpoint/2010/main" val="9752268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Dipole Mitigation Observations</a:t>
            </a:r>
            <a:endParaRPr lang="en-US" sz="3600" dirty="0"/>
          </a:p>
        </p:txBody>
      </p:sp>
      <p:sp>
        <p:nvSpPr>
          <p:cNvPr id="3" name="Content Placeholder 2"/>
          <p:cNvSpPr>
            <a:spLocks noGrp="1"/>
          </p:cNvSpPr>
          <p:nvPr>
            <p:ph idx="1"/>
          </p:nvPr>
        </p:nvSpPr>
        <p:spPr/>
        <p:txBody>
          <a:bodyPr/>
          <a:lstStyle/>
          <a:p>
            <a:r>
              <a:rPr lang="en-US" sz="2800" dirty="0" smtClean="0"/>
              <a:t>Data shown:  5.3 </a:t>
            </a:r>
            <a:r>
              <a:rPr lang="en-US" sz="2800" dirty="0" err="1" smtClean="0"/>
              <a:t>GeV</a:t>
            </a:r>
            <a:r>
              <a:rPr lang="en-US" sz="2800" dirty="0" smtClean="0"/>
              <a:t>, 14ns</a:t>
            </a:r>
          </a:p>
          <a:p>
            <a:pPr lvl="1"/>
            <a:r>
              <a:rPr lang="en-US" sz="2400" dirty="0" smtClean="0"/>
              <a:t>810 Gauss dipole field</a:t>
            </a:r>
          </a:p>
          <a:p>
            <a:pPr lvl="1"/>
            <a:r>
              <a:rPr lang="en-US" sz="2400" dirty="0" smtClean="0"/>
              <a:t>Signals summed over all </a:t>
            </a:r>
            <a:br>
              <a:rPr lang="en-US" sz="2400" dirty="0" smtClean="0"/>
            </a:br>
            <a:r>
              <a:rPr lang="en-US" sz="2400" dirty="0" smtClean="0"/>
              <a:t>collectors</a:t>
            </a:r>
          </a:p>
          <a:p>
            <a:pPr lvl="1"/>
            <a:r>
              <a:rPr lang="en-US" sz="2400" dirty="0" smtClean="0"/>
              <a:t>Al signals ÷40</a:t>
            </a:r>
            <a:endParaRPr lang="en-US" dirty="0"/>
          </a:p>
        </p:txBody>
      </p:sp>
      <p:sp>
        <p:nvSpPr>
          <p:cNvPr id="4" name="Date Placeholder 3"/>
          <p:cNvSpPr>
            <a:spLocks noGrp="1"/>
          </p:cNvSpPr>
          <p:nvPr>
            <p:ph type="dt" sz="half" idx="10"/>
          </p:nvPr>
        </p:nvSpPr>
        <p:spPr/>
        <p:txBody>
          <a:bodyPr/>
          <a:lstStyle/>
          <a:p>
            <a:pPr>
              <a:defRPr/>
            </a:pPr>
            <a:r>
              <a:rPr lang="en-US" smtClean="0"/>
              <a:t>July 7, 2011</a:t>
            </a:r>
            <a:endParaRPr lang="en-US"/>
          </a:p>
        </p:txBody>
      </p:sp>
      <p:sp>
        <p:nvSpPr>
          <p:cNvPr id="5" name="Footer Placeholder 4"/>
          <p:cNvSpPr>
            <a:spLocks noGrp="1"/>
          </p:cNvSpPr>
          <p:nvPr>
            <p:ph type="ftr" sz="quarter" idx="11"/>
          </p:nvPr>
        </p:nvSpPr>
        <p:spPr/>
        <p:txBody>
          <a:bodyPr/>
          <a:lstStyle/>
          <a:p>
            <a:pPr>
              <a:defRPr/>
            </a:pPr>
            <a:r>
              <a:rPr lang="en-US" smtClean="0"/>
              <a:t>ILC Damping Ring Technical Baseline Review</a:t>
            </a:r>
            <a:endParaRPr lang="en-US"/>
          </a:p>
        </p:txBody>
      </p:sp>
      <p:sp>
        <p:nvSpPr>
          <p:cNvPr id="6" name="Slide Number Placeholder 5"/>
          <p:cNvSpPr>
            <a:spLocks noGrp="1"/>
          </p:cNvSpPr>
          <p:nvPr>
            <p:ph type="sldNum" sz="quarter" idx="12"/>
          </p:nvPr>
        </p:nvSpPr>
        <p:spPr/>
        <p:txBody>
          <a:bodyPr/>
          <a:lstStyle/>
          <a:p>
            <a:pPr>
              <a:defRPr/>
            </a:pPr>
            <a:fld id="{66EBCDD8-490A-4340-8AFB-91AE61DAC24C}" type="slidenum">
              <a:rPr lang="en-US" smtClean="0"/>
              <a:pPr>
                <a:defRPr/>
              </a:pPr>
              <a:t>14</a:t>
            </a:fld>
            <a:endParaRPr lang="en-US"/>
          </a:p>
        </p:txBody>
      </p:sp>
      <p:pic>
        <p:nvPicPr>
          <p:cNvPr id="7" name="Picture 5" descr="avcols_chicane_3_16.png"/>
          <p:cNvPicPr>
            <a:picLocks noChangeAspect="1"/>
          </p:cNvPicPr>
          <p:nvPr/>
        </p:nvPicPr>
        <p:blipFill>
          <a:blip r:embed="rId2" cstate="print"/>
          <a:srcRect/>
          <a:stretch>
            <a:fillRect/>
          </a:stretch>
        </p:blipFill>
        <p:spPr bwMode="auto">
          <a:xfrm>
            <a:off x="0" y="3124200"/>
            <a:ext cx="4572000" cy="3429000"/>
          </a:xfrm>
          <a:prstGeom prst="rect">
            <a:avLst/>
          </a:prstGeom>
          <a:noFill/>
          <a:ln w="9525">
            <a:noFill/>
            <a:miter lim="800000"/>
            <a:headEnd/>
            <a:tailEnd/>
          </a:ln>
        </p:spPr>
      </p:pic>
      <p:pic>
        <p:nvPicPr>
          <p:cNvPr id="8" name="Picture 5" descr="avcols_chicane_3_22_10_elec.png"/>
          <p:cNvPicPr>
            <a:picLocks noChangeAspect="1"/>
          </p:cNvPicPr>
          <p:nvPr/>
        </p:nvPicPr>
        <p:blipFill>
          <a:blip r:embed="rId3" cstate="print"/>
          <a:srcRect/>
          <a:stretch>
            <a:fillRect/>
          </a:stretch>
        </p:blipFill>
        <p:spPr bwMode="auto">
          <a:xfrm>
            <a:off x="4572000" y="3124200"/>
            <a:ext cx="4572000" cy="3429000"/>
          </a:xfrm>
          <a:prstGeom prst="rect">
            <a:avLst/>
          </a:prstGeom>
          <a:noFill/>
          <a:ln w="9525">
            <a:noFill/>
            <a:miter lim="800000"/>
            <a:headEnd/>
            <a:tailEnd/>
          </a:ln>
        </p:spPr>
      </p:pic>
      <p:sp>
        <p:nvSpPr>
          <p:cNvPr id="11" name="TextBox 10"/>
          <p:cNvSpPr txBox="1"/>
          <p:nvPr/>
        </p:nvSpPr>
        <p:spPr>
          <a:xfrm>
            <a:off x="5141343" y="762000"/>
            <a:ext cx="3895099" cy="1938992"/>
          </a:xfrm>
          <a:prstGeom prst="rect">
            <a:avLst/>
          </a:prstGeom>
          <a:solidFill>
            <a:schemeClr val="accent2">
              <a:lumMod val="20000"/>
              <a:lumOff val="80000"/>
            </a:schemeClr>
          </a:solidFill>
          <a:ln w="25400">
            <a:solidFill>
              <a:srgbClr val="A50021"/>
            </a:solidFill>
          </a:ln>
        </p:spPr>
        <p:txBody>
          <a:bodyPr wrap="square" rtlCol="0">
            <a:spAutoFit/>
          </a:bodyPr>
          <a:lstStyle/>
          <a:p>
            <a:r>
              <a:rPr lang="en-US" sz="2400" dirty="0" smtClean="0">
                <a:latin typeface="+mn-lt"/>
              </a:rPr>
              <a:t>Longitudinally grooved surfaces offer significant promise for EC mitigation in the dipole regions of the damping rings</a:t>
            </a:r>
            <a:endParaRPr lang="en-US" sz="2400" dirty="0">
              <a:latin typeface="+mn-lt"/>
            </a:endParaRPr>
          </a:p>
        </p:txBody>
      </p:sp>
      <p:sp>
        <p:nvSpPr>
          <p:cNvPr id="12" name="TextBox 11"/>
          <p:cNvSpPr txBox="1"/>
          <p:nvPr/>
        </p:nvSpPr>
        <p:spPr>
          <a:xfrm>
            <a:off x="762000" y="4038600"/>
            <a:ext cx="2571738" cy="461665"/>
          </a:xfrm>
          <a:prstGeom prst="rect">
            <a:avLst/>
          </a:prstGeom>
          <a:noFill/>
        </p:spPr>
        <p:txBody>
          <a:bodyPr wrap="none" rtlCol="0">
            <a:spAutoFit/>
          </a:bodyPr>
          <a:lstStyle/>
          <a:p>
            <a:r>
              <a:rPr lang="en-US" sz="2400" dirty="0" smtClean="0">
                <a:solidFill>
                  <a:srgbClr val="800000"/>
                </a:solidFill>
                <a:latin typeface="+mn-lt"/>
              </a:rPr>
              <a:t>20 bunch train e+</a:t>
            </a:r>
            <a:endParaRPr lang="en-US" sz="2400" dirty="0">
              <a:solidFill>
                <a:srgbClr val="800000"/>
              </a:solidFill>
              <a:latin typeface="+mn-lt"/>
            </a:endParaRPr>
          </a:p>
        </p:txBody>
      </p:sp>
      <p:sp>
        <p:nvSpPr>
          <p:cNvPr id="13" name="TextBox 12"/>
          <p:cNvSpPr txBox="1"/>
          <p:nvPr/>
        </p:nvSpPr>
        <p:spPr>
          <a:xfrm>
            <a:off x="5257800" y="4114800"/>
            <a:ext cx="2494493" cy="461665"/>
          </a:xfrm>
          <a:prstGeom prst="rect">
            <a:avLst/>
          </a:prstGeom>
          <a:noFill/>
        </p:spPr>
        <p:txBody>
          <a:bodyPr wrap="none" rtlCol="0">
            <a:spAutoFit/>
          </a:bodyPr>
          <a:lstStyle/>
          <a:p>
            <a:r>
              <a:rPr lang="en-US" sz="2400" dirty="0" smtClean="0">
                <a:solidFill>
                  <a:srgbClr val="800000"/>
                </a:solidFill>
                <a:latin typeface="+mn-lt"/>
              </a:rPr>
              <a:t>20 bunch train e-</a:t>
            </a:r>
            <a:endParaRPr lang="en-US" sz="2400" dirty="0">
              <a:solidFill>
                <a:srgbClr val="800000"/>
              </a:solidFill>
              <a:latin typeface="+mn-lt"/>
            </a:endParaRPr>
          </a:p>
        </p:txBody>
      </p:sp>
    </p:spTree>
    <p:extLst>
      <p:ext uri="{BB962C8B-B14F-4D97-AF65-F5344CB8AC3E}">
        <p14:creationId xmlns:p14="http://schemas.microsoft.com/office/powerpoint/2010/main" val="11287322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6629400" cy="533400"/>
          </a:xfrm>
        </p:spPr>
        <p:txBody>
          <a:bodyPr/>
          <a:lstStyle/>
          <a:p>
            <a:r>
              <a:rPr lang="en-US" sz="3600" dirty="0" smtClean="0"/>
              <a:t>Dipole Mitigation Evaluation</a:t>
            </a:r>
            <a:endParaRPr lang="en-US" sz="3600" dirty="0"/>
          </a:p>
        </p:txBody>
      </p:sp>
      <p:sp>
        <p:nvSpPr>
          <p:cNvPr id="4" name="Date Placeholder 3"/>
          <p:cNvSpPr>
            <a:spLocks noGrp="1"/>
          </p:cNvSpPr>
          <p:nvPr>
            <p:ph type="dt" sz="half" idx="10"/>
          </p:nvPr>
        </p:nvSpPr>
        <p:spPr/>
        <p:txBody>
          <a:bodyPr/>
          <a:lstStyle/>
          <a:p>
            <a:r>
              <a:rPr lang="en-US" smtClean="0"/>
              <a:t>July 7, 2011</a:t>
            </a:r>
            <a:endParaRPr lang="en-US"/>
          </a:p>
        </p:txBody>
      </p:sp>
      <p:sp>
        <p:nvSpPr>
          <p:cNvPr id="5" name="Footer Placeholder 4"/>
          <p:cNvSpPr>
            <a:spLocks noGrp="1"/>
          </p:cNvSpPr>
          <p:nvPr>
            <p:ph type="ftr" sz="quarter" idx="11"/>
          </p:nvPr>
        </p:nvSpPr>
        <p:spPr/>
        <p:txBody>
          <a:bodyPr/>
          <a:lstStyle/>
          <a:p>
            <a:pPr>
              <a:defRPr/>
            </a:pPr>
            <a:r>
              <a:rPr lang="en-US" smtClean="0"/>
              <a:t>ILC Damping Ring Technical Baseline Review</a:t>
            </a:r>
            <a:endParaRPr lang="en-US"/>
          </a:p>
        </p:txBody>
      </p:sp>
      <p:sp>
        <p:nvSpPr>
          <p:cNvPr id="6" name="Slide Number Placeholder 5"/>
          <p:cNvSpPr>
            <a:spLocks noGrp="1"/>
          </p:cNvSpPr>
          <p:nvPr>
            <p:ph type="sldNum" sz="quarter" idx="12"/>
          </p:nvPr>
        </p:nvSpPr>
        <p:spPr/>
        <p:txBody>
          <a:bodyPr/>
          <a:lstStyle/>
          <a:p>
            <a:fld id="{3DC649BB-28CA-43D7-AC67-034B69986EB3}" type="slidenum">
              <a:rPr lang="en-US" smtClean="0"/>
              <a:pPr/>
              <a:t>15</a:t>
            </a:fld>
            <a:endParaRPr lang="en-US"/>
          </a:p>
        </p:txBody>
      </p:sp>
      <p:pic>
        <p:nvPicPr>
          <p:cNvPr id="7" name="Picture 6" descr="run1912_slac4_bifurcate_pub.eps"/>
          <p:cNvPicPr>
            <a:picLocks noChangeAspect="1"/>
          </p:cNvPicPr>
          <p:nvPr/>
        </p:nvPicPr>
        <p:blipFill rotWithShape="1">
          <a:blip r:embed="rId2">
            <a:extLst>
              <a:ext uri="{28A0092B-C50C-407E-A947-70E740481C1C}">
                <a14:useLocalDpi xmlns:a14="http://schemas.microsoft.com/office/drawing/2010/main" val="0"/>
              </a:ext>
            </a:extLst>
          </a:blip>
          <a:srcRect b="2223"/>
          <a:stretch/>
        </p:blipFill>
        <p:spPr>
          <a:xfrm>
            <a:off x="4876800" y="533400"/>
            <a:ext cx="4241800" cy="3022600"/>
          </a:xfrm>
          <a:prstGeom prst="rect">
            <a:avLst/>
          </a:prstGeom>
        </p:spPr>
      </p:pic>
      <p:pic>
        <p:nvPicPr>
          <p:cNvPr id="14" name="Picture 13" descr="13W_group2_rfanum2.png"/>
          <p:cNvPicPr>
            <a:picLocks noChangeAspect="1"/>
          </p:cNvPicPr>
          <p:nvPr/>
        </p:nvPicPr>
        <p:blipFill rotWithShape="1">
          <a:blip r:embed="rId3"/>
          <a:srcRect l="5053" t="10016" r="7714" b="3546"/>
          <a:stretch/>
        </p:blipFill>
        <p:spPr>
          <a:xfrm>
            <a:off x="4876800" y="3581400"/>
            <a:ext cx="4241800" cy="3152297"/>
          </a:xfrm>
          <a:prstGeom prst="rect">
            <a:avLst/>
          </a:prstGeom>
        </p:spPr>
      </p:pic>
      <p:sp>
        <p:nvSpPr>
          <p:cNvPr id="16" name="TextBox 15"/>
          <p:cNvSpPr txBox="1"/>
          <p:nvPr/>
        </p:nvSpPr>
        <p:spPr>
          <a:xfrm>
            <a:off x="7543800" y="3657600"/>
            <a:ext cx="1524000" cy="1477328"/>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smtClean="0">
                <a:ln>
                  <a:noFill/>
                </a:ln>
                <a:solidFill>
                  <a:srgbClr val="FF0000"/>
                </a:solidFill>
                <a:effectLst/>
                <a:uLnTx/>
                <a:uFillTx/>
              </a:rPr>
              <a:t>Multipacting</a:t>
            </a:r>
            <a:r>
              <a:rPr kumimoji="0" lang="en-US" sz="1800" b="1" i="0" u="none" strike="noStrike" kern="0" cap="none" spc="0" normalizeH="0" baseline="0" noProof="0" dirty="0" smtClean="0">
                <a:ln>
                  <a:noFill/>
                </a:ln>
                <a:solidFill>
                  <a:srgbClr val="FF0000"/>
                </a:solidFill>
                <a:effectLst/>
                <a:uLnTx/>
                <a:uFillTx/>
              </a:rPr>
              <a:t> Resonance:</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rPr>
              <a:t>SLAC Al Chicane Dipole</a:t>
            </a:r>
            <a:endParaRPr kumimoji="0" lang="en-US" sz="1800" b="1" i="0" u="none" strike="noStrike" kern="0" cap="none" spc="0" normalizeH="0" baseline="0" noProof="0" dirty="0">
              <a:ln>
                <a:noFill/>
              </a:ln>
              <a:solidFill>
                <a:srgbClr val="FF0000"/>
              </a:solidFill>
              <a:effectLst/>
              <a:uLnTx/>
              <a:uFillTx/>
            </a:endParaRPr>
          </a:p>
        </p:txBody>
      </p:sp>
      <p:sp>
        <p:nvSpPr>
          <p:cNvPr id="3" name="Content Placeholder 2"/>
          <p:cNvSpPr>
            <a:spLocks noGrp="1"/>
          </p:cNvSpPr>
          <p:nvPr>
            <p:ph idx="1"/>
          </p:nvPr>
        </p:nvSpPr>
        <p:spPr>
          <a:xfrm>
            <a:off x="1" y="533400"/>
            <a:ext cx="9144000" cy="5695121"/>
          </a:xfrm>
        </p:spPr>
        <p:txBody>
          <a:bodyPr/>
          <a:lstStyle/>
          <a:p>
            <a:pPr marL="228600" indent="-228600"/>
            <a:r>
              <a:rPr lang="en-US" sz="2000" dirty="0" smtClean="0"/>
              <a:t>Efficacy</a:t>
            </a:r>
          </a:p>
          <a:p>
            <a:pPr marL="457200" lvl="1" indent="-228600"/>
            <a:r>
              <a:rPr lang="en-US" sz="1800" dirty="0" smtClean="0"/>
              <a:t>Of the methods tested, a grooved surface </a:t>
            </a:r>
            <a:r>
              <a:rPr lang="en-US" sz="1800" dirty="0"/>
              <a:t/>
            </a:r>
            <a:br>
              <a:rPr lang="en-US" sz="1800" dirty="0"/>
            </a:br>
            <a:r>
              <a:rPr lang="en-US" sz="1800" dirty="0" smtClean="0"/>
              <a:t>with </a:t>
            </a:r>
            <a:r>
              <a:rPr lang="en-US" sz="1800" dirty="0" err="1" smtClean="0"/>
              <a:t>TiN</a:t>
            </a:r>
            <a:r>
              <a:rPr lang="en-US" sz="1800" dirty="0" smtClean="0"/>
              <a:t> coating has significantly better </a:t>
            </a:r>
            <a:br>
              <a:rPr lang="en-US" sz="1800" dirty="0" smtClean="0"/>
            </a:br>
            <a:r>
              <a:rPr lang="en-US" sz="1800" dirty="0" smtClean="0"/>
              <a:t>performance than any other.  Expect that </a:t>
            </a:r>
            <a:br>
              <a:rPr lang="en-US" sz="1800" dirty="0" smtClean="0"/>
            </a:br>
            <a:r>
              <a:rPr lang="en-US" sz="1800" dirty="0" smtClean="0"/>
              <a:t>other coatings would also be acceptable.</a:t>
            </a:r>
          </a:p>
          <a:p>
            <a:pPr marL="457200" lvl="1" indent="-228600"/>
            <a:r>
              <a:rPr lang="en-US" sz="1800" dirty="0" smtClean="0"/>
              <a:t>NOTE:  Electrodes not tested (challenging </a:t>
            </a:r>
            <a:br>
              <a:rPr lang="en-US" sz="1800" dirty="0" smtClean="0"/>
            </a:br>
            <a:r>
              <a:rPr lang="en-US" sz="1800" dirty="0" smtClean="0"/>
              <a:t>deployment of active hardware for entire </a:t>
            </a:r>
            <a:br>
              <a:rPr lang="en-US" sz="1800" dirty="0" smtClean="0"/>
            </a:br>
            <a:r>
              <a:rPr lang="en-US" sz="1800" dirty="0" smtClean="0"/>
              <a:t>arc regions of the ILC DR)</a:t>
            </a:r>
          </a:p>
          <a:p>
            <a:pPr marL="228600" indent="-228600"/>
            <a:r>
              <a:rPr lang="en-US" sz="2000" dirty="0" smtClean="0"/>
              <a:t>Risks</a:t>
            </a:r>
          </a:p>
          <a:p>
            <a:pPr marL="457200" lvl="1" indent="-228600"/>
            <a:r>
              <a:rPr lang="en-US" sz="1800" dirty="0" smtClean="0"/>
              <a:t>Principal concern is the ability to make </a:t>
            </a:r>
            <a:br>
              <a:rPr lang="en-US" sz="1800" dirty="0" smtClean="0"/>
            </a:br>
            <a:r>
              <a:rPr lang="en-US" sz="1800" dirty="0" smtClean="0"/>
              <a:t>acceptable grooved surfaces via extrusion</a:t>
            </a:r>
          </a:p>
          <a:p>
            <a:pPr marL="685800" lvl="2"/>
            <a:r>
              <a:rPr lang="en-US" sz="1800" dirty="0" smtClean="0"/>
              <a:t>“Geometric suppression” limited by peak </a:t>
            </a:r>
            <a:br>
              <a:rPr lang="en-US" sz="1800" dirty="0" smtClean="0"/>
            </a:br>
            <a:r>
              <a:rPr lang="en-US" sz="1800" dirty="0" smtClean="0"/>
              <a:t>and valley sharpness</a:t>
            </a:r>
          </a:p>
          <a:p>
            <a:pPr marL="685800" lvl="2"/>
            <a:r>
              <a:rPr lang="en-US" sz="1800" dirty="0" smtClean="0"/>
              <a:t> Coating helps ameliorate this risk</a:t>
            </a:r>
          </a:p>
          <a:p>
            <a:pPr marL="457200" lvl="1" indent="-228600"/>
            <a:r>
              <a:rPr lang="en-US" sz="1800" dirty="0" smtClean="0"/>
              <a:t>Machined surfaces of the requisite </a:t>
            </a:r>
            <a:br>
              <a:rPr lang="en-US" sz="1800" dirty="0" smtClean="0"/>
            </a:br>
            <a:r>
              <a:rPr lang="en-US" sz="1800" dirty="0" smtClean="0"/>
              <a:t>precision are expensive and challenging</a:t>
            </a:r>
          </a:p>
          <a:p>
            <a:pPr marL="228600" indent="-228600"/>
            <a:r>
              <a:rPr lang="en-US" sz="2000" dirty="0" smtClean="0"/>
              <a:t>Impact on Machine Performance</a:t>
            </a:r>
          </a:p>
          <a:p>
            <a:pPr marL="457200" lvl="1" indent="-228600"/>
            <a:r>
              <a:rPr lang="en-US" sz="1800" dirty="0" smtClean="0"/>
              <a:t>Simulations (</a:t>
            </a:r>
            <a:r>
              <a:rPr lang="en-US" sz="1800" dirty="0" err="1" smtClean="0"/>
              <a:t>Suetsugu</a:t>
            </a:r>
            <a:r>
              <a:rPr lang="en-US" sz="1800" dirty="0" smtClean="0"/>
              <a:t>, Wang, others) </a:t>
            </a:r>
            <a:br>
              <a:rPr lang="en-US" sz="1800" dirty="0" smtClean="0"/>
            </a:br>
            <a:r>
              <a:rPr lang="en-US" sz="1800" dirty="0" smtClean="0"/>
              <a:t>indicate that impedance performance </a:t>
            </a:r>
            <a:br>
              <a:rPr lang="en-US" sz="1800" dirty="0" smtClean="0"/>
            </a:br>
            <a:r>
              <a:rPr lang="en-US" sz="1800" dirty="0" smtClean="0"/>
              <a:t>should be acceptable</a:t>
            </a:r>
          </a:p>
          <a:p>
            <a:pPr>
              <a:buNone/>
            </a:pPr>
            <a:endParaRPr lang="en-US" sz="2400" dirty="0"/>
          </a:p>
        </p:txBody>
      </p:sp>
    </p:spTree>
    <p:extLst>
      <p:ext uri="{BB962C8B-B14F-4D97-AF65-F5344CB8AC3E}">
        <p14:creationId xmlns:p14="http://schemas.microsoft.com/office/powerpoint/2010/main" val="33021175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851" y="1"/>
            <a:ext cx="6997149" cy="533400"/>
          </a:xfrm>
        </p:spPr>
        <p:txBody>
          <a:bodyPr/>
          <a:lstStyle/>
          <a:p>
            <a:r>
              <a:rPr lang="en-US" sz="3600" dirty="0" smtClean="0"/>
              <a:t>Wiggler Observations</a:t>
            </a:r>
            <a:endParaRPr lang="en-US" sz="3600" dirty="0"/>
          </a:p>
        </p:txBody>
      </p:sp>
      <p:sp>
        <p:nvSpPr>
          <p:cNvPr id="3" name="Content Placeholder 2"/>
          <p:cNvSpPr>
            <a:spLocks noGrp="1"/>
          </p:cNvSpPr>
          <p:nvPr>
            <p:ph idx="1"/>
          </p:nvPr>
        </p:nvSpPr>
        <p:spPr/>
        <p:txBody>
          <a:bodyPr/>
          <a:lstStyle/>
          <a:p>
            <a:endParaRPr lang="en-US"/>
          </a:p>
        </p:txBody>
      </p:sp>
      <p:sp>
        <p:nvSpPr>
          <p:cNvPr id="5" name="Footer Placeholder 4"/>
          <p:cNvSpPr>
            <a:spLocks noGrp="1"/>
          </p:cNvSpPr>
          <p:nvPr>
            <p:ph type="ftr" sz="quarter" idx="11"/>
          </p:nvPr>
        </p:nvSpPr>
        <p:spPr/>
        <p:txBody>
          <a:bodyPr/>
          <a:lstStyle/>
          <a:p>
            <a:pPr>
              <a:defRPr/>
            </a:pPr>
            <a:r>
              <a:rPr lang="en-US" smtClean="0"/>
              <a:t>ILC Damping Ring Technical Baseline Review</a:t>
            </a:r>
            <a:endParaRPr lang="en-US"/>
          </a:p>
        </p:txBody>
      </p:sp>
      <p:sp>
        <p:nvSpPr>
          <p:cNvPr id="6" name="Slide Number Placeholder 5"/>
          <p:cNvSpPr>
            <a:spLocks noGrp="1"/>
          </p:cNvSpPr>
          <p:nvPr>
            <p:ph type="sldNum" sz="quarter" idx="12"/>
          </p:nvPr>
        </p:nvSpPr>
        <p:spPr/>
        <p:txBody>
          <a:bodyPr/>
          <a:lstStyle/>
          <a:p>
            <a:fld id="{3DC649BB-28CA-43D7-AC67-034B69986EB3}" type="slidenum">
              <a:rPr lang="en-US" smtClean="0"/>
              <a:pPr/>
              <a:t>16</a:t>
            </a:fld>
            <a:endParaRPr lang="en-US"/>
          </a:p>
        </p:txBody>
      </p:sp>
      <p:pic>
        <p:nvPicPr>
          <p:cNvPr id="1026" name="Picture 2"/>
          <p:cNvPicPr>
            <a:picLocks noChangeAspect="1" noChangeArrowheads="1"/>
          </p:cNvPicPr>
          <p:nvPr/>
        </p:nvPicPr>
        <p:blipFill>
          <a:blip r:embed="rId2"/>
          <a:srcRect t="13611" b="11083"/>
          <a:stretch>
            <a:fillRect/>
          </a:stretch>
        </p:blipFill>
        <p:spPr bwMode="auto">
          <a:xfrm rot="16200000">
            <a:off x="7273414" y="4990540"/>
            <a:ext cx="2590800" cy="1074348"/>
          </a:xfrm>
          <a:prstGeom prst="rect">
            <a:avLst/>
          </a:prstGeom>
          <a:noFill/>
          <a:ln w="9525">
            <a:noFill/>
            <a:miter lim="800000"/>
            <a:headEnd/>
            <a:tailEnd/>
          </a:ln>
        </p:spPr>
      </p:pic>
      <p:pic>
        <p:nvPicPr>
          <p:cNvPr id="9" name="Picture 3" descr="RFA_01W_G2_02620_Centerpole_3D.png"/>
          <p:cNvPicPr>
            <a:picLocks noChangeAspect="1"/>
          </p:cNvPicPr>
          <p:nvPr/>
        </p:nvPicPr>
        <p:blipFill>
          <a:blip r:embed="rId3"/>
          <a:srcRect l="3299"/>
          <a:stretch>
            <a:fillRect/>
          </a:stretch>
        </p:blipFill>
        <p:spPr bwMode="auto">
          <a:xfrm>
            <a:off x="4722829" y="755374"/>
            <a:ext cx="4421171" cy="3428999"/>
          </a:xfrm>
          <a:prstGeom prst="rect">
            <a:avLst/>
          </a:prstGeom>
          <a:noFill/>
          <a:ln w="9525">
            <a:noFill/>
            <a:miter lim="800000"/>
            <a:headEnd/>
            <a:tailEnd/>
          </a:ln>
        </p:spPr>
      </p:pic>
      <p:pic>
        <p:nvPicPr>
          <p:cNvPr id="16" name="Picture 15" descr="wigcompare4.png"/>
          <p:cNvPicPr>
            <a:picLocks noChangeAspect="1"/>
          </p:cNvPicPr>
          <p:nvPr/>
        </p:nvPicPr>
        <p:blipFill>
          <a:blip r:embed="rId4"/>
          <a:stretch>
            <a:fillRect/>
          </a:stretch>
        </p:blipFill>
        <p:spPr>
          <a:xfrm>
            <a:off x="-1571" y="3308096"/>
            <a:ext cx="4724400" cy="3543299"/>
          </a:xfrm>
          <a:prstGeom prst="rect">
            <a:avLst/>
          </a:prstGeom>
        </p:spPr>
      </p:pic>
      <p:sp>
        <p:nvSpPr>
          <p:cNvPr id="17" name="Date Placeholder 16"/>
          <p:cNvSpPr>
            <a:spLocks noGrp="1"/>
          </p:cNvSpPr>
          <p:nvPr>
            <p:ph type="dt" sz="half" idx="10"/>
          </p:nvPr>
        </p:nvSpPr>
        <p:spPr/>
        <p:txBody>
          <a:bodyPr/>
          <a:lstStyle/>
          <a:p>
            <a:r>
              <a:rPr lang="en-US" smtClean="0"/>
              <a:t>July 7, 2011</a:t>
            </a:r>
            <a:endParaRPr lang="en-US"/>
          </a:p>
        </p:txBody>
      </p:sp>
      <p:pic>
        <p:nvPicPr>
          <p:cNvPr id="18" name="Picture 8" descr="8-pole_magnet_iso2"/>
          <p:cNvPicPr>
            <a:picLocks noChangeAspect="1" noChangeArrowheads="1"/>
          </p:cNvPicPr>
          <p:nvPr/>
        </p:nvPicPr>
        <p:blipFill>
          <a:blip r:embed="rId5" cstate="print"/>
          <a:srcRect t="2405" r="1811"/>
          <a:stretch>
            <a:fillRect/>
          </a:stretch>
        </p:blipFill>
        <p:spPr bwMode="auto">
          <a:xfrm>
            <a:off x="37497" y="618971"/>
            <a:ext cx="4154965" cy="3110902"/>
          </a:xfrm>
          <a:prstGeom prst="rect">
            <a:avLst/>
          </a:prstGeom>
          <a:noFill/>
        </p:spPr>
      </p:pic>
      <p:pic>
        <p:nvPicPr>
          <p:cNvPr id="19" name="Picture 4" descr="DSCN1196"/>
          <p:cNvPicPr>
            <a:picLocks noChangeAspect="1" noChangeArrowheads="1"/>
          </p:cNvPicPr>
          <p:nvPr/>
        </p:nvPicPr>
        <p:blipFill>
          <a:blip r:embed="rId6">
            <a:lum bright="6000"/>
          </a:blip>
          <a:srcRect l="20297" t="6511" r="16724" b="12350"/>
          <a:stretch>
            <a:fillRect/>
          </a:stretch>
        </p:blipFill>
        <p:spPr bwMode="auto">
          <a:xfrm rot="16200000">
            <a:off x="5000748" y="3442077"/>
            <a:ext cx="2225851" cy="3823568"/>
          </a:xfrm>
          <a:prstGeom prst="rect">
            <a:avLst/>
          </a:prstGeom>
          <a:noFill/>
        </p:spPr>
      </p:pic>
      <p:sp>
        <p:nvSpPr>
          <p:cNvPr id="20" name="TextBox 19"/>
          <p:cNvSpPr txBox="1"/>
          <p:nvPr/>
        </p:nvSpPr>
        <p:spPr>
          <a:xfrm>
            <a:off x="8160847" y="5456583"/>
            <a:ext cx="1018227" cy="830997"/>
          </a:xfrm>
          <a:prstGeom prst="rect">
            <a:avLst/>
          </a:prstGeom>
          <a:noFill/>
        </p:spPr>
        <p:txBody>
          <a:bodyPr wrap="none" rtlCol="0">
            <a:spAutoFit/>
          </a:bodyPr>
          <a:lstStyle/>
          <a:p>
            <a:r>
              <a:rPr lang="en-US" sz="2400" dirty="0" smtClean="0">
                <a:solidFill>
                  <a:schemeClr val="accent1">
                    <a:lumMod val="20000"/>
                    <a:lumOff val="80000"/>
                  </a:schemeClr>
                </a:solidFill>
              </a:rPr>
              <a:t>0.002”</a:t>
            </a:r>
            <a:br>
              <a:rPr lang="en-US" sz="2400" dirty="0" smtClean="0">
                <a:solidFill>
                  <a:schemeClr val="accent1">
                    <a:lumMod val="20000"/>
                    <a:lumOff val="80000"/>
                  </a:schemeClr>
                </a:solidFill>
              </a:rPr>
            </a:br>
            <a:r>
              <a:rPr lang="en-US" sz="2400" dirty="0" smtClean="0">
                <a:solidFill>
                  <a:schemeClr val="accent1">
                    <a:lumMod val="20000"/>
                    <a:lumOff val="80000"/>
                  </a:schemeClr>
                </a:solidFill>
              </a:rPr>
              <a:t>radius</a:t>
            </a:r>
            <a:endParaRPr lang="en-US" sz="2400" dirty="0">
              <a:solidFill>
                <a:schemeClr val="accent1">
                  <a:lumMod val="20000"/>
                  <a:lumOff val="80000"/>
                </a:schemeClr>
              </a:solidFill>
            </a:endParaRPr>
          </a:p>
        </p:txBody>
      </p:sp>
    </p:spTree>
    <p:extLst>
      <p:ext uri="{BB962C8B-B14F-4D97-AF65-F5344CB8AC3E}">
        <p14:creationId xmlns:p14="http://schemas.microsoft.com/office/powerpoint/2010/main" val="18311903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Wiggler Ramp</a:t>
            </a:r>
            <a:endParaRPr lang="en-US" sz="3600" dirty="0"/>
          </a:p>
        </p:txBody>
      </p:sp>
      <p:sp>
        <p:nvSpPr>
          <p:cNvPr id="4" name="Content Placeholder 3"/>
          <p:cNvSpPr>
            <a:spLocks noGrp="1"/>
          </p:cNvSpPr>
          <p:nvPr>
            <p:ph idx="1"/>
          </p:nvPr>
        </p:nvSpPr>
        <p:spPr/>
        <p:txBody>
          <a:bodyPr/>
          <a:lstStyle/>
          <a:p>
            <a:r>
              <a:rPr lang="en-US" sz="2000" dirty="0" smtClean="0"/>
              <a:t>Plots show TE Wave and RFA response as a function of wiggler field strength</a:t>
            </a:r>
          </a:p>
          <a:p>
            <a:r>
              <a:rPr lang="en-US" sz="2000" dirty="0" smtClean="0"/>
              <a:t>Large increase in signal as soon as radiation fan begins to strike local VC surface </a:t>
            </a:r>
            <a:r>
              <a:rPr lang="en-US" sz="2000" dirty="0" smtClean="0">
                <a:latin typeface="Wingdings 3" charset="2"/>
                <a:cs typeface="Wingdings 3" charset="2"/>
              </a:rPr>
              <a:t>a</a:t>
            </a:r>
            <a:r>
              <a:rPr lang="en-US" sz="2000" dirty="0" smtClean="0">
                <a:cs typeface="Wingdings 3" charset="2"/>
              </a:rPr>
              <a:t> significant diffuse scattering or fluorescence in Cu chamber</a:t>
            </a:r>
            <a:r>
              <a:rPr lang="en-US" sz="1600" dirty="0" smtClean="0"/>
              <a:t> </a:t>
            </a:r>
            <a:endParaRPr lang="en-US" sz="2000" dirty="0" smtClean="0"/>
          </a:p>
          <a:p>
            <a:endParaRPr lang="en-US" sz="2400" dirty="0"/>
          </a:p>
        </p:txBody>
      </p:sp>
      <p:sp>
        <p:nvSpPr>
          <p:cNvPr id="6" name="Date Placeholder 5"/>
          <p:cNvSpPr>
            <a:spLocks noGrp="1"/>
          </p:cNvSpPr>
          <p:nvPr>
            <p:ph type="dt" sz="half" idx="10"/>
          </p:nvPr>
        </p:nvSpPr>
        <p:spPr/>
        <p:txBody>
          <a:bodyPr/>
          <a:lstStyle/>
          <a:p>
            <a:r>
              <a:rPr lang="en-US" smtClean="0"/>
              <a:t>July 7, 2011</a:t>
            </a:r>
            <a:endParaRPr lang="en-US"/>
          </a:p>
        </p:txBody>
      </p:sp>
      <p:sp>
        <p:nvSpPr>
          <p:cNvPr id="7" name="Slide Number Placeholder 6"/>
          <p:cNvSpPr>
            <a:spLocks noGrp="1"/>
          </p:cNvSpPr>
          <p:nvPr>
            <p:ph type="sldNum" sz="quarter" idx="12"/>
          </p:nvPr>
        </p:nvSpPr>
        <p:spPr/>
        <p:txBody>
          <a:bodyPr/>
          <a:lstStyle/>
          <a:p>
            <a:fld id="{3DC649BB-28CA-43D7-AC67-034B69986EB3}" type="slidenum">
              <a:rPr lang="en-US" smtClean="0"/>
              <a:pPr/>
              <a:t>17</a:t>
            </a:fld>
            <a:endParaRPr lang="en-US"/>
          </a:p>
        </p:txBody>
      </p:sp>
      <p:sp>
        <p:nvSpPr>
          <p:cNvPr id="8" name="Footer Placeholder 7"/>
          <p:cNvSpPr>
            <a:spLocks noGrp="1"/>
          </p:cNvSpPr>
          <p:nvPr>
            <p:ph type="ftr" sz="quarter" idx="11"/>
          </p:nvPr>
        </p:nvSpPr>
        <p:spPr/>
        <p:txBody>
          <a:bodyPr/>
          <a:lstStyle/>
          <a:p>
            <a:pPr>
              <a:defRPr/>
            </a:pPr>
            <a:r>
              <a:rPr lang="en-US" smtClean="0"/>
              <a:t>ILC Damping Ring Technical Baseline Review</a:t>
            </a:r>
            <a:endParaRPr lang="en-US"/>
          </a:p>
        </p:txBody>
      </p:sp>
      <p:pic>
        <p:nvPicPr>
          <p:cNvPr id="5" name="Picture 4" descr="wiggler_ramp_9_21_10.png"/>
          <p:cNvPicPr>
            <a:picLocks noChangeAspect="1"/>
          </p:cNvPicPr>
          <p:nvPr/>
        </p:nvPicPr>
        <p:blipFill rotWithShape="1">
          <a:blip r:embed="rId3"/>
          <a:srcRect l="6385" t="2833" r="8955" b="2308"/>
          <a:stretch/>
        </p:blipFill>
        <p:spPr>
          <a:xfrm>
            <a:off x="4817097" y="2743200"/>
            <a:ext cx="4322199" cy="3708401"/>
          </a:xfrm>
          <a:prstGeom prst="rect">
            <a:avLst/>
          </a:prstGeom>
        </p:spPr>
      </p:pic>
      <p:pic>
        <p:nvPicPr>
          <p:cNvPr id="9" name="Picture 10" descr="Picture 4.png"/>
          <p:cNvPicPr>
            <a:picLocks noChangeAspect="1"/>
          </p:cNvPicPr>
          <p:nvPr/>
        </p:nvPicPr>
        <p:blipFill>
          <a:blip r:embed="rId4"/>
          <a:srcRect r="3036"/>
          <a:stretch>
            <a:fillRect/>
          </a:stretch>
        </p:blipFill>
        <p:spPr bwMode="auto">
          <a:xfrm>
            <a:off x="0" y="2750507"/>
            <a:ext cx="4817097" cy="3691751"/>
          </a:xfrm>
          <a:prstGeom prst="rect">
            <a:avLst/>
          </a:prstGeom>
          <a:noFill/>
          <a:ln w="9525">
            <a:noFill/>
            <a:miter lim="800000"/>
            <a:headEnd/>
            <a:tailEnd/>
          </a:ln>
        </p:spPr>
      </p:pic>
      <p:sp>
        <p:nvSpPr>
          <p:cNvPr id="2" name="TextBox 1"/>
          <p:cNvSpPr txBox="1"/>
          <p:nvPr/>
        </p:nvSpPr>
        <p:spPr>
          <a:xfrm>
            <a:off x="1752600" y="2286000"/>
            <a:ext cx="5586535" cy="400110"/>
          </a:xfrm>
          <a:prstGeom prst="rect">
            <a:avLst/>
          </a:prstGeom>
          <a:solidFill>
            <a:srgbClr val="FFFF00"/>
          </a:solidFill>
        </p:spPr>
        <p:txBody>
          <a:bodyPr wrap="none" rtlCol="0">
            <a:spAutoFit/>
          </a:bodyPr>
          <a:lstStyle/>
          <a:p>
            <a:r>
              <a:rPr lang="en-US" sz="2000" dirty="0" smtClean="0">
                <a:solidFill>
                  <a:srgbClr val="0000FF"/>
                </a:solidFill>
                <a:latin typeface="+mn-lt"/>
              </a:rPr>
              <a:t>1x45x0.75mA e+, 2.1 </a:t>
            </a:r>
            <a:r>
              <a:rPr lang="en-US" sz="2000" dirty="0" err="1" smtClean="0">
                <a:solidFill>
                  <a:srgbClr val="0000FF"/>
                </a:solidFill>
                <a:latin typeface="+mn-lt"/>
              </a:rPr>
              <a:t>GeV</a:t>
            </a:r>
            <a:r>
              <a:rPr lang="en-US" sz="2000" dirty="0" smtClean="0">
                <a:solidFill>
                  <a:srgbClr val="0000FF"/>
                </a:solidFill>
                <a:latin typeface="+mn-lt"/>
              </a:rPr>
              <a:t>, 14ns bunch spacing</a:t>
            </a:r>
            <a:endParaRPr lang="en-US" sz="2000" dirty="0">
              <a:solidFill>
                <a:srgbClr val="0000FF"/>
              </a:solidFill>
              <a:latin typeface="+mn-lt"/>
            </a:endParaRPr>
          </a:p>
        </p:txBody>
      </p:sp>
      <p:sp>
        <p:nvSpPr>
          <p:cNvPr id="10" name="TextBox 9"/>
          <p:cNvSpPr txBox="1"/>
          <p:nvPr/>
        </p:nvSpPr>
        <p:spPr>
          <a:xfrm>
            <a:off x="5257800" y="2895600"/>
            <a:ext cx="2237662" cy="461665"/>
          </a:xfrm>
          <a:prstGeom prst="rect">
            <a:avLst/>
          </a:prstGeom>
          <a:noFill/>
        </p:spPr>
        <p:txBody>
          <a:bodyPr wrap="none" rtlCol="0">
            <a:spAutoFit/>
          </a:bodyPr>
          <a:lstStyle/>
          <a:p>
            <a:r>
              <a:rPr lang="en-US" sz="2400" dirty="0" smtClean="0">
                <a:solidFill>
                  <a:srgbClr val="0000FF"/>
                </a:solidFill>
                <a:latin typeface="+mn-lt"/>
              </a:rPr>
              <a:t>RFA Response</a:t>
            </a:r>
            <a:endParaRPr lang="en-US" sz="2400" dirty="0">
              <a:solidFill>
                <a:srgbClr val="0000FF"/>
              </a:solidFill>
              <a:latin typeface="+mn-lt"/>
            </a:endParaRPr>
          </a:p>
        </p:txBody>
      </p:sp>
      <p:sp>
        <p:nvSpPr>
          <p:cNvPr id="11" name="TextBox 10"/>
          <p:cNvSpPr txBox="1"/>
          <p:nvPr/>
        </p:nvSpPr>
        <p:spPr>
          <a:xfrm>
            <a:off x="1676400" y="3429000"/>
            <a:ext cx="2339853" cy="461665"/>
          </a:xfrm>
          <a:prstGeom prst="rect">
            <a:avLst/>
          </a:prstGeom>
          <a:noFill/>
        </p:spPr>
        <p:txBody>
          <a:bodyPr wrap="none" rtlCol="0">
            <a:spAutoFit/>
          </a:bodyPr>
          <a:lstStyle/>
          <a:p>
            <a:r>
              <a:rPr lang="en-US" sz="2400" dirty="0" smtClean="0">
                <a:solidFill>
                  <a:srgbClr val="0000FF"/>
                </a:solidFill>
                <a:latin typeface="+mn-lt"/>
              </a:rPr>
              <a:t>TEW Response</a:t>
            </a:r>
            <a:endParaRPr lang="en-US" sz="2400" dirty="0">
              <a:solidFill>
                <a:srgbClr val="0000FF"/>
              </a:solidFill>
              <a:latin typeface="+mn-lt"/>
            </a:endParaRPr>
          </a:p>
        </p:txBody>
      </p:sp>
    </p:spTree>
    <p:extLst>
      <p:ext uri="{BB962C8B-B14F-4D97-AF65-F5344CB8AC3E}">
        <p14:creationId xmlns:p14="http://schemas.microsoft.com/office/powerpoint/2010/main" val="40107185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Wiggler Evaluation</a:t>
            </a:r>
            <a:endParaRPr lang="en-US" sz="3600" dirty="0"/>
          </a:p>
        </p:txBody>
      </p:sp>
      <p:sp>
        <p:nvSpPr>
          <p:cNvPr id="3" name="Content Placeholder 2"/>
          <p:cNvSpPr>
            <a:spLocks noGrp="1"/>
          </p:cNvSpPr>
          <p:nvPr>
            <p:ph idx="1"/>
          </p:nvPr>
        </p:nvSpPr>
        <p:spPr/>
        <p:txBody>
          <a:bodyPr/>
          <a:lstStyle/>
          <a:p>
            <a:r>
              <a:rPr lang="en-US" sz="2400" dirty="0" smtClean="0"/>
              <a:t>Efficacy</a:t>
            </a:r>
          </a:p>
          <a:p>
            <a:pPr lvl="1"/>
            <a:r>
              <a:rPr lang="en-US" sz="2000" dirty="0" smtClean="0"/>
              <a:t>Best performance obtained with clearing electrode</a:t>
            </a:r>
            <a:endParaRPr lang="en-US" sz="2400" dirty="0" smtClean="0"/>
          </a:p>
          <a:p>
            <a:r>
              <a:rPr lang="en-US" sz="2400" dirty="0" smtClean="0"/>
              <a:t>Risks</a:t>
            </a:r>
          </a:p>
          <a:p>
            <a:pPr lvl="1"/>
            <a:r>
              <a:rPr lang="en-US" sz="2000" dirty="0"/>
              <a:t>E</a:t>
            </a:r>
            <a:r>
              <a:rPr lang="en-US" sz="2000" dirty="0" smtClean="0"/>
              <a:t>lectrode reliability</a:t>
            </a:r>
          </a:p>
          <a:p>
            <a:pPr lvl="2"/>
            <a:r>
              <a:rPr lang="en-US" sz="2000" dirty="0" smtClean="0"/>
              <a:t>Thermal spray method offers excellent thermal contact</a:t>
            </a:r>
          </a:p>
          <a:p>
            <a:pPr lvl="2"/>
            <a:r>
              <a:rPr lang="en-US" sz="2000" dirty="0" smtClean="0"/>
              <a:t>Ability to create “boat-tail” shape with no structural concerns helps to minimize HOM power </a:t>
            </a:r>
          </a:p>
          <a:p>
            <a:pPr lvl="2"/>
            <a:r>
              <a:rPr lang="en-US" sz="2000" dirty="0" err="1" smtClean="0"/>
              <a:t>Feedthrough</a:t>
            </a:r>
            <a:r>
              <a:rPr lang="en-US" sz="2000" dirty="0" smtClean="0"/>
              <a:t> and HV connection performance probably single largest concern</a:t>
            </a:r>
          </a:p>
          <a:p>
            <a:r>
              <a:rPr lang="en-US" sz="2400" dirty="0" smtClean="0"/>
              <a:t>Impact on Machine Operation and Performance</a:t>
            </a:r>
          </a:p>
          <a:p>
            <a:pPr lvl="1"/>
            <a:r>
              <a:rPr lang="en-US" sz="2000" dirty="0" smtClean="0"/>
              <a:t>Impedance should be acceptable for the limited length of the wiggler section (see, </a:t>
            </a:r>
            <a:r>
              <a:rPr lang="en-US" sz="2000" dirty="0" err="1" smtClean="0"/>
              <a:t>eg</a:t>
            </a:r>
            <a:r>
              <a:rPr lang="en-US" sz="2000" dirty="0" smtClean="0"/>
              <a:t>., ECLOUD10 evaluation by Y. </a:t>
            </a:r>
            <a:r>
              <a:rPr lang="en-US" sz="2000" dirty="0" err="1" smtClean="0"/>
              <a:t>Suetsugu</a:t>
            </a:r>
            <a:r>
              <a:rPr lang="en-US" sz="2000" dirty="0" smtClean="0"/>
              <a:t>)</a:t>
            </a:r>
          </a:p>
          <a:p>
            <a:pPr lvl="1"/>
            <a:r>
              <a:rPr lang="en-US" sz="2000" dirty="0" smtClean="0"/>
              <a:t>Additional hardware required</a:t>
            </a:r>
          </a:p>
          <a:p>
            <a:pPr lvl="2"/>
            <a:r>
              <a:rPr lang="en-US" sz="2000" dirty="0"/>
              <a:t>P</a:t>
            </a:r>
            <a:r>
              <a:rPr lang="en-US" sz="2000" dirty="0" smtClean="0"/>
              <a:t>ower </a:t>
            </a:r>
            <a:r>
              <a:rPr lang="en-US" sz="2000" dirty="0"/>
              <a:t>supplies </a:t>
            </a:r>
          </a:p>
          <a:p>
            <a:pPr lvl="2"/>
            <a:r>
              <a:rPr lang="en-US" sz="2000" dirty="0" smtClean="0"/>
              <a:t>Loads for HOM </a:t>
            </a:r>
            <a:r>
              <a:rPr lang="en-US" sz="2000" dirty="0"/>
              <a:t>power</a:t>
            </a:r>
          </a:p>
          <a:p>
            <a:pPr marL="457200" lvl="1" indent="0">
              <a:buNone/>
            </a:pPr>
            <a:endParaRPr lang="en-US" dirty="0"/>
          </a:p>
        </p:txBody>
      </p:sp>
      <p:sp>
        <p:nvSpPr>
          <p:cNvPr id="4" name="Date Placeholder 3"/>
          <p:cNvSpPr>
            <a:spLocks noGrp="1"/>
          </p:cNvSpPr>
          <p:nvPr>
            <p:ph type="dt" sz="half" idx="10"/>
          </p:nvPr>
        </p:nvSpPr>
        <p:spPr/>
        <p:txBody>
          <a:bodyPr/>
          <a:lstStyle/>
          <a:p>
            <a:r>
              <a:rPr lang="en-US" smtClean="0"/>
              <a:t>July 7, 2011</a:t>
            </a:r>
            <a:endParaRPr lang="en-US"/>
          </a:p>
        </p:txBody>
      </p:sp>
      <p:sp>
        <p:nvSpPr>
          <p:cNvPr id="5" name="Footer Placeholder 4"/>
          <p:cNvSpPr>
            <a:spLocks noGrp="1"/>
          </p:cNvSpPr>
          <p:nvPr>
            <p:ph type="ftr" sz="quarter" idx="11"/>
          </p:nvPr>
        </p:nvSpPr>
        <p:spPr/>
        <p:txBody>
          <a:bodyPr/>
          <a:lstStyle/>
          <a:p>
            <a:pPr>
              <a:defRPr/>
            </a:pPr>
            <a:r>
              <a:rPr lang="en-US" smtClean="0"/>
              <a:t>ILC Damping Ring Technical Baseline Review</a:t>
            </a:r>
            <a:endParaRPr lang="en-US"/>
          </a:p>
        </p:txBody>
      </p:sp>
      <p:sp>
        <p:nvSpPr>
          <p:cNvPr id="6" name="Slide Number Placeholder 5"/>
          <p:cNvSpPr>
            <a:spLocks noGrp="1"/>
          </p:cNvSpPr>
          <p:nvPr>
            <p:ph type="sldNum" sz="quarter" idx="12"/>
          </p:nvPr>
        </p:nvSpPr>
        <p:spPr/>
        <p:txBody>
          <a:bodyPr/>
          <a:lstStyle/>
          <a:p>
            <a:fld id="{3DC649BB-28CA-43D7-AC67-034B69986EB3}" type="slidenum">
              <a:rPr lang="en-US" smtClean="0"/>
              <a:pPr/>
              <a:t>18</a:t>
            </a:fld>
            <a:endParaRPr lang="en-US"/>
          </a:p>
        </p:txBody>
      </p:sp>
    </p:spTree>
    <p:extLst>
      <p:ext uri="{BB962C8B-B14F-4D97-AF65-F5344CB8AC3E}">
        <p14:creationId xmlns:p14="http://schemas.microsoft.com/office/powerpoint/2010/main" val="32450835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6553200" cy="533400"/>
          </a:xfrm>
        </p:spPr>
        <p:txBody>
          <a:bodyPr/>
          <a:lstStyle/>
          <a:p>
            <a:r>
              <a:rPr lang="en-US" dirty="0" smtClean="0"/>
              <a:t>Improvements to EC growth simulations</a:t>
            </a:r>
            <a:endParaRPr lang="en-US" dirty="0"/>
          </a:p>
        </p:txBody>
      </p:sp>
      <p:sp>
        <p:nvSpPr>
          <p:cNvPr id="3" name="Content Placeholder 2"/>
          <p:cNvSpPr>
            <a:spLocks noGrp="1"/>
          </p:cNvSpPr>
          <p:nvPr>
            <p:ph idx="1"/>
          </p:nvPr>
        </p:nvSpPr>
        <p:spPr>
          <a:xfrm>
            <a:off x="76200" y="609600"/>
            <a:ext cx="8839200" cy="1905000"/>
          </a:xfrm>
        </p:spPr>
        <p:txBody>
          <a:bodyPr/>
          <a:lstStyle/>
          <a:p>
            <a:pPr marL="228600" indent="-228600"/>
            <a:r>
              <a:rPr lang="en-US" sz="2000" dirty="0"/>
              <a:t>B</a:t>
            </a:r>
            <a:r>
              <a:rPr lang="en-US" sz="2000" dirty="0" smtClean="0"/>
              <a:t>etter photon reflection and transport model  needed for simulations and data analysis </a:t>
            </a:r>
            <a:endParaRPr lang="en-US" sz="2000" dirty="0" smtClean="0">
              <a:solidFill>
                <a:schemeClr val="tx1"/>
              </a:solidFill>
            </a:endParaRPr>
          </a:p>
          <a:p>
            <a:pPr marL="228600" indent="-228600"/>
            <a:r>
              <a:rPr lang="en-US" sz="2000" dirty="0" smtClean="0"/>
              <a:t>Synrad3D </a:t>
            </a:r>
            <a:r>
              <a:rPr lang="en-US" sz="2000" dirty="0" smtClean="0"/>
              <a:t>(Sagan, et al.) answers this need, but work remains</a:t>
            </a:r>
          </a:p>
          <a:p>
            <a:pPr marL="457200" lvl="1" indent="-228600"/>
            <a:r>
              <a:rPr lang="en-US" sz="1800" dirty="0" smtClean="0"/>
              <a:t>Fully validate real VC geometries</a:t>
            </a:r>
            <a:endParaRPr lang="en-US" sz="1800" dirty="0"/>
          </a:p>
          <a:p>
            <a:pPr marL="457200" lvl="1" indent="-228600"/>
            <a:r>
              <a:rPr lang="en-US" sz="1800" dirty="0" smtClean="0"/>
              <a:t>Incorporate diffuse scattering due to surface roughness and </a:t>
            </a:r>
            <a:r>
              <a:rPr lang="en-US" sz="1800" dirty="0" smtClean="0"/>
              <a:t>fluorescence</a:t>
            </a:r>
          </a:p>
        </p:txBody>
      </p:sp>
      <p:sp>
        <p:nvSpPr>
          <p:cNvPr id="4" name="Date Placeholder 3"/>
          <p:cNvSpPr>
            <a:spLocks noGrp="1"/>
          </p:cNvSpPr>
          <p:nvPr>
            <p:ph type="dt" sz="half" idx="10"/>
          </p:nvPr>
        </p:nvSpPr>
        <p:spPr/>
        <p:txBody>
          <a:bodyPr/>
          <a:lstStyle/>
          <a:p>
            <a:r>
              <a:rPr lang="en-US" smtClean="0"/>
              <a:t>July 7, 2011</a:t>
            </a:r>
            <a:endParaRPr lang="en-US"/>
          </a:p>
        </p:txBody>
      </p:sp>
      <p:sp>
        <p:nvSpPr>
          <p:cNvPr id="5" name="Footer Placeholder 4"/>
          <p:cNvSpPr>
            <a:spLocks noGrp="1"/>
          </p:cNvSpPr>
          <p:nvPr>
            <p:ph type="ftr" sz="quarter" idx="11"/>
          </p:nvPr>
        </p:nvSpPr>
        <p:spPr/>
        <p:txBody>
          <a:bodyPr/>
          <a:lstStyle/>
          <a:p>
            <a:pPr>
              <a:defRPr/>
            </a:pPr>
            <a:r>
              <a:rPr lang="en-US" smtClean="0"/>
              <a:t>ILC Damping Ring Technical Baseline Review</a:t>
            </a:r>
            <a:endParaRPr lang="en-US"/>
          </a:p>
        </p:txBody>
      </p:sp>
      <p:sp>
        <p:nvSpPr>
          <p:cNvPr id="6" name="Slide Number Placeholder 5"/>
          <p:cNvSpPr>
            <a:spLocks noGrp="1"/>
          </p:cNvSpPr>
          <p:nvPr>
            <p:ph type="sldNum" sz="quarter" idx="12"/>
          </p:nvPr>
        </p:nvSpPr>
        <p:spPr/>
        <p:txBody>
          <a:bodyPr/>
          <a:lstStyle/>
          <a:p>
            <a:fld id="{3DC649BB-28CA-43D7-AC67-034B69986EB3}" type="slidenum">
              <a:rPr lang="en-US" smtClean="0"/>
              <a:pPr/>
              <a:t>19</a:t>
            </a:fld>
            <a:endParaRPr lang="en-US"/>
          </a:p>
        </p:txBody>
      </p:sp>
      <p:pic>
        <p:nvPicPr>
          <p:cNvPr id="14" name="Picture 13"/>
          <p:cNvPicPr>
            <a:picLocks noChangeAspect="1"/>
          </p:cNvPicPr>
          <p:nvPr/>
        </p:nvPicPr>
        <p:blipFill>
          <a:blip r:embed="rId2"/>
          <a:stretch>
            <a:fillRect/>
          </a:stretch>
        </p:blipFill>
        <p:spPr>
          <a:xfrm>
            <a:off x="190500" y="2769309"/>
            <a:ext cx="3848100" cy="2793291"/>
          </a:xfrm>
          <a:prstGeom prst="rect">
            <a:avLst/>
          </a:prstGeom>
        </p:spPr>
      </p:pic>
      <p:pic>
        <p:nvPicPr>
          <p:cNvPr id="15" name="Content Placeholder 4" descr="dipole_full_density.tiff"/>
          <p:cNvPicPr>
            <a:picLocks noChangeAspect="1"/>
          </p:cNvPicPr>
          <p:nvPr/>
        </p:nvPicPr>
        <p:blipFill>
          <a:blip r:embed="rId3"/>
          <a:srcRect/>
          <a:stretch>
            <a:fillRect/>
          </a:stretch>
        </p:blipFill>
        <p:spPr>
          <a:xfrm>
            <a:off x="4830762" y="2819400"/>
            <a:ext cx="4008438" cy="2659063"/>
          </a:xfrm>
          <a:prstGeom prst="rect">
            <a:avLst/>
          </a:prstGeom>
        </p:spPr>
      </p:pic>
      <p:sp>
        <p:nvSpPr>
          <p:cNvPr id="16" name="TextBox 15"/>
          <p:cNvSpPr txBox="1"/>
          <p:nvPr/>
        </p:nvSpPr>
        <p:spPr>
          <a:xfrm>
            <a:off x="228600" y="2362200"/>
            <a:ext cx="3048000" cy="369332"/>
          </a:xfrm>
          <a:prstGeom prst="rect">
            <a:avLst/>
          </a:prstGeom>
          <a:noFill/>
        </p:spPr>
        <p:txBody>
          <a:bodyPr wrap="square" rtlCol="0">
            <a:spAutoFit/>
          </a:bodyPr>
          <a:lstStyle/>
          <a:p>
            <a:r>
              <a:rPr lang="en-US" sz="1800" dirty="0"/>
              <a:t>Photon distribution </a:t>
            </a:r>
            <a:r>
              <a:rPr lang="en-US" sz="1800" dirty="0" err="1"/>
              <a:t>vs</a:t>
            </a:r>
            <a:r>
              <a:rPr lang="en-US" sz="1800" dirty="0"/>
              <a:t> </a:t>
            </a:r>
            <a:r>
              <a:rPr lang="en-US" sz="1800" dirty="0" smtClean="0"/>
              <a:t>angle </a:t>
            </a:r>
            <a:endParaRPr lang="en-US" sz="1800" dirty="0"/>
          </a:p>
        </p:txBody>
      </p:sp>
      <p:sp>
        <p:nvSpPr>
          <p:cNvPr id="17" name="TextBox 16"/>
          <p:cNvSpPr txBox="1"/>
          <p:nvPr/>
        </p:nvSpPr>
        <p:spPr>
          <a:xfrm>
            <a:off x="4114800" y="2362200"/>
            <a:ext cx="5334000" cy="646331"/>
          </a:xfrm>
          <a:prstGeom prst="rect">
            <a:avLst/>
          </a:prstGeom>
          <a:noFill/>
        </p:spPr>
        <p:txBody>
          <a:bodyPr wrap="square" rtlCol="0">
            <a:spAutoFit/>
          </a:bodyPr>
          <a:lstStyle/>
          <a:p>
            <a:r>
              <a:rPr lang="en-US" sz="1800" dirty="0"/>
              <a:t>Electron cloud distribution </a:t>
            </a:r>
            <a:r>
              <a:rPr lang="en-US" sz="1800" dirty="0" err="1"/>
              <a:t>vs</a:t>
            </a:r>
            <a:r>
              <a:rPr lang="en-US" sz="1800" dirty="0"/>
              <a:t> position,</a:t>
            </a:r>
          </a:p>
          <a:p>
            <a:r>
              <a:rPr lang="en-US" sz="1800" dirty="0"/>
              <a:t>after 10 bunch train</a:t>
            </a:r>
          </a:p>
        </p:txBody>
      </p:sp>
      <p:sp>
        <p:nvSpPr>
          <p:cNvPr id="7" name="Rectangle 6"/>
          <p:cNvSpPr/>
          <p:nvPr/>
        </p:nvSpPr>
        <p:spPr>
          <a:xfrm>
            <a:off x="685800" y="5334000"/>
            <a:ext cx="7924800" cy="707886"/>
          </a:xfrm>
          <a:prstGeom prst="rect">
            <a:avLst/>
          </a:prstGeom>
        </p:spPr>
        <p:txBody>
          <a:bodyPr wrap="square">
            <a:spAutoFit/>
          </a:bodyPr>
          <a:lstStyle/>
          <a:p>
            <a:pPr marL="171450" indent="-342900">
              <a:buFont typeface="Arial"/>
              <a:buChar char="•"/>
            </a:pPr>
            <a:r>
              <a:rPr lang="en-US" sz="2000" dirty="0">
                <a:solidFill>
                  <a:srgbClr val="FF0000"/>
                </a:solidFill>
              </a:rPr>
              <a:t>Time-resolved SPU measurements indicate that  we also need to have a better photoelectron model (fitting of RFA data also requires this</a:t>
            </a:r>
            <a:r>
              <a:rPr lang="en-US" sz="2000" dirty="0" smtClean="0">
                <a:solidFill>
                  <a:srgbClr val="FF0000"/>
                </a:solidFill>
              </a:rPr>
              <a:t>)</a:t>
            </a:r>
            <a:endParaRPr lang="en-US" sz="2000" dirty="0">
              <a:solidFill>
                <a:srgbClr val="FF0000"/>
              </a:solidFill>
            </a:endParaRPr>
          </a:p>
        </p:txBody>
      </p:sp>
    </p:spTree>
    <p:extLst>
      <p:ext uri="{BB962C8B-B14F-4D97-AF65-F5344CB8AC3E}">
        <p14:creationId xmlns:p14="http://schemas.microsoft.com/office/powerpoint/2010/main" val="42149256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EC R&amp;D at SLAC, KEK, INFN, CERN</a:t>
            </a:r>
          </a:p>
          <a:p>
            <a:pPr lvl="1"/>
            <a:r>
              <a:rPr lang="en-US" dirty="0" smtClean="0"/>
              <a:t>Details from KEK, INFN and CERN</a:t>
            </a:r>
          </a:p>
          <a:p>
            <a:r>
              <a:rPr lang="en-US" dirty="0"/>
              <a:t>EC R&amp;D </a:t>
            </a:r>
            <a:r>
              <a:rPr lang="en-US" dirty="0" err="1" smtClean="0"/>
              <a:t>CesrTA</a:t>
            </a:r>
            <a:endParaRPr lang="en-US" dirty="0"/>
          </a:p>
          <a:p>
            <a:pPr lvl="1"/>
            <a:r>
              <a:rPr lang="en-US" dirty="0" smtClean="0"/>
              <a:t>Examples of RFA and SPU studies</a:t>
            </a:r>
          </a:p>
          <a:p>
            <a:pPr lvl="1"/>
            <a:r>
              <a:rPr lang="en-US" dirty="0" smtClean="0"/>
              <a:t>Survey of results on mitigations </a:t>
            </a:r>
          </a:p>
          <a:p>
            <a:pPr lvl="1"/>
            <a:r>
              <a:rPr lang="en-US" dirty="0" smtClean="0"/>
              <a:t>Buildup simulation code improvements</a:t>
            </a:r>
          </a:p>
          <a:p>
            <a:pPr lvl="1"/>
            <a:r>
              <a:rPr lang="en-US" dirty="0" smtClean="0"/>
              <a:t>Studies of head-tail instabilities and related simulations</a:t>
            </a:r>
          </a:p>
          <a:p>
            <a:r>
              <a:rPr lang="en-US" dirty="0" smtClean="0"/>
              <a:t>Application to ILC damping ring design</a:t>
            </a:r>
          </a:p>
          <a:p>
            <a:r>
              <a:rPr lang="en-US" dirty="0" smtClean="0"/>
              <a:t>Conclusion</a:t>
            </a:r>
            <a:endParaRPr lang="en-US" dirty="0"/>
          </a:p>
          <a:p>
            <a:pPr lvl="1"/>
            <a:endParaRPr lang="en-US" dirty="0"/>
          </a:p>
        </p:txBody>
      </p:sp>
      <p:sp>
        <p:nvSpPr>
          <p:cNvPr id="3" name="Title 2"/>
          <p:cNvSpPr>
            <a:spLocks noGrp="1"/>
          </p:cNvSpPr>
          <p:nvPr>
            <p:ph type="title"/>
          </p:nvPr>
        </p:nvSpPr>
        <p:spPr/>
        <p:txBody>
          <a:bodyPr/>
          <a:lstStyle/>
          <a:p>
            <a:pPr algn="ctr"/>
            <a:r>
              <a:rPr lang="en-US" dirty="0" smtClean="0"/>
              <a:t>Outline</a:t>
            </a:r>
            <a:endParaRPr lang="en-US" dirty="0"/>
          </a:p>
        </p:txBody>
      </p:sp>
      <p:sp>
        <p:nvSpPr>
          <p:cNvPr id="4" name="Date Placeholder 3"/>
          <p:cNvSpPr>
            <a:spLocks noGrp="1"/>
          </p:cNvSpPr>
          <p:nvPr>
            <p:ph type="dt" sz="half" idx="10"/>
          </p:nvPr>
        </p:nvSpPr>
        <p:spPr/>
        <p:txBody>
          <a:bodyPr/>
          <a:lstStyle/>
          <a:p>
            <a:pPr>
              <a:defRPr/>
            </a:pPr>
            <a:r>
              <a:rPr lang="en-US" smtClean="0"/>
              <a:t>July 7, 2011</a:t>
            </a:r>
            <a:endParaRPr lang="en-US"/>
          </a:p>
        </p:txBody>
      </p:sp>
      <p:sp>
        <p:nvSpPr>
          <p:cNvPr id="5" name="Footer Placeholder 4"/>
          <p:cNvSpPr>
            <a:spLocks noGrp="1"/>
          </p:cNvSpPr>
          <p:nvPr>
            <p:ph type="ftr" sz="quarter" idx="11"/>
          </p:nvPr>
        </p:nvSpPr>
        <p:spPr/>
        <p:txBody>
          <a:bodyPr/>
          <a:lstStyle/>
          <a:p>
            <a:pPr>
              <a:defRPr/>
            </a:pPr>
            <a:r>
              <a:rPr lang="en-US" smtClean="0"/>
              <a:t>ILC Damping Ring Technical Baseline Review</a:t>
            </a:r>
            <a:endParaRPr lang="en-US"/>
          </a:p>
        </p:txBody>
      </p:sp>
      <p:sp>
        <p:nvSpPr>
          <p:cNvPr id="6" name="Slide Number Placeholder 5"/>
          <p:cNvSpPr>
            <a:spLocks noGrp="1"/>
          </p:cNvSpPr>
          <p:nvPr>
            <p:ph type="sldNum" sz="quarter" idx="12"/>
          </p:nvPr>
        </p:nvSpPr>
        <p:spPr/>
        <p:txBody>
          <a:bodyPr/>
          <a:lstStyle/>
          <a:p>
            <a:pPr>
              <a:defRPr/>
            </a:pPr>
            <a:fld id="{66EBCDD8-490A-4340-8AFB-91AE61DAC24C}" type="slidenum">
              <a:rPr lang="en-US" smtClean="0"/>
              <a:pPr>
                <a:defRPr/>
              </a:pPr>
              <a:t>2</a:t>
            </a:fld>
            <a:endParaRPr lang="en-US"/>
          </a:p>
        </p:txBody>
      </p:sp>
    </p:spTree>
    <p:extLst>
      <p:ext uri="{BB962C8B-B14F-4D97-AF65-F5344CB8AC3E}">
        <p14:creationId xmlns:p14="http://schemas.microsoft.com/office/powerpoint/2010/main" val="3757068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38739" cy="586409"/>
          </a:xfrm>
        </p:spPr>
        <p:txBody>
          <a:bodyPr/>
          <a:lstStyle/>
          <a:p>
            <a:r>
              <a:rPr lang="en-US" sz="2400" dirty="0">
                <a:solidFill>
                  <a:srgbClr val="FFFF00"/>
                </a:solidFill>
              </a:rPr>
              <a:t>Effects on </a:t>
            </a:r>
            <a:r>
              <a:rPr lang="en-US" sz="2400" dirty="0" smtClean="0">
                <a:solidFill>
                  <a:srgbClr val="FFFF00"/>
                </a:solidFill>
              </a:rPr>
              <a:t>EC tune shifts: pinged </a:t>
            </a:r>
            <a:r>
              <a:rPr lang="en-US" sz="2400" dirty="0">
                <a:solidFill>
                  <a:srgbClr val="FFFF00"/>
                </a:solidFill>
              </a:rPr>
              <a:t>train +witnesses</a:t>
            </a:r>
          </a:p>
        </p:txBody>
      </p:sp>
      <p:sp>
        <p:nvSpPr>
          <p:cNvPr id="4" name="Date Placeholder 3"/>
          <p:cNvSpPr>
            <a:spLocks noGrp="1"/>
          </p:cNvSpPr>
          <p:nvPr>
            <p:ph type="dt" sz="half" idx="10"/>
          </p:nvPr>
        </p:nvSpPr>
        <p:spPr/>
        <p:txBody>
          <a:bodyPr/>
          <a:lstStyle/>
          <a:p>
            <a:r>
              <a:rPr lang="en-US" smtClean="0"/>
              <a:t>September 24, 2010</a:t>
            </a:r>
            <a:endParaRPr lang="en-US"/>
          </a:p>
        </p:txBody>
      </p:sp>
      <p:sp>
        <p:nvSpPr>
          <p:cNvPr id="5" name="Footer Placeholder 4"/>
          <p:cNvSpPr>
            <a:spLocks noGrp="1"/>
          </p:cNvSpPr>
          <p:nvPr>
            <p:ph type="ftr" sz="quarter" idx="11"/>
          </p:nvPr>
        </p:nvSpPr>
        <p:spPr/>
        <p:txBody>
          <a:bodyPr/>
          <a:lstStyle/>
          <a:p>
            <a:pPr>
              <a:defRPr/>
            </a:pPr>
            <a:r>
              <a:rPr lang="en-US" smtClean="0"/>
              <a:t>ECLOUD`10 - Cornell University</a:t>
            </a:r>
            <a:endParaRPr lang="en-US"/>
          </a:p>
        </p:txBody>
      </p:sp>
      <p:sp>
        <p:nvSpPr>
          <p:cNvPr id="6" name="Slide Number Placeholder 5"/>
          <p:cNvSpPr>
            <a:spLocks noGrp="1"/>
          </p:cNvSpPr>
          <p:nvPr>
            <p:ph type="sldNum" sz="quarter" idx="12"/>
          </p:nvPr>
        </p:nvSpPr>
        <p:spPr/>
        <p:txBody>
          <a:bodyPr/>
          <a:lstStyle/>
          <a:p>
            <a:fld id="{3DC649BB-28CA-43D7-AC67-034B69986EB3}" type="slidenum">
              <a:rPr lang="en-US"/>
              <a:pPr/>
              <a:t>20</a:t>
            </a:fld>
            <a:endParaRPr lang="en-US"/>
          </a:p>
        </p:txBody>
      </p:sp>
      <p:pic>
        <p:nvPicPr>
          <p:cNvPr id="68610" name="Picture 2"/>
          <p:cNvPicPr>
            <a:picLocks noChangeAspect="1" noChangeArrowheads="1"/>
          </p:cNvPicPr>
          <p:nvPr/>
        </p:nvPicPr>
        <p:blipFill>
          <a:blip r:embed="rId3"/>
          <a:srcRect/>
          <a:stretch>
            <a:fillRect/>
          </a:stretch>
        </p:blipFill>
        <p:spPr bwMode="auto">
          <a:xfrm>
            <a:off x="194536" y="552541"/>
            <a:ext cx="4995736" cy="2921530"/>
          </a:xfrm>
          <a:prstGeom prst="rect">
            <a:avLst/>
          </a:prstGeom>
          <a:solidFill>
            <a:srgbClr val="FFFFFF"/>
          </a:solidFill>
          <a:ln w="9525">
            <a:noFill/>
            <a:miter lim="800000"/>
            <a:headEnd/>
            <a:tailEnd/>
          </a:ln>
        </p:spPr>
      </p:pic>
      <p:graphicFrame>
        <p:nvGraphicFramePr>
          <p:cNvPr id="68611" name="Object 3"/>
          <p:cNvGraphicFramePr>
            <a:graphicFrameLocks noChangeAspect="1"/>
          </p:cNvGraphicFramePr>
          <p:nvPr/>
        </p:nvGraphicFramePr>
        <p:xfrm>
          <a:off x="119843" y="3462872"/>
          <a:ext cx="5544357" cy="2997200"/>
        </p:xfrm>
        <a:graphic>
          <a:graphicData uri="http://schemas.openxmlformats.org/presentationml/2006/ole">
            <mc:AlternateContent xmlns:mc="http://schemas.openxmlformats.org/markup-compatibility/2006">
              <mc:Choice xmlns:v="urn:schemas-microsoft-com:vml" Requires="v">
                <p:oleObj spid="_x0000_s1040" name="Document" r:id="rId4" imgW="2971800" imgH="1778000" progId="Word.Document.12">
                  <p:link updateAutomatic="1"/>
                </p:oleObj>
              </mc:Choice>
              <mc:Fallback>
                <p:oleObj name="Document" r:id="rId4" imgW="2971800" imgH="17780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843" y="3462872"/>
                        <a:ext cx="5544357" cy="299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TextBox 8"/>
          <p:cNvSpPr txBox="1"/>
          <p:nvPr/>
        </p:nvSpPr>
        <p:spPr>
          <a:xfrm>
            <a:off x="5190272" y="1017601"/>
            <a:ext cx="3767667" cy="1015663"/>
          </a:xfrm>
          <a:prstGeom prst="rect">
            <a:avLst/>
          </a:prstGeom>
          <a:noFill/>
        </p:spPr>
        <p:txBody>
          <a:bodyPr wrap="square" rtlCol="0">
            <a:spAutoFit/>
          </a:bodyPr>
          <a:lstStyle/>
          <a:p>
            <a:r>
              <a:rPr lang="en-US" sz="2000" dirty="0"/>
              <a:t>Simulations with direct radiation rates, reflectivity=15%, QE=12%, Gaussian PE spectrum</a:t>
            </a:r>
          </a:p>
        </p:txBody>
      </p:sp>
      <p:sp>
        <p:nvSpPr>
          <p:cNvPr id="10" name="TextBox 9"/>
          <p:cNvSpPr txBox="1"/>
          <p:nvPr/>
        </p:nvSpPr>
        <p:spPr>
          <a:xfrm>
            <a:off x="3649133" y="1940931"/>
            <a:ext cx="942085" cy="400110"/>
          </a:xfrm>
          <a:prstGeom prst="rect">
            <a:avLst/>
          </a:prstGeom>
          <a:noFill/>
        </p:spPr>
        <p:txBody>
          <a:bodyPr wrap="none" rtlCol="0">
            <a:spAutoFit/>
          </a:bodyPr>
          <a:lstStyle/>
          <a:p>
            <a:r>
              <a:rPr lang="en-US" sz="2000" dirty="0">
                <a:solidFill>
                  <a:srgbClr val="FF0000"/>
                </a:solidFill>
              </a:rPr>
              <a:t>SEY=2</a:t>
            </a:r>
          </a:p>
        </p:txBody>
      </p:sp>
      <p:sp>
        <p:nvSpPr>
          <p:cNvPr id="11" name="TextBox 10"/>
          <p:cNvSpPr txBox="1"/>
          <p:nvPr/>
        </p:nvSpPr>
        <p:spPr>
          <a:xfrm>
            <a:off x="3801533" y="3940201"/>
            <a:ext cx="942085" cy="400110"/>
          </a:xfrm>
          <a:prstGeom prst="rect">
            <a:avLst/>
          </a:prstGeom>
          <a:noFill/>
        </p:spPr>
        <p:txBody>
          <a:bodyPr wrap="none" rtlCol="0">
            <a:spAutoFit/>
          </a:bodyPr>
          <a:lstStyle/>
          <a:p>
            <a:r>
              <a:rPr lang="en-US" sz="2000" dirty="0">
                <a:solidFill>
                  <a:srgbClr val="FF0000"/>
                </a:solidFill>
              </a:rPr>
              <a:t>SEY=2</a:t>
            </a:r>
          </a:p>
        </p:txBody>
      </p:sp>
      <p:sp>
        <p:nvSpPr>
          <p:cNvPr id="12" name="TextBox 11"/>
          <p:cNvSpPr txBox="1"/>
          <p:nvPr/>
        </p:nvSpPr>
        <p:spPr>
          <a:xfrm>
            <a:off x="6019800" y="3733800"/>
            <a:ext cx="2734528" cy="1631216"/>
          </a:xfrm>
          <a:prstGeom prst="rect">
            <a:avLst/>
          </a:prstGeom>
          <a:noFill/>
        </p:spPr>
        <p:txBody>
          <a:bodyPr wrap="square" rtlCol="0">
            <a:spAutoFit/>
          </a:bodyPr>
          <a:lstStyle/>
          <a:p>
            <a:r>
              <a:rPr lang="en-US" sz="2000" dirty="0"/>
              <a:t>Simulations with Synrad3D distributions, QE=10.8% (9.7%) in dipoles(drifts), </a:t>
            </a:r>
            <a:r>
              <a:rPr lang="en-US" sz="2000" dirty="0" err="1"/>
              <a:t>Lorentzian</a:t>
            </a:r>
            <a:r>
              <a:rPr lang="en-US" sz="2000" dirty="0"/>
              <a:t> PE spectrum</a:t>
            </a:r>
          </a:p>
        </p:txBody>
      </p:sp>
    </p:spTree>
    <p:extLst>
      <p:ext uri="{BB962C8B-B14F-4D97-AF65-F5344CB8AC3E}">
        <p14:creationId xmlns:p14="http://schemas.microsoft.com/office/powerpoint/2010/main" val="138814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Have taken advantage of the ability to achieve repeatable operation with </a:t>
            </a:r>
            <a:r>
              <a:rPr lang="en-US" dirty="0" err="1" smtClean="0">
                <a:latin typeface="Symbol" charset="2"/>
                <a:cs typeface="Symbol" charset="2"/>
              </a:rPr>
              <a:t>e</a:t>
            </a:r>
            <a:r>
              <a:rPr lang="en-US" baseline="-25000" dirty="0" err="1" smtClean="0">
                <a:cs typeface="Symbol" charset="2"/>
              </a:rPr>
              <a:t>y</a:t>
            </a:r>
            <a:r>
              <a:rPr lang="en-US" baseline="-25000" dirty="0" smtClean="0">
                <a:cs typeface="Symbol" charset="2"/>
              </a:rPr>
              <a:t> </a:t>
            </a:r>
            <a:r>
              <a:rPr lang="en-US" dirty="0" smtClean="0">
                <a:cs typeface="Symbol" charset="2"/>
              </a:rPr>
              <a:t>≤ 20pm in the </a:t>
            </a:r>
            <a:br>
              <a:rPr lang="en-US" dirty="0" smtClean="0">
                <a:cs typeface="Symbol" charset="2"/>
              </a:rPr>
            </a:br>
            <a:r>
              <a:rPr lang="en-US" dirty="0" smtClean="0">
                <a:cs typeface="Symbol" charset="2"/>
              </a:rPr>
              <a:t>2 </a:t>
            </a:r>
            <a:r>
              <a:rPr lang="en-US" dirty="0" err="1" smtClean="0">
                <a:cs typeface="Symbol" charset="2"/>
              </a:rPr>
              <a:t>GeV</a:t>
            </a:r>
            <a:r>
              <a:rPr lang="en-US" dirty="0" smtClean="0">
                <a:cs typeface="Symbol" charset="2"/>
              </a:rPr>
              <a:t> low </a:t>
            </a:r>
            <a:r>
              <a:rPr lang="en-US" dirty="0" err="1" smtClean="0">
                <a:cs typeface="Symbol" charset="2"/>
              </a:rPr>
              <a:t>emittance</a:t>
            </a:r>
            <a:r>
              <a:rPr lang="en-US" dirty="0" smtClean="0">
                <a:cs typeface="Symbol" charset="2"/>
              </a:rPr>
              <a:t> lattice since spring 2010</a:t>
            </a:r>
          </a:p>
          <a:p>
            <a:r>
              <a:rPr lang="en-US" dirty="0" smtClean="0"/>
              <a:t>Studies </a:t>
            </a:r>
            <a:r>
              <a:rPr lang="en-US" dirty="0"/>
              <a:t>to date have </a:t>
            </a:r>
            <a:r>
              <a:rPr lang="en-US" dirty="0" smtClean="0"/>
              <a:t>examined the </a:t>
            </a:r>
            <a:r>
              <a:rPr lang="en-US" dirty="0"/>
              <a:t>dependence on:</a:t>
            </a:r>
          </a:p>
          <a:p>
            <a:pPr marL="2400300" lvl="1" indent="-342900"/>
            <a:r>
              <a:rPr lang="en-US" dirty="0"/>
              <a:t>Bunch spacing &amp; intensity</a:t>
            </a:r>
          </a:p>
          <a:p>
            <a:pPr marL="2400300" lvl="1" indent="-342900"/>
            <a:r>
              <a:rPr lang="en-US" dirty="0"/>
              <a:t>Chromaticity</a:t>
            </a:r>
          </a:p>
          <a:p>
            <a:pPr marL="2400300" lvl="1" indent="-342900"/>
            <a:r>
              <a:rPr lang="en-US" dirty="0" smtClean="0"/>
              <a:t>Feedback</a:t>
            </a:r>
          </a:p>
          <a:p>
            <a:pPr marL="2400300" lvl="1" indent="-342900"/>
            <a:r>
              <a:rPr lang="en-US" dirty="0" err="1"/>
              <a:t>E</a:t>
            </a:r>
            <a:r>
              <a:rPr lang="en-US" dirty="0" err="1" smtClean="0"/>
              <a:t>mittance</a:t>
            </a:r>
            <a:endParaRPr lang="en-US" dirty="0"/>
          </a:p>
          <a:p>
            <a:pPr marL="2400300" lvl="1" indent="-342900"/>
            <a:r>
              <a:rPr lang="en-US" dirty="0"/>
              <a:t>Beam </a:t>
            </a:r>
            <a:r>
              <a:rPr lang="en-US" dirty="0" smtClean="0"/>
              <a:t>energy</a:t>
            </a:r>
          </a:p>
          <a:p>
            <a:pPr marL="2400300" lvl="1" indent="-342900"/>
            <a:r>
              <a:rPr lang="en-US" dirty="0" smtClean="0"/>
              <a:t>Species</a:t>
            </a:r>
            <a:endParaRPr lang="en-US" dirty="0"/>
          </a:p>
          <a:p>
            <a:endParaRPr lang="en-US" sz="4000" dirty="0"/>
          </a:p>
        </p:txBody>
      </p:sp>
      <p:sp>
        <p:nvSpPr>
          <p:cNvPr id="3" name="Title 2"/>
          <p:cNvSpPr>
            <a:spLocks noGrp="1"/>
          </p:cNvSpPr>
          <p:nvPr>
            <p:ph type="title"/>
          </p:nvPr>
        </p:nvSpPr>
        <p:spPr/>
        <p:txBody>
          <a:bodyPr/>
          <a:lstStyle/>
          <a:p>
            <a:r>
              <a:rPr lang="en-US" dirty="0" smtClean="0"/>
              <a:t>Beam Dynamics Studies</a:t>
            </a:r>
            <a:endParaRPr lang="en-US" dirty="0"/>
          </a:p>
        </p:txBody>
      </p:sp>
      <p:sp>
        <p:nvSpPr>
          <p:cNvPr id="4" name="Date Placeholder 3"/>
          <p:cNvSpPr>
            <a:spLocks noGrp="1"/>
          </p:cNvSpPr>
          <p:nvPr>
            <p:ph type="dt" sz="half" idx="10"/>
          </p:nvPr>
        </p:nvSpPr>
        <p:spPr/>
        <p:txBody>
          <a:bodyPr/>
          <a:lstStyle/>
          <a:p>
            <a:pPr>
              <a:defRPr/>
            </a:pPr>
            <a:r>
              <a:rPr lang="en-US" smtClean="0"/>
              <a:t>July 7, 2011</a:t>
            </a:r>
            <a:endParaRPr lang="en-US"/>
          </a:p>
        </p:txBody>
      </p:sp>
      <p:sp>
        <p:nvSpPr>
          <p:cNvPr id="5" name="Footer Placeholder 4"/>
          <p:cNvSpPr>
            <a:spLocks noGrp="1"/>
          </p:cNvSpPr>
          <p:nvPr>
            <p:ph type="ftr" sz="quarter" idx="11"/>
          </p:nvPr>
        </p:nvSpPr>
        <p:spPr/>
        <p:txBody>
          <a:bodyPr/>
          <a:lstStyle/>
          <a:p>
            <a:pPr>
              <a:defRPr/>
            </a:pPr>
            <a:r>
              <a:rPr lang="en-US" smtClean="0"/>
              <a:t>ILC Damping Ring Technical Baseline Review</a:t>
            </a:r>
            <a:endParaRPr lang="en-US"/>
          </a:p>
        </p:txBody>
      </p:sp>
      <p:sp>
        <p:nvSpPr>
          <p:cNvPr id="6" name="Slide Number Placeholder 5"/>
          <p:cNvSpPr>
            <a:spLocks noGrp="1"/>
          </p:cNvSpPr>
          <p:nvPr>
            <p:ph type="sldNum" sz="quarter" idx="12"/>
          </p:nvPr>
        </p:nvSpPr>
        <p:spPr/>
        <p:txBody>
          <a:bodyPr/>
          <a:lstStyle/>
          <a:p>
            <a:pPr>
              <a:defRPr/>
            </a:pPr>
            <a:fld id="{66EBCDD8-490A-4340-8AFB-91AE61DAC24C}" type="slidenum">
              <a:rPr lang="en-US" smtClean="0"/>
              <a:pPr>
                <a:defRPr/>
              </a:pPr>
              <a:t>21</a:t>
            </a:fld>
            <a:endParaRPr lang="en-US"/>
          </a:p>
        </p:txBody>
      </p:sp>
    </p:spTree>
    <p:extLst>
      <p:ext uri="{BB962C8B-B14F-4D97-AF65-F5344CB8AC3E}">
        <p14:creationId xmlns:p14="http://schemas.microsoft.com/office/powerpoint/2010/main" val="54071171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400"/>
              </a:lnSpc>
            </a:pPr>
            <a:r>
              <a:rPr lang="en-US" sz="2400" dirty="0" smtClean="0"/>
              <a:t>Systematic Studies of Instability Thresholds</a:t>
            </a:r>
            <a:endParaRPr lang="en-US" sz="2400" dirty="0"/>
          </a:p>
        </p:txBody>
      </p:sp>
      <p:sp>
        <p:nvSpPr>
          <p:cNvPr id="3" name="Content Placeholder 2"/>
          <p:cNvSpPr>
            <a:spLocks noGrp="1"/>
          </p:cNvSpPr>
          <p:nvPr>
            <p:ph sz="half" idx="1"/>
          </p:nvPr>
        </p:nvSpPr>
        <p:spPr>
          <a:xfrm>
            <a:off x="0" y="609600"/>
            <a:ext cx="5029200" cy="5943600"/>
          </a:xfrm>
        </p:spPr>
        <p:txBody>
          <a:bodyPr/>
          <a:lstStyle/>
          <a:p>
            <a:r>
              <a:rPr lang="en-US" sz="2000" dirty="0"/>
              <a:t>S</a:t>
            </a:r>
            <a:r>
              <a:rPr lang="en-US" sz="2000" dirty="0" smtClean="0"/>
              <a:t>pectral methods offer powerful tool for self-consistent analysis </a:t>
            </a:r>
            <a:r>
              <a:rPr lang="en-US" sz="2000" dirty="0"/>
              <a:t/>
            </a:r>
            <a:br>
              <a:rPr lang="en-US" sz="2000" dirty="0"/>
            </a:br>
            <a:r>
              <a:rPr lang="en-US" sz="2000" dirty="0" smtClean="0"/>
              <a:t>of the onset of instabilities</a:t>
            </a:r>
          </a:p>
          <a:p>
            <a:pPr lvl="1"/>
            <a:r>
              <a:rPr lang="en-US" sz="2000" dirty="0" smtClean="0"/>
              <a:t>Tune shifts along train </a:t>
            </a:r>
            <a:r>
              <a:rPr lang="en-US" sz="2000" dirty="0" smtClean="0">
                <a:latin typeface="Wingdings 3" pitchFamily="18" charset="2"/>
              </a:rPr>
              <a:t>a</a:t>
            </a:r>
            <a:r>
              <a:rPr lang="en-US" sz="2000" dirty="0" smtClean="0"/>
              <a:t> ring-wide integrated cloud density near beam</a:t>
            </a:r>
          </a:p>
          <a:p>
            <a:pPr lvl="1"/>
            <a:r>
              <a:rPr lang="en-US" sz="2000" dirty="0" smtClean="0"/>
              <a:t>Onset of </a:t>
            </a:r>
            <a:r>
              <a:rPr lang="en-US" sz="2000" dirty="0" err="1" smtClean="0"/>
              <a:t>synchrobetatron</a:t>
            </a:r>
            <a:r>
              <a:rPr lang="en-US" sz="2000" dirty="0"/>
              <a:t> </a:t>
            </a:r>
            <a:r>
              <a:rPr lang="en-US" sz="2000" dirty="0" smtClean="0"/>
              <a:t>sidebands </a:t>
            </a:r>
            <a:r>
              <a:rPr lang="en-US" sz="2000" dirty="0" smtClean="0">
                <a:latin typeface="Wingdings 3" pitchFamily="18" charset="2"/>
              </a:rPr>
              <a:t>a</a:t>
            </a:r>
            <a:r>
              <a:rPr lang="en-US" sz="2000" dirty="0" smtClean="0"/>
              <a:t> instability thresholds</a:t>
            </a:r>
          </a:p>
        </p:txBody>
      </p:sp>
      <p:sp>
        <p:nvSpPr>
          <p:cNvPr id="4" name="Date Placeholder 3"/>
          <p:cNvSpPr>
            <a:spLocks noGrp="1"/>
          </p:cNvSpPr>
          <p:nvPr>
            <p:ph type="dt" sz="half" idx="10"/>
          </p:nvPr>
        </p:nvSpPr>
        <p:spPr/>
        <p:txBody>
          <a:bodyPr/>
          <a:lstStyle/>
          <a:p>
            <a:r>
              <a:rPr lang="en-US" smtClean="0"/>
              <a:t>July 7, 2011</a:t>
            </a:r>
            <a:endParaRPr lang="en-US"/>
          </a:p>
        </p:txBody>
      </p:sp>
      <p:sp>
        <p:nvSpPr>
          <p:cNvPr id="5" name="Footer Placeholder 4"/>
          <p:cNvSpPr>
            <a:spLocks noGrp="1"/>
          </p:cNvSpPr>
          <p:nvPr>
            <p:ph type="ftr" sz="quarter" idx="11"/>
          </p:nvPr>
        </p:nvSpPr>
        <p:spPr/>
        <p:txBody>
          <a:bodyPr/>
          <a:lstStyle/>
          <a:p>
            <a:pPr>
              <a:defRPr/>
            </a:pPr>
            <a:r>
              <a:rPr lang="en-US" smtClean="0"/>
              <a:t>ILC Damping Ring Technical Baseline Review</a:t>
            </a:r>
            <a:endParaRPr lang="en-US"/>
          </a:p>
        </p:txBody>
      </p:sp>
      <p:sp>
        <p:nvSpPr>
          <p:cNvPr id="6" name="Slide Number Placeholder 5"/>
          <p:cNvSpPr>
            <a:spLocks noGrp="1"/>
          </p:cNvSpPr>
          <p:nvPr>
            <p:ph type="sldNum" sz="quarter" idx="12"/>
          </p:nvPr>
        </p:nvSpPr>
        <p:spPr/>
        <p:txBody>
          <a:bodyPr/>
          <a:lstStyle/>
          <a:p>
            <a:fld id="{3DC649BB-28CA-43D7-AC67-034B69986EB3}" type="slidenum">
              <a:rPr lang="en-US" smtClean="0"/>
              <a:pPr/>
              <a:t>22</a:t>
            </a:fld>
            <a:endParaRPr lang="en-US"/>
          </a:p>
        </p:txBody>
      </p:sp>
      <p:grpSp>
        <p:nvGrpSpPr>
          <p:cNvPr id="14" name="Group 13"/>
          <p:cNvGrpSpPr/>
          <p:nvPr/>
        </p:nvGrpSpPr>
        <p:grpSpPr>
          <a:xfrm>
            <a:off x="12700" y="3657600"/>
            <a:ext cx="4876800" cy="2971800"/>
            <a:chOff x="4114800" y="3505200"/>
            <a:chExt cx="5010363" cy="3124200"/>
          </a:xfrm>
        </p:grpSpPr>
        <p:pic>
          <p:nvPicPr>
            <p:cNvPr id="7" name="Picture 8" descr="spectral_plot_20100803_3.tiff"/>
            <p:cNvPicPr>
              <a:picLocks noChangeAspect="1"/>
            </p:cNvPicPr>
            <p:nvPr/>
          </p:nvPicPr>
          <p:blipFill rotWithShape="1">
            <a:blip r:embed="rId2"/>
            <a:srcRect t="4152" r="11307"/>
            <a:stretch/>
          </p:blipFill>
          <p:spPr bwMode="auto">
            <a:xfrm>
              <a:off x="4114800" y="3505200"/>
              <a:ext cx="5010363" cy="3124200"/>
            </a:xfrm>
            <a:prstGeom prst="rect">
              <a:avLst/>
            </a:prstGeom>
            <a:noFill/>
            <a:ln w="9525">
              <a:noFill/>
              <a:miter lim="800000"/>
              <a:headEnd/>
              <a:tailEnd/>
            </a:ln>
          </p:spPr>
        </p:pic>
        <p:sp>
          <p:nvSpPr>
            <p:cNvPr id="9" name="TextBox 8"/>
            <p:cNvSpPr txBox="1"/>
            <p:nvPr/>
          </p:nvSpPr>
          <p:spPr>
            <a:xfrm>
              <a:off x="8484125" y="4587695"/>
              <a:ext cx="458780" cy="261610"/>
            </a:xfrm>
            <a:prstGeom prst="rect">
              <a:avLst/>
            </a:prstGeom>
            <a:noFill/>
          </p:spPr>
          <p:txBody>
            <a:bodyPr wrap="none" rtlCol="0">
              <a:spAutoFit/>
            </a:bodyPr>
            <a:lstStyle/>
            <a:p>
              <a:r>
                <a:rPr lang="en-US" sz="1100" dirty="0" err="1" smtClean="0">
                  <a:latin typeface="Times New Roman" pitchFamily="18" charset="0"/>
                  <a:cs typeface="Times New Roman" pitchFamily="18" charset="0"/>
                </a:rPr>
                <a:t>dBm</a:t>
              </a:r>
              <a:endParaRPr lang="en-US" sz="1100" dirty="0">
                <a:latin typeface="Times New Roman" pitchFamily="18" charset="0"/>
                <a:cs typeface="Times New Roman" pitchFamily="18" charset="0"/>
              </a:endParaRPr>
            </a:p>
          </p:txBody>
        </p:sp>
        <p:sp>
          <p:nvSpPr>
            <p:cNvPr id="10" name="Rectangle 4"/>
            <p:cNvSpPr>
              <a:spLocks noChangeArrowheads="1"/>
            </p:cNvSpPr>
            <p:nvPr/>
          </p:nvSpPr>
          <p:spPr bwMode="auto">
            <a:xfrm>
              <a:off x="5317183" y="3825986"/>
              <a:ext cx="2393950" cy="523220"/>
            </a:xfrm>
            <a:prstGeom prst="rect">
              <a:avLst/>
            </a:prstGeom>
            <a:noFill/>
            <a:ln w="9525">
              <a:noFill/>
              <a:miter lim="800000"/>
              <a:headEnd/>
              <a:tailEnd/>
            </a:ln>
          </p:spPr>
          <p:txBody>
            <a:bodyPr wrap="square">
              <a:prstTxWarp prst="textNoShape">
                <a:avLst/>
              </a:prstTxWarp>
              <a:spAutoFit/>
            </a:bodyPr>
            <a:lstStyle/>
            <a:p>
              <a:r>
                <a:rPr lang="en-US" sz="1400" dirty="0"/>
                <a:t>(H,V) </a:t>
              </a:r>
              <a:r>
                <a:rPr lang="en-US" sz="1400" dirty="0" err="1"/>
                <a:t>chrom</a:t>
              </a:r>
              <a:r>
                <a:rPr lang="en-US" sz="1400" dirty="0"/>
                <a:t> = (1.33,1.155)</a:t>
              </a:r>
            </a:p>
            <a:p>
              <a:r>
                <a:rPr lang="en-US" sz="1400" dirty="0"/>
                <a:t> </a:t>
              </a:r>
              <a:r>
                <a:rPr lang="en-US" sz="1400" dirty="0" err="1"/>
                <a:t>Avg</a:t>
              </a:r>
              <a:r>
                <a:rPr lang="en-US" sz="1400" dirty="0"/>
                <a:t> current/bunch 0.74 </a:t>
              </a:r>
              <a:r>
                <a:rPr lang="en-US" sz="1400" dirty="0" err="1" smtClean="0"/>
                <a:t>mA</a:t>
              </a:r>
              <a:endParaRPr lang="en-US" dirty="0"/>
            </a:p>
          </p:txBody>
        </p:sp>
      </p:grpSp>
      <p:pic>
        <p:nvPicPr>
          <p:cNvPr id="11" name="Picture 10" descr="Cloud_density_co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685800"/>
            <a:ext cx="4191000" cy="2514977"/>
          </a:xfrm>
          <a:prstGeom prst="rect">
            <a:avLst/>
          </a:prstGeom>
        </p:spPr>
      </p:pic>
      <p:sp>
        <p:nvSpPr>
          <p:cNvPr id="12" name="TextBox 11"/>
          <p:cNvSpPr txBox="1"/>
          <p:nvPr/>
        </p:nvSpPr>
        <p:spPr>
          <a:xfrm>
            <a:off x="5867400" y="892691"/>
            <a:ext cx="2574643" cy="707886"/>
          </a:xfrm>
          <a:prstGeom prst="rect">
            <a:avLst/>
          </a:prstGeom>
          <a:noFill/>
        </p:spPr>
        <p:txBody>
          <a:bodyPr wrap="none" rtlCol="0">
            <a:spAutoFit/>
          </a:bodyPr>
          <a:lstStyle/>
          <a:p>
            <a:r>
              <a:rPr lang="en-US" sz="2000" dirty="0" smtClean="0">
                <a:solidFill>
                  <a:srgbClr val="FF0000"/>
                </a:solidFill>
                <a:latin typeface="+mn-lt"/>
              </a:rPr>
              <a:t>Data</a:t>
            </a:r>
          </a:p>
          <a:p>
            <a:r>
              <a:rPr lang="en-US" sz="2000" dirty="0" smtClean="0">
                <a:latin typeface="+mn-lt"/>
              </a:rPr>
              <a:t>POSINST Simulation</a:t>
            </a:r>
          </a:p>
        </p:txBody>
      </p:sp>
      <p:pic>
        <p:nvPicPr>
          <p:cNvPr id="13" name="Picture 12" descr="fslines_power_plot_0016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6272" y="3429000"/>
            <a:ext cx="4177813" cy="3200400"/>
          </a:xfrm>
          <a:prstGeom prst="rect">
            <a:avLst/>
          </a:prstGeom>
        </p:spPr>
      </p:pic>
      <p:pic>
        <p:nvPicPr>
          <p:cNvPr id="8" name="Picture 3" descr="Current_plot_20100803_3.pdf"/>
          <p:cNvPicPr>
            <a:picLocks noChangeAspect="1"/>
          </p:cNvPicPr>
          <p:nvPr/>
        </p:nvPicPr>
        <p:blipFill>
          <a:blip r:embed="rId5"/>
          <a:srcRect r="22727" b="57983"/>
          <a:stretch>
            <a:fillRect/>
          </a:stretch>
        </p:blipFill>
        <p:spPr bwMode="auto">
          <a:xfrm>
            <a:off x="0" y="2895600"/>
            <a:ext cx="2806700" cy="827164"/>
          </a:xfrm>
          <a:prstGeom prst="rect">
            <a:avLst/>
          </a:prstGeom>
          <a:noFill/>
          <a:ln w="9525">
            <a:noFill/>
            <a:miter lim="800000"/>
            <a:headEnd/>
            <a:tailEnd/>
          </a:ln>
        </p:spPr>
      </p:pic>
      <p:sp>
        <p:nvSpPr>
          <p:cNvPr id="17" name="TextBox 16"/>
          <p:cNvSpPr txBox="1"/>
          <p:nvPr/>
        </p:nvSpPr>
        <p:spPr>
          <a:xfrm>
            <a:off x="5216782" y="3861137"/>
            <a:ext cx="2708018" cy="1015663"/>
          </a:xfrm>
          <a:prstGeom prst="rect">
            <a:avLst/>
          </a:prstGeom>
          <a:noFill/>
        </p:spPr>
        <p:txBody>
          <a:bodyPr wrap="none" rtlCol="0">
            <a:spAutoFit/>
          </a:bodyPr>
          <a:lstStyle/>
          <a:p>
            <a:r>
              <a:rPr lang="en-US" sz="2000" dirty="0" smtClean="0">
                <a:solidFill>
                  <a:srgbClr val="000000"/>
                </a:solidFill>
                <a:latin typeface="+mn-lt"/>
              </a:rPr>
              <a:t>Strength of </a:t>
            </a:r>
            <a:r>
              <a:rPr lang="en-US" sz="2000" dirty="0" smtClean="0">
                <a:solidFill>
                  <a:srgbClr val="FF0000"/>
                </a:solidFill>
                <a:latin typeface="+mn-lt"/>
              </a:rPr>
              <a:t>upper </a:t>
            </a:r>
            <a:r>
              <a:rPr lang="en-US" sz="2000" dirty="0" smtClean="0">
                <a:solidFill>
                  <a:srgbClr val="000000"/>
                </a:solidFill>
                <a:latin typeface="+mn-lt"/>
              </a:rPr>
              <a:t>&amp;</a:t>
            </a:r>
          </a:p>
          <a:p>
            <a:r>
              <a:rPr lang="en-US" sz="2000" dirty="0" smtClean="0">
                <a:solidFill>
                  <a:srgbClr val="0000FF"/>
                </a:solidFill>
                <a:latin typeface="+mn-lt"/>
              </a:rPr>
              <a:t>lower</a:t>
            </a:r>
            <a:r>
              <a:rPr lang="en-US" sz="2000" dirty="0" smtClean="0">
                <a:solidFill>
                  <a:srgbClr val="FF0000"/>
                </a:solidFill>
                <a:latin typeface="+mn-lt"/>
              </a:rPr>
              <a:t> </a:t>
            </a:r>
            <a:r>
              <a:rPr lang="en-US" sz="2000" dirty="0" err="1" smtClean="0">
                <a:solidFill>
                  <a:srgbClr val="000000"/>
                </a:solidFill>
                <a:latin typeface="+mn-lt"/>
              </a:rPr>
              <a:t>synchrobetatron</a:t>
            </a:r>
            <a:endParaRPr lang="en-US" sz="2000" dirty="0" smtClean="0">
              <a:solidFill>
                <a:srgbClr val="000000"/>
              </a:solidFill>
              <a:latin typeface="+mn-lt"/>
            </a:endParaRPr>
          </a:p>
          <a:p>
            <a:r>
              <a:rPr lang="en-US" sz="2000" dirty="0" smtClean="0">
                <a:solidFill>
                  <a:srgbClr val="000000"/>
                </a:solidFill>
                <a:latin typeface="+mn-lt"/>
              </a:rPr>
              <a:t>sidebands</a:t>
            </a:r>
          </a:p>
        </p:txBody>
      </p:sp>
    </p:spTree>
    <p:extLst>
      <p:ext uri="{BB962C8B-B14F-4D97-AF65-F5344CB8AC3E}">
        <p14:creationId xmlns:p14="http://schemas.microsoft.com/office/powerpoint/2010/main" val="28659193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4" descr="run3733.gif"/>
          <p:cNvPicPr>
            <a:picLocks noChangeAspect="1"/>
          </p:cNvPicPr>
          <p:nvPr/>
        </p:nvPicPr>
        <p:blipFill>
          <a:blip r:embed="rId2" cstate="print"/>
          <a:srcRect t="4741" b="2370"/>
          <a:stretch>
            <a:fillRect/>
          </a:stretch>
        </p:blipFill>
        <p:spPr>
          <a:xfrm>
            <a:off x="4857720" y="3633079"/>
            <a:ext cx="4286280" cy="2986110"/>
          </a:xfrm>
          <a:prstGeom prst="rect">
            <a:avLst/>
          </a:prstGeom>
        </p:spPr>
      </p:pic>
      <p:pic>
        <p:nvPicPr>
          <p:cNvPr id="25" name="図 4" descr="run3733.gif"/>
          <p:cNvPicPr>
            <a:picLocks noChangeAspect="1"/>
          </p:cNvPicPr>
          <p:nvPr/>
        </p:nvPicPr>
        <p:blipFill>
          <a:blip r:embed="rId3" cstate="print"/>
          <a:srcRect t="4741"/>
          <a:stretch>
            <a:fillRect/>
          </a:stretch>
        </p:blipFill>
        <p:spPr>
          <a:xfrm>
            <a:off x="4857720" y="589962"/>
            <a:ext cx="4286280" cy="3062310"/>
          </a:xfrm>
          <a:prstGeom prst="rect">
            <a:avLst/>
          </a:prstGeom>
        </p:spPr>
      </p:pic>
      <p:pic>
        <p:nvPicPr>
          <p:cNvPr id="2051" name="Picture 3"/>
          <p:cNvPicPr>
            <a:picLocks noChangeAspect="1" noChangeArrowheads="1"/>
          </p:cNvPicPr>
          <p:nvPr/>
        </p:nvPicPr>
        <p:blipFill>
          <a:blip r:embed="rId4" cstate="print"/>
          <a:srcRect/>
          <a:stretch>
            <a:fillRect/>
          </a:stretch>
        </p:blipFill>
        <p:spPr bwMode="auto">
          <a:xfrm>
            <a:off x="0" y="3648971"/>
            <a:ext cx="4261448" cy="2989114"/>
          </a:xfrm>
          <a:prstGeom prst="rect">
            <a:avLst/>
          </a:prstGeom>
          <a:noFill/>
          <a:ln w="9525">
            <a:noFill/>
            <a:miter lim="800000"/>
            <a:headEnd/>
            <a:tailEnd/>
          </a:ln>
        </p:spPr>
      </p:pic>
      <p:sp>
        <p:nvSpPr>
          <p:cNvPr id="2" name="Title 1"/>
          <p:cNvSpPr>
            <a:spLocks noGrp="1"/>
          </p:cNvSpPr>
          <p:nvPr>
            <p:ph type="title"/>
          </p:nvPr>
        </p:nvSpPr>
        <p:spPr>
          <a:xfrm>
            <a:off x="2381712" y="1255"/>
            <a:ext cx="6762288" cy="532145"/>
          </a:xfrm>
        </p:spPr>
        <p:txBody>
          <a:bodyPr/>
          <a:lstStyle/>
          <a:p>
            <a:r>
              <a:rPr lang="en-US" sz="3600" dirty="0" smtClean="0"/>
              <a:t>Beam Size</a:t>
            </a:r>
            <a:endParaRPr lang="en-US" sz="3600" dirty="0"/>
          </a:p>
        </p:txBody>
      </p:sp>
      <p:sp>
        <p:nvSpPr>
          <p:cNvPr id="10" name="Content Placeholder 9"/>
          <p:cNvSpPr>
            <a:spLocks noGrp="1"/>
          </p:cNvSpPr>
          <p:nvPr>
            <p:ph sz="half" idx="2"/>
          </p:nvPr>
        </p:nvSpPr>
        <p:spPr>
          <a:xfrm>
            <a:off x="-2" y="591416"/>
            <a:ext cx="5172077" cy="3242095"/>
          </a:xfrm>
        </p:spPr>
        <p:txBody>
          <a:bodyPr/>
          <a:lstStyle/>
          <a:p>
            <a:r>
              <a:rPr lang="en-US" sz="2000" dirty="0" smtClean="0"/>
              <a:t>Measure Bunch-by-Bunch Beam Size</a:t>
            </a:r>
            <a:endParaRPr lang="en-US" sz="2000" i="1" dirty="0" smtClean="0">
              <a:solidFill>
                <a:srgbClr val="000066"/>
              </a:solidFill>
            </a:endParaRPr>
          </a:p>
          <a:p>
            <a:pPr lvl="1"/>
            <a:r>
              <a:rPr lang="en-US" sz="1600" dirty="0" smtClean="0">
                <a:solidFill>
                  <a:schemeClr val="tx1"/>
                </a:solidFill>
              </a:rPr>
              <a:t>Beam size enhanced at head and tail of train</a:t>
            </a:r>
            <a:br>
              <a:rPr lang="en-US" sz="1600" dirty="0" smtClean="0">
                <a:solidFill>
                  <a:schemeClr val="tx1"/>
                </a:solidFill>
              </a:rPr>
            </a:br>
            <a:r>
              <a:rPr lang="en-US" sz="1400" i="1" dirty="0" smtClean="0">
                <a:solidFill>
                  <a:schemeClr val="accent1">
                    <a:lumMod val="75000"/>
                  </a:schemeClr>
                </a:solidFill>
              </a:rPr>
              <a:t>Source of blow-up at head appears to be due to a </a:t>
            </a:r>
            <a:br>
              <a:rPr lang="en-US" sz="1400" i="1" dirty="0" smtClean="0">
                <a:solidFill>
                  <a:schemeClr val="accent1">
                    <a:lumMod val="75000"/>
                  </a:schemeClr>
                </a:solidFill>
              </a:rPr>
            </a:br>
            <a:r>
              <a:rPr lang="en-US" sz="1400" i="1" dirty="0" smtClean="0">
                <a:solidFill>
                  <a:schemeClr val="accent1">
                    <a:lumMod val="75000"/>
                  </a:schemeClr>
                </a:solidFill>
              </a:rPr>
              <a:t>long lifetime component of the cloud</a:t>
            </a:r>
            <a:br>
              <a:rPr lang="en-US" sz="1400" i="1" dirty="0" smtClean="0">
                <a:solidFill>
                  <a:schemeClr val="accent1">
                    <a:lumMod val="75000"/>
                  </a:schemeClr>
                </a:solidFill>
              </a:rPr>
            </a:br>
            <a:r>
              <a:rPr lang="en-US" sz="1400" i="1" dirty="0" smtClean="0">
                <a:solidFill>
                  <a:schemeClr val="accent1">
                    <a:lumMod val="75000"/>
                  </a:schemeClr>
                </a:solidFill>
              </a:rPr>
              <a:t>Bunch lifetime of smallest bunches consistent with observed single bunch lifetimes during LET </a:t>
            </a:r>
            <a:br>
              <a:rPr lang="en-US" sz="1400" i="1" dirty="0" smtClean="0">
                <a:solidFill>
                  <a:schemeClr val="accent1">
                    <a:lumMod val="75000"/>
                  </a:schemeClr>
                </a:solidFill>
              </a:rPr>
            </a:br>
            <a:r>
              <a:rPr lang="en-US" sz="1400" i="1" dirty="0" smtClean="0">
                <a:solidFill>
                  <a:schemeClr val="accent1">
                    <a:lumMod val="75000"/>
                  </a:schemeClr>
                </a:solidFill>
              </a:rPr>
              <a:t>(</a:t>
            </a:r>
            <a:r>
              <a:rPr lang="en-US" sz="1400" i="1" dirty="0" err="1" smtClean="0">
                <a:solidFill>
                  <a:schemeClr val="accent1">
                    <a:lumMod val="75000"/>
                  </a:schemeClr>
                </a:solidFill>
              </a:rPr>
              <a:t>Touschek</a:t>
            </a:r>
            <a:r>
              <a:rPr lang="en-US" sz="1400" i="1" dirty="0" smtClean="0">
                <a:solidFill>
                  <a:schemeClr val="accent1">
                    <a:lumMod val="75000"/>
                  </a:schemeClr>
                </a:solidFill>
              </a:rPr>
              <a:t>-limited) consistent with relative bunch sizes.</a:t>
            </a:r>
            <a:endParaRPr lang="en-US" sz="1600" i="1" dirty="0" smtClean="0">
              <a:solidFill>
                <a:schemeClr val="accent1">
                  <a:lumMod val="75000"/>
                </a:schemeClr>
              </a:solidFill>
            </a:endParaRPr>
          </a:p>
          <a:p>
            <a:pPr lvl="1"/>
            <a:r>
              <a:rPr lang="en-US" sz="1600" dirty="0" smtClean="0">
                <a:solidFill>
                  <a:schemeClr val="tx1"/>
                </a:solidFill>
              </a:rPr>
              <a:t>Beam size measured around bunch 5 is consistent with </a:t>
            </a:r>
            <a:r>
              <a:rPr lang="en-US" sz="1600" dirty="0" err="1" smtClean="0">
                <a:solidFill>
                  <a:schemeClr val="tx1"/>
                </a:solidFill>
                <a:latin typeface="Symbol" pitchFamily="18" charset="2"/>
              </a:rPr>
              <a:t>e</a:t>
            </a:r>
            <a:r>
              <a:rPr lang="en-US" sz="1600" baseline="-25000" dirty="0" err="1" smtClean="0">
                <a:solidFill>
                  <a:schemeClr val="tx1"/>
                </a:solidFill>
              </a:rPr>
              <a:t>y</a:t>
            </a:r>
            <a:r>
              <a:rPr lang="en-US" sz="1600" baseline="-25000" dirty="0" smtClean="0">
                <a:solidFill>
                  <a:schemeClr val="tx1"/>
                </a:solidFill>
              </a:rPr>
              <a:t> </a:t>
            </a:r>
            <a:r>
              <a:rPr lang="en-US" sz="1600" dirty="0" smtClean="0">
                <a:solidFill>
                  <a:schemeClr val="tx1"/>
                </a:solidFill>
              </a:rPr>
              <a:t>~ 20pm-rad  </a:t>
            </a:r>
            <a:br>
              <a:rPr lang="en-US" sz="1600" dirty="0" smtClean="0">
                <a:solidFill>
                  <a:schemeClr val="tx1"/>
                </a:solidFill>
              </a:rPr>
            </a:br>
            <a:r>
              <a:rPr lang="en-US" sz="1600" dirty="0" smtClean="0">
                <a:solidFill>
                  <a:schemeClr val="tx1"/>
                </a:solidFill>
              </a:rPr>
              <a:t>[</a:t>
            </a:r>
            <a:r>
              <a:rPr lang="en-US" sz="1600" dirty="0" err="1" smtClean="0">
                <a:solidFill>
                  <a:schemeClr val="tx1"/>
                </a:solidFill>
                <a:latin typeface="Symbol" pitchFamily="18" charset="2"/>
              </a:rPr>
              <a:t>s</a:t>
            </a:r>
            <a:r>
              <a:rPr lang="en-US" sz="1600" baseline="-25000" dirty="0" err="1" smtClean="0">
                <a:solidFill>
                  <a:schemeClr val="tx1"/>
                </a:solidFill>
              </a:rPr>
              <a:t>y</a:t>
            </a:r>
            <a:r>
              <a:rPr lang="en-US" sz="1600" dirty="0" smtClean="0">
                <a:solidFill>
                  <a:schemeClr val="tx1"/>
                </a:solidFill>
              </a:rPr>
              <a:t>=11.0</a:t>
            </a:r>
            <a:r>
              <a:rPr lang="en-US" sz="1600" dirty="0" smtClean="0">
                <a:solidFill>
                  <a:schemeClr val="tx1"/>
                </a:solidFill>
                <a:sym typeface="Symbol"/>
              </a:rPr>
              <a:t>0.2 </a:t>
            </a:r>
            <a:r>
              <a:rPr lang="en-US" sz="1600" dirty="0" smtClean="0">
                <a:solidFill>
                  <a:schemeClr val="tx1"/>
                </a:solidFill>
                <a:latin typeface="Symbol" pitchFamily="18" charset="2"/>
                <a:sym typeface="Symbol"/>
              </a:rPr>
              <a:t>m</a:t>
            </a:r>
            <a:r>
              <a:rPr lang="en-US" sz="1600" dirty="0" smtClean="0">
                <a:solidFill>
                  <a:schemeClr val="tx1"/>
                </a:solidFill>
                <a:sym typeface="Symbol"/>
              </a:rPr>
              <a:t>m, </a:t>
            </a:r>
            <a:r>
              <a:rPr lang="en-US" sz="1600" dirty="0" err="1" smtClean="0">
                <a:solidFill>
                  <a:schemeClr val="tx1"/>
                </a:solidFill>
                <a:latin typeface="Symbol" pitchFamily="18" charset="2"/>
                <a:sym typeface="Symbol"/>
              </a:rPr>
              <a:t>b</a:t>
            </a:r>
            <a:r>
              <a:rPr lang="en-US" sz="1600" baseline="-25000" dirty="0" err="1" smtClean="0">
                <a:solidFill>
                  <a:schemeClr val="tx1"/>
                </a:solidFill>
                <a:sym typeface="Symbol"/>
              </a:rPr>
              <a:t>source</a:t>
            </a:r>
            <a:r>
              <a:rPr lang="en-US" sz="1600" dirty="0" smtClean="0">
                <a:solidFill>
                  <a:schemeClr val="tx1"/>
                </a:solidFill>
                <a:sym typeface="Symbol"/>
              </a:rPr>
              <a:t>=5.8m]</a:t>
            </a:r>
          </a:p>
          <a:p>
            <a:pPr>
              <a:buNone/>
            </a:pPr>
            <a:endParaRPr lang="en-US" sz="2000" i="1" dirty="0" smtClean="0">
              <a:solidFill>
                <a:srgbClr val="C00000"/>
              </a:solidFill>
            </a:endParaRPr>
          </a:p>
          <a:p>
            <a:pPr lvl="1"/>
            <a:endParaRPr lang="en-US" dirty="0"/>
          </a:p>
        </p:txBody>
      </p:sp>
      <p:sp>
        <p:nvSpPr>
          <p:cNvPr id="4" name="Date Placeholder 3"/>
          <p:cNvSpPr>
            <a:spLocks noGrp="1"/>
          </p:cNvSpPr>
          <p:nvPr>
            <p:ph type="dt" sz="half" idx="10"/>
          </p:nvPr>
        </p:nvSpPr>
        <p:spPr/>
        <p:txBody>
          <a:bodyPr/>
          <a:lstStyle/>
          <a:p>
            <a:pPr>
              <a:defRPr/>
            </a:pPr>
            <a:r>
              <a:rPr lang="en-US" smtClean="0"/>
              <a:t>July 7, 2011</a:t>
            </a:r>
            <a:endParaRPr lang="en-US" dirty="0"/>
          </a:p>
        </p:txBody>
      </p:sp>
      <p:sp>
        <p:nvSpPr>
          <p:cNvPr id="5" name="Footer Placeholder 4"/>
          <p:cNvSpPr>
            <a:spLocks noGrp="1"/>
          </p:cNvSpPr>
          <p:nvPr>
            <p:ph type="ftr" sz="quarter" idx="11"/>
          </p:nvPr>
        </p:nvSpPr>
        <p:spPr/>
        <p:txBody>
          <a:bodyPr/>
          <a:lstStyle/>
          <a:p>
            <a:pPr>
              <a:defRPr/>
            </a:pPr>
            <a:r>
              <a:rPr lang="en-US" smtClean="0"/>
              <a:t>ILC Damping Ring Technical Baseline Review</a:t>
            </a:r>
            <a:endParaRPr lang="en-US"/>
          </a:p>
        </p:txBody>
      </p:sp>
      <p:sp>
        <p:nvSpPr>
          <p:cNvPr id="6" name="Slide Number Placeholder 5"/>
          <p:cNvSpPr>
            <a:spLocks noGrp="1"/>
          </p:cNvSpPr>
          <p:nvPr>
            <p:ph type="sldNum" sz="quarter" idx="12"/>
          </p:nvPr>
        </p:nvSpPr>
        <p:spPr/>
        <p:txBody>
          <a:bodyPr/>
          <a:lstStyle/>
          <a:p>
            <a:pPr>
              <a:defRPr/>
            </a:pPr>
            <a:fld id="{66EBCDD8-490A-4340-8AFB-91AE61DAC24C}" type="slidenum">
              <a:rPr lang="en-US" smtClean="0"/>
              <a:pPr>
                <a:defRPr/>
              </a:pPr>
              <a:t>23</a:t>
            </a:fld>
            <a:endParaRPr lang="en-US" dirty="0"/>
          </a:p>
        </p:txBody>
      </p:sp>
      <p:sp>
        <p:nvSpPr>
          <p:cNvPr id="12" name="TextBox 11"/>
          <p:cNvSpPr txBox="1"/>
          <p:nvPr/>
        </p:nvSpPr>
        <p:spPr>
          <a:xfrm>
            <a:off x="5779145" y="1323975"/>
            <a:ext cx="2580643" cy="830997"/>
          </a:xfrm>
          <a:prstGeom prst="rect">
            <a:avLst/>
          </a:prstGeom>
          <a:noFill/>
        </p:spPr>
        <p:txBody>
          <a:bodyPr wrap="none" rtlCol="0">
            <a:spAutoFit/>
          </a:bodyPr>
          <a:lstStyle/>
          <a:p>
            <a:r>
              <a:rPr lang="en-US" sz="1600" dirty="0" smtClean="0">
                <a:latin typeface="+mn-lt"/>
              </a:rPr>
              <a:t>0.8×10</a:t>
            </a:r>
            <a:r>
              <a:rPr lang="en-US" sz="1600" baseline="30000" dirty="0" smtClean="0">
                <a:latin typeface="+mn-lt"/>
              </a:rPr>
              <a:t>10 </a:t>
            </a:r>
            <a:r>
              <a:rPr lang="en-US" sz="1600" dirty="0" smtClean="0">
                <a:latin typeface="+mn-lt"/>
              </a:rPr>
              <a:t>e+/bunch,</a:t>
            </a:r>
          </a:p>
          <a:p>
            <a:r>
              <a:rPr lang="en-US" sz="1600" dirty="0" smtClean="0">
                <a:latin typeface="+mn-lt"/>
              </a:rPr>
              <a:t>Each point:  </a:t>
            </a:r>
          </a:p>
          <a:p>
            <a:r>
              <a:rPr lang="en-US" sz="1600" dirty="0" smtClean="0">
                <a:latin typeface="+mn-lt"/>
              </a:rPr>
              <a:t>Average of 4K single-turn fits</a:t>
            </a:r>
          </a:p>
        </p:txBody>
      </p:sp>
      <p:sp>
        <p:nvSpPr>
          <p:cNvPr id="14" name="TextBox 13"/>
          <p:cNvSpPr txBox="1"/>
          <p:nvPr/>
        </p:nvSpPr>
        <p:spPr>
          <a:xfrm>
            <a:off x="5791200" y="4191000"/>
            <a:ext cx="1686980" cy="338554"/>
          </a:xfrm>
          <a:prstGeom prst="rect">
            <a:avLst/>
          </a:prstGeom>
          <a:noFill/>
        </p:spPr>
        <p:txBody>
          <a:bodyPr wrap="none" rtlCol="0">
            <a:spAutoFit/>
          </a:bodyPr>
          <a:lstStyle/>
          <a:p>
            <a:r>
              <a:rPr lang="en-US" sz="1600" dirty="0">
                <a:latin typeface="+mn-lt"/>
              </a:rPr>
              <a:t>2</a:t>
            </a:r>
            <a:r>
              <a:rPr lang="en-US" sz="1600" dirty="0" smtClean="0">
                <a:latin typeface="+mn-lt"/>
              </a:rPr>
              <a:t>×10</a:t>
            </a:r>
            <a:r>
              <a:rPr lang="en-US" sz="1600" baseline="30000" dirty="0" smtClean="0">
                <a:latin typeface="+mn-lt"/>
              </a:rPr>
              <a:t>10 </a:t>
            </a:r>
            <a:r>
              <a:rPr lang="en-US" sz="1600" dirty="0" smtClean="0">
                <a:latin typeface="+mn-lt"/>
              </a:rPr>
              <a:t>e+/bunch</a:t>
            </a:r>
          </a:p>
        </p:txBody>
      </p:sp>
      <p:sp>
        <p:nvSpPr>
          <p:cNvPr id="15" name="TextBox 14"/>
          <p:cNvSpPr txBox="1"/>
          <p:nvPr/>
        </p:nvSpPr>
        <p:spPr>
          <a:xfrm>
            <a:off x="876300" y="4076700"/>
            <a:ext cx="1505412" cy="584775"/>
          </a:xfrm>
          <a:prstGeom prst="rect">
            <a:avLst/>
          </a:prstGeom>
          <a:noFill/>
        </p:spPr>
        <p:txBody>
          <a:bodyPr wrap="none" rtlCol="0">
            <a:spAutoFit/>
          </a:bodyPr>
          <a:lstStyle/>
          <a:p>
            <a:r>
              <a:rPr lang="en-US" sz="1600" dirty="0" smtClean="0">
                <a:latin typeface="+mn-lt"/>
              </a:rPr>
              <a:t>Single Turn Fit</a:t>
            </a:r>
            <a:br>
              <a:rPr lang="en-US" sz="1600" dirty="0" smtClean="0">
                <a:latin typeface="+mn-lt"/>
              </a:rPr>
            </a:br>
            <a:r>
              <a:rPr lang="en-US" sz="1600" dirty="0" smtClean="0">
                <a:latin typeface="+mn-lt"/>
              </a:rPr>
              <a:t>Bunch 5</a:t>
            </a:r>
            <a:endParaRPr lang="en-US" sz="1600" dirty="0">
              <a:latin typeface="+mn-lt"/>
            </a:endParaRPr>
          </a:p>
        </p:txBody>
      </p:sp>
      <p:sp>
        <p:nvSpPr>
          <p:cNvPr id="17" name="Oval 16"/>
          <p:cNvSpPr/>
          <p:nvPr/>
        </p:nvSpPr>
        <p:spPr>
          <a:xfrm>
            <a:off x="6638925" y="4724400"/>
            <a:ext cx="1133475" cy="952500"/>
          </a:xfrm>
          <a:prstGeom prst="ellipse">
            <a:avLst/>
          </a:prstGeom>
          <a:no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5257800" y="3733800"/>
            <a:ext cx="1447800" cy="1295400"/>
          </a:xfrm>
          <a:prstGeom prst="straightConnector1">
            <a:avLst/>
          </a:prstGeom>
          <a:ln w="25400">
            <a:solidFill>
              <a:srgbClr val="000066"/>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19600" y="2895600"/>
            <a:ext cx="1255472" cy="830997"/>
          </a:xfrm>
          <a:prstGeom prst="rect">
            <a:avLst/>
          </a:prstGeom>
          <a:noFill/>
        </p:spPr>
        <p:txBody>
          <a:bodyPr wrap="none" rtlCol="0">
            <a:spAutoFit/>
          </a:bodyPr>
          <a:lstStyle/>
          <a:p>
            <a:r>
              <a:rPr lang="en-US" sz="1600" dirty="0" smtClean="0">
                <a:solidFill>
                  <a:srgbClr val="000066"/>
                </a:solidFill>
                <a:latin typeface="+mn-lt"/>
              </a:rPr>
              <a:t>Consistent</a:t>
            </a:r>
            <a:br>
              <a:rPr lang="en-US" sz="1600" dirty="0" smtClean="0">
                <a:solidFill>
                  <a:srgbClr val="000066"/>
                </a:solidFill>
                <a:latin typeface="+mn-lt"/>
              </a:rPr>
            </a:br>
            <a:r>
              <a:rPr lang="en-US" sz="1600" dirty="0" smtClean="0">
                <a:solidFill>
                  <a:srgbClr val="000066"/>
                </a:solidFill>
                <a:latin typeface="+mn-lt"/>
              </a:rPr>
              <a:t>with onset</a:t>
            </a:r>
            <a:br>
              <a:rPr lang="en-US" sz="1600" dirty="0" smtClean="0">
                <a:solidFill>
                  <a:srgbClr val="000066"/>
                </a:solidFill>
                <a:latin typeface="+mn-lt"/>
              </a:rPr>
            </a:br>
            <a:r>
              <a:rPr lang="en-US" sz="1600" dirty="0" smtClean="0">
                <a:solidFill>
                  <a:srgbClr val="000066"/>
                </a:solidFill>
                <a:latin typeface="+mn-lt"/>
              </a:rPr>
              <a:t>of instability</a:t>
            </a:r>
          </a:p>
        </p:txBody>
      </p:sp>
      <p:sp>
        <p:nvSpPr>
          <p:cNvPr id="27" name="Oval 26"/>
          <p:cNvSpPr/>
          <p:nvPr/>
        </p:nvSpPr>
        <p:spPr>
          <a:xfrm>
            <a:off x="5715000" y="5852160"/>
            <a:ext cx="1133475" cy="238125"/>
          </a:xfrm>
          <a:prstGeom prst="ellipse">
            <a:avLst/>
          </a:prstGeom>
          <a:no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5172075" y="5943600"/>
            <a:ext cx="542925" cy="1588"/>
          </a:xfrm>
          <a:prstGeom prst="straightConnector1">
            <a:avLst/>
          </a:prstGeom>
          <a:ln w="25400">
            <a:solidFill>
              <a:srgbClr val="000066"/>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286250" y="5528101"/>
            <a:ext cx="1152880" cy="830997"/>
          </a:xfrm>
          <a:prstGeom prst="rect">
            <a:avLst/>
          </a:prstGeom>
          <a:noFill/>
        </p:spPr>
        <p:txBody>
          <a:bodyPr wrap="none" rtlCol="0">
            <a:spAutoFit/>
          </a:bodyPr>
          <a:lstStyle/>
          <a:p>
            <a:pPr algn="ctr"/>
            <a:r>
              <a:rPr lang="en-US" sz="1600" dirty="0" smtClean="0">
                <a:solidFill>
                  <a:srgbClr val="000066"/>
                </a:solidFill>
                <a:latin typeface="+mn-lt"/>
              </a:rPr>
              <a:t>Consistent</a:t>
            </a:r>
            <a:br>
              <a:rPr lang="en-US" sz="1600" dirty="0" smtClean="0">
                <a:solidFill>
                  <a:srgbClr val="000066"/>
                </a:solidFill>
                <a:latin typeface="+mn-lt"/>
              </a:rPr>
            </a:br>
            <a:r>
              <a:rPr lang="en-US" sz="1600" dirty="0" smtClean="0">
                <a:solidFill>
                  <a:srgbClr val="000066"/>
                </a:solidFill>
                <a:latin typeface="+mn-lt"/>
              </a:rPr>
              <a:t>with </a:t>
            </a:r>
            <a:br>
              <a:rPr lang="en-US" sz="1600" dirty="0" smtClean="0">
                <a:solidFill>
                  <a:srgbClr val="000066"/>
                </a:solidFill>
                <a:latin typeface="+mn-lt"/>
              </a:rPr>
            </a:br>
            <a:r>
              <a:rPr lang="en-US" sz="1600" dirty="0" smtClean="0">
                <a:solidFill>
                  <a:srgbClr val="000066"/>
                </a:solidFill>
                <a:latin typeface="+mn-lt"/>
              </a:rPr>
              <a:t>20 pm-</a:t>
            </a:r>
            <a:r>
              <a:rPr lang="en-US" sz="1600" dirty="0" err="1" smtClean="0">
                <a:solidFill>
                  <a:srgbClr val="000066"/>
                </a:solidFill>
                <a:latin typeface="+mn-lt"/>
              </a:rPr>
              <a:t>rad</a:t>
            </a:r>
            <a:endParaRPr lang="en-US" sz="1600" dirty="0" smtClean="0">
              <a:solidFill>
                <a:srgbClr val="000066"/>
              </a:solidFill>
              <a:latin typeface="+mn-lt"/>
            </a:endParaRPr>
          </a:p>
        </p:txBody>
      </p:sp>
      <p:sp>
        <p:nvSpPr>
          <p:cNvPr id="3" name="TextBox 2"/>
          <p:cNvSpPr txBox="1"/>
          <p:nvPr/>
        </p:nvSpPr>
        <p:spPr>
          <a:xfrm>
            <a:off x="4191000" y="3962400"/>
            <a:ext cx="1295400" cy="1200329"/>
          </a:xfrm>
          <a:prstGeom prst="rect">
            <a:avLst/>
          </a:prstGeom>
          <a:noFill/>
        </p:spPr>
        <p:txBody>
          <a:bodyPr wrap="square" rtlCol="0">
            <a:spAutoFit/>
          </a:bodyPr>
          <a:lstStyle/>
          <a:p>
            <a:r>
              <a:rPr lang="en-US" sz="1800" dirty="0" smtClean="0"/>
              <a:t>Sub-threshold emittance growth?</a:t>
            </a:r>
            <a:endParaRPr lang="en-US" sz="1800" dirty="0"/>
          </a:p>
        </p:txBody>
      </p:sp>
      <p:cxnSp>
        <p:nvCxnSpPr>
          <p:cNvPr id="9" name="Straight Arrow Connector 8"/>
          <p:cNvCxnSpPr/>
          <p:nvPr/>
        </p:nvCxnSpPr>
        <p:spPr>
          <a:xfrm>
            <a:off x="5257800" y="4724400"/>
            <a:ext cx="1447800" cy="99060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0633029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p:bldP spid="27" grpId="0" animBg="1"/>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0" y="609600"/>
            <a:ext cx="8915400" cy="3962400"/>
          </a:xfrm>
        </p:spPr>
        <p:txBody>
          <a:bodyPr/>
          <a:lstStyle/>
          <a:p>
            <a:r>
              <a:rPr lang="en-US" sz="2000" dirty="0">
                <a:solidFill>
                  <a:schemeClr val="tx1"/>
                </a:solidFill>
              </a:rPr>
              <a:t>The basic observation is that, under a variety of conditions, single-bunch frequency spectra in multi-bunch positron trains exhibit the m=+/- 1 head-tail (HT) lines, separated from the vertical line by </a:t>
            </a:r>
            <a:r>
              <a:rPr lang="en-US" sz="2000" dirty="0" smtClean="0">
                <a:solidFill>
                  <a:schemeClr val="tx1"/>
                </a:solidFill>
              </a:rPr>
              <a:t>about the </a:t>
            </a:r>
            <a:r>
              <a:rPr lang="en-US" sz="2000" dirty="0">
                <a:solidFill>
                  <a:schemeClr val="tx1"/>
                </a:solidFill>
              </a:rPr>
              <a:t>synchrotron frequency, for some of the bunches during the train. </a:t>
            </a:r>
            <a:r>
              <a:rPr lang="en-US" sz="2000" dirty="0" smtClean="0">
                <a:solidFill>
                  <a:schemeClr val="tx1"/>
                </a:solidFill>
              </a:rPr>
              <a:t>Beam size blowup is observed for roughly the same bunches as the HT lines.</a:t>
            </a:r>
            <a:endParaRPr lang="en-US" sz="2000" dirty="0">
              <a:solidFill>
                <a:schemeClr val="tx1"/>
              </a:solidFill>
            </a:endParaRPr>
          </a:p>
          <a:p>
            <a:r>
              <a:rPr lang="en-US" sz="2000" dirty="0">
                <a:solidFill>
                  <a:schemeClr val="tx1"/>
                </a:solidFill>
              </a:rPr>
              <a:t>For a 30 bunch train with 0.75 mA/bunch, the onset of these lines occurs at a cloud density (near the beam) of around 9x10</a:t>
            </a:r>
            <a:r>
              <a:rPr lang="en-US" sz="2000" baseline="30000" dirty="0">
                <a:solidFill>
                  <a:schemeClr val="tx1"/>
                </a:solidFill>
              </a:rPr>
              <a:t>11</a:t>
            </a:r>
            <a:r>
              <a:rPr lang="en-US" sz="2000" dirty="0">
                <a:solidFill>
                  <a:schemeClr val="tx1"/>
                </a:solidFill>
              </a:rPr>
              <a:t>/m</a:t>
            </a:r>
            <a:r>
              <a:rPr lang="en-US" sz="2000" baseline="30000" dirty="0">
                <a:solidFill>
                  <a:schemeClr val="tx1"/>
                </a:solidFill>
              </a:rPr>
              <a:t>-3</a:t>
            </a:r>
            <a:r>
              <a:rPr lang="en-US" sz="2000" dirty="0" smtClean="0">
                <a:solidFill>
                  <a:schemeClr val="tx1"/>
                </a:solidFill>
              </a:rPr>
              <a:t>. </a:t>
            </a:r>
            <a:r>
              <a:rPr lang="en-US" sz="2000" dirty="0" smtClean="0">
                <a:solidFill>
                  <a:srgbClr val="FF0000"/>
                </a:solidFill>
              </a:rPr>
              <a:t>(Important </a:t>
            </a:r>
            <a:r>
              <a:rPr lang="en-US" sz="2000" dirty="0" smtClean="0">
                <a:solidFill>
                  <a:srgbClr val="FF0000"/>
                </a:solidFill>
              </a:rPr>
              <a:t>for benchmarking simulations-&gt; </a:t>
            </a:r>
            <a:r>
              <a:rPr lang="en-US" sz="2000" dirty="0" smtClean="0">
                <a:solidFill>
                  <a:srgbClr val="FF0000"/>
                </a:solidFill>
              </a:rPr>
              <a:t>ILC DR extrapolations.)</a:t>
            </a:r>
            <a:endParaRPr lang="en-US" sz="2000" dirty="0">
              <a:solidFill>
                <a:srgbClr val="FF0000"/>
              </a:solidFill>
            </a:endParaRPr>
          </a:p>
          <a:p>
            <a:r>
              <a:rPr lang="en-US" sz="2000" dirty="0" smtClean="0">
                <a:solidFill>
                  <a:schemeClr val="tx1"/>
                </a:solidFill>
              </a:rPr>
              <a:t>The </a:t>
            </a:r>
            <a:r>
              <a:rPr lang="en-US" sz="2000" dirty="0">
                <a:solidFill>
                  <a:schemeClr val="tx1"/>
                </a:solidFill>
              </a:rPr>
              <a:t>onset of the HT lines depends strongly on the vertical chromaticity, the beam current and the number of </a:t>
            </a:r>
            <a:r>
              <a:rPr lang="en-US" sz="2000" dirty="0" smtClean="0">
                <a:solidFill>
                  <a:schemeClr val="tx1"/>
                </a:solidFill>
              </a:rPr>
              <a:t>bunches. There </a:t>
            </a:r>
            <a:r>
              <a:rPr lang="en-US" sz="2000" dirty="0">
                <a:solidFill>
                  <a:schemeClr val="tx1"/>
                </a:solidFill>
              </a:rPr>
              <a:t>is a weak dependence on the synchrotron tune, the vertical beam size, the vertical feedback. </a:t>
            </a:r>
            <a:endParaRPr lang="en-US" sz="2000" dirty="0" smtClean="0">
              <a:solidFill>
                <a:schemeClr val="tx1"/>
              </a:solidFill>
            </a:endParaRPr>
          </a:p>
        </p:txBody>
      </p:sp>
      <p:sp>
        <p:nvSpPr>
          <p:cNvPr id="6" name="TextBox 5"/>
          <p:cNvSpPr txBox="1"/>
          <p:nvPr/>
        </p:nvSpPr>
        <p:spPr>
          <a:xfrm>
            <a:off x="1066800" y="0"/>
            <a:ext cx="8208096" cy="584776"/>
          </a:xfrm>
          <a:prstGeom prst="rect">
            <a:avLst/>
          </a:prstGeom>
          <a:noFill/>
        </p:spPr>
        <p:txBody>
          <a:bodyPr wrap="none" rtlCol="0">
            <a:spAutoFit/>
          </a:bodyPr>
          <a:lstStyle/>
          <a:p>
            <a:r>
              <a:rPr lang="en-US" sz="3200" dirty="0" smtClean="0">
                <a:solidFill>
                  <a:srgbClr val="FFFF00"/>
                </a:solidFill>
              </a:rPr>
              <a:t>Summary of  Key Beam Dynamics Observations</a:t>
            </a:r>
            <a:endParaRPr lang="en-US" sz="3200" dirty="0"/>
          </a:p>
        </p:txBody>
      </p:sp>
      <p:sp>
        <p:nvSpPr>
          <p:cNvPr id="2" name="Rectangle 1"/>
          <p:cNvSpPr/>
          <p:nvPr/>
        </p:nvSpPr>
        <p:spPr>
          <a:xfrm>
            <a:off x="152400" y="4419600"/>
            <a:ext cx="7543800" cy="2554545"/>
          </a:xfrm>
          <a:prstGeom prst="rect">
            <a:avLst/>
          </a:prstGeom>
        </p:spPr>
        <p:txBody>
          <a:bodyPr wrap="square">
            <a:spAutoFit/>
          </a:bodyPr>
          <a:lstStyle/>
          <a:p>
            <a:pPr marL="285750" indent="-285750">
              <a:buFont typeface="Arial"/>
              <a:buChar char="•"/>
            </a:pPr>
            <a:r>
              <a:rPr lang="en-US" sz="2000" dirty="0">
                <a:latin typeface="+mn-lt"/>
              </a:rPr>
              <a:t>Under some conditions, the first bunch in the train also exhibits a head-tail line and is blown up. The presence of a “precursor” bunch eliminates these effects. The implication is that there is a significant cloud density “trapped” near the beam which lasts at least a few microseconds</a:t>
            </a:r>
            <a:r>
              <a:rPr lang="en-US" sz="2000" dirty="0" smtClean="0">
                <a:latin typeface="+mn-lt"/>
              </a:rPr>
              <a:t>. </a:t>
            </a:r>
            <a:endParaRPr lang="en-US" sz="2000" dirty="0">
              <a:latin typeface="+mn-lt"/>
            </a:endParaRPr>
          </a:p>
          <a:p>
            <a:pPr marL="285750" indent="-285750">
              <a:buFont typeface="Arial"/>
              <a:buChar char="•"/>
            </a:pPr>
            <a:r>
              <a:rPr lang="en-US" sz="2000" dirty="0">
                <a:latin typeface="+mn-lt"/>
              </a:rPr>
              <a:t>There may be some incoherent emittance growth prior to the onset of the coherent </a:t>
            </a:r>
            <a:r>
              <a:rPr lang="en-US" sz="2000" dirty="0" smtClean="0">
                <a:latin typeface="+mn-lt"/>
              </a:rPr>
              <a:t>instability.</a:t>
            </a:r>
            <a:endParaRPr lang="en-US" sz="2000" dirty="0">
              <a:solidFill>
                <a:srgbClr val="FF0000"/>
              </a:solidFill>
              <a:latin typeface="+mn-lt"/>
            </a:endParaRPr>
          </a:p>
          <a:p>
            <a:endParaRPr lang="en-US" sz="2000" dirty="0">
              <a:latin typeface="+mn-lt"/>
            </a:endParaRPr>
          </a:p>
        </p:txBody>
      </p:sp>
      <p:sp>
        <p:nvSpPr>
          <p:cNvPr id="3" name="Rectangle 2"/>
          <p:cNvSpPr/>
          <p:nvPr/>
        </p:nvSpPr>
        <p:spPr>
          <a:xfrm>
            <a:off x="7696200" y="4724400"/>
            <a:ext cx="1447800" cy="1323439"/>
          </a:xfrm>
          <a:prstGeom prst="rect">
            <a:avLst/>
          </a:prstGeom>
        </p:spPr>
        <p:txBody>
          <a:bodyPr wrap="square">
            <a:spAutoFit/>
          </a:bodyPr>
          <a:lstStyle/>
          <a:p>
            <a:r>
              <a:rPr lang="en-US" sz="2000" dirty="0" smtClean="0">
                <a:solidFill>
                  <a:srgbClr val="FF0000"/>
                </a:solidFill>
              </a:rPr>
              <a:t>Both effects </a:t>
            </a:r>
            <a:r>
              <a:rPr lang="en-US" sz="2000" dirty="0">
                <a:solidFill>
                  <a:srgbClr val="FF0000"/>
                </a:solidFill>
              </a:rPr>
              <a:t>c</a:t>
            </a:r>
            <a:r>
              <a:rPr lang="en-US" sz="2000" dirty="0" smtClean="0">
                <a:solidFill>
                  <a:srgbClr val="FF0000"/>
                </a:solidFill>
              </a:rPr>
              <a:t>ould </a:t>
            </a:r>
            <a:r>
              <a:rPr lang="en-US" sz="2000" dirty="0">
                <a:solidFill>
                  <a:srgbClr val="FF0000"/>
                </a:solidFill>
              </a:rPr>
              <a:t>be important for ILC </a:t>
            </a:r>
            <a:r>
              <a:rPr lang="en-US" sz="2000" dirty="0" smtClean="0">
                <a:solidFill>
                  <a:srgbClr val="FF0000"/>
                </a:solidFill>
              </a:rPr>
              <a:t>DR.</a:t>
            </a:r>
            <a:endParaRPr lang="en-US" sz="2000" dirty="0"/>
          </a:p>
        </p:txBody>
      </p:sp>
    </p:spTree>
    <p:extLst>
      <p:ext uri="{BB962C8B-B14F-4D97-AF65-F5344CB8AC3E}">
        <p14:creationId xmlns:p14="http://schemas.microsoft.com/office/powerpoint/2010/main" val="289712903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09600"/>
            <a:ext cx="3962400" cy="3200400"/>
          </a:xfrm>
        </p:spPr>
        <p:txBody>
          <a:bodyPr/>
          <a:lstStyle/>
          <a:p>
            <a:r>
              <a:rPr lang="en-US" sz="2000" dirty="0" smtClean="0"/>
              <a:t>CMAD simulations</a:t>
            </a:r>
            <a:br>
              <a:rPr lang="en-US" sz="2000" dirty="0" smtClean="0"/>
            </a:br>
            <a:r>
              <a:rPr lang="en-US" sz="2000" dirty="0" smtClean="0"/>
              <a:t>are being validated</a:t>
            </a:r>
            <a:br>
              <a:rPr lang="en-US" sz="2000" dirty="0" smtClean="0"/>
            </a:br>
            <a:r>
              <a:rPr lang="en-US" sz="2000" dirty="0" smtClean="0"/>
              <a:t>against CESRTA measurements and </a:t>
            </a:r>
            <a:br>
              <a:rPr lang="en-US" sz="2000" dirty="0" smtClean="0"/>
            </a:br>
            <a:r>
              <a:rPr lang="en-US" sz="2000" dirty="0" smtClean="0"/>
              <a:t>applied to analysis </a:t>
            </a:r>
            <a:br>
              <a:rPr lang="en-US" sz="2000" dirty="0" smtClean="0"/>
            </a:br>
            <a:r>
              <a:rPr lang="en-US" sz="2000" dirty="0" smtClean="0"/>
              <a:t>of the ILC DR.</a:t>
            </a:r>
          </a:p>
          <a:p>
            <a:r>
              <a:rPr lang="en-US" sz="2000" dirty="0" smtClean="0"/>
              <a:t>Emittance growth starts at a cloud density not far from what is observed experimentally.</a:t>
            </a:r>
          </a:p>
        </p:txBody>
      </p:sp>
      <p:sp>
        <p:nvSpPr>
          <p:cNvPr id="3" name="Title 2"/>
          <p:cNvSpPr>
            <a:spLocks noGrp="1"/>
          </p:cNvSpPr>
          <p:nvPr>
            <p:ph type="title"/>
          </p:nvPr>
        </p:nvSpPr>
        <p:spPr/>
        <p:txBody>
          <a:bodyPr/>
          <a:lstStyle/>
          <a:p>
            <a:r>
              <a:rPr lang="en-US" dirty="0" smtClean="0"/>
              <a:t>CMAD Simulations (SLAC, Cornell)</a:t>
            </a:r>
            <a:endParaRPr lang="en-US" dirty="0"/>
          </a:p>
        </p:txBody>
      </p:sp>
      <p:sp>
        <p:nvSpPr>
          <p:cNvPr id="4" name="Date Placeholder 3"/>
          <p:cNvSpPr>
            <a:spLocks noGrp="1"/>
          </p:cNvSpPr>
          <p:nvPr>
            <p:ph type="dt" sz="half" idx="10"/>
          </p:nvPr>
        </p:nvSpPr>
        <p:spPr/>
        <p:txBody>
          <a:bodyPr/>
          <a:lstStyle/>
          <a:p>
            <a:pPr>
              <a:defRPr/>
            </a:pPr>
            <a:r>
              <a:rPr lang="en-US" smtClean="0"/>
              <a:t>July 7, 2011</a:t>
            </a:r>
            <a:endParaRPr lang="en-US"/>
          </a:p>
        </p:txBody>
      </p:sp>
      <p:sp>
        <p:nvSpPr>
          <p:cNvPr id="5" name="Footer Placeholder 4"/>
          <p:cNvSpPr>
            <a:spLocks noGrp="1"/>
          </p:cNvSpPr>
          <p:nvPr>
            <p:ph type="ftr" sz="quarter" idx="11"/>
          </p:nvPr>
        </p:nvSpPr>
        <p:spPr/>
        <p:txBody>
          <a:bodyPr/>
          <a:lstStyle/>
          <a:p>
            <a:pPr>
              <a:defRPr/>
            </a:pPr>
            <a:r>
              <a:rPr lang="en-US" smtClean="0"/>
              <a:t>ILC Damping Ring Technical Baseline Review</a:t>
            </a:r>
            <a:endParaRPr lang="en-US"/>
          </a:p>
        </p:txBody>
      </p:sp>
      <p:sp>
        <p:nvSpPr>
          <p:cNvPr id="6" name="Slide Number Placeholder 5"/>
          <p:cNvSpPr>
            <a:spLocks noGrp="1"/>
          </p:cNvSpPr>
          <p:nvPr>
            <p:ph type="sldNum" sz="quarter" idx="12"/>
          </p:nvPr>
        </p:nvSpPr>
        <p:spPr/>
        <p:txBody>
          <a:bodyPr/>
          <a:lstStyle/>
          <a:p>
            <a:pPr>
              <a:defRPr/>
            </a:pPr>
            <a:fld id="{66EBCDD8-490A-4340-8AFB-91AE61DAC24C}" type="slidenum">
              <a:rPr lang="en-US" smtClean="0"/>
              <a:pPr>
                <a:defRPr/>
              </a:pPr>
              <a:t>25</a:t>
            </a:fld>
            <a:endParaRPr lang="en-US"/>
          </a:p>
        </p:txBody>
      </p:sp>
      <p:pic>
        <p:nvPicPr>
          <p:cNvPr id="8" name="Picture 7"/>
          <p:cNvPicPr>
            <a:picLocks noChangeAspect="1"/>
          </p:cNvPicPr>
          <p:nvPr/>
        </p:nvPicPr>
        <p:blipFill>
          <a:blip r:embed="rId2"/>
          <a:stretch>
            <a:fillRect/>
          </a:stretch>
        </p:blipFill>
        <p:spPr>
          <a:xfrm>
            <a:off x="76201" y="3888154"/>
            <a:ext cx="4190999" cy="2665046"/>
          </a:xfrm>
          <a:prstGeom prst="rect">
            <a:avLst/>
          </a:prstGeom>
        </p:spPr>
      </p:pic>
      <p:pic>
        <p:nvPicPr>
          <p:cNvPr id="9" name="Picture 8"/>
          <p:cNvPicPr>
            <a:picLocks noChangeAspect="1"/>
          </p:cNvPicPr>
          <p:nvPr/>
        </p:nvPicPr>
        <p:blipFill>
          <a:blip r:embed="rId3"/>
          <a:stretch>
            <a:fillRect/>
          </a:stretch>
        </p:blipFill>
        <p:spPr>
          <a:xfrm>
            <a:off x="4343400" y="3886200"/>
            <a:ext cx="4697638" cy="2667000"/>
          </a:xfrm>
          <a:prstGeom prst="rect">
            <a:avLst/>
          </a:prstGeom>
        </p:spPr>
      </p:pic>
      <p:pic>
        <p:nvPicPr>
          <p:cNvPr id="10" name="Picture 9" descr="specty-v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609600"/>
            <a:ext cx="5486400" cy="3200400"/>
          </a:xfrm>
          <a:prstGeom prst="rect">
            <a:avLst/>
          </a:prstGeom>
          <a:solidFill>
            <a:schemeClr val="bg1">
              <a:lumMod val="85000"/>
            </a:schemeClr>
          </a:solidFill>
        </p:spPr>
      </p:pic>
    </p:spTree>
    <p:extLst>
      <p:ext uri="{BB962C8B-B14F-4D97-AF65-F5344CB8AC3E}">
        <p14:creationId xmlns:p14="http://schemas.microsoft.com/office/powerpoint/2010/main" val="22765447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178300" y="3320143"/>
            <a:ext cx="4953000" cy="3537857"/>
          </a:xfrm>
          <a:prstGeom prst="rect">
            <a:avLst/>
          </a:prstGeom>
        </p:spPr>
      </p:pic>
      <p:sp>
        <p:nvSpPr>
          <p:cNvPr id="2" name="Content Placeholder 1"/>
          <p:cNvSpPr>
            <a:spLocks noGrp="1"/>
          </p:cNvSpPr>
          <p:nvPr>
            <p:ph idx="1"/>
          </p:nvPr>
        </p:nvSpPr>
        <p:spPr>
          <a:xfrm>
            <a:off x="0" y="762000"/>
            <a:ext cx="4419600" cy="4419600"/>
          </a:xfrm>
        </p:spPr>
        <p:txBody>
          <a:bodyPr/>
          <a:lstStyle/>
          <a:p>
            <a:r>
              <a:rPr lang="en-US" sz="2000" dirty="0" smtClean="0"/>
              <a:t>Simulations for 2 </a:t>
            </a:r>
            <a:r>
              <a:rPr lang="en-US" sz="2000" dirty="0" err="1" smtClean="0"/>
              <a:t>GeV</a:t>
            </a:r>
            <a:r>
              <a:rPr lang="en-US" sz="2000" dirty="0" smtClean="0"/>
              <a:t> </a:t>
            </a:r>
            <a:r>
              <a:rPr lang="en-US" sz="2000" dirty="0" err="1" smtClean="0"/>
              <a:t>CesrTA</a:t>
            </a:r>
            <a:r>
              <a:rPr lang="en-US" sz="2000" dirty="0"/>
              <a:t> </a:t>
            </a:r>
            <a:r>
              <a:rPr lang="en-US" sz="2000" dirty="0" smtClean="0"/>
              <a:t>show beam size growth, and  head-tail line emergence, at a cloud density close to what is measured.</a:t>
            </a:r>
          </a:p>
          <a:p>
            <a:r>
              <a:rPr lang="en-US" sz="2000" dirty="0" smtClean="0"/>
              <a:t>5 </a:t>
            </a:r>
            <a:r>
              <a:rPr lang="en-US" sz="2000" dirty="0" err="1" smtClean="0"/>
              <a:t>GeV</a:t>
            </a:r>
            <a:r>
              <a:rPr lang="en-US" sz="2000" dirty="0" smtClean="0"/>
              <a:t> simulations show splitting of dipole line, also seen in the data.</a:t>
            </a:r>
          </a:p>
          <a:p>
            <a:r>
              <a:rPr lang="en-US" sz="2000" dirty="0" smtClean="0"/>
              <a:t>Simulations show very little incoherent emittance growth below threshold for </a:t>
            </a:r>
            <a:r>
              <a:rPr lang="en-US" sz="2000" dirty="0" err="1" smtClean="0"/>
              <a:t>CesrTA</a:t>
            </a:r>
            <a:r>
              <a:rPr lang="en-US" sz="2000" dirty="0" smtClean="0"/>
              <a:t>.</a:t>
            </a:r>
          </a:p>
          <a:p>
            <a:r>
              <a:rPr lang="en-US" sz="2000" dirty="0" smtClean="0"/>
              <a:t>These simulations predict a threshold of about 2x10</a:t>
            </a:r>
            <a:r>
              <a:rPr lang="en-US" sz="2000" baseline="30000" dirty="0" smtClean="0"/>
              <a:t>11</a:t>
            </a:r>
            <a:r>
              <a:rPr lang="en-US" sz="2000" dirty="0" smtClean="0"/>
              <a:t>/m</a:t>
            </a:r>
            <a:r>
              <a:rPr lang="en-US" sz="2000" baseline="30000" dirty="0" smtClean="0"/>
              <a:t>3</a:t>
            </a:r>
            <a:r>
              <a:rPr lang="en-US" sz="2000" dirty="0" smtClean="0"/>
              <a:t> for a 6.4 km ILCDR with </a:t>
            </a:r>
            <a:r>
              <a:rPr lang="en-US" sz="2000" dirty="0" smtClean="0">
                <a:latin typeface="Symbol" charset="2"/>
                <a:cs typeface="Symbol" charset="2"/>
              </a:rPr>
              <a:t>a </a:t>
            </a:r>
            <a:r>
              <a:rPr lang="en-US" sz="2000" dirty="0" smtClean="0"/>
              <a:t>=4x10</a:t>
            </a:r>
            <a:r>
              <a:rPr lang="en-US" sz="2000" baseline="30000" dirty="0" smtClean="0"/>
              <a:t>-4</a:t>
            </a:r>
            <a:endParaRPr lang="en-US" sz="2000" dirty="0" smtClean="0"/>
          </a:p>
        </p:txBody>
      </p:sp>
      <p:sp>
        <p:nvSpPr>
          <p:cNvPr id="3" name="Title 2"/>
          <p:cNvSpPr>
            <a:spLocks noGrp="1"/>
          </p:cNvSpPr>
          <p:nvPr>
            <p:ph type="title"/>
          </p:nvPr>
        </p:nvSpPr>
        <p:spPr>
          <a:xfrm>
            <a:off x="-533400" y="0"/>
            <a:ext cx="6629400" cy="533400"/>
          </a:xfrm>
        </p:spPr>
        <p:txBody>
          <a:bodyPr/>
          <a:lstStyle/>
          <a:p>
            <a:r>
              <a:rPr lang="en-US" dirty="0" smtClean="0"/>
              <a:t>PEHTS Simulations (KEK)</a:t>
            </a:r>
            <a:endParaRPr lang="en-US" dirty="0"/>
          </a:p>
        </p:txBody>
      </p:sp>
      <p:sp>
        <p:nvSpPr>
          <p:cNvPr id="4" name="Date Placeholder 3"/>
          <p:cNvSpPr>
            <a:spLocks noGrp="1"/>
          </p:cNvSpPr>
          <p:nvPr>
            <p:ph type="dt" sz="half" idx="10"/>
          </p:nvPr>
        </p:nvSpPr>
        <p:spPr/>
        <p:txBody>
          <a:bodyPr/>
          <a:lstStyle/>
          <a:p>
            <a:pPr>
              <a:defRPr/>
            </a:pPr>
            <a:r>
              <a:rPr lang="en-US" smtClean="0"/>
              <a:t>July 7, 2011</a:t>
            </a:r>
            <a:endParaRPr lang="en-US"/>
          </a:p>
        </p:txBody>
      </p:sp>
      <p:sp>
        <p:nvSpPr>
          <p:cNvPr id="5" name="Footer Placeholder 4"/>
          <p:cNvSpPr>
            <a:spLocks noGrp="1"/>
          </p:cNvSpPr>
          <p:nvPr>
            <p:ph type="ftr" sz="quarter" idx="11"/>
          </p:nvPr>
        </p:nvSpPr>
        <p:spPr/>
        <p:txBody>
          <a:bodyPr/>
          <a:lstStyle/>
          <a:p>
            <a:pPr>
              <a:defRPr/>
            </a:pPr>
            <a:r>
              <a:rPr lang="en-US" smtClean="0"/>
              <a:t>ILC Damping Ring Technical Baseline Review</a:t>
            </a:r>
            <a:endParaRPr lang="en-US"/>
          </a:p>
        </p:txBody>
      </p:sp>
      <p:sp>
        <p:nvSpPr>
          <p:cNvPr id="6" name="Slide Number Placeholder 5"/>
          <p:cNvSpPr>
            <a:spLocks noGrp="1"/>
          </p:cNvSpPr>
          <p:nvPr>
            <p:ph type="sldNum" sz="quarter" idx="12"/>
          </p:nvPr>
        </p:nvSpPr>
        <p:spPr/>
        <p:txBody>
          <a:bodyPr/>
          <a:lstStyle/>
          <a:p>
            <a:pPr>
              <a:defRPr/>
            </a:pPr>
            <a:fld id="{66EBCDD8-490A-4340-8AFB-91AE61DAC24C}" type="slidenum">
              <a:rPr lang="en-US" smtClean="0"/>
              <a:pPr>
                <a:defRPr/>
              </a:pPr>
              <a:t>26</a:t>
            </a:fld>
            <a:endParaRPr lang="en-US"/>
          </a:p>
        </p:txBody>
      </p:sp>
      <p:pic>
        <p:nvPicPr>
          <p:cNvPr id="15" name="Picture 14"/>
          <p:cNvPicPr>
            <a:picLocks noChangeAspect="1"/>
          </p:cNvPicPr>
          <p:nvPr/>
        </p:nvPicPr>
        <p:blipFill>
          <a:blip r:embed="rId3"/>
          <a:stretch>
            <a:fillRect/>
          </a:stretch>
        </p:blipFill>
        <p:spPr>
          <a:xfrm>
            <a:off x="4839045" y="609600"/>
            <a:ext cx="4152555" cy="2895600"/>
          </a:xfrm>
          <a:prstGeom prst="rect">
            <a:avLst/>
          </a:prstGeom>
        </p:spPr>
      </p:pic>
      <p:sp>
        <p:nvSpPr>
          <p:cNvPr id="16" name="TextBox 15"/>
          <p:cNvSpPr txBox="1"/>
          <p:nvPr/>
        </p:nvSpPr>
        <p:spPr>
          <a:xfrm>
            <a:off x="304800" y="5410200"/>
            <a:ext cx="4114800" cy="1077218"/>
          </a:xfrm>
          <a:prstGeom prst="rect">
            <a:avLst/>
          </a:prstGeom>
          <a:noFill/>
        </p:spPr>
        <p:txBody>
          <a:bodyPr wrap="square" rtlCol="0">
            <a:spAutoFit/>
          </a:bodyPr>
          <a:lstStyle/>
          <a:p>
            <a:r>
              <a:rPr lang="en-US" sz="1600" dirty="0" smtClean="0"/>
              <a:t>From Jin et al, “Electron </a:t>
            </a:r>
            <a:r>
              <a:rPr lang="en-US" sz="1600" dirty="0"/>
              <a:t>Cloud Effects in Cornell Electron Storage Ring Test Accelerator</a:t>
            </a:r>
          </a:p>
          <a:p>
            <a:r>
              <a:rPr lang="en-US" sz="1600" dirty="0"/>
              <a:t>and International Linear Collider Damping </a:t>
            </a:r>
            <a:r>
              <a:rPr lang="en-US" sz="1600" dirty="0" smtClean="0"/>
              <a:t>Ring”, JJAP50 (2011) 026401</a:t>
            </a:r>
            <a:endParaRPr lang="en-US" sz="1600" dirty="0"/>
          </a:p>
        </p:txBody>
      </p:sp>
    </p:spTree>
    <p:extLst>
      <p:ext uri="{BB962C8B-B14F-4D97-AF65-F5344CB8AC3E}">
        <p14:creationId xmlns:p14="http://schemas.microsoft.com/office/powerpoint/2010/main" val="250434456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July 7, 2011</a:t>
            </a:r>
            <a:endParaRPr lang="en-US"/>
          </a:p>
        </p:txBody>
      </p:sp>
      <p:sp>
        <p:nvSpPr>
          <p:cNvPr id="5" name="Footer Placeholder 4"/>
          <p:cNvSpPr>
            <a:spLocks noGrp="1"/>
          </p:cNvSpPr>
          <p:nvPr>
            <p:ph type="ftr" sz="quarter" idx="11"/>
          </p:nvPr>
        </p:nvSpPr>
        <p:spPr/>
        <p:txBody>
          <a:bodyPr/>
          <a:lstStyle/>
          <a:p>
            <a:pPr>
              <a:defRPr/>
            </a:pPr>
            <a:r>
              <a:rPr lang="en-US" smtClean="0"/>
              <a:t>ILC Damping Ring Technical Baseline Review</a:t>
            </a:r>
            <a:endParaRPr lang="en-US"/>
          </a:p>
        </p:txBody>
      </p:sp>
      <p:sp>
        <p:nvSpPr>
          <p:cNvPr id="6" name="Slide Number Placeholder 5"/>
          <p:cNvSpPr>
            <a:spLocks noGrp="1"/>
          </p:cNvSpPr>
          <p:nvPr>
            <p:ph type="sldNum" sz="quarter" idx="12"/>
          </p:nvPr>
        </p:nvSpPr>
        <p:spPr/>
        <p:txBody>
          <a:bodyPr/>
          <a:lstStyle/>
          <a:p>
            <a:pPr>
              <a:defRPr/>
            </a:pPr>
            <a:fld id="{66EBCDD8-490A-4340-8AFB-91AE61DAC24C}" type="slidenum">
              <a:rPr lang="en-US" smtClean="0"/>
              <a:pPr>
                <a:defRPr/>
              </a:pPr>
              <a:t>27</a:t>
            </a:fld>
            <a:endParaRPr lang="en-US"/>
          </a:p>
        </p:txBody>
      </p:sp>
      <p:graphicFrame>
        <p:nvGraphicFramePr>
          <p:cNvPr id="13" name="Table 12"/>
          <p:cNvGraphicFramePr>
            <a:graphicFrameLocks noGrp="1"/>
          </p:cNvGraphicFramePr>
          <p:nvPr/>
        </p:nvGraphicFramePr>
        <p:xfrm>
          <a:off x="304800" y="1752600"/>
          <a:ext cx="8534402" cy="2438400"/>
        </p:xfrm>
        <a:graphic>
          <a:graphicData uri="http://schemas.openxmlformats.org/drawingml/2006/table">
            <a:tbl>
              <a:tblPr firstRow="1" bandRow="1">
                <a:tableStyleId>{284E427A-3D55-4303-BF80-6455036E1DE7}</a:tableStyleId>
              </a:tblPr>
              <a:tblGrid>
                <a:gridCol w="1661565"/>
                <a:gridCol w="1434988"/>
                <a:gridCol w="1510513"/>
                <a:gridCol w="1963667"/>
                <a:gridCol w="1963669"/>
              </a:tblGrid>
              <a:tr h="329052">
                <a:tc gridSpan="5">
                  <a:txBody>
                    <a:bodyPr/>
                    <a:lstStyle/>
                    <a:p>
                      <a:pPr algn="ctr"/>
                      <a:r>
                        <a:rPr lang="en-US" sz="1800" i="1" dirty="0" smtClean="0">
                          <a:solidFill>
                            <a:schemeClr val="bg1"/>
                          </a:solidFill>
                        </a:rPr>
                        <a:t>EC Working Group Baseline Mitigation Recommendation</a:t>
                      </a:r>
                      <a:endParaRPr lang="en-US" sz="1800" i="1" dirty="0">
                        <a:solidFill>
                          <a:schemeClr val="bg1"/>
                        </a:solidFill>
                      </a:endParaRPr>
                    </a:p>
                  </a:txBody>
                  <a:tcPr anchor="ctr">
                    <a:solidFill>
                      <a:srgbClr val="3333CC"/>
                    </a:solidFill>
                  </a:tcPr>
                </a:tc>
                <a:tc hMerge="1">
                  <a:txBody>
                    <a:bodyPr/>
                    <a:lstStyle/>
                    <a:p>
                      <a:pPr algn="ctr"/>
                      <a:endParaRPr lang="en-US" sz="1800" dirty="0"/>
                    </a:p>
                  </a:txBody>
                  <a:tcPr anchor="ctr">
                    <a:solidFill>
                      <a:srgbClr val="3333CC"/>
                    </a:solidFill>
                  </a:tcPr>
                </a:tc>
                <a:tc hMerge="1">
                  <a:txBody>
                    <a:bodyPr/>
                    <a:lstStyle/>
                    <a:p>
                      <a:pPr algn="ctr"/>
                      <a:endParaRPr lang="en-US" sz="1800" dirty="0"/>
                    </a:p>
                  </a:txBody>
                  <a:tcPr anchor="ctr">
                    <a:solidFill>
                      <a:srgbClr val="3333CC"/>
                    </a:solidFill>
                  </a:tcPr>
                </a:tc>
                <a:tc hMerge="1">
                  <a:txBody>
                    <a:bodyPr/>
                    <a:lstStyle/>
                    <a:p>
                      <a:pPr algn="ctr"/>
                      <a:endParaRPr lang="en-US" sz="1800" dirty="0"/>
                    </a:p>
                  </a:txBody>
                  <a:tcPr anchor="ctr">
                    <a:solidFill>
                      <a:srgbClr val="3333CC"/>
                    </a:solidFill>
                  </a:tcPr>
                </a:tc>
                <a:tc hMerge="1">
                  <a:txBody>
                    <a:bodyPr/>
                    <a:lstStyle/>
                    <a:p>
                      <a:pPr algn="ctr"/>
                      <a:endParaRPr lang="en-US" sz="1800" dirty="0"/>
                    </a:p>
                  </a:txBody>
                  <a:tcPr anchor="ctr">
                    <a:solidFill>
                      <a:srgbClr val="3333CC"/>
                    </a:solidFill>
                  </a:tcPr>
                </a:tc>
              </a:tr>
              <a:tr h="329052">
                <a:tc>
                  <a:txBody>
                    <a:bodyPr/>
                    <a:lstStyle/>
                    <a:p>
                      <a:endParaRPr lang="en-US" sz="1400" dirty="0"/>
                    </a:p>
                  </a:txBody>
                  <a:tcPr>
                    <a:solidFill>
                      <a:srgbClr val="3333CC"/>
                    </a:solidFill>
                  </a:tcPr>
                </a:tc>
                <a:tc>
                  <a:txBody>
                    <a:bodyPr/>
                    <a:lstStyle/>
                    <a:p>
                      <a:pPr algn="ctr"/>
                      <a:r>
                        <a:rPr lang="en-US" sz="1600" dirty="0" smtClean="0">
                          <a:solidFill>
                            <a:srgbClr val="FFFFFF"/>
                          </a:solidFill>
                        </a:rPr>
                        <a:t>Drift*</a:t>
                      </a:r>
                      <a:endParaRPr lang="en-US" sz="1600" dirty="0">
                        <a:solidFill>
                          <a:srgbClr val="FFFFFF"/>
                        </a:solidFill>
                      </a:endParaRPr>
                    </a:p>
                  </a:txBody>
                  <a:tcPr anchor="ctr">
                    <a:solidFill>
                      <a:srgbClr val="3333CC"/>
                    </a:solidFill>
                  </a:tcPr>
                </a:tc>
                <a:tc>
                  <a:txBody>
                    <a:bodyPr/>
                    <a:lstStyle/>
                    <a:p>
                      <a:pPr algn="ctr"/>
                      <a:r>
                        <a:rPr lang="en-US" sz="1600" dirty="0" smtClean="0">
                          <a:solidFill>
                            <a:srgbClr val="FFFFFF"/>
                          </a:solidFill>
                        </a:rPr>
                        <a:t>Dipole</a:t>
                      </a:r>
                      <a:endParaRPr lang="en-US" sz="1600" dirty="0">
                        <a:solidFill>
                          <a:srgbClr val="FFFFFF"/>
                        </a:solidFill>
                      </a:endParaRPr>
                    </a:p>
                  </a:txBody>
                  <a:tcPr anchor="ctr">
                    <a:solidFill>
                      <a:srgbClr val="3333CC"/>
                    </a:solidFill>
                  </a:tcPr>
                </a:tc>
                <a:tc>
                  <a:txBody>
                    <a:bodyPr/>
                    <a:lstStyle/>
                    <a:p>
                      <a:pPr algn="ctr"/>
                      <a:r>
                        <a:rPr lang="en-US" sz="1600" dirty="0" smtClean="0">
                          <a:solidFill>
                            <a:srgbClr val="FFFFFF"/>
                          </a:solidFill>
                        </a:rPr>
                        <a:t>Wiggler</a:t>
                      </a:r>
                      <a:endParaRPr lang="en-US" sz="1600" dirty="0">
                        <a:solidFill>
                          <a:srgbClr val="FFFFFF"/>
                        </a:solidFill>
                      </a:endParaRPr>
                    </a:p>
                  </a:txBody>
                  <a:tcPr anchor="ctr">
                    <a:solidFill>
                      <a:srgbClr val="3333CC"/>
                    </a:solidFill>
                  </a:tcPr>
                </a:tc>
                <a:tc>
                  <a:txBody>
                    <a:bodyPr/>
                    <a:lstStyle/>
                    <a:p>
                      <a:pPr algn="ctr"/>
                      <a:r>
                        <a:rPr lang="en-US" sz="1600" dirty="0" err="1" smtClean="0">
                          <a:solidFill>
                            <a:srgbClr val="FFFFFF"/>
                          </a:solidFill>
                        </a:rPr>
                        <a:t>Quadrupole</a:t>
                      </a:r>
                      <a:r>
                        <a:rPr lang="en-US" sz="1600" dirty="0" smtClean="0">
                          <a:solidFill>
                            <a:srgbClr val="FFFFFF"/>
                          </a:solidFill>
                        </a:rPr>
                        <a:t>*</a:t>
                      </a:r>
                      <a:endParaRPr lang="en-US" sz="1600" dirty="0">
                        <a:solidFill>
                          <a:srgbClr val="FFFFFF"/>
                        </a:solidFill>
                      </a:endParaRPr>
                    </a:p>
                  </a:txBody>
                  <a:tcPr anchor="ctr">
                    <a:solidFill>
                      <a:srgbClr val="3333CC"/>
                    </a:solidFill>
                  </a:tcPr>
                </a:tc>
              </a:tr>
              <a:tr h="517232">
                <a:tc>
                  <a:txBody>
                    <a:bodyPr/>
                    <a:lstStyle/>
                    <a:p>
                      <a:pPr algn="ctr"/>
                      <a:r>
                        <a:rPr lang="en-US" sz="1600" b="1" dirty="0" smtClean="0"/>
                        <a:t>Baseline Mitigation I</a:t>
                      </a:r>
                      <a:endParaRPr lang="en-US" sz="1600" b="1" dirty="0"/>
                    </a:p>
                  </a:txBody>
                  <a:tcPr anchor="ctr"/>
                </a:tc>
                <a:tc>
                  <a:txBody>
                    <a:bodyPr/>
                    <a:lstStyle/>
                    <a:p>
                      <a:pPr algn="ctr"/>
                      <a:r>
                        <a:rPr lang="en-US" sz="1600" dirty="0" err="1" smtClean="0">
                          <a:solidFill>
                            <a:srgbClr val="FF0000"/>
                          </a:solidFill>
                        </a:rPr>
                        <a:t>TiN</a:t>
                      </a:r>
                      <a:r>
                        <a:rPr lang="en-US" sz="1600" baseline="0" dirty="0" smtClean="0">
                          <a:solidFill>
                            <a:srgbClr val="FF0000"/>
                          </a:solidFill>
                        </a:rPr>
                        <a:t> Coating</a:t>
                      </a:r>
                      <a:endParaRPr lang="en-US" sz="1600" dirty="0">
                        <a:solidFill>
                          <a:srgbClr val="FF0000"/>
                        </a:solidFill>
                      </a:endParaRPr>
                    </a:p>
                  </a:txBody>
                  <a:tcPr anchor="ctr"/>
                </a:tc>
                <a:tc>
                  <a:txBody>
                    <a:bodyPr/>
                    <a:lstStyle/>
                    <a:p>
                      <a:pPr algn="ctr"/>
                      <a:r>
                        <a:rPr lang="en-US" sz="1600" dirty="0" smtClean="0">
                          <a:solidFill>
                            <a:srgbClr val="FF0000"/>
                          </a:solidFill>
                        </a:rPr>
                        <a:t>Grooves with </a:t>
                      </a:r>
                      <a:br>
                        <a:rPr lang="en-US" sz="1600" dirty="0" smtClean="0">
                          <a:solidFill>
                            <a:srgbClr val="FF0000"/>
                          </a:solidFill>
                        </a:rPr>
                      </a:br>
                      <a:r>
                        <a:rPr lang="en-US" sz="1600" dirty="0" err="1" smtClean="0">
                          <a:solidFill>
                            <a:srgbClr val="FF0000"/>
                          </a:solidFill>
                        </a:rPr>
                        <a:t>TiN</a:t>
                      </a:r>
                      <a:r>
                        <a:rPr lang="en-US" sz="1600" dirty="0" smtClean="0">
                          <a:solidFill>
                            <a:srgbClr val="FF0000"/>
                          </a:solidFill>
                        </a:rPr>
                        <a:t> coating</a:t>
                      </a:r>
                      <a:endParaRPr lang="en-US" sz="1600" dirty="0">
                        <a:solidFill>
                          <a:srgbClr val="FF0000"/>
                        </a:solidFill>
                      </a:endParaRPr>
                    </a:p>
                  </a:txBody>
                  <a:tcPr anchor="ctr"/>
                </a:tc>
                <a:tc>
                  <a:txBody>
                    <a:bodyPr/>
                    <a:lstStyle/>
                    <a:p>
                      <a:pPr algn="ctr"/>
                      <a:r>
                        <a:rPr lang="en-US" sz="1600" dirty="0" smtClean="0">
                          <a:solidFill>
                            <a:srgbClr val="FF0000"/>
                          </a:solidFill>
                        </a:rPr>
                        <a:t>Clearing Electrodes</a:t>
                      </a:r>
                      <a:endParaRPr lang="en-US" sz="1600" dirty="0">
                        <a:solidFill>
                          <a:srgbClr val="FF0000"/>
                        </a:solidFill>
                      </a:endParaRPr>
                    </a:p>
                  </a:txBody>
                  <a:tcPr anchor="ctr"/>
                </a:tc>
                <a:tc>
                  <a:txBody>
                    <a:bodyPr/>
                    <a:lstStyle/>
                    <a:p>
                      <a:pPr algn="ctr"/>
                      <a:r>
                        <a:rPr lang="en-US" sz="1600" dirty="0" err="1" smtClean="0">
                          <a:solidFill>
                            <a:srgbClr val="FF0000"/>
                          </a:solidFill>
                        </a:rPr>
                        <a:t>TiN</a:t>
                      </a:r>
                      <a:r>
                        <a:rPr lang="en-US" sz="1600" dirty="0" smtClean="0">
                          <a:solidFill>
                            <a:srgbClr val="FF0000"/>
                          </a:solidFill>
                        </a:rPr>
                        <a:t> Coating</a:t>
                      </a:r>
                      <a:endParaRPr lang="en-US" sz="1600" dirty="0">
                        <a:solidFill>
                          <a:srgbClr val="FF0000"/>
                        </a:solidFill>
                      </a:endParaRPr>
                    </a:p>
                  </a:txBody>
                  <a:tcPr anchor="ctr"/>
                </a:tc>
              </a:tr>
              <a:tr h="517232">
                <a:tc>
                  <a:txBody>
                    <a:bodyPr/>
                    <a:lstStyle/>
                    <a:p>
                      <a:pPr algn="ctr"/>
                      <a:r>
                        <a:rPr lang="en-US" sz="1600" b="1" dirty="0" smtClean="0"/>
                        <a:t>Baseline Mitigation II</a:t>
                      </a:r>
                      <a:endParaRPr lang="en-US" sz="1600" b="1" dirty="0"/>
                    </a:p>
                  </a:txBody>
                  <a:tcPr anchor="ctr"/>
                </a:tc>
                <a:tc>
                  <a:txBody>
                    <a:bodyPr/>
                    <a:lstStyle/>
                    <a:p>
                      <a:pPr algn="ctr"/>
                      <a:r>
                        <a:rPr lang="en-US" sz="1600" dirty="0" smtClean="0">
                          <a:solidFill>
                            <a:srgbClr val="FF0000"/>
                          </a:solidFill>
                        </a:rPr>
                        <a:t>Solenoid Windings</a:t>
                      </a:r>
                      <a:endParaRPr lang="en-US" sz="1600"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Antechamber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Antechamber</a:t>
                      </a:r>
                    </a:p>
                  </a:txBody>
                  <a:tcPr anchor="ctr"/>
                </a:tc>
                <a:tc>
                  <a:txBody>
                    <a:bodyPr/>
                    <a:lstStyle/>
                    <a:p>
                      <a:pPr algn="ctr"/>
                      <a:endParaRPr lang="en-US" sz="1600" dirty="0">
                        <a:solidFill>
                          <a:srgbClr val="FF0000"/>
                        </a:solidFill>
                      </a:endParaRPr>
                    </a:p>
                  </a:txBody>
                  <a:tcPr anchor="ctr"/>
                </a:tc>
              </a:tr>
              <a:tr h="517232">
                <a:tc>
                  <a:txBody>
                    <a:bodyPr/>
                    <a:lstStyle/>
                    <a:p>
                      <a:pPr algn="ctr"/>
                      <a:r>
                        <a:rPr lang="en-US" sz="1600" b="1" dirty="0" smtClean="0"/>
                        <a:t>Alternate Mitigation</a:t>
                      </a:r>
                      <a:endParaRPr lang="en-US" sz="1600" b="1" dirty="0"/>
                    </a:p>
                  </a:txBody>
                  <a:tcPr anchor="ctr"/>
                </a:tc>
                <a:tc>
                  <a:txBody>
                    <a:bodyPr/>
                    <a:lstStyle/>
                    <a:p>
                      <a:pPr algn="ctr"/>
                      <a:r>
                        <a:rPr lang="en-US" sz="1600" dirty="0" smtClean="0"/>
                        <a:t>NEG Coating</a:t>
                      </a:r>
                      <a:endParaRPr lang="en-US" sz="1600" dirty="0"/>
                    </a:p>
                  </a:txBody>
                  <a:tcPr anchor="ctr"/>
                </a:tc>
                <a:tc>
                  <a:txBody>
                    <a:bodyPr/>
                    <a:lstStyle/>
                    <a:p>
                      <a:pPr algn="ctr"/>
                      <a:r>
                        <a:rPr lang="en-US" sz="1600" dirty="0" err="1" smtClean="0"/>
                        <a:t>TiN</a:t>
                      </a:r>
                      <a:r>
                        <a:rPr lang="en-US" sz="1600" dirty="0" smtClean="0"/>
                        <a:t> Coating</a:t>
                      </a:r>
                      <a:endParaRPr lang="en-US" sz="1600" dirty="0"/>
                    </a:p>
                  </a:txBody>
                  <a:tcPr anchor="ctr"/>
                </a:tc>
                <a:tc>
                  <a:txBody>
                    <a:bodyPr/>
                    <a:lstStyle/>
                    <a:p>
                      <a:pPr algn="ctr"/>
                      <a:r>
                        <a:rPr lang="en-US" sz="1600" dirty="0" smtClean="0"/>
                        <a:t>Grooves with </a:t>
                      </a:r>
                      <a:r>
                        <a:rPr lang="en-US" sz="1600" dirty="0" err="1" smtClean="0"/>
                        <a:t>TiN</a:t>
                      </a:r>
                      <a:r>
                        <a:rPr lang="en-US" sz="1600" dirty="0" smtClean="0"/>
                        <a:t> Coating</a:t>
                      </a:r>
                      <a:endParaRPr lang="en-US" sz="1600" dirty="0"/>
                    </a:p>
                  </a:txBody>
                  <a:tcPr anchor="ctr"/>
                </a:tc>
                <a:tc>
                  <a:txBody>
                    <a:bodyPr/>
                    <a:lstStyle/>
                    <a:p>
                      <a:pPr algn="ctr"/>
                      <a:r>
                        <a:rPr lang="en-US" sz="1600" dirty="0" smtClean="0"/>
                        <a:t>Clearing</a:t>
                      </a:r>
                      <a:r>
                        <a:rPr lang="en-US" sz="1600" baseline="0" dirty="0" smtClean="0"/>
                        <a:t> Electrodes or Grooves</a:t>
                      </a:r>
                      <a:endParaRPr lang="en-US" sz="1600" dirty="0"/>
                    </a:p>
                  </a:txBody>
                  <a:tcPr anchor="ctr"/>
                </a:tc>
              </a:tr>
            </a:tbl>
          </a:graphicData>
        </a:graphic>
      </p:graphicFrame>
      <p:sp>
        <p:nvSpPr>
          <p:cNvPr id="14" name="TextBox 13"/>
          <p:cNvSpPr txBox="1"/>
          <p:nvPr/>
        </p:nvSpPr>
        <p:spPr>
          <a:xfrm>
            <a:off x="304800" y="4157246"/>
            <a:ext cx="8534400" cy="338554"/>
          </a:xfrm>
          <a:prstGeom prst="rect">
            <a:avLst/>
          </a:prstGeom>
          <a:noFill/>
        </p:spPr>
        <p:txBody>
          <a:bodyPr wrap="square" rtlCol="0">
            <a:spAutoFit/>
          </a:bodyPr>
          <a:lstStyle/>
          <a:p>
            <a:pPr marL="176213" indent="-176213" defTabSz="457200" fontAlgn="auto">
              <a:spcBef>
                <a:spcPts val="0"/>
              </a:spcBef>
              <a:spcAft>
                <a:spcPts val="0"/>
              </a:spcAft>
            </a:pPr>
            <a:r>
              <a:rPr lang="en-US" sz="1600" dirty="0" smtClean="0">
                <a:solidFill>
                  <a:srgbClr val="000000"/>
                </a:solidFill>
                <a:latin typeface="Arial"/>
                <a:ea typeface="Arial Unicode MS"/>
                <a:cs typeface="Arial Unicode MS"/>
              </a:rPr>
              <a:t>*Drift and </a:t>
            </a:r>
            <a:r>
              <a:rPr lang="en-US" sz="1600" dirty="0" err="1" smtClean="0">
                <a:solidFill>
                  <a:srgbClr val="000000"/>
                </a:solidFill>
                <a:latin typeface="Arial"/>
                <a:ea typeface="Arial Unicode MS"/>
                <a:cs typeface="Arial Unicode MS"/>
              </a:rPr>
              <a:t>Quadrupole</a:t>
            </a:r>
            <a:r>
              <a:rPr lang="en-US" sz="1600" dirty="0" smtClean="0">
                <a:solidFill>
                  <a:srgbClr val="000000"/>
                </a:solidFill>
                <a:latin typeface="Arial"/>
                <a:ea typeface="Arial Unicode MS"/>
                <a:cs typeface="Arial Unicode MS"/>
              </a:rPr>
              <a:t> chambers in arc and wiggler regions will incorporate antechambers</a:t>
            </a:r>
          </a:p>
        </p:txBody>
      </p:sp>
      <p:sp>
        <p:nvSpPr>
          <p:cNvPr id="16" name="Title 1"/>
          <p:cNvSpPr>
            <a:spLocks noGrp="1"/>
          </p:cNvSpPr>
          <p:nvPr>
            <p:ph type="title"/>
          </p:nvPr>
        </p:nvSpPr>
        <p:spPr>
          <a:xfrm>
            <a:off x="1295399" y="-152400"/>
            <a:ext cx="7848601" cy="914400"/>
          </a:xfrm>
        </p:spPr>
        <p:txBody>
          <a:bodyPr/>
          <a:lstStyle/>
          <a:p>
            <a:r>
              <a:rPr lang="en-US" sz="2800" dirty="0" smtClean="0"/>
              <a:t>EC Working Group Baseline Mitigation Plan</a:t>
            </a:r>
            <a:endParaRPr lang="en-US" sz="2800" dirty="0"/>
          </a:p>
        </p:txBody>
      </p:sp>
      <p:sp>
        <p:nvSpPr>
          <p:cNvPr id="17" name="TextBox 16"/>
          <p:cNvSpPr txBox="1"/>
          <p:nvPr/>
        </p:nvSpPr>
        <p:spPr>
          <a:xfrm>
            <a:off x="304800" y="1030069"/>
            <a:ext cx="85344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defTabSz="457200" fontAlgn="auto">
              <a:spcBef>
                <a:spcPts val="0"/>
              </a:spcBef>
              <a:spcAft>
                <a:spcPts val="0"/>
              </a:spcAft>
            </a:pPr>
            <a:r>
              <a:rPr lang="en-US" sz="1800" dirty="0" smtClean="0">
                <a:solidFill>
                  <a:srgbClr val="FFFFFF"/>
                </a:solidFill>
                <a:latin typeface="Arial"/>
                <a:ea typeface="Arial Unicode MS"/>
                <a:cs typeface="Arial Unicode MS"/>
              </a:rPr>
              <a:t>Mitigation Evaluation conducted at satellite meeting of ECLOUD`10</a:t>
            </a:r>
            <a:br>
              <a:rPr lang="en-US" sz="1800" dirty="0" smtClean="0">
                <a:solidFill>
                  <a:srgbClr val="FFFFFF"/>
                </a:solidFill>
                <a:latin typeface="Arial"/>
                <a:ea typeface="Arial Unicode MS"/>
                <a:cs typeface="Arial Unicode MS"/>
              </a:rPr>
            </a:br>
            <a:r>
              <a:rPr lang="en-US" sz="1800" dirty="0" smtClean="0">
                <a:solidFill>
                  <a:srgbClr val="FFFFFF"/>
                </a:solidFill>
                <a:latin typeface="Arial"/>
                <a:ea typeface="Arial Unicode MS"/>
                <a:cs typeface="Arial Unicode MS"/>
              </a:rPr>
              <a:t>(October 13, 2010, Cornell University)</a:t>
            </a:r>
            <a:endParaRPr lang="en-US" sz="1800" dirty="0">
              <a:solidFill>
                <a:srgbClr val="FFFFFF"/>
              </a:solidFill>
              <a:latin typeface="Arial"/>
              <a:ea typeface="Arial Unicode MS"/>
              <a:cs typeface="Arial Unicode MS"/>
            </a:endParaRPr>
          </a:p>
        </p:txBody>
      </p:sp>
      <p:sp>
        <p:nvSpPr>
          <p:cNvPr id="18" name="TextBox 18"/>
          <p:cNvSpPr txBox="1">
            <a:spLocks noChangeArrowheads="1"/>
          </p:cNvSpPr>
          <p:nvPr/>
        </p:nvSpPr>
        <p:spPr bwMode="auto">
          <a:xfrm>
            <a:off x="2209800" y="6172200"/>
            <a:ext cx="6934200" cy="276999"/>
          </a:xfrm>
          <a:prstGeom prst="rect">
            <a:avLst/>
          </a:prstGeom>
          <a:solidFill>
            <a:schemeClr val="bg1"/>
          </a:solidFill>
          <a:ln w="9525">
            <a:solidFill>
              <a:srgbClr val="0000FF"/>
            </a:solidFill>
            <a:miter lim="800000"/>
            <a:headEnd/>
            <a:tailEnd/>
          </a:ln>
        </p:spPr>
        <p:txBody>
          <a:bodyPr wrap="square">
            <a:prstTxWarp prst="textNoShape">
              <a:avLst/>
            </a:prstTxWarp>
            <a:spAutoFit/>
          </a:bodyPr>
          <a:lstStyle/>
          <a:p>
            <a:pPr fontAlgn="auto">
              <a:spcBef>
                <a:spcPts val="0"/>
              </a:spcBef>
              <a:spcAft>
                <a:spcPts val="0"/>
              </a:spcAft>
            </a:pPr>
            <a:r>
              <a:rPr lang="en-US" sz="1200" dirty="0">
                <a:solidFill>
                  <a:srgbClr val="003366"/>
                </a:solidFill>
                <a:latin typeface="Arial"/>
                <a:ea typeface="Arial Unicode MS"/>
                <a:cs typeface="Arial Unicode MS" charset="0"/>
              </a:rPr>
              <a:t>S. </a:t>
            </a:r>
            <a:r>
              <a:rPr lang="en-US" sz="1200" dirty="0" err="1">
                <a:solidFill>
                  <a:srgbClr val="003366"/>
                </a:solidFill>
                <a:latin typeface="Arial"/>
                <a:ea typeface="Arial Unicode MS"/>
                <a:cs typeface="Arial Unicode MS" charset="0"/>
              </a:rPr>
              <a:t>Guiducci</a:t>
            </a:r>
            <a:r>
              <a:rPr lang="en-US" sz="1200" dirty="0">
                <a:solidFill>
                  <a:srgbClr val="003366"/>
                </a:solidFill>
                <a:latin typeface="Arial"/>
                <a:ea typeface="Arial Unicode MS"/>
                <a:cs typeface="Arial Unicode MS" charset="0"/>
              </a:rPr>
              <a:t>, M. Palmer, M. </a:t>
            </a:r>
            <a:r>
              <a:rPr lang="en-US" sz="1200" dirty="0" err="1">
                <a:solidFill>
                  <a:srgbClr val="003366"/>
                </a:solidFill>
                <a:latin typeface="Arial"/>
                <a:ea typeface="Arial Unicode MS"/>
                <a:cs typeface="Arial Unicode MS" charset="0"/>
              </a:rPr>
              <a:t>Pivi</a:t>
            </a:r>
            <a:r>
              <a:rPr lang="en-US" sz="1200" dirty="0">
                <a:solidFill>
                  <a:srgbClr val="003366"/>
                </a:solidFill>
                <a:latin typeface="Arial"/>
                <a:ea typeface="Arial Unicode MS"/>
                <a:cs typeface="Arial Unicode MS" charset="0"/>
              </a:rPr>
              <a:t>, J. Urakawa on behalf of the ILC DR</a:t>
            </a:r>
            <a:r>
              <a:rPr lang="en-US" sz="1200" dirty="0" smtClean="0">
                <a:solidFill>
                  <a:srgbClr val="003366"/>
                </a:solidFill>
                <a:latin typeface="Arial"/>
                <a:ea typeface="Arial Unicode MS"/>
                <a:cs typeface="Arial Unicode MS" charset="0"/>
              </a:rPr>
              <a:t> Electron Cloud Working </a:t>
            </a:r>
            <a:r>
              <a:rPr lang="en-US" sz="1200" dirty="0">
                <a:solidFill>
                  <a:srgbClr val="003366"/>
                </a:solidFill>
                <a:latin typeface="Arial"/>
                <a:ea typeface="Arial Unicode MS"/>
                <a:cs typeface="Arial Unicode MS" charset="0"/>
              </a:rPr>
              <a:t>Group</a:t>
            </a:r>
          </a:p>
        </p:txBody>
      </p:sp>
      <p:sp>
        <p:nvSpPr>
          <p:cNvPr id="19" name="TextBox 18"/>
          <p:cNvSpPr txBox="1"/>
          <p:nvPr/>
        </p:nvSpPr>
        <p:spPr>
          <a:xfrm>
            <a:off x="304800" y="4495800"/>
            <a:ext cx="8534400" cy="1969770"/>
          </a:xfrm>
          <a:prstGeom prst="rect">
            <a:avLst/>
          </a:prstGeom>
          <a:noFill/>
        </p:spPr>
        <p:txBody>
          <a:bodyPr wrap="square" rtlCol="0">
            <a:spAutoFit/>
          </a:bodyPr>
          <a:lstStyle/>
          <a:p>
            <a:pPr marL="176213" indent="-176213" fontAlgn="auto">
              <a:spcBef>
                <a:spcPts val="0"/>
              </a:spcBef>
              <a:spcAft>
                <a:spcPts val="0"/>
              </a:spcAft>
              <a:buFont typeface="Arial"/>
              <a:buChar char="•"/>
            </a:pPr>
            <a:r>
              <a:rPr lang="en-US" sz="1800" dirty="0" smtClean="0">
                <a:solidFill>
                  <a:srgbClr val="000000"/>
                </a:solidFill>
                <a:latin typeface="Arial"/>
                <a:ea typeface="Arial Unicode MS"/>
                <a:cs typeface="Arial Unicode MS"/>
              </a:rPr>
              <a:t>Preliminary C</a:t>
            </a:r>
            <a:r>
              <a:rPr lang="en-US" sz="1400" dirty="0" smtClean="0">
                <a:solidFill>
                  <a:srgbClr val="000000"/>
                </a:solidFill>
                <a:latin typeface="Arial"/>
                <a:ea typeface="Arial Unicode MS"/>
                <a:cs typeface="Arial Unicode MS"/>
              </a:rPr>
              <a:t>ESR</a:t>
            </a:r>
            <a:r>
              <a:rPr lang="en-US" sz="1800" dirty="0" smtClean="0">
                <a:solidFill>
                  <a:srgbClr val="000000"/>
                </a:solidFill>
                <a:latin typeface="Arial"/>
                <a:ea typeface="Arial Unicode MS"/>
                <a:cs typeface="Arial Unicode MS"/>
              </a:rPr>
              <a:t>TA results suggest the presence of </a:t>
            </a:r>
            <a:r>
              <a:rPr lang="en-US" sz="1800" i="1" dirty="0" smtClean="0">
                <a:solidFill>
                  <a:srgbClr val="000000"/>
                </a:solidFill>
                <a:latin typeface="Arial"/>
                <a:ea typeface="Arial Unicode MS"/>
                <a:cs typeface="Arial Unicode MS"/>
              </a:rPr>
              <a:t>sub-threshold emittance growth</a:t>
            </a:r>
          </a:p>
          <a:p>
            <a:pPr marL="633413" lvl="1" indent="-176213" fontAlgn="auto">
              <a:spcBef>
                <a:spcPts val="0"/>
              </a:spcBef>
              <a:spcAft>
                <a:spcPts val="0"/>
              </a:spcAft>
              <a:buClr>
                <a:srgbClr val="333399"/>
              </a:buClr>
              <a:buFont typeface="Lucida Grande"/>
              <a:buChar char="-"/>
            </a:pPr>
            <a:r>
              <a:rPr lang="en-US" sz="1600" dirty="0" smtClean="0">
                <a:solidFill>
                  <a:srgbClr val="333399"/>
                </a:solidFill>
                <a:latin typeface="Arial"/>
                <a:ea typeface="Arial Unicode MS"/>
                <a:cs typeface="Arial Unicode MS"/>
              </a:rPr>
              <a:t>Further investigation required</a:t>
            </a:r>
          </a:p>
          <a:p>
            <a:pPr marL="633413" lvl="1" indent="-176213" fontAlgn="auto">
              <a:spcBef>
                <a:spcPts val="0"/>
              </a:spcBef>
              <a:spcAft>
                <a:spcPts val="0"/>
              </a:spcAft>
              <a:buClr>
                <a:srgbClr val="333399"/>
              </a:buClr>
              <a:buFont typeface="Lucida Grande"/>
              <a:buChar char="-"/>
            </a:pPr>
            <a:r>
              <a:rPr lang="en-US" sz="1600" dirty="0" smtClean="0">
                <a:solidFill>
                  <a:srgbClr val="333399"/>
                </a:solidFill>
                <a:latin typeface="Arial"/>
                <a:ea typeface="Arial Unicode MS"/>
                <a:cs typeface="Arial Unicode MS"/>
              </a:rPr>
              <a:t>May require reduction in acceptable cloud density </a:t>
            </a:r>
            <a:r>
              <a:rPr lang="en-US" sz="1600" dirty="0" smtClean="0">
                <a:solidFill>
                  <a:srgbClr val="333399"/>
                </a:solidFill>
                <a:latin typeface="Wingdings 3" charset="2"/>
                <a:ea typeface="Arial Unicode MS"/>
                <a:cs typeface="Wingdings 3" charset="2"/>
              </a:rPr>
              <a:t>a</a:t>
            </a:r>
            <a:r>
              <a:rPr lang="en-US" sz="1600" dirty="0" smtClean="0">
                <a:solidFill>
                  <a:srgbClr val="333399"/>
                </a:solidFill>
                <a:latin typeface="Arial"/>
                <a:ea typeface="Arial Unicode MS"/>
                <a:cs typeface="Wingdings 3" charset="2"/>
              </a:rPr>
              <a:t> reduction in</a:t>
            </a:r>
            <a:r>
              <a:rPr lang="en-US" sz="1600" dirty="0" smtClean="0">
                <a:solidFill>
                  <a:srgbClr val="333399"/>
                </a:solidFill>
                <a:latin typeface="Arial"/>
                <a:ea typeface="Arial Unicode MS"/>
                <a:cs typeface="Arial Unicode MS"/>
              </a:rPr>
              <a:t> safety margin</a:t>
            </a:r>
          </a:p>
          <a:p>
            <a:pPr marL="176213" indent="-176213" fontAlgn="auto">
              <a:spcBef>
                <a:spcPts val="0"/>
              </a:spcBef>
              <a:spcAft>
                <a:spcPts val="0"/>
              </a:spcAft>
              <a:buFont typeface="Arial"/>
              <a:buChar char="•"/>
            </a:pPr>
            <a:r>
              <a:rPr lang="en-US" sz="1800" dirty="0" smtClean="0">
                <a:solidFill>
                  <a:srgbClr val="000000"/>
                </a:solidFill>
                <a:latin typeface="Arial"/>
                <a:ea typeface="Arial Unicode MS"/>
                <a:cs typeface="Arial Unicode MS"/>
              </a:rPr>
              <a:t>An aggressive mitigation plan is required to obtain optimum performance from the 3.2km positron damping ring and to pursue the high current option  </a:t>
            </a:r>
            <a:br>
              <a:rPr lang="en-US" sz="1800" dirty="0" smtClean="0">
                <a:solidFill>
                  <a:srgbClr val="000000"/>
                </a:solidFill>
                <a:latin typeface="Arial"/>
                <a:ea typeface="Arial Unicode MS"/>
                <a:cs typeface="Arial Unicode MS"/>
              </a:rPr>
            </a:br>
            <a:endParaRPr lang="en-US" sz="1800" dirty="0">
              <a:solidFill>
                <a:srgbClr val="FF0000"/>
              </a:solidFill>
              <a:latin typeface="Wingdings 3" charset="2"/>
              <a:ea typeface="Arial Unicode MS"/>
              <a:cs typeface="Wingdings 3" charset="2"/>
            </a:endParaRPr>
          </a:p>
        </p:txBody>
      </p:sp>
    </p:spTree>
    <p:extLst>
      <p:ext uri="{BB962C8B-B14F-4D97-AF65-F5344CB8AC3E}">
        <p14:creationId xmlns:p14="http://schemas.microsoft.com/office/powerpoint/2010/main" val="376405988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July 7, 2011</a:t>
            </a:r>
            <a:endParaRPr lang="en-US"/>
          </a:p>
        </p:txBody>
      </p:sp>
      <p:sp>
        <p:nvSpPr>
          <p:cNvPr id="5" name="Footer Placeholder 4"/>
          <p:cNvSpPr>
            <a:spLocks noGrp="1"/>
          </p:cNvSpPr>
          <p:nvPr>
            <p:ph type="ftr" sz="quarter" idx="11"/>
          </p:nvPr>
        </p:nvSpPr>
        <p:spPr/>
        <p:txBody>
          <a:bodyPr/>
          <a:lstStyle/>
          <a:p>
            <a:pPr>
              <a:defRPr/>
            </a:pPr>
            <a:r>
              <a:rPr lang="en-US" smtClean="0"/>
              <a:t>ILC Damping Ring Technical Baseline Review</a:t>
            </a:r>
            <a:endParaRPr lang="en-US"/>
          </a:p>
        </p:txBody>
      </p:sp>
      <p:sp>
        <p:nvSpPr>
          <p:cNvPr id="6" name="Slide Number Placeholder 5"/>
          <p:cNvSpPr>
            <a:spLocks noGrp="1"/>
          </p:cNvSpPr>
          <p:nvPr>
            <p:ph type="sldNum" sz="quarter" idx="12"/>
          </p:nvPr>
        </p:nvSpPr>
        <p:spPr/>
        <p:txBody>
          <a:bodyPr/>
          <a:lstStyle/>
          <a:p>
            <a:pPr>
              <a:defRPr/>
            </a:pPr>
            <a:fld id="{66EBCDD8-490A-4340-8AFB-91AE61DAC24C}" type="slidenum">
              <a:rPr lang="en-US" smtClean="0"/>
              <a:pPr>
                <a:defRPr/>
              </a:pPr>
              <a:t>28</a:t>
            </a:fld>
            <a:endParaRPr lang="en-US"/>
          </a:p>
        </p:txBody>
      </p:sp>
      <p:sp>
        <p:nvSpPr>
          <p:cNvPr id="11" name="Title 1"/>
          <p:cNvSpPr txBox="1">
            <a:spLocks/>
          </p:cNvSpPr>
          <p:nvPr/>
        </p:nvSpPr>
        <p:spPr bwMode="auto">
          <a:xfrm>
            <a:off x="1295400" y="-12700"/>
            <a:ext cx="7848600" cy="762000"/>
          </a:xfrm>
          <a:prstGeom prst="rect">
            <a:avLst/>
          </a:prstGeom>
          <a:noFill/>
          <a:ln w="0">
            <a:noFill/>
            <a:miter lim="800000"/>
            <a:headEnd/>
            <a:tailEnd/>
          </a:ln>
        </p:spPr>
        <p:txBody>
          <a:bodyPr vert="horz" wrap="square" lIns="91440" tIns="45720" rIns="91440" bIns="45720" numCol="1" anchor="ctr" anchorCtr="0" compatLnSpc="1">
            <a:prstTxWarp prst="textNoShape">
              <a:avLst/>
            </a:prstTxWarp>
            <a:normAutofit/>
          </a:bodyPr>
          <a:lstStyle>
            <a:lvl1pPr algn="r" rtl="0" eaLnBrk="1" fontAlgn="base" hangingPunct="1">
              <a:spcBef>
                <a:spcPct val="0"/>
              </a:spcBef>
              <a:spcAft>
                <a:spcPct val="0"/>
              </a:spcAft>
              <a:defRPr sz="28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Arial" charset="0"/>
              </a:defRPr>
            </a:lvl2pPr>
            <a:lvl3pPr algn="ctr" rtl="0" eaLnBrk="1" fontAlgn="base" hangingPunct="1">
              <a:spcBef>
                <a:spcPct val="0"/>
              </a:spcBef>
              <a:spcAft>
                <a:spcPct val="0"/>
              </a:spcAft>
              <a:defRPr sz="3200">
                <a:solidFill>
                  <a:schemeClr val="bg1"/>
                </a:solidFill>
                <a:latin typeface="Arial" charset="0"/>
              </a:defRPr>
            </a:lvl3pPr>
            <a:lvl4pPr algn="ctr" rtl="0" eaLnBrk="1" fontAlgn="base" hangingPunct="1">
              <a:spcBef>
                <a:spcPct val="0"/>
              </a:spcBef>
              <a:spcAft>
                <a:spcPct val="0"/>
              </a:spcAft>
              <a:defRPr sz="3200">
                <a:solidFill>
                  <a:schemeClr val="bg1"/>
                </a:solidFill>
                <a:latin typeface="Arial" charset="0"/>
              </a:defRPr>
            </a:lvl4pPr>
            <a:lvl5pPr algn="ctr" rtl="0" eaLnBrk="1" fontAlgn="base" hangingPunct="1">
              <a:spcBef>
                <a:spcPct val="0"/>
              </a:spcBef>
              <a:spcAft>
                <a:spcPct val="0"/>
              </a:spcAft>
              <a:defRPr sz="3200">
                <a:solidFill>
                  <a:schemeClr val="bg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a:lstStyle>
          <a:p>
            <a:r>
              <a:rPr lang="en-US" sz="3200" dirty="0" smtClean="0"/>
              <a:t>Comparison of 6.4 and 3.2 km DR Options</a:t>
            </a:r>
            <a:endParaRPr lang="en-US" sz="3200" dirty="0"/>
          </a:p>
        </p:txBody>
      </p:sp>
      <p:sp>
        <p:nvSpPr>
          <p:cNvPr id="13" name="Date Placeholder 3"/>
          <p:cNvSpPr txBox="1">
            <a:spLocks noGrp="1"/>
          </p:cNvSpPr>
          <p:nvPr/>
        </p:nvSpPr>
        <p:spPr>
          <a:xfrm>
            <a:off x="-38100" y="6629400"/>
            <a:ext cx="3048000" cy="457200"/>
          </a:xfrm>
          <a:prstGeom prst="rect">
            <a:avLst/>
          </a:prstGeom>
          <a:noFill/>
        </p:spPr>
        <p:txBody>
          <a:bodyPr/>
          <a:lstStyle/>
          <a:p>
            <a:pPr eaLnBrk="0" fontAlgn="auto" hangingPunct="0">
              <a:spcBef>
                <a:spcPts val="0"/>
              </a:spcBef>
              <a:spcAft>
                <a:spcPts val="0"/>
              </a:spcAft>
              <a:defRPr/>
            </a:pPr>
            <a:r>
              <a:rPr lang="en-US" sz="1800" dirty="0">
                <a:solidFill>
                  <a:srgbClr val="000000"/>
                </a:solidFill>
                <a:latin typeface="Arial"/>
                <a:ea typeface="Arial Unicode MS"/>
                <a:cs typeface="Arial Unicode MS"/>
              </a:rPr>
              <a:t> </a:t>
            </a:r>
          </a:p>
        </p:txBody>
      </p:sp>
      <p:grpSp>
        <p:nvGrpSpPr>
          <p:cNvPr id="14" name="Group 27"/>
          <p:cNvGrpSpPr/>
          <p:nvPr/>
        </p:nvGrpSpPr>
        <p:grpSpPr>
          <a:xfrm>
            <a:off x="228600" y="914400"/>
            <a:ext cx="5791200" cy="4662488"/>
            <a:chOff x="304800" y="1128712"/>
            <a:chExt cx="5768975" cy="4662488"/>
          </a:xfrm>
        </p:grpSpPr>
        <p:pic>
          <p:nvPicPr>
            <p:cNvPr id="16" name="Picture 2" descr="compare thresholds"/>
            <p:cNvPicPr>
              <a:picLocks noChangeAspect="1" noChangeArrowheads="1"/>
            </p:cNvPicPr>
            <p:nvPr/>
          </p:nvPicPr>
          <p:blipFill>
            <a:blip r:embed="rId2"/>
            <a:srcRect/>
            <a:stretch>
              <a:fillRect/>
            </a:stretch>
          </p:blipFill>
          <p:spPr bwMode="auto">
            <a:xfrm>
              <a:off x="304800" y="1128712"/>
              <a:ext cx="5768975" cy="4662488"/>
            </a:xfrm>
            <a:prstGeom prst="rect">
              <a:avLst/>
            </a:prstGeom>
            <a:noFill/>
          </p:spPr>
        </p:pic>
        <p:cxnSp>
          <p:nvCxnSpPr>
            <p:cNvPr id="17" name="Straight Arrow Connector 16"/>
            <p:cNvCxnSpPr>
              <a:cxnSpLocks noChangeShapeType="1"/>
            </p:cNvCxnSpPr>
            <p:nvPr/>
          </p:nvCxnSpPr>
          <p:spPr bwMode="auto">
            <a:xfrm rot="16200000" flipH="1">
              <a:off x="1814512" y="3805238"/>
              <a:ext cx="930275" cy="114300"/>
            </a:xfrm>
            <a:prstGeom prst="straightConnector1">
              <a:avLst/>
            </a:prstGeom>
            <a:noFill/>
            <a:ln w="9525">
              <a:solidFill>
                <a:schemeClr val="tx1"/>
              </a:solidFill>
              <a:round/>
              <a:headEnd/>
              <a:tailEnd type="triangle" w="med" len="med"/>
            </a:ln>
          </p:spPr>
        </p:cxnSp>
        <p:sp>
          <p:nvSpPr>
            <p:cNvPr id="18" name="TextBox 17"/>
            <p:cNvSpPr txBox="1">
              <a:spLocks noChangeArrowheads="1"/>
            </p:cNvSpPr>
            <p:nvPr/>
          </p:nvSpPr>
          <p:spPr bwMode="auto">
            <a:xfrm rot="4917588">
              <a:off x="1583532" y="3971131"/>
              <a:ext cx="1676400" cy="277813"/>
            </a:xfrm>
            <a:prstGeom prst="rect">
              <a:avLst/>
            </a:prstGeom>
            <a:noFill/>
            <a:ln w="9525">
              <a:noFill/>
              <a:miter lim="800000"/>
              <a:headEnd/>
              <a:tailEnd/>
            </a:ln>
          </p:spPr>
          <p:txBody>
            <a:bodyPr wrap="square">
              <a:prstTxWarp prst="textNoShape">
                <a:avLst/>
              </a:prstTxWarp>
              <a:spAutoFit/>
            </a:bodyPr>
            <a:lstStyle/>
            <a:p>
              <a:pPr fontAlgn="auto">
                <a:spcBef>
                  <a:spcPts val="0"/>
                </a:spcBef>
                <a:spcAft>
                  <a:spcPts val="0"/>
                </a:spcAft>
              </a:pPr>
              <a:r>
                <a:rPr lang="en-US" sz="1200" dirty="0">
                  <a:solidFill>
                    <a:srgbClr val="000000"/>
                  </a:solidFill>
                  <a:latin typeface="Arial"/>
                  <a:ea typeface="Arial Unicode MS"/>
                  <a:cs typeface="Arial Unicode MS" charset="0"/>
                </a:rPr>
                <a:t>antechamber</a:t>
              </a:r>
            </a:p>
          </p:txBody>
        </p:sp>
        <p:sp>
          <p:nvSpPr>
            <p:cNvPr id="19" name="TextBox 18"/>
            <p:cNvSpPr txBox="1">
              <a:spLocks noChangeArrowheads="1"/>
            </p:cNvSpPr>
            <p:nvPr/>
          </p:nvSpPr>
          <p:spPr bwMode="auto">
            <a:xfrm rot="1665185">
              <a:off x="1558925" y="3109913"/>
              <a:ext cx="990600" cy="246062"/>
            </a:xfrm>
            <a:prstGeom prst="rect">
              <a:avLst/>
            </a:prstGeom>
            <a:noFill/>
            <a:ln w="9525">
              <a:noFill/>
              <a:miter lim="800000"/>
              <a:headEnd/>
              <a:tailEnd/>
            </a:ln>
          </p:spPr>
          <p:txBody>
            <a:bodyPr wrap="square">
              <a:prstTxWarp prst="textNoShape">
                <a:avLst/>
              </a:prstTxWarp>
              <a:spAutoFit/>
            </a:bodyPr>
            <a:lstStyle/>
            <a:p>
              <a:pPr fontAlgn="auto">
                <a:spcBef>
                  <a:spcPts val="0"/>
                </a:spcBef>
                <a:spcAft>
                  <a:spcPts val="0"/>
                </a:spcAft>
              </a:pPr>
              <a:r>
                <a:rPr lang="en-US" sz="1000" dirty="0">
                  <a:solidFill>
                    <a:srgbClr val="000000"/>
                  </a:solidFill>
                  <a:latin typeface="Arial"/>
                  <a:ea typeface="Arial Unicode MS"/>
                  <a:cs typeface="Arial Unicode MS" charset="0"/>
                </a:rPr>
                <a:t>SEY 1.2</a:t>
              </a:r>
            </a:p>
          </p:txBody>
        </p:sp>
        <p:sp>
          <p:nvSpPr>
            <p:cNvPr id="20" name="TextBox 19"/>
            <p:cNvSpPr txBox="1">
              <a:spLocks noChangeArrowheads="1"/>
            </p:cNvSpPr>
            <p:nvPr/>
          </p:nvSpPr>
          <p:spPr bwMode="auto">
            <a:xfrm rot="1665185">
              <a:off x="2139950" y="2673350"/>
              <a:ext cx="990600" cy="247650"/>
            </a:xfrm>
            <a:prstGeom prst="rect">
              <a:avLst/>
            </a:prstGeom>
            <a:noFill/>
            <a:ln w="9525">
              <a:noFill/>
              <a:miter lim="800000"/>
              <a:headEnd/>
              <a:tailEnd/>
            </a:ln>
          </p:spPr>
          <p:txBody>
            <a:bodyPr wrap="square">
              <a:prstTxWarp prst="textNoShape">
                <a:avLst/>
              </a:prstTxWarp>
              <a:spAutoFit/>
            </a:bodyPr>
            <a:lstStyle/>
            <a:p>
              <a:pPr fontAlgn="auto">
                <a:spcBef>
                  <a:spcPts val="0"/>
                </a:spcBef>
                <a:spcAft>
                  <a:spcPts val="0"/>
                </a:spcAft>
              </a:pPr>
              <a:r>
                <a:rPr lang="en-US" sz="1000">
                  <a:solidFill>
                    <a:srgbClr val="000000"/>
                  </a:solidFill>
                  <a:latin typeface="Arial"/>
                  <a:ea typeface="Arial Unicode MS"/>
                  <a:cs typeface="Arial Unicode MS" charset="0"/>
                </a:rPr>
                <a:t>SEY 1.4</a:t>
              </a:r>
            </a:p>
          </p:txBody>
        </p:sp>
        <p:sp>
          <p:nvSpPr>
            <p:cNvPr id="21" name="Oval 20"/>
            <p:cNvSpPr>
              <a:spLocks noChangeArrowheads="1"/>
            </p:cNvSpPr>
            <p:nvPr/>
          </p:nvSpPr>
          <p:spPr bwMode="auto">
            <a:xfrm>
              <a:off x="1447800" y="3581400"/>
              <a:ext cx="609600" cy="539750"/>
            </a:xfrm>
            <a:prstGeom prst="ellipse">
              <a:avLst/>
            </a:prstGeom>
            <a:noFill/>
            <a:ln w="9525">
              <a:solidFill>
                <a:schemeClr val="tx1"/>
              </a:solidFill>
              <a:round/>
              <a:headEnd/>
              <a:tailEnd/>
            </a:ln>
          </p:spPr>
          <p:txBody>
            <a:bodyPr>
              <a:prstTxWarp prst="textNoShape">
                <a:avLst/>
              </a:prstTxWarp>
            </a:bodyPr>
            <a:lstStyle/>
            <a:p>
              <a:pPr eaLnBrk="0" fontAlgn="auto" hangingPunct="0">
                <a:spcBef>
                  <a:spcPts val="0"/>
                </a:spcBef>
                <a:spcAft>
                  <a:spcPts val="0"/>
                </a:spcAft>
              </a:pPr>
              <a:endParaRPr lang="en-US" sz="1800">
                <a:solidFill>
                  <a:srgbClr val="000000"/>
                </a:solidFill>
                <a:latin typeface="Arial"/>
                <a:ea typeface="Arial Unicode MS"/>
                <a:cs typeface="Arial Unicode MS" charset="0"/>
              </a:endParaRPr>
            </a:p>
          </p:txBody>
        </p:sp>
        <p:sp>
          <p:nvSpPr>
            <p:cNvPr id="22" name="TextBox 21"/>
            <p:cNvSpPr txBox="1">
              <a:spLocks noChangeArrowheads="1"/>
            </p:cNvSpPr>
            <p:nvPr/>
          </p:nvSpPr>
          <p:spPr bwMode="auto">
            <a:xfrm rot="4917588">
              <a:off x="2159778" y="3453684"/>
              <a:ext cx="1676400" cy="277812"/>
            </a:xfrm>
            <a:prstGeom prst="rect">
              <a:avLst/>
            </a:prstGeom>
            <a:noFill/>
            <a:ln w="9525">
              <a:noFill/>
              <a:miter lim="800000"/>
              <a:headEnd/>
              <a:tailEnd/>
            </a:ln>
          </p:spPr>
          <p:txBody>
            <a:bodyPr wrap="square">
              <a:prstTxWarp prst="textNoShape">
                <a:avLst/>
              </a:prstTxWarp>
              <a:spAutoFit/>
            </a:bodyPr>
            <a:lstStyle/>
            <a:p>
              <a:pPr fontAlgn="auto">
                <a:spcBef>
                  <a:spcPts val="0"/>
                </a:spcBef>
                <a:spcAft>
                  <a:spcPts val="0"/>
                </a:spcAft>
              </a:pPr>
              <a:r>
                <a:rPr lang="en-US" sz="1200" dirty="0">
                  <a:solidFill>
                    <a:srgbClr val="000000"/>
                  </a:solidFill>
                  <a:latin typeface="Arial"/>
                  <a:ea typeface="Arial Unicode MS"/>
                  <a:cs typeface="Arial Unicode MS" charset="0"/>
                </a:rPr>
                <a:t>antechamber</a:t>
              </a:r>
            </a:p>
          </p:txBody>
        </p:sp>
        <p:cxnSp>
          <p:nvCxnSpPr>
            <p:cNvPr id="23" name="Straight Arrow Connector 22"/>
            <p:cNvCxnSpPr>
              <a:cxnSpLocks noChangeShapeType="1"/>
            </p:cNvCxnSpPr>
            <p:nvPr/>
          </p:nvCxnSpPr>
          <p:spPr bwMode="auto">
            <a:xfrm rot="16200000" flipH="1">
              <a:off x="2327259" y="3464002"/>
              <a:ext cx="1066800" cy="114300"/>
            </a:xfrm>
            <a:prstGeom prst="straightConnector1">
              <a:avLst/>
            </a:prstGeom>
            <a:noFill/>
            <a:ln w="9525">
              <a:solidFill>
                <a:schemeClr val="tx1"/>
              </a:solidFill>
              <a:round/>
              <a:headEnd/>
              <a:tailEnd type="triangle" w="med" len="med"/>
            </a:ln>
          </p:spPr>
        </p:cxnSp>
        <p:sp>
          <p:nvSpPr>
            <p:cNvPr id="24" name="Line 15"/>
            <p:cNvSpPr>
              <a:spLocks noChangeShapeType="1"/>
            </p:cNvSpPr>
            <p:nvPr/>
          </p:nvSpPr>
          <p:spPr bwMode="auto">
            <a:xfrm>
              <a:off x="1889125" y="3810000"/>
              <a:ext cx="1219200" cy="0"/>
            </a:xfrm>
            <a:prstGeom prst="line">
              <a:avLst/>
            </a:prstGeom>
            <a:noFill/>
            <a:ln w="25400">
              <a:solidFill>
                <a:schemeClr val="accent2"/>
              </a:solidFill>
              <a:prstDash val="dashDot"/>
              <a:round/>
              <a:headEnd/>
              <a:tailEnd/>
            </a:ln>
            <a:effectLst/>
          </p:spPr>
          <p:txBody>
            <a:bodyPr>
              <a:prstTxWarp prst="textNoShape">
                <a:avLst/>
              </a:prstTxWarp>
            </a:bodyPr>
            <a:lstStyle/>
            <a:p>
              <a:pPr fontAlgn="auto">
                <a:spcBef>
                  <a:spcPts val="0"/>
                </a:spcBef>
                <a:spcAft>
                  <a:spcPts val="0"/>
                </a:spcAft>
              </a:pPr>
              <a:endParaRPr lang="en-US" sz="1800">
                <a:solidFill>
                  <a:srgbClr val="000000"/>
                </a:solidFill>
                <a:latin typeface="Arial"/>
                <a:ea typeface="Arial Unicode MS"/>
                <a:cs typeface="Arial Unicode MS"/>
              </a:endParaRPr>
            </a:p>
          </p:txBody>
        </p:sp>
        <p:sp>
          <p:nvSpPr>
            <p:cNvPr id="25" name="Line 16"/>
            <p:cNvSpPr>
              <a:spLocks noChangeShapeType="1"/>
            </p:cNvSpPr>
            <p:nvPr/>
          </p:nvSpPr>
          <p:spPr bwMode="auto">
            <a:xfrm>
              <a:off x="4089400" y="3505200"/>
              <a:ext cx="1219200" cy="0"/>
            </a:xfrm>
            <a:prstGeom prst="line">
              <a:avLst/>
            </a:prstGeom>
            <a:noFill/>
            <a:ln w="25400">
              <a:solidFill>
                <a:schemeClr val="accent2"/>
              </a:solidFill>
              <a:prstDash val="dashDot"/>
              <a:round/>
              <a:headEnd/>
              <a:tailEnd/>
            </a:ln>
            <a:effectLst/>
          </p:spPr>
          <p:txBody>
            <a:bodyPr>
              <a:prstTxWarp prst="textNoShape">
                <a:avLst/>
              </a:prstTxWarp>
            </a:bodyPr>
            <a:lstStyle/>
            <a:p>
              <a:pPr fontAlgn="auto">
                <a:spcBef>
                  <a:spcPts val="0"/>
                </a:spcBef>
                <a:spcAft>
                  <a:spcPts val="0"/>
                </a:spcAft>
              </a:pPr>
              <a:endParaRPr lang="en-US" sz="1800">
                <a:solidFill>
                  <a:srgbClr val="000000"/>
                </a:solidFill>
                <a:latin typeface="Arial"/>
                <a:ea typeface="Arial Unicode MS"/>
                <a:cs typeface="Arial Unicode MS"/>
              </a:endParaRPr>
            </a:p>
          </p:txBody>
        </p:sp>
        <p:sp>
          <p:nvSpPr>
            <p:cNvPr id="26" name="Oval 25"/>
            <p:cNvSpPr>
              <a:spLocks noChangeArrowheads="1"/>
            </p:cNvSpPr>
            <p:nvPr/>
          </p:nvSpPr>
          <p:spPr bwMode="auto">
            <a:xfrm>
              <a:off x="3657600" y="3200400"/>
              <a:ext cx="609600" cy="539750"/>
            </a:xfrm>
            <a:prstGeom prst="ellipse">
              <a:avLst/>
            </a:prstGeom>
            <a:noFill/>
            <a:ln w="9525">
              <a:solidFill>
                <a:schemeClr val="tx1"/>
              </a:solidFill>
              <a:round/>
              <a:headEnd/>
              <a:tailEnd/>
            </a:ln>
          </p:spPr>
          <p:txBody>
            <a:bodyPr>
              <a:prstTxWarp prst="textNoShape">
                <a:avLst/>
              </a:prstTxWarp>
            </a:bodyPr>
            <a:lstStyle/>
            <a:p>
              <a:pPr eaLnBrk="0" fontAlgn="auto" hangingPunct="0">
                <a:spcBef>
                  <a:spcPts val="0"/>
                </a:spcBef>
                <a:spcAft>
                  <a:spcPts val="0"/>
                </a:spcAft>
              </a:pPr>
              <a:endParaRPr lang="en-US" sz="1800">
                <a:solidFill>
                  <a:srgbClr val="000000"/>
                </a:solidFill>
                <a:latin typeface="Arial"/>
                <a:ea typeface="Arial Unicode MS"/>
                <a:cs typeface="Arial Unicode MS" charset="0"/>
              </a:endParaRPr>
            </a:p>
          </p:txBody>
        </p:sp>
        <p:sp>
          <p:nvSpPr>
            <p:cNvPr id="27" name="TextBox 26"/>
            <p:cNvSpPr txBox="1">
              <a:spLocks noChangeArrowheads="1"/>
            </p:cNvSpPr>
            <p:nvPr/>
          </p:nvSpPr>
          <p:spPr bwMode="auto">
            <a:xfrm rot="4917588">
              <a:off x="4393422" y="3225084"/>
              <a:ext cx="1676400" cy="277812"/>
            </a:xfrm>
            <a:prstGeom prst="rect">
              <a:avLst/>
            </a:prstGeom>
            <a:noFill/>
            <a:ln w="9525">
              <a:noFill/>
              <a:miter lim="800000"/>
              <a:headEnd/>
              <a:tailEnd/>
            </a:ln>
          </p:spPr>
          <p:txBody>
            <a:bodyPr wrap="square">
              <a:prstTxWarp prst="textNoShape">
                <a:avLst/>
              </a:prstTxWarp>
              <a:spAutoFit/>
            </a:bodyPr>
            <a:lstStyle/>
            <a:p>
              <a:pPr fontAlgn="auto">
                <a:spcBef>
                  <a:spcPts val="0"/>
                </a:spcBef>
                <a:spcAft>
                  <a:spcPts val="0"/>
                </a:spcAft>
              </a:pPr>
              <a:r>
                <a:rPr lang="en-US" sz="1200" dirty="0">
                  <a:solidFill>
                    <a:srgbClr val="000000"/>
                  </a:solidFill>
                  <a:latin typeface="Arial"/>
                  <a:ea typeface="Arial Unicode MS"/>
                  <a:cs typeface="Arial Unicode MS" charset="0"/>
                </a:rPr>
                <a:t>antechamber</a:t>
              </a:r>
            </a:p>
          </p:txBody>
        </p:sp>
        <p:cxnSp>
          <p:nvCxnSpPr>
            <p:cNvPr id="28" name="Straight Arrow Connector 27"/>
            <p:cNvCxnSpPr>
              <a:cxnSpLocks noChangeShapeType="1"/>
            </p:cNvCxnSpPr>
            <p:nvPr/>
          </p:nvCxnSpPr>
          <p:spPr bwMode="auto">
            <a:xfrm rot="16200000" flipH="1">
              <a:off x="4560903" y="3295651"/>
              <a:ext cx="1066800" cy="114300"/>
            </a:xfrm>
            <a:prstGeom prst="straightConnector1">
              <a:avLst/>
            </a:prstGeom>
            <a:noFill/>
            <a:ln w="9525">
              <a:solidFill>
                <a:schemeClr val="tx1"/>
              </a:solidFill>
              <a:round/>
              <a:headEnd/>
              <a:tailEnd type="triangle" w="med" len="med"/>
            </a:ln>
          </p:spPr>
        </p:cxnSp>
        <p:cxnSp>
          <p:nvCxnSpPr>
            <p:cNvPr id="29" name="Straight Arrow Connector 28"/>
            <p:cNvCxnSpPr>
              <a:cxnSpLocks noChangeShapeType="1"/>
            </p:cNvCxnSpPr>
            <p:nvPr/>
          </p:nvCxnSpPr>
          <p:spPr bwMode="auto">
            <a:xfrm rot="16200000" flipH="1">
              <a:off x="4014801" y="3516390"/>
              <a:ext cx="930275" cy="114300"/>
            </a:xfrm>
            <a:prstGeom prst="straightConnector1">
              <a:avLst/>
            </a:prstGeom>
            <a:noFill/>
            <a:ln w="9525">
              <a:solidFill>
                <a:schemeClr val="tx1"/>
              </a:solidFill>
              <a:round/>
              <a:headEnd/>
              <a:tailEnd type="triangle" w="med" len="med"/>
            </a:ln>
          </p:spPr>
        </p:cxnSp>
        <p:sp>
          <p:nvSpPr>
            <p:cNvPr id="30" name="TextBox 29"/>
            <p:cNvSpPr txBox="1">
              <a:spLocks noChangeArrowheads="1"/>
            </p:cNvSpPr>
            <p:nvPr/>
          </p:nvSpPr>
          <p:spPr bwMode="auto">
            <a:xfrm rot="4917588">
              <a:off x="3783821" y="3682283"/>
              <a:ext cx="1676400" cy="277813"/>
            </a:xfrm>
            <a:prstGeom prst="rect">
              <a:avLst/>
            </a:prstGeom>
            <a:noFill/>
            <a:ln w="9525">
              <a:noFill/>
              <a:miter lim="800000"/>
              <a:headEnd/>
              <a:tailEnd/>
            </a:ln>
          </p:spPr>
          <p:txBody>
            <a:bodyPr wrap="square">
              <a:prstTxWarp prst="textNoShape">
                <a:avLst/>
              </a:prstTxWarp>
              <a:spAutoFit/>
            </a:bodyPr>
            <a:lstStyle/>
            <a:p>
              <a:pPr fontAlgn="auto">
                <a:spcBef>
                  <a:spcPts val="0"/>
                </a:spcBef>
                <a:spcAft>
                  <a:spcPts val="0"/>
                </a:spcAft>
              </a:pPr>
              <a:r>
                <a:rPr lang="en-US" sz="1200" dirty="0">
                  <a:solidFill>
                    <a:srgbClr val="000000"/>
                  </a:solidFill>
                  <a:latin typeface="Arial"/>
                  <a:ea typeface="Arial Unicode MS"/>
                  <a:cs typeface="Arial Unicode MS" charset="0"/>
                </a:rPr>
                <a:t>antechamber</a:t>
              </a:r>
            </a:p>
          </p:txBody>
        </p:sp>
      </p:grpSp>
      <p:sp>
        <p:nvSpPr>
          <p:cNvPr id="31" name="TextBox 30"/>
          <p:cNvSpPr txBox="1"/>
          <p:nvPr/>
        </p:nvSpPr>
        <p:spPr>
          <a:xfrm>
            <a:off x="5969000" y="914400"/>
            <a:ext cx="3200400" cy="3539430"/>
          </a:xfrm>
          <a:prstGeom prst="rect">
            <a:avLst/>
          </a:prstGeom>
          <a:noFill/>
        </p:spPr>
        <p:txBody>
          <a:bodyPr wrap="square" rtlCol="0">
            <a:spAutoFit/>
          </a:bodyPr>
          <a:lstStyle/>
          <a:p>
            <a:pPr marL="176213" indent="-176213" algn="ctr" fontAlgn="auto">
              <a:spcBef>
                <a:spcPts val="0"/>
              </a:spcBef>
              <a:spcAft>
                <a:spcPts val="0"/>
              </a:spcAft>
            </a:pPr>
            <a:r>
              <a:rPr lang="en-US" sz="1600" b="1" u="sng" dirty="0" smtClean="0">
                <a:solidFill>
                  <a:srgbClr val="333399"/>
                </a:solidFill>
                <a:latin typeface="Arial"/>
                <a:ea typeface="Arial Unicode MS"/>
                <a:cs typeface="Arial Unicode MS"/>
              </a:rPr>
              <a:t>Summer 2010  Evaluation</a:t>
            </a:r>
          </a:p>
          <a:p>
            <a:pPr marL="176213" indent="-176213" fontAlgn="auto">
              <a:spcBef>
                <a:spcPts val="0"/>
              </a:spcBef>
              <a:spcAft>
                <a:spcPts val="0"/>
              </a:spcAft>
              <a:buFont typeface="Arial"/>
              <a:buChar char="•"/>
            </a:pPr>
            <a:r>
              <a:rPr lang="en-US" sz="1600" dirty="0" smtClean="0">
                <a:solidFill>
                  <a:srgbClr val="000000"/>
                </a:solidFill>
                <a:latin typeface="Arial"/>
                <a:ea typeface="Arial Unicode MS"/>
                <a:cs typeface="Arial Unicode MS"/>
              </a:rPr>
              <a:t>Comparison of Single Bunch EC Instability Thresholds for:</a:t>
            </a:r>
          </a:p>
          <a:p>
            <a:pPr marL="633413" lvl="1" indent="-176213" fontAlgn="auto">
              <a:spcBef>
                <a:spcPts val="0"/>
              </a:spcBef>
              <a:spcAft>
                <a:spcPts val="0"/>
              </a:spcAft>
              <a:buClr>
                <a:srgbClr val="333399"/>
              </a:buClr>
              <a:buFont typeface="Lucida Grande"/>
              <a:buChar char="-"/>
            </a:pPr>
            <a:r>
              <a:rPr lang="en-US" sz="1600" dirty="0" smtClean="0">
                <a:solidFill>
                  <a:srgbClr val="333399"/>
                </a:solidFill>
                <a:latin typeface="Arial"/>
                <a:ea typeface="Arial Unicode MS"/>
                <a:cs typeface="Arial Unicode MS"/>
              </a:rPr>
              <a:t>6.4km ring with 2600 bunches</a:t>
            </a:r>
          </a:p>
          <a:p>
            <a:pPr marL="633413" lvl="1" indent="-176213" fontAlgn="auto">
              <a:spcBef>
                <a:spcPts val="0"/>
              </a:spcBef>
              <a:spcAft>
                <a:spcPts val="0"/>
              </a:spcAft>
              <a:buClr>
                <a:srgbClr val="333399"/>
              </a:buClr>
              <a:buFont typeface="Lucida Grande"/>
              <a:buChar char="-"/>
            </a:pPr>
            <a:r>
              <a:rPr lang="en-US" sz="1600" dirty="0" smtClean="0">
                <a:solidFill>
                  <a:srgbClr val="333399"/>
                </a:solidFill>
                <a:latin typeface="Arial"/>
                <a:ea typeface="Arial Unicode MS"/>
                <a:cs typeface="Arial Unicode MS"/>
              </a:rPr>
              <a:t>3.2km ring with 1300 bunches</a:t>
            </a:r>
          </a:p>
          <a:p>
            <a:pPr marL="746125" lvl="1" indent="-292100" fontAlgn="auto">
              <a:spcBef>
                <a:spcPts val="0"/>
              </a:spcBef>
              <a:spcAft>
                <a:spcPts val="0"/>
              </a:spcAft>
              <a:buClr>
                <a:srgbClr val="333399"/>
              </a:buClr>
              <a:buFont typeface="Wingdings 3" charset="2"/>
              <a:buChar char="a"/>
            </a:pPr>
            <a:r>
              <a:rPr lang="en-US" sz="1600" dirty="0" smtClean="0">
                <a:solidFill>
                  <a:srgbClr val="333399"/>
                </a:solidFill>
                <a:latin typeface="Arial"/>
                <a:ea typeface="Arial Unicode MS"/>
                <a:cs typeface="Wingdings 3" charset="2"/>
              </a:rPr>
              <a:t>same average current</a:t>
            </a:r>
          </a:p>
          <a:p>
            <a:pPr marL="176213" indent="-176213" fontAlgn="auto">
              <a:spcBef>
                <a:spcPts val="0"/>
              </a:spcBef>
              <a:spcAft>
                <a:spcPts val="0"/>
              </a:spcAft>
              <a:buClr>
                <a:srgbClr val="000000"/>
              </a:buClr>
              <a:buFont typeface="Arial"/>
              <a:buChar char="•"/>
            </a:pPr>
            <a:r>
              <a:rPr lang="en-US" sz="1600" dirty="0" smtClean="0">
                <a:solidFill>
                  <a:srgbClr val="000000"/>
                </a:solidFill>
                <a:latin typeface="Arial"/>
                <a:ea typeface="Arial Unicode MS"/>
                <a:cs typeface="Arial Unicode MS"/>
              </a:rPr>
              <a:t>Both ring configurations exhibit similar performance</a:t>
            </a:r>
            <a:br>
              <a:rPr lang="en-US" sz="1600" dirty="0" smtClean="0">
                <a:solidFill>
                  <a:srgbClr val="000000"/>
                </a:solidFill>
                <a:latin typeface="Arial"/>
                <a:ea typeface="Arial Unicode MS"/>
                <a:cs typeface="Arial Unicode MS"/>
              </a:rPr>
            </a:br>
            <a:endParaRPr lang="en-US" sz="1600" dirty="0" smtClean="0">
              <a:solidFill>
                <a:srgbClr val="000000"/>
              </a:solidFill>
              <a:latin typeface="Arial"/>
              <a:ea typeface="Arial Unicode MS"/>
              <a:cs typeface="Arial Unicode MS"/>
            </a:endParaRPr>
          </a:p>
          <a:p>
            <a:pPr marL="288925" indent="-288925" fontAlgn="auto">
              <a:spcBef>
                <a:spcPts val="0"/>
              </a:spcBef>
              <a:spcAft>
                <a:spcPts val="0"/>
              </a:spcAft>
              <a:buClr>
                <a:srgbClr val="000000"/>
              </a:buClr>
            </a:pPr>
            <a:r>
              <a:rPr lang="en-US" sz="1600" dirty="0" smtClean="0">
                <a:solidFill>
                  <a:srgbClr val="FF0000"/>
                </a:solidFill>
                <a:latin typeface="Wingdings 3" charset="2"/>
                <a:ea typeface="Arial Unicode MS"/>
                <a:cs typeface="Wingdings 3" charset="2"/>
              </a:rPr>
              <a:t>a</a:t>
            </a:r>
            <a:r>
              <a:rPr lang="en-US" sz="1600" dirty="0" smtClean="0">
                <a:solidFill>
                  <a:srgbClr val="FF0000"/>
                </a:solidFill>
                <a:latin typeface="Arial"/>
                <a:ea typeface="Arial Unicode MS"/>
                <a:cs typeface="Wingdings 3" charset="2"/>
              </a:rPr>
              <a:t> 3.2km ring (</a:t>
            </a:r>
            <a:r>
              <a:rPr lang="en-US" sz="1600" i="1" dirty="0" smtClean="0">
                <a:solidFill>
                  <a:srgbClr val="FF0000"/>
                </a:solidFill>
                <a:latin typeface="Arial"/>
                <a:ea typeface="Arial Unicode MS"/>
                <a:cs typeface="Wingdings 3" charset="2"/>
              </a:rPr>
              <a:t>low current option</a:t>
            </a:r>
            <a:r>
              <a:rPr lang="en-US" sz="1600" dirty="0" smtClean="0">
                <a:solidFill>
                  <a:srgbClr val="FF0000"/>
                </a:solidFill>
                <a:latin typeface="Arial"/>
                <a:ea typeface="Arial Unicode MS"/>
                <a:cs typeface="Wingdings 3" charset="2"/>
              </a:rPr>
              <a:t>) is an </a:t>
            </a:r>
            <a:r>
              <a:rPr lang="en-US" sz="1600" b="1" dirty="0" smtClean="0">
                <a:solidFill>
                  <a:srgbClr val="FF0000"/>
                </a:solidFill>
                <a:latin typeface="Arial"/>
                <a:ea typeface="Arial Unicode MS"/>
                <a:cs typeface="Wingdings 3" charset="2"/>
              </a:rPr>
              <a:t>acceptable</a:t>
            </a:r>
            <a:r>
              <a:rPr lang="en-US" sz="1600" dirty="0" smtClean="0">
                <a:solidFill>
                  <a:srgbClr val="FF0000"/>
                </a:solidFill>
                <a:latin typeface="Arial"/>
                <a:ea typeface="Arial Unicode MS"/>
                <a:cs typeface="Wingdings 3" charset="2"/>
              </a:rPr>
              <a:t> baseline design choice</a:t>
            </a:r>
            <a:r>
              <a:rPr lang="en-US" sz="1600" dirty="0" smtClean="0">
                <a:solidFill>
                  <a:srgbClr val="FF0000"/>
                </a:solidFill>
                <a:latin typeface="Arial"/>
                <a:ea typeface="Arial Unicode MS"/>
                <a:cs typeface="Arial Unicode MS"/>
              </a:rPr>
              <a:t> </a:t>
            </a:r>
            <a:endParaRPr lang="en-US" sz="1600" dirty="0">
              <a:solidFill>
                <a:srgbClr val="FF0000"/>
              </a:solidFill>
              <a:latin typeface="Wingdings 3" charset="2"/>
              <a:ea typeface="Arial Unicode MS"/>
              <a:cs typeface="Wingdings 3" charset="2"/>
            </a:endParaRPr>
          </a:p>
        </p:txBody>
      </p:sp>
      <p:sp>
        <p:nvSpPr>
          <p:cNvPr id="32" name="Rectangle 31"/>
          <p:cNvSpPr/>
          <p:nvPr/>
        </p:nvSpPr>
        <p:spPr bwMode="auto">
          <a:xfrm>
            <a:off x="6096000" y="3581400"/>
            <a:ext cx="3048000" cy="990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ctr" hangingPunct="0"/>
            <a:endParaRPr lang="en-US" smtClean="0">
              <a:solidFill>
                <a:srgbClr val="000000"/>
              </a:solidFill>
              <a:latin typeface="Arial" charset="0"/>
              <a:ea typeface="Arial Unicode MS"/>
              <a:cs typeface="Arial Unicode MS" pitchFamily="34" charset="-128"/>
            </a:endParaRPr>
          </a:p>
        </p:txBody>
      </p:sp>
      <p:sp>
        <p:nvSpPr>
          <p:cNvPr id="33" name="TextBox 18"/>
          <p:cNvSpPr txBox="1">
            <a:spLocks noChangeArrowheads="1"/>
          </p:cNvSpPr>
          <p:nvPr/>
        </p:nvSpPr>
        <p:spPr bwMode="auto">
          <a:xfrm>
            <a:off x="1295400" y="5791200"/>
            <a:ext cx="6934200" cy="276999"/>
          </a:xfrm>
          <a:prstGeom prst="rect">
            <a:avLst/>
          </a:prstGeom>
          <a:solidFill>
            <a:schemeClr val="bg1"/>
          </a:solidFill>
          <a:ln w="9525">
            <a:solidFill>
              <a:srgbClr val="0000FF"/>
            </a:solidFill>
            <a:miter lim="800000"/>
            <a:headEnd/>
            <a:tailEnd/>
          </a:ln>
        </p:spPr>
        <p:txBody>
          <a:bodyPr wrap="square">
            <a:prstTxWarp prst="textNoShape">
              <a:avLst/>
            </a:prstTxWarp>
            <a:spAutoFit/>
          </a:bodyPr>
          <a:lstStyle/>
          <a:p>
            <a:pPr fontAlgn="auto">
              <a:spcBef>
                <a:spcPts val="0"/>
              </a:spcBef>
              <a:spcAft>
                <a:spcPts val="0"/>
              </a:spcAft>
            </a:pPr>
            <a:r>
              <a:rPr lang="en-US" sz="1200" dirty="0">
                <a:solidFill>
                  <a:srgbClr val="003366"/>
                </a:solidFill>
                <a:latin typeface="Arial"/>
                <a:ea typeface="Arial Unicode MS"/>
                <a:cs typeface="Arial Unicode MS" charset="0"/>
              </a:rPr>
              <a:t>S. </a:t>
            </a:r>
            <a:r>
              <a:rPr lang="en-US" sz="1200" dirty="0" err="1">
                <a:solidFill>
                  <a:srgbClr val="003366"/>
                </a:solidFill>
                <a:latin typeface="Arial"/>
                <a:ea typeface="Arial Unicode MS"/>
                <a:cs typeface="Arial Unicode MS" charset="0"/>
              </a:rPr>
              <a:t>Guiducci</a:t>
            </a:r>
            <a:r>
              <a:rPr lang="en-US" sz="1200" dirty="0">
                <a:solidFill>
                  <a:srgbClr val="003366"/>
                </a:solidFill>
                <a:latin typeface="Arial"/>
                <a:ea typeface="Arial Unicode MS"/>
                <a:cs typeface="Arial Unicode MS" charset="0"/>
              </a:rPr>
              <a:t>, M. Palmer, M. </a:t>
            </a:r>
            <a:r>
              <a:rPr lang="en-US" sz="1200" dirty="0" err="1">
                <a:solidFill>
                  <a:srgbClr val="003366"/>
                </a:solidFill>
                <a:latin typeface="Arial"/>
                <a:ea typeface="Arial Unicode MS"/>
                <a:cs typeface="Arial Unicode MS" charset="0"/>
              </a:rPr>
              <a:t>Pivi</a:t>
            </a:r>
            <a:r>
              <a:rPr lang="en-US" sz="1200" dirty="0">
                <a:solidFill>
                  <a:srgbClr val="003366"/>
                </a:solidFill>
                <a:latin typeface="Arial"/>
                <a:ea typeface="Arial Unicode MS"/>
                <a:cs typeface="Arial Unicode MS" charset="0"/>
              </a:rPr>
              <a:t>, J. Urakawa on behalf of the ILC DR</a:t>
            </a:r>
            <a:r>
              <a:rPr lang="en-US" sz="1200" dirty="0" smtClean="0">
                <a:solidFill>
                  <a:srgbClr val="003366"/>
                </a:solidFill>
                <a:latin typeface="Arial"/>
                <a:ea typeface="Arial Unicode MS"/>
                <a:cs typeface="Arial Unicode MS" charset="0"/>
              </a:rPr>
              <a:t> Electron Cloud Working </a:t>
            </a:r>
            <a:r>
              <a:rPr lang="en-US" sz="1200" dirty="0">
                <a:solidFill>
                  <a:srgbClr val="003366"/>
                </a:solidFill>
                <a:latin typeface="Arial"/>
                <a:ea typeface="Arial Unicode MS"/>
                <a:cs typeface="Arial Unicode MS" charset="0"/>
              </a:rPr>
              <a:t>Group</a:t>
            </a:r>
          </a:p>
        </p:txBody>
      </p:sp>
    </p:spTree>
    <p:extLst>
      <p:ext uri="{BB962C8B-B14F-4D97-AF65-F5344CB8AC3E}">
        <p14:creationId xmlns:p14="http://schemas.microsoft.com/office/powerpoint/2010/main" val="376405988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CONCLUSION</a:t>
            </a:r>
            <a:endParaRPr lang="en-US" dirty="0"/>
          </a:p>
        </p:txBody>
      </p:sp>
      <p:sp>
        <p:nvSpPr>
          <p:cNvPr id="4" name="Date Placeholder 3"/>
          <p:cNvSpPr>
            <a:spLocks noGrp="1"/>
          </p:cNvSpPr>
          <p:nvPr>
            <p:ph type="dt" sz="half" idx="10"/>
          </p:nvPr>
        </p:nvSpPr>
        <p:spPr/>
        <p:txBody>
          <a:bodyPr/>
          <a:lstStyle/>
          <a:p>
            <a:pPr>
              <a:defRPr/>
            </a:pPr>
            <a:r>
              <a:rPr lang="en-US" smtClean="0"/>
              <a:t>July 7, 2011</a:t>
            </a:r>
            <a:endParaRPr lang="en-US"/>
          </a:p>
        </p:txBody>
      </p:sp>
      <p:sp>
        <p:nvSpPr>
          <p:cNvPr id="5" name="Footer Placeholder 4"/>
          <p:cNvSpPr>
            <a:spLocks noGrp="1"/>
          </p:cNvSpPr>
          <p:nvPr>
            <p:ph type="ftr" sz="quarter" idx="11"/>
          </p:nvPr>
        </p:nvSpPr>
        <p:spPr/>
        <p:txBody>
          <a:bodyPr/>
          <a:lstStyle/>
          <a:p>
            <a:pPr>
              <a:defRPr/>
            </a:pPr>
            <a:r>
              <a:rPr lang="en-US" smtClean="0"/>
              <a:t>ILC Damping Ring Technical Baseline Review</a:t>
            </a:r>
            <a:endParaRPr lang="en-US"/>
          </a:p>
        </p:txBody>
      </p:sp>
      <p:sp>
        <p:nvSpPr>
          <p:cNvPr id="6" name="Slide Number Placeholder 5"/>
          <p:cNvSpPr>
            <a:spLocks noGrp="1"/>
          </p:cNvSpPr>
          <p:nvPr>
            <p:ph type="sldNum" sz="quarter" idx="12"/>
          </p:nvPr>
        </p:nvSpPr>
        <p:spPr/>
        <p:txBody>
          <a:bodyPr/>
          <a:lstStyle/>
          <a:p>
            <a:pPr>
              <a:defRPr/>
            </a:pPr>
            <a:fld id="{66EBCDD8-490A-4340-8AFB-91AE61DAC24C}" type="slidenum">
              <a:rPr lang="en-US" smtClean="0"/>
              <a:pPr>
                <a:defRPr/>
              </a:pPr>
              <a:t>29</a:t>
            </a:fld>
            <a:endParaRPr lang="en-US"/>
          </a:p>
        </p:txBody>
      </p:sp>
      <p:sp>
        <p:nvSpPr>
          <p:cNvPr id="8" name="TextBox 7"/>
          <p:cNvSpPr txBox="1"/>
          <p:nvPr/>
        </p:nvSpPr>
        <p:spPr>
          <a:xfrm>
            <a:off x="533400" y="838200"/>
            <a:ext cx="8001000" cy="6370974"/>
          </a:xfrm>
          <a:prstGeom prst="rect">
            <a:avLst/>
          </a:prstGeom>
          <a:noFill/>
        </p:spPr>
        <p:txBody>
          <a:bodyPr wrap="square" rtlCol="0">
            <a:spAutoFit/>
          </a:bodyPr>
          <a:lstStyle/>
          <a:p>
            <a:pPr marL="342900" indent="-342900">
              <a:buFont typeface="Arial"/>
              <a:buChar char="•"/>
            </a:pPr>
            <a:r>
              <a:rPr lang="en-US" sz="2400" dirty="0" smtClean="0">
                <a:latin typeface="+mn-lt"/>
              </a:rPr>
              <a:t>A comprehensive set of electron cloud related experiments and simulations, carried out at several laboratories around the world, have substantially improved our understanding of this complex phenomenon.</a:t>
            </a:r>
            <a:endParaRPr lang="en-US" sz="2400" dirty="0">
              <a:latin typeface="+mn-lt"/>
            </a:endParaRPr>
          </a:p>
          <a:p>
            <a:pPr marL="342900" indent="-342900">
              <a:buFont typeface="Arial"/>
              <a:buChar char="•"/>
            </a:pPr>
            <a:r>
              <a:rPr lang="en-US" sz="2400" dirty="0" smtClean="0">
                <a:latin typeface="+mn-lt"/>
              </a:rPr>
              <a:t>Based on these results, an EC mitigation plan has been developed for the baseline (low power) 3.2 km ILC positron damping ring. This plan will be incorporated into the design and costing reported in the ILC Technical Design Report.</a:t>
            </a:r>
          </a:p>
          <a:p>
            <a:pPr marL="342900" indent="-342900">
              <a:buFont typeface="Arial"/>
              <a:buChar char="•"/>
            </a:pPr>
            <a:r>
              <a:rPr lang="en-US" sz="2400" dirty="0" smtClean="0">
                <a:latin typeface="+mn-lt"/>
              </a:rPr>
              <a:t>R&amp;D will continue to further refine our understanding of electron cloud effects, so that the risk of the ILC DR design can be further reduced, and the feasibility of realizing the high power option in the baseline ring can be fully evaluated.</a:t>
            </a:r>
          </a:p>
          <a:p>
            <a:pPr marL="342900" indent="-342900">
              <a:buFont typeface="Arial"/>
              <a:buChar char="•"/>
            </a:pPr>
            <a:endParaRPr lang="en-US" sz="2400" dirty="0">
              <a:latin typeface="+mn-lt"/>
            </a:endParaRPr>
          </a:p>
          <a:p>
            <a:pPr marL="342900" indent="-342900">
              <a:buFont typeface="Arial"/>
              <a:buChar char="•"/>
            </a:pPr>
            <a:endParaRPr lang="en-US" sz="2400" dirty="0">
              <a:latin typeface="+mn-lt"/>
            </a:endParaRPr>
          </a:p>
        </p:txBody>
      </p:sp>
    </p:spTree>
    <p:extLst>
      <p:ext uri="{BB962C8B-B14F-4D97-AF65-F5344CB8AC3E}">
        <p14:creationId xmlns:p14="http://schemas.microsoft.com/office/powerpoint/2010/main" val="37640598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0"/>
            <a:ext cx="7912100" cy="533400"/>
          </a:xfrm>
        </p:spPr>
        <p:txBody>
          <a:bodyPr/>
          <a:lstStyle/>
          <a:p>
            <a:pPr marL="457200" lvl="1" indent="0"/>
            <a:r>
              <a:rPr lang="en-US" sz="2800" dirty="0" smtClean="0"/>
              <a:t>Recent EC R</a:t>
            </a:r>
            <a:r>
              <a:rPr lang="en-US" sz="2800" dirty="0"/>
              <a:t>&amp;D </a:t>
            </a:r>
            <a:r>
              <a:rPr lang="en-US" sz="2800" dirty="0" smtClean="0"/>
              <a:t>at </a:t>
            </a:r>
            <a:r>
              <a:rPr lang="en-US" sz="2800" dirty="0" smtClean="0"/>
              <a:t>SLAC, </a:t>
            </a:r>
            <a:r>
              <a:rPr lang="en-US" sz="2800" dirty="0" smtClean="0"/>
              <a:t>KEK, INFN, CERN </a:t>
            </a:r>
            <a:endParaRPr lang="en-US" sz="2800" dirty="0"/>
          </a:p>
        </p:txBody>
      </p:sp>
      <p:sp>
        <p:nvSpPr>
          <p:cNvPr id="4" name="Date Placeholder 3"/>
          <p:cNvSpPr>
            <a:spLocks noGrp="1"/>
          </p:cNvSpPr>
          <p:nvPr>
            <p:ph type="dt" sz="half" idx="10"/>
          </p:nvPr>
        </p:nvSpPr>
        <p:spPr/>
        <p:txBody>
          <a:bodyPr/>
          <a:lstStyle/>
          <a:p>
            <a:pPr>
              <a:defRPr/>
            </a:pPr>
            <a:r>
              <a:rPr lang="en-US" smtClean="0"/>
              <a:t>July 7, 2011</a:t>
            </a:r>
            <a:endParaRPr lang="en-US"/>
          </a:p>
        </p:txBody>
      </p:sp>
      <p:sp>
        <p:nvSpPr>
          <p:cNvPr id="5" name="Footer Placeholder 4"/>
          <p:cNvSpPr>
            <a:spLocks noGrp="1"/>
          </p:cNvSpPr>
          <p:nvPr>
            <p:ph type="ftr" sz="quarter" idx="11"/>
          </p:nvPr>
        </p:nvSpPr>
        <p:spPr/>
        <p:txBody>
          <a:bodyPr/>
          <a:lstStyle/>
          <a:p>
            <a:pPr>
              <a:defRPr/>
            </a:pPr>
            <a:r>
              <a:rPr lang="en-US" smtClean="0"/>
              <a:t>ILC Damping Ring Technical Baseline Review</a:t>
            </a:r>
            <a:endParaRPr lang="en-US" dirty="0"/>
          </a:p>
        </p:txBody>
      </p:sp>
      <p:sp>
        <p:nvSpPr>
          <p:cNvPr id="6" name="Slide Number Placeholder 5"/>
          <p:cNvSpPr>
            <a:spLocks noGrp="1"/>
          </p:cNvSpPr>
          <p:nvPr>
            <p:ph type="sldNum" sz="quarter" idx="12"/>
          </p:nvPr>
        </p:nvSpPr>
        <p:spPr/>
        <p:txBody>
          <a:bodyPr/>
          <a:lstStyle/>
          <a:p>
            <a:pPr>
              <a:defRPr/>
            </a:pPr>
            <a:fld id="{66EBCDD8-490A-4340-8AFB-91AE61DAC24C}" type="slidenum">
              <a:rPr lang="en-US" smtClean="0"/>
              <a:pPr>
                <a:defRPr/>
              </a:pPr>
              <a:t>3</a:t>
            </a:fld>
            <a:endParaRPr lang="en-US"/>
          </a:p>
        </p:txBody>
      </p:sp>
      <p:sp>
        <p:nvSpPr>
          <p:cNvPr id="7" name="TextBox 6"/>
          <p:cNvSpPr txBox="1"/>
          <p:nvPr/>
        </p:nvSpPr>
        <p:spPr>
          <a:xfrm>
            <a:off x="609600" y="609600"/>
            <a:ext cx="8153400" cy="1477328"/>
          </a:xfrm>
          <a:prstGeom prst="rect">
            <a:avLst/>
          </a:prstGeom>
          <a:noFill/>
        </p:spPr>
        <p:txBody>
          <a:bodyPr wrap="square" rtlCol="0">
            <a:spAutoFit/>
          </a:bodyPr>
          <a:lstStyle/>
          <a:p>
            <a:r>
              <a:rPr lang="en-US" sz="1800" dirty="0" smtClean="0">
                <a:latin typeface="+mn-lt"/>
              </a:rPr>
              <a:t>SLAC</a:t>
            </a:r>
            <a:endParaRPr lang="en-US" sz="1800" dirty="0">
              <a:latin typeface="+mn-lt"/>
            </a:endParaRPr>
          </a:p>
          <a:p>
            <a:pPr marL="342900" indent="-342900">
              <a:buFont typeface="Arial"/>
              <a:buChar char="•"/>
            </a:pPr>
            <a:r>
              <a:rPr lang="en-US" sz="1800" dirty="0" smtClean="0">
                <a:latin typeface="+mn-lt"/>
              </a:rPr>
              <a:t>EC studies in PEP-II chicane dipoles and drifts; in-situ SEY studies</a:t>
            </a:r>
          </a:p>
          <a:p>
            <a:pPr marL="342900" indent="-342900">
              <a:buFont typeface="Arial"/>
              <a:buChar char="•"/>
            </a:pPr>
            <a:r>
              <a:rPr lang="en-US" sz="1800" dirty="0" smtClean="0">
                <a:latin typeface="+mn-lt"/>
              </a:rPr>
              <a:t>Studies of mitigation effectiveness of </a:t>
            </a:r>
            <a:r>
              <a:rPr lang="en-US" sz="1800" dirty="0" err="1" smtClean="0">
                <a:latin typeface="+mn-lt"/>
              </a:rPr>
              <a:t>TiN</a:t>
            </a:r>
            <a:r>
              <a:rPr lang="en-US" sz="1800" dirty="0" smtClean="0">
                <a:latin typeface="+mn-lt"/>
              </a:rPr>
              <a:t>, NEG, rectangular grooves</a:t>
            </a:r>
          </a:p>
          <a:p>
            <a:pPr marL="342900" lvl="1" indent="-342900">
              <a:buFont typeface="Arial"/>
              <a:buChar char="•"/>
            </a:pPr>
            <a:r>
              <a:rPr lang="en-US" sz="1800" dirty="0" smtClean="0">
                <a:latin typeface="+mn-lt"/>
              </a:rPr>
              <a:t>First observation of electron-cloud dipole resonance</a:t>
            </a:r>
          </a:p>
          <a:p>
            <a:pPr marL="342900" lvl="4" indent="-342900">
              <a:buFont typeface="Arial"/>
              <a:buChar char="•"/>
            </a:pPr>
            <a:r>
              <a:rPr lang="en-US" sz="1800" dirty="0" smtClean="0">
                <a:latin typeface="+mn-lt"/>
              </a:rPr>
              <a:t>EC instability simulation </a:t>
            </a:r>
            <a:r>
              <a:rPr lang="en-US" sz="1800" dirty="0">
                <a:latin typeface="+mn-lt"/>
              </a:rPr>
              <a:t>code development (CMAD</a:t>
            </a:r>
            <a:r>
              <a:rPr lang="en-US" sz="1800" dirty="0" smtClean="0">
                <a:latin typeface="+mn-lt"/>
              </a:rPr>
              <a:t>)</a:t>
            </a:r>
            <a:endParaRPr lang="en-US" sz="1800" dirty="0">
              <a:latin typeface="+mn-lt"/>
            </a:endParaRPr>
          </a:p>
        </p:txBody>
      </p:sp>
      <p:sp>
        <p:nvSpPr>
          <p:cNvPr id="8" name="TextBox 7"/>
          <p:cNvSpPr txBox="1"/>
          <p:nvPr/>
        </p:nvSpPr>
        <p:spPr>
          <a:xfrm>
            <a:off x="533400" y="2133600"/>
            <a:ext cx="8153400" cy="2031325"/>
          </a:xfrm>
          <a:prstGeom prst="rect">
            <a:avLst/>
          </a:prstGeom>
          <a:noFill/>
        </p:spPr>
        <p:txBody>
          <a:bodyPr wrap="square" rtlCol="0">
            <a:spAutoFit/>
          </a:bodyPr>
          <a:lstStyle/>
          <a:p>
            <a:r>
              <a:rPr lang="en-US" sz="1800" dirty="0" smtClean="0">
                <a:latin typeface="+mn-lt"/>
              </a:rPr>
              <a:t>KEK</a:t>
            </a:r>
            <a:endParaRPr lang="en-US" sz="1800" dirty="0">
              <a:latin typeface="+mn-lt"/>
            </a:endParaRPr>
          </a:p>
          <a:p>
            <a:pPr marL="342900" indent="-342900">
              <a:buFont typeface="Arial"/>
              <a:buChar char="•"/>
            </a:pPr>
            <a:r>
              <a:rPr lang="en-US" sz="1800" dirty="0" smtClean="0">
                <a:latin typeface="+mn-lt"/>
              </a:rPr>
              <a:t>Tests of coated chambers, grooves, clearing electrodes, in dipoles, drifts and wigglers</a:t>
            </a:r>
          </a:p>
          <a:p>
            <a:pPr marL="342900" indent="-342900">
              <a:buFont typeface="Arial"/>
              <a:buChar char="•"/>
            </a:pPr>
            <a:r>
              <a:rPr lang="en-US" sz="1800" dirty="0" smtClean="0">
                <a:latin typeface="+mn-lt"/>
              </a:rPr>
              <a:t>Extensive study of dependence of groove mitigation on groove geometry</a:t>
            </a:r>
          </a:p>
          <a:p>
            <a:pPr marL="342900" indent="-342900">
              <a:buFont typeface="Arial"/>
              <a:buChar char="•"/>
            </a:pPr>
            <a:r>
              <a:rPr lang="en-US" sz="1800" dirty="0" smtClean="0">
                <a:latin typeface="+mn-lt"/>
              </a:rPr>
              <a:t>Developed ultra-thin low impedance clearing electrode structure and demonstrated its effectiveness in a wiggler</a:t>
            </a:r>
          </a:p>
          <a:p>
            <a:pPr marL="342900" indent="-342900">
              <a:buFont typeface="Arial"/>
              <a:buChar char="•"/>
            </a:pPr>
            <a:r>
              <a:rPr lang="en-US" sz="1800" dirty="0" smtClean="0">
                <a:latin typeface="+mn-lt"/>
              </a:rPr>
              <a:t>EC instability simulation </a:t>
            </a:r>
            <a:r>
              <a:rPr lang="en-US" sz="1800" dirty="0" smtClean="0">
                <a:latin typeface="+mn-lt"/>
              </a:rPr>
              <a:t>code development (PEHTS)</a:t>
            </a:r>
          </a:p>
        </p:txBody>
      </p:sp>
      <p:sp>
        <p:nvSpPr>
          <p:cNvPr id="9" name="TextBox 8"/>
          <p:cNvSpPr txBox="1"/>
          <p:nvPr/>
        </p:nvSpPr>
        <p:spPr>
          <a:xfrm>
            <a:off x="609600" y="4114800"/>
            <a:ext cx="8153400" cy="1200329"/>
          </a:xfrm>
          <a:prstGeom prst="rect">
            <a:avLst/>
          </a:prstGeom>
          <a:noFill/>
        </p:spPr>
        <p:txBody>
          <a:bodyPr wrap="square" rtlCol="0">
            <a:spAutoFit/>
          </a:bodyPr>
          <a:lstStyle/>
          <a:p>
            <a:r>
              <a:rPr lang="en-US" sz="1800" dirty="0" smtClean="0">
                <a:latin typeface="+mn-lt"/>
              </a:rPr>
              <a:t>INFN</a:t>
            </a:r>
            <a:endParaRPr lang="en-US" sz="1800" dirty="0">
              <a:latin typeface="+mn-lt"/>
            </a:endParaRPr>
          </a:p>
          <a:p>
            <a:pPr marL="342900" indent="-342900">
              <a:buFont typeface="Arial"/>
              <a:buChar char="•"/>
            </a:pPr>
            <a:r>
              <a:rPr lang="en-US" sz="1800" dirty="0" smtClean="0">
                <a:latin typeface="+mn-lt"/>
              </a:rPr>
              <a:t>Extensive experimental studies of photoemission and secondary emission from “scrubbed” surfaces.</a:t>
            </a:r>
          </a:p>
          <a:p>
            <a:pPr marL="342900" indent="-342900">
              <a:buFont typeface="Arial"/>
              <a:buChar char="•"/>
            </a:pPr>
            <a:r>
              <a:rPr lang="en-US" sz="1800" dirty="0" smtClean="0">
                <a:latin typeface="+mn-lt"/>
              </a:rPr>
              <a:t>Installed clearing electrodes in all dipole and wiggler chambers in DA</a:t>
            </a:r>
            <a:r>
              <a:rPr lang="en-US" sz="1800" dirty="0" smtClean="0">
                <a:latin typeface="Symbol" charset="2"/>
                <a:cs typeface="Symbol" charset="2"/>
              </a:rPr>
              <a:t>F</a:t>
            </a:r>
            <a:r>
              <a:rPr lang="en-US" sz="1800" dirty="0" smtClean="0">
                <a:latin typeface="+mn-lt"/>
              </a:rPr>
              <a:t>NE</a:t>
            </a:r>
          </a:p>
        </p:txBody>
      </p:sp>
      <p:sp>
        <p:nvSpPr>
          <p:cNvPr id="10" name="TextBox 9"/>
          <p:cNvSpPr txBox="1"/>
          <p:nvPr/>
        </p:nvSpPr>
        <p:spPr>
          <a:xfrm>
            <a:off x="685800" y="5334000"/>
            <a:ext cx="8153400" cy="646331"/>
          </a:xfrm>
          <a:prstGeom prst="rect">
            <a:avLst/>
          </a:prstGeom>
          <a:noFill/>
        </p:spPr>
        <p:txBody>
          <a:bodyPr wrap="square" rtlCol="0">
            <a:spAutoFit/>
          </a:bodyPr>
          <a:lstStyle/>
          <a:p>
            <a:r>
              <a:rPr lang="en-US" sz="1800" dirty="0" smtClean="0">
                <a:latin typeface="+mn-lt"/>
              </a:rPr>
              <a:t>CERN</a:t>
            </a:r>
            <a:endParaRPr lang="en-US" sz="1800" dirty="0">
              <a:latin typeface="+mn-lt"/>
            </a:endParaRPr>
          </a:p>
          <a:p>
            <a:pPr marL="342900" indent="-342900">
              <a:buFont typeface="Arial"/>
              <a:buChar char="•"/>
            </a:pPr>
            <a:r>
              <a:rPr lang="en-US" sz="1800" dirty="0" smtClean="0">
                <a:latin typeface="+mn-lt"/>
              </a:rPr>
              <a:t>Amorphous carbon thin films tested </a:t>
            </a:r>
            <a:r>
              <a:rPr lang="en-US" sz="1800" dirty="0" smtClean="0">
                <a:latin typeface="+mn-lt"/>
              </a:rPr>
              <a:t>at </a:t>
            </a:r>
            <a:r>
              <a:rPr lang="en-US" sz="1800" dirty="0" smtClean="0">
                <a:latin typeface="+mn-lt"/>
              </a:rPr>
              <a:t>SPS</a:t>
            </a:r>
          </a:p>
        </p:txBody>
      </p:sp>
    </p:spTree>
    <p:extLst>
      <p:ext uri="{BB962C8B-B14F-4D97-AF65-F5344CB8AC3E}">
        <p14:creationId xmlns:p14="http://schemas.microsoft.com/office/powerpoint/2010/main" val="32174613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4600" y="0"/>
            <a:ext cx="5181600" cy="533400"/>
          </a:xfrm>
        </p:spPr>
        <p:txBody>
          <a:bodyPr/>
          <a:lstStyle/>
          <a:p>
            <a:pPr algn="l"/>
            <a:r>
              <a:rPr lang="en-US" dirty="0" smtClean="0"/>
              <a:t>Mitigation results from KEK-1</a:t>
            </a:r>
            <a:endParaRPr lang="en-US" dirty="0"/>
          </a:p>
        </p:txBody>
      </p:sp>
      <p:sp>
        <p:nvSpPr>
          <p:cNvPr id="4" name="Date Placeholder 3"/>
          <p:cNvSpPr>
            <a:spLocks noGrp="1"/>
          </p:cNvSpPr>
          <p:nvPr>
            <p:ph type="dt" sz="half" idx="10"/>
          </p:nvPr>
        </p:nvSpPr>
        <p:spPr/>
        <p:txBody>
          <a:bodyPr/>
          <a:lstStyle/>
          <a:p>
            <a:pPr>
              <a:defRPr/>
            </a:pPr>
            <a:r>
              <a:rPr lang="en-US" smtClean="0"/>
              <a:t>July 7, 2011</a:t>
            </a:r>
            <a:endParaRPr lang="en-US"/>
          </a:p>
        </p:txBody>
      </p:sp>
      <p:sp>
        <p:nvSpPr>
          <p:cNvPr id="5" name="Footer Placeholder 4"/>
          <p:cNvSpPr>
            <a:spLocks noGrp="1"/>
          </p:cNvSpPr>
          <p:nvPr>
            <p:ph type="ftr" sz="quarter" idx="11"/>
          </p:nvPr>
        </p:nvSpPr>
        <p:spPr/>
        <p:txBody>
          <a:bodyPr/>
          <a:lstStyle/>
          <a:p>
            <a:pPr>
              <a:defRPr/>
            </a:pPr>
            <a:r>
              <a:rPr lang="en-US" smtClean="0"/>
              <a:t>ILC Damping Ring Technical Baseline Review</a:t>
            </a:r>
            <a:endParaRPr lang="en-US"/>
          </a:p>
        </p:txBody>
      </p:sp>
      <p:sp>
        <p:nvSpPr>
          <p:cNvPr id="6" name="Slide Number Placeholder 5"/>
          <p:cNvSpPr>
            <a:spLocks noGrp="1"/>
          </p:cNvSpPr>
          <p:nvPr>
            <p:ph type="sldNum" sz="quarter" idx="12"/>
          </p:nvPr>
        </p:nvSpPr>
        <p:spPr/>
        <p:txBody>
          <a:bodyPr/>
          <a:lstStyle/>
          <a:p>
            <a:pPr>
              <a:defRPr/>
            </a:pPr>
            <a:fld id="{66EBCDD8-490A-4340-8AFB-91AE61DAC24C}" type="slidenum">
              <a:rPr lang="en-US" smtClean="0"/>
              <a:pPr>
                <a:defRPr/>
              </a:pPr>
              <a:t>4</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505200"/>
            <a:ext cx="3657600" cy="312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569642"/>
            <a:ext cx="3708400" cy="316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4600" y="1600200"/>
            <a:ext cx="5334000"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886200" y="685800"/>
            <a:ext cx="4572000" cy="1015663"/>
          </a:xfrm>
          <a:prstGeom prst="rect">
            <a:avLst/>
          </a:prstGeom>
          <a:noFill/>
        </p:spPr>
        <p:txBody>
          <a:bodyPr wrap="square" rtlCol="0">
            <a:spAutoFit/>
          </a:bodyPr>
          <a:lstStyle/>
          <a:p>
            <a:r>
              <a:rPr lang="en-US" sz="2000" dirty="0" smtClean="0"/>
              <a:t>From Kanazawa, ECLOUD’10</a:t>
            </a:r>
          </a:p>
          <a:p>
            <a:r>
              <a:rPr lang="en-US" sz="2000" dirty="0" smtClean="0"/>
              <a:t>Cloud density near beam extracted from RFA data</a:t>
            </a:r>
            <a:endParaRPr lang="en-US" sz="2000" dirty="0"/>
          </a:p>
        </p:txBody>
      </p:sp>
      <p:sp>
        <p:nvSpPr>
          <p:cNvPr id="12" name="TextBox 11"/>
          <p:cNvSpPr txBox="1"/>
          <p:nvPr/>
        </p:nvSpPr>
        <p:spPr>
          <a:xfrm>
            <a:off x="5181600" y="6096000"/>
            <a:ext cx="3581400" cy="400110"/>
          </a:xfrm>
          <a:prstGeom prst="rect">
            <a:avLst/>
          </a:prstGeom>
          <a:noFill/>
        </p:spPr>
        <p:txBody>
          <a:bodyPr wrap="square" rtlCol="0">
            <a:spAutoFit/>
          </a:bodyPr>
          <a:lstStyle/>
          <a:p>
            <a:r>
              <a:rPr lang="en-US" sz="2000" dirty="0" smtClean="0">
                <a:solidFill>
                  <a:srgbClr val="FF0000"/>
                </a:solidFill>
              </a:rPr>
              <a:t>Effect of antechamber</a:t>
            </a:r>
            <a:endParaRPr lang="en-US" sz="2000" dirty="0">
              <a:solidFill>
                <a:srgbClr val="FF0000"/>
              </a:solidFill>
            </a:endParaRPr>
          </a:p>
        </p:txBody>
      </p:sp>
      <p:sp>
        <p:nvSpPr>
          <p:cNvPr id="13" name="TextBox 12"/>
          <p:cNvSpPr txBox="1"/>
          <p:nvPr/>
        </p:nvSpPr>
        <p:spPr>
          <a:xfrm>
            <a:off x="228600" y="533400"/>
            <a:ext cx="2057400" cy="584776"/>
          </a:xfrm>
          <a:prstGeom prst="rect">
            <a:avLst/>
          </a:prstGeom>
          <a:noFill/>
        </p:spPr>
        <p:txBody>
          <a:bodyPr wrap="square" rtlCol="0">
            <a:spAutoFit/>
          </a:bodyPr>
          <a:lstStyle/>
          <a:p>
            <a:r>
              <a:rPr lang="en-US" sz="1600" dirty="0" smtClean="0">
                <a:solidFill>
                  <a:srgbClr val="FF0000"/>
                </a:solidFill>
              </a:rPr>
              <a:t>Effect of coatings in drifts</a:t>
            </a:r>
            <a:endParaRPr lang="en-US" sz="1600" dirty="0">
              <a:solidFill>
                <a:srgbClr val="FF0000"/>
              </a:solidFill>
            </a:endParaRPr>
          </a:p>
        </p:txBody>
      </p:sp>
    </p:spTree>
    <p:extLst>
      <p:ext uri="{BB962C8B-B14F-4D97-AF65-F5344CB8AC3E}">
        <p14:creationId xmlns:p14="http://schemas.microsoft.com/office/powerpoint/2010/main" val="612576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July 7, 2011</a:t>
            </a:r>
            <a:endParaRPr lang="en-US"/>
          </a:p>
        </p:txBody>
      </p:sp>
      <p:sp>
        <p:nvSpPr>
          <p:cNvPr id="5" name="Footer Placeholder 4"/>
          <p:cNvSpPr>
            <a:spLocks noGrp="1"/>
          </p:cNvSpPr>
          <p:nvPr>
            <p:ph type="ftr" sz="quarter" idx="11"/>
          </p:nvPr>
        </p:nvSpPr>
        <p:spPr/>
        <p:txBody>
          <a:bodyPr/>
          <a:lstStyle/>
          <a:p>
            <a:pPr>
              <a:defRPr/>
            </a:pPr>
            <a:r>
              <a:rPr lang="en-US" smtClean="0"/>
              <a:t>ILC Damping Ring Technical Baseline Review</a:t>
            </a:r>
            <a:endParaRPr lang="en-US"/>
          </a:p>
        </p:txBody>
      </p:sp>
      <p:sp>
        <p:nvSpPr>
          <p:cNvPr id="6" name="Slide Number Placeholder 5"/>
          <p:cNvSpPr>
            <a:spLocks noGrp="1"/>
          </p:cNvSpPr>
          <p:nvPr>
            <p:ph type="sldNum" sz="quarter" idx="12"/>
          </p:nvPr>
        </p:nvSpPr>
        <p:spPr/>
        <p:txBody>
          <a:bodyPr/>
          <a:lstStyle/>
          <a:p>
            <a:pPr>
              <a:defRPr/>
            </a:pPr>
            <a:fld id="{66EBCDD8-490A-4340-8AFB-91AE61DAC24C}" type="slidenum">
              <a:rPr lang="en-US" smtClean="0"/>
              <a:pPr>
                <a:defRPr/>
              </a:pPr>
              <a:t>5</a:t>
            </a:fld>
            <a:endParaRPr lang="en-US"/>
          </a:p>
        </p:txBody>
      </p:sp>
      <p:pic>
        <p:nvPicPr>
          <p:cNvPr id="7" name="Picture 6"/>
          <p:cNvPicPr>
            <a:picLocks noChangeAspect="1"/>
          </p:cNvPicPr>
          <p:nvPr/>
        </p:nvPicPr>
        <p:blipFill>
          <a:blip r:embed="rId2"/>
          <a:stretch>
            <a:fillRect/>
          </a:stretch>
        </p:blipFill>
        <p:spPr>
          <a:xfrm>
            <a:off x="-76200" y="1600200"/>
            <a:ext cx="4514448" cy="3886200"/>
          </a:xfrm>
          <a:prstGeom prst="rect">
            <a:avLst/>
          </a:prstGeom>
        </p:spPr>
      </p:pic>
      <p:pic>
        <p:nvPicPr>
          <p:cNvPr id="8" name="Picture 7"/>
          <p:cNvPicPr>
            <a:picLocks noChangeAspect="1"/>
          </p:cNvPicPr>
          <p:nvPr/>
        </p:nvPicPr>
        <p:blipFill>
          <a:blip r:embed="rId3"/>
          <a:stretch>
            <a:fillRect/>
          </a:stretch>
        </p:blipFill>
        <p:spPr>
          <a:xfrm>
            <a:off x="4191000" y="1600200"/>
            <a:ext cx="5569927" cy="4229100"/>
          </a:xfrm>
          <a:prstGeom prst="rect">
            <a:avLst/>
          </a:prstGeom>
        </p:spPr>
      </p:pic>
      <p:sp>
        <p:nvSpPr>
          <p:cNvPr id="10" name="Title 2"/>
          <p:cNvSpPr>
            <a:spLocks noGrp="1"/>
          </p:cNvSpPr>
          <p:nvPr>
            <p:ph type="title"/>
          </p:nvPr>
        </p:nvSpPr>
        <p:spPr>
          <a:xfrm>
            <a:off x="2514600" y="0"/>
            <a:ext cx="5181600" cy="533400"/>
          </a:xfrm>
        </p:spPr>
        <p:txBody>
          <a:bodyPr/>
          <a:lstStyle/>
          <a:p>
            <a:pPr algn="l"/>
            <a:r>
              <a:rPr lang="en-US" dirty="0" smtClean="0"/>
              <a:t>Mitigation results from KEK-2</a:t>
            </a:r>
            <a:endParaRPr lang="en-US" dirty="0"/>
          </a:p>
        </p:txBody>
      </p:sp>
      <p:sp>
        <p:nvSpPr>
          <p:cNvPr id="11" name="TextBox 10"/>
          <p:cNvSpPr txBox="1"/>
          <p:nvPr/>
        </p:nvSpPr>
        <p:spPr>
          <a:xfrm>
            <a:off x="762000" y="762000"/>
            <a:ext cx="5562600" cy="707886"/>
          </a:xfrm>
          <a:prstGeom prst="rect">
            <a:avLst/>
          </a:prstGeom>
          <a:noFill/>
        </p:spPr>
        <p:txBody>
          <a:bodyPr wrap="square" rtlCol="0">
            <a:spAutoFit/>
          </a:bodyPr>
          <a:lstStyle/>
          <a:p>
            <a:r>
              <a:rPr lang="en-US" sz="2000" dirty="0" smtClean="0"/>
              <a:t>From Yusuke, ECLOUD’10</a:t>
            </a:r>
          </a:p>
          <a:p>
            <a:r>
              <a:rPr lang="en-US" sz="2000" dirty="0" smtClean="0"/>
              <a:t>Direct measurement of electron current in an RFA</a:t>
            </a:r>
            <a:endParaRPr lang="en-US" sz="2000" dirty="0"/>
          </a:p>
        </p:txBody>
      </p:sp>
      <p:sp>
        <p:nvSpPr>
          <p:cNvPr id="12" name="TextBox 11"/>
          <p:cNvSpPr txBox="1"/>
          <p:nvPr/>
        </p:nvSpPr>
        <p:spPr>
          <a:xfrm>
            <a:off x="304800" y="5715000"/>
            <a:ext cx="3581400" cy="400110"/>
          </a:xfrm>
          <a:prstGeom prst="rect">
            <a:avLst/>
          </a:prstGeom>
          <a:noFill/>
        </p:spPr>
        <p:txBody>
          <a:bodyPr wrap="square" rtlCol="0">
            <a:spAutoFit/>
          </a:bodyPr>
          <a:lstStyle/>
          <a:p>
            <a:r>
              <a:rPr lang="en-US" sz="2000" dirty="0" smtClean="0">
                <a:solidFill>
                  <a:srgbClr val="FF0000"/>
                </a:solidFill>
              </a:rPr>
              <a:t>Effect of grooves in a dipole</a:t>
            </a:r>
            <a:endParaRPr lang="en-US" sz="2000" dirty="0">
              <a:solidFill>
                <a:srgbClr val="FF0000"/>
              </a:solidFill>
            </a:endParaRPr>
          </a:p>
        </p:txBody>
      </p:sp>
      <p:sp>
        <p:nvSpPr>
          <p:cNvPr id="13" name="TextBox 12"/>
          <p:cNvSpPr txBox="1"/>
          <p:nvPr/>
        </p:nvSpPr>
        <p:spPr>
          <a:xfrm>
            <a:off x="4267200" y="6019800"/>
            <a:ext cx="4648200" cy="400110"/>
          </a:xfrm>
          <a:prstGeom prst="rect">
            <a:avLst/>
          </a:prstGeom>
          <a:noFill/>
        </p:spPr>
        <p:txBody>
          <a:bodyPr wrap="square" rtlCol="0">
            <a:spAutoFit/>
          </a:bodyPr>
          <a:lstStyle/>
          <a:p>
            <a:r>
              <a:rPr lang="en-US" sz="2000" dirty="0" smtClean="0">
                <a:solidFill>
                  <a:srgbClr val="FF0000"/>
                </a:solidFill>
              </a:rPr>
              <a:t>Effect of clearing electrodes in a wiggler</a:t>
            </a:r>
            <a:endParaRPr lang="en-US" sz="2000" dirty="0">
              <a:solidFill>
                <a:srgbClr val="FF0000"/>
              </a:solidFill>
            </a:endParaRPr>
          </a:p>
        </p:txBody>
      </p:sp>
    </p:spTree>
    <p:extLst>
      <p:ext uri="{BB962C8B-B14F-4D97-AF65-F5344CB8AC3E}">
        <p14:creationId xmlns:p14="http://schemas.microsoft.com/office/powerpoint/2010/main" val="346354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EC R&amp;D at INFN</a:t>
            </a:r>
            <a:endParaRPr lang="en-US" dirty="0"/>
          </a:p>
        </p:txBody>
      </p:sp>
      <p:sp>
        <p:nvSpPr>
          <p:cNvPr id="4" name="Date Placeholder 3"/>
          <p:cNvSpPr>
            <a:spLocks noGrp="1"/>
          </p:cNvSpPr>
          <p:nvPr>
            <p:ph type="dt" sz="half" idx="10"/>
          </p:nvPr>
        </p:nvSpPr>
        <p:spPr/>
        <p:txBody>
          <a:bodyPr/>
          <a:lstStyle/>
          <a:p>
            <a:pPr>
              <a:defRPr/>
            </a:pPr>
            <a:r>
              <a:rPr lang="en-US" smtClean="0"/>
              <a:t>July 7, 2011</a:t>
            </a:r>
            <a:endParaRPr lang="en-US"/>
          </a:p>
        </p:txBody>
      </p:sp>
      <p:sp>
        <p:nvSpPr>
          <p:cNvPr id="5" name="Footer Placeholder 4"/>
          <p:cNvSpPr>
            <a:spLocks noGrp="1"/>
          </p:cNvSpPr>
          <p:nvPr>
            <p:ph type="ftr" sz="quarter" idx="11"/>
          </p:nvPr>
        </p:nvSpPr>
        <p:spPr/>
        <p:txBody>
          <a:bodyPr/>
          <a:lstStyle/>
          <a:p>
            <a:pPr>
              <a:defRPr/>
            </a:pPr>
            <a:r>
              <a:rPr lang="en-US" smtClean="0"/>
              <a:t>ILC Damping Ring Technical Baseline Review</a:t>
            </a:r>
            <a:endParaRPr lang="en-US"/>
          </a:p>
        </p:txBody>
      </p:sp>
      <p:sp>
        <p:nvSpPr>
          <p:cNvPr id="6" name="Slide Number Placeholder 5"/>
          <p:cNvSpPr>
            <a:spLocks noGrp="1"/>
          </p:cNvSpPr>
          <p:nvPr>
            <p:ph type="sldNum" sz="quarter" idx="12"/>
          </p:nvPr>
        </p:nvSpPr>
        <p:spPr/>
        <p:txBody>
          <a:bodyPr/>
          <a:lstStyle/>
          <a:p>
            <a:pPr>
              <a:defRPr/>
            </a:pPr>
            <a:fld id="{66EBCDD8-490A-4340-8AFB-91AE61DAC24C}" type="slidenum">
              <a:rPr lang="en-US" smtClean="0"/>
              <a:pPr>
                <a:defRPr/>
              </a:pPr>
              <a:t>6</a:t>
            </a:fld>
            <a:endParaRPr lang="en-US"/>
          </a:p>
        </p:txBody>
      </p:sp>
      <p:sp>
        <p:nvSpPr>
          <p:cNvPr id="8" name="TextBox 7"/>
          <p:cNvSpPr txBox="1"/>
          <p:nvPr/>
        </p:nvSpPr>
        <p:spPr>
          <a:xfrm>
            <a:off x="5715000" y="762000"/>
            <a:ext cx="2895600" cy="1938992"/>
          </a:xfrm>
          <a:prstGeom prst="rect">
            <a:avLst/>
          </a:prstGeom>
          <a:noFill/>
        </p:spPr>
        <p:txBody>
          <a:bodyPr wrap="square" rtlCol="0">
            <a:spAutoFit/>
          </a:bodyPr>
          <a:lstStyle/>
          <a:p>
            <a:r>
              <a:rPr lang="en-US" sz="2000" dirty="0" smtClean="0"/>
              <a:t>From </a:t>
            </a:r>
            <a:r>
              <a:rPr lang="en-US" sz="2000" dirty="0" err="1" smtClean="0"/>
              <a:t>Cimino</a:t>
            </a:r>
            <a:r>
              <a:rPr lang="en-US" sz="2000" dirty="0" smtClean="0"/>
              <a:t>, ECLOUD’10:</a:t>
            </a:r>
          </a:p>
          <a:p>
            <a:r>
              <a:rPr lang="en-US" sz="2000" dirty="0" smtClean="0"/>
              <a:t>Demonstration that electron conditioning effectiveness depends on the electron energy</a:t>
            </a:r>
          </a:p>
        </p:txBody>
      </p:sp>
      <p:pic>
        <p:nvPicPr>
          <p:cNvPr id="13" name="Picture 12"/>
          <p:cNvPicPr>
            <a:picLocks noChangeAspect="1"/>
          </p:cNvPicPr>
          <p:nvPr/>
        </p:nvPicPr>
        <p:blipFill>
          <a:blip r:embed="rId2"/>
          <a:stretch>
            <a:fillRect/>
          </a:stretch>
        </p:blipFill>
        <p:spPr>
          <a:xfrm>
            <a:off x="25400" y="609601"/>
            <a:ext cx="5613400" cy="2901956"/>
          </a:xfrm>
          <a:prstGeom prst="rect">
            <a:avLst/>
          </a:prstGeom>
        </p:spPr>
      </p:pic>
      <p:pic>
        <p:nvPicPr>
          <p:cNvPr id="14" name="Picture 13"/>
          <p:cNvPicPr>
            <a:picLocks noChangeAspect="1"/>
          </p:cNvPicPr>
          <p:nvPr/>
        </p:nvPicPr>
        <p:blipFill>
          <a:blip r:embed="rId3"/>
          <a:stretch>
            <a:fillRect/>
          </a:stretch>
        </p:blipFill>
        <p:spPr>
          <a:xfrm>
            <a:off x="609600" y="3429000"/>
            <a:ext cx="4267200" cy="3217394"/>
          </a:xfrm>
          <a:prstGeom prst="rect">
            <a:avLst/>
          </a:prstGeom>
        </p:spPr>
      </p:pic>
      <p:sp>
        <p:nvSpPr>
          <p:cNvPr id="15" name="TextBox 14"/>
          <p:cNvSpPr txBox="1"/>
          <p:nvPr/>
        </p:nvSpPr>
        <p:spPr>
          <a:xfrm>
            <a:off x="5562600" y="4191000"/>
            <a:ext cx="2286000" cy="1938992"/>
          </a:xfrm>
          <a:prstGeom prst="rect">
            <a:avLst/>
          </a:prstGeom>
          <a:noFill/>
        </p:spPr>
        <p:txBody>
          <a:bodyPr wrap="square" rtlCol="0">
            <a:spAutoFit/>
          </a:bodyPr>
          <a:lstStyle/>
          <a:p>
            <a:r>
              <a:rPr lang="en-US" sz="2000" dirty="0" smtClean="0"/>
              <a:t>From </a:t>
            </a:r>
            <a:r>
              <a:rPr lang="en-US" sz="2000" dirty="0" err="1" smtClean="0"/>
              <a:t>Demma</a:t>
            </a:r>
            <a:r>
              <a:rPr lang="en-US" sz="2000" dirty="0" smtClean="0"/>
              <a:t>, ECLOUD’10:</a:t>
            </a:r>
          </a:p>
          <a:p>
            <a:r>
              <a:rPr lang="en-US" sz="2000" dirty="0" smtClean="0"/>
              <a:t>Clearing electrodes to be installed in all bends and wigglers in DA</a:t>
            </a:r>
            <a:r>
              <a:rPr lang="en-US" sz="2000" dirty="0" smtClean="0">
                <a:latin typeface="Symbol" charset="2"/>
                <a:cs typeface="Symbol" charset="2"/>
              </a:rPr>
              <a:t>F</a:t>
            </a:r>
            <a:r>
              <a:rPr lang="en-US" sz="2000" dirty="0" smtClean="0"/>
              <a:t>NE</a:t>
            </a:r>
            <a:endParaRPr lang="en-US" sz="2000" dirty="0"/>
          </a:p>
        </p:txBody>
      </p:sp>
    </p:spTree>
    <p:extLst>
      <p:ext uri="{BB962C8B-B14F-4D97-AF65-F5344CB8AC3E}">
        <p14:creationId xmlns:p14="http://schemas.microsoft.com/office/powerpoint/2010/main" val="2776501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rcRect t="8393" b="8393"/>
          <a:stretch>
            <a:fillRect/>
          </a:stretch>
        </p:blipFill>
        <p:spPr>
          <a:xfrm>
            <a:off x="152400" y="2362200"/>
            <a:ext cx="4572000" cy="2971800"/>
          </a:xfrm>
        </p:spPr>
      </p:pic>
      <p:sp>
        <p:nvSpPr>
          <p:cNvPr id="3" name="Title 2"/>
          <p:cNvSpPr>
            <a:spLocks noGrp="1"/>
          </p:cNvSpPr>
          <p:nvPr>
            <p:ph type="title"/>
          </p:nvPr>
        </p:nvSpPr>
        <p:spPr>
          <a:xfrm>
            <a:off x="990600" y="0"/>
            <a:ext cx="8153400" cy="533400"/>
          </a:xfrm>
        </p:spPr>
        <p:txBody>
          <a:bodyPr/>
          <a:lstStyle/>
          <a:p>
            <a:r>
              <a:rPr lang="en-US" dirty="0">
                <a:solidFill>
                  <a:schemeClr val="bg1"/>
                </a:solidFill>
              </a:rPr>
              <a:t>M</a:t>
            </a:r>
            <a:r>
              <a:rPr lang="en-US" dirty="0" smtClean="0">
                <a:solidFill>
                  <a:schemeClr val="bg1"/>
                </a:solidFill>
              </a:rPr>
              <a:t>easurement of alpha-Carbon films in SPS</a:t>
            </a:r>
            <a:endParaRPr lang="en-US" dirty="0">
              <a:solidFill>
                <a:schemeClr val="bg1"/>
              </a:solidFill>
            </a:endParaRPr>
          </a:p>
        </p:txBody>
      </p:sp>
      <p:sp>
        <p:nvSpPr>
          <p:cNvPr id="4" name="Date Placeholder 3"/>
          <p:cNvSpPr>
            <a:spLocks noGrp="1"/>
          </p:cNvSpPr>
          <p:nvPr>
            <p:ph type="dt" sz="half" idx="10"/>
          </p:nvPr>
        </p:nvSpPr>
        <p:spPr/>
        <p:txBody>
          <a:bodyPr/>
          <a:lstStyle/>
          <a:p>
            <a:pPr>
              <a:defRPr/>
            </a:pPr>
            <a:r>
              <a:rPr lang="en-US" smtClean="0">
                <a:solidFill>
                  <a:srgbClr val="000000"/>
                </a:solidFill>
                <a:latin typeface="Arial"/>
              </a:rPr>
              <a:t>July 7, 2011</a:t>
            </a:r>
            <a:endParaRPr lang="en-US">
              <a:solidFill>
                <a:srgbClr val="000000"/>
              </a:solidFill>
              <a:latin typeface="Aria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latin typeface="Arial"/>
              </a:rPr>
              <a:t>ILC Damping Ring Technical Baseline Review</a:t>
            </a:r>
            <a:endParaRPr lang="en-US">
              <a:solidFill>
                <a:srgbClr val="000000"/>
              </a:solidFill>
              <a:latin typeface="Arial"/>
            </a:endParaRPr>
          </a:p>
        </p:txBody>
      </p:sp>
      <p:sp>
        <p:nvSpPr>
          <p:cNvPr id="6" name="Slide Number Placeholder 5"/>
          <p:cNvSpPr>
            <a:spLocks noGrp="1"/>
          </p:cNvSpPr>
          <p:nvPr>
            <p:ph type="sldNum" sz="quarter" idx="12"/>
          </p:nvPr>
        </p:nvSpPr>
        <p:spPr/>
        <p:txBody>
          <a:bodyPr/>
          <a:lstStyle/>
          <a:p>
            <a:pPr>
              <a:defRPr/>
            </a:pPr>
            <a:fld id="{66EBCDD8-490A-4340-8AFB-91AE61DAC24C}" type="slidenum">
              <a:rPr lang="en-US" smtClean="0">
                <a:solidFill>
                  <a:srgbClr val="FFFFFF">
                    <a:lumMod val="85000"/>
                  </a:srgbClr>
                </a:solidFill>
                <a:latin typeface="Arial"/>
              </a:rPr>
              <a:pPr>
                <a:defRPr/>
              </a:pPr>
              <a:t>7</a:t>
            </a:fld>
            <a:endParaRPr lang="en-US">
              <a:solidFill>
                <a:srgbClr val="FFFFFF">
                  <a:lumMod val="85000"/>
                </a:srgbClr>
              </a:solidFill>
              <a:latin typeface="Arial"/>
            </a:endParaRPr>
          </a:p>
        </p:txBody>
      </p:sp>
      <p:pic>
        <p:nvPicPr>
          <p:cNvPr id="8" name="Picture 7"/>
          <p:cNvPicPr>
            <a:picLocks noChangeAspect="1"/>
          </p:cNvPicPr>
          <p:nvPr/>
        </p:nvPicPr>
        <p:blipFill>
          <a:blip r:embed="rId3"/>
          <a:stretch>
            <a:fillRect/>
          </a:stretch>
        </p:blipFill>
        <p:spPr>
          <a:xfrm>
            <a:off x="4876800" y="2057400"/>
            <a:ext cx="4191000" cy="2979539"/>
          </a:xfrm>
          <a:prstGeom prst="rect">
            <a:avLst/>
          </a:prstGeom>
        </p:spPr>
      </p:pic>
      <p:pic>
        <p:nvPicPr>
          <p:cNvPr id="9" name="Picture 8"/>
          <p:cNvPicPr>
            <a:picLocks noChangeAspect="1"/>
          </p:cNvPicPr>
          <p:nvPr/>
        </p:nvPicPr>
        <p:blipFill>
          <a:blip r:embed="rId4"/>
          <a:stretch>
            <a:fillRect/>
          </a:stretch>
        </p:blipFill>
        <p:spPr>
          <a:xfrm>
            <a:off x="304800" y="762000"/>
            <a:ext cx="3962400" cy="1447800"/>
          </a:xfrm>
          <a:prstGeom prst="rect">
            <a:avLst/>
          </a:prstGeom>
        </p:spPr>
      </p:pic>
      <p:pic>
        <p:nvPicPr>
          <p:cNvPr id="10" name="Picture 9"/>
          <p:cNvPicPr>
            <a:picLocks noChangeAspect="1"/>
          </p:cNvPicPr>
          <p:nvPr/>
        </p:nvPicPr>
        <p:blipFill>
          <a:blip r:embed="rId5"/>
          <a:stretch>
            <a:fillRect/>
          </a:stretch>
        </p:blipFill>
        <p:spPr>
          <a:xfrm>
            <a:off x="5029200" y="914400"/>
            <a:ext cx="3594100" cy="720742"/>
          </a:xfrm>
          <a:prstGeom prst="rect">
            <a:avLst/>
          </a:prstGeom>
        </p:spPr>
      </p:pic>
      <p:pic>
        <p:nvPicPr>
          <p:cNvPr id="11" name="Picture 10"/>
          <p:cNvPicPr>
            <a:picLocks noChangeAspect="1"/>
          </p:cNvPicPr>
          <p:nvPr/>
        </p:nvPicPr>
        <p:blipFill>
          <a:blip r:embed="rId6"/>
          <a:stretch>
            <a:fillRect/>
          </a:stretch>
        </p:blipFill>
        <p:spPr>
          <a:xfrm>
            <a:off x="457200" y="5638800"/>
            <a:ext cx="3810000" cy="870251"/>
          </a:xfrm>
          <a:prstGeom prst="rect">
            <a:avLst/>
          </a:prstGeom>
        </p:spPr>
      </p:pic>
    </p:spTree>
    <p:extLst>
      <p:ext uri="{BB962C8B-B14F-4D97-AF65-F5344CB8AC3E}">
        <p14:creationId xmlns:p14="http://schemas.microsoft.com/office/powerpoint/2010/main" val="922603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3"/>
          <p:cNvSpPr>
            <a:spLocks noGrp="1" noChangeArrowheads="1"/>
          </p:cNvSpPr>
          <p:nvPr>
            <p:ph type="body" idx="1"/>
          </p:nvPr>
        </p:nvSpPr>
        <p:spPr>
          <a:xfrm>
            <a:off x="0" y="609600"/>
            <a:ext cx="5334000" cy="5943600"/>
          </a:xfrm>
        </p:spPr>
        <p:txBody>
          <a:bodyPr/>
          <a:lstStyle/>
          <a:p>
            <a:pPr eaLnBrk="1" hangingPunct="1">
              <a:lnSpc>
                <a:spcPct val="80000"/>
              </a:lnSpc>
            </a:pPr>
            <a:r>
              <a:rPr lang="en-US" sz="1800" dirty="0" smtClean="0"/>
              <a:t>CESR Configuration</a:t>
            </a:r>
          </a:p>
          <a:p>
            <a:pPr lvl="1" eaLnBrk="1" hangingPunct="1">
              <a:lnSpc>
                <a:spcPct val="80000"/>
              </a:lnSpc>
            </a:pPr>
            <a:r>
              <a:rPr lang="en-US" sz="1600" dirty="0" smtClean="0"/>
              <a:t>Damping ring layout</a:t>
            </a:r>
          </a:p>
          <a:p>
            <a:pPr lvl="1" eaLnBrk="1" hangingPunct="1">
              <a:lnSpc>
                <a:spcPct val="80000"/>
              </a:lnSpc>
            </a:pPr>
            <a:r>
              <a:rPr lang="en-US" sz="1600" dirty="0" smtClean="0"/>
              <a:t>4 dedicated EC experimental regions</a:t>
            </a:r>
          </a:p>
          <a:p>
            <a:pPr lvl="1" eaLnBrk="1" hangingPunct="1">
              <a:lnSpc>
                <a:spcPct val="80000"/>
              </a:lnSpc>
            </a:pPr>
            <a:r>
              <a:rPr lang="en-US" sz="1600" dirty="0" smtClean="0"/>
              <a:t>Upgraded vacuum/EC instrumentation</a:t>
            </a:r>
          </a:p>
          <a:p>
            <a:pPr lvl="1" eaLnBrk="1" hangingPunct="1">
              <a:lnSpc>
                <a:spcPct val="80000"/>
              </a:lnSpc>
            </a:pPr>
            <a:r>
              <a:rPr lang="en-US" sz="1600" dirty="0" smtClean="0"/>
              <a:t>Energy flexibility from </a:t>
            </a:r>
            <a:r>
              <a:rPr lang="en-US" sz="1600" dirty="0" smtClean="0">
                <a:solidFill>
                  <a:srgbClr val="C00000"/>
                </a:solidFill>
              </a:rPr>
              <a:t>1.8</a:t>
            </a:r>
            <a:r>
              <a:rPr lang="en-US" sz="1600" dirty="0" smtClean="0"/>
              <a:t> to </a:t>
            </a:r>
            <a:r>
              <a:rPr lang="en-US" sz="1600" dirty="0" smtClean="0">
                <a:solidFill>
                  <a:srgbClr val="C00000"/>
                </a:solidFill>
              </a:rPr>
              <a:t>5.3 </a:t>
            </a:r>
            <a:r>
              <a:rPr lang="en-US" sz="1600" dirty="0" err="1" smtClean="0">
                <a:solidFill>
                  <a:srgbClr val="C00000"/>
                </a:solidFill>
              </a:rPr>
              <a:t>GeV</a:t>
            </a:r>
            <a:r>
              <a:rPr lang="en-US" sz="1600" dirty="0" smtClean="0">
                <a:solidFill>
                  <a:srgbClr val="C00000"/>
                </a:solidFill>
              </a:rPr>
              <a:t> </a:t>
            </a:r>
          </a:p>
          <a:p>
            <a:pPr lvl="1">
              <a:lnSpc>
                <a:spcPct val="80000"/>
              </a:lnSpc>
            </a:pPr>
            <a:r>
              <a:rPr lang="en-US" sz="1600" dirty="0">
                <a:cs typeface="Arial" charset="0"/>
              </a:rPr>
              <a:t>Regularly achieving &lt;10pm vertical </a:t>
            </a:r>
            <a:r>
              <a:rPr lang="en-US" sz="1600" dirty="0" smtClean="0">
                <a:cs typeface="Arial" charset="0"/>
              </a:rPr>
              <a:t>emittance</a:t>
            </a:r>
            <a:endParaRPr lang="en-US" sz="1600" dirty="0" smtClean="0">
              <a:solidFill>
                <a:srgbClr val="C00000"/>
              </a:solidFill>
            </a:endParaRPr>
          </a:p>
          <a:p>
            <a:pPr eaLnBrk="1" hangingPunct="1">
              <a:lnSpc>
                <a:spcPct val="80000"/>
              </a:lnSpc>
            </a:pPr>
            <a:r>
              <a:rPr lang="en-US" sz="1800" dirty="0" smtClean="0"/>
              <a:t>Beam Instrumentation</a:t>
            </a:r>
          </a:p>
          <a:p>
            <a:pPr lvl="1" eaLnBrk="1" hangingPunct="1">
              <a:lnSpc>
                <a:spcPct val="80000"/>
              </a:lnSpc>
            </a:pPr>
            <a:r>
              <a:rPr lang="en-US" sz="1600" dirty="0" err="1" smtClean="0"/>
              <a:t>xBSM</a:t>
            </a:r>
            <a:r>
              <a:rPr lang="en-US" sz="1600" dirty="0" smtClean="0"/>
              <a:t> for </a:t>
            </a:r>
            <a:r>
              <a:rPr lang="en-US" sz="1600" dirty="0" smtClean="0">
                <a:solidFill>
                  <a:srgbClr val="C00000"/>
                </a:solidFill>
              </a:rPr>
              <a:t>positrons</a:t>
            </a:r>
            <a:r>
              <a:rPr lang="en-US" sz="1600" dirty="0" smtClean="0"/>
              <a:t> and </a:t>
            </a:r>
            <a:r>
              <a:rPr lang="en-US" sz="1600" dirty="0" smtClean="0">
                <a:solidFill>
                  <a:srgbClr val="0000FF"/>
                </a:solidFill>
              </a:rPr>
              <a:t>electrons</a:t>
            </a:r>
            <a:endParaRPr lang="en-US" sz="1400" dirty="0" smtClean="0">
              <a:solidFill>
                <a:srgbClr val="0000FF"/>
              </a:solidFill>
            </a:endParaRPr>
          </a:p>
          <a:p>
            <a:pPr lvl="1" eaLnBrk="1" hangingPunct="1">
              <a:lnSpc>
                <a:spcPct val="80000"/>
              </a:lnSpc>
            </a:pPr>
            <a:r>
              <a:rPr lang="en-US" sz="1600" dirty="0" smtClean="0"/>
              <a:t>High resolution digital BPM system</a:t>
            </a:r>
          </a:p>
          <a:p>
            <a:pPr lvl="1" eaLnBrk="1" hangingPunct="1">
              <a:lnSpc>
                <a:spcPct val="80000"/>
              </a:lnSpc>
            </a:pPr>
            <a:r>
              <a:rPr lang="en-US" sz="1600" dirty="0" smtClean="0"/>
              <a:t>Feedback system for 4ns bunch spacing</a:t>
            </a:r>
            <a:endParaRPr lang="en-US" sz="1800" dirty="0" smtClean="0"/>
          </a:p>
          <a:p>
            <a:pPr eaLnBrk="1" hangingPunct="1">
              <a:lnSpc>
                <a:spcPct val="80000"/>
              </a:lnSpc>
            </a:pPr>
            <a:r>
              <a:rPr lang="en-US" sz="1800" dirty="0" smtClean="0"/>
              <a:t>EC Diagnostics and Mitigation</a:t>
            </a:r>
          </a:p>
          <a:p>
            <a:pPr lvl="1" eaLnBrk="1" hangingPunct="1">
              <a:lnSpc>
                <a:spcPct val="80000"/>
              </a:lnSpc>
            </a:pPr>
            <a:r>
              <a:rPr lang="en-US" sz="1600" dirty="0" smtClean="0"/>
              <a:t>~30 RFAs presently deployed</a:t>
            </a:r>
          </a:p>
          <a:p>
            <a:pPr lvl="1" eaLnBrk="1" hangingPunct="1">
              <a:lnSpc>
                <a:spcPct val="80000"/>
              </a:lnSpc>
            </a:pPr>
            <a:r>
              <a:rPr lang="en-US" sz="1600" dirty="0" smtClean="0"/>
              <a:t>TE wave measurement capability in each experimental region</a:t>
            </a:r>
          </a:p>
          <a:p>
            <a:pPr lvl="1" eaLnBrk="1" hangingPunct="1">
              <a:lnSpc>
                <a:spcPct val="80000"/>
              </a:lnSpc>
            </a:pPr>
            <a:r>
              <a:rPr lang="en-US" sz="1600" dirty="0" smtClean="0"/>
              <a:t>Time-resolved shielded pickups in 3 experimental locations (2 with transverse information)</a:t>
            </a:r>
          </a:p>
          <a:p>
            <a:pPr lvl="1" eaLnBrk="1" hangingPunct="1">
              <a:lnSpc>
                <a:spcPct val="80000"/>
              </a:lnSpc>
            </a:pPr>
            <a:r>
              <a:rPr lang="en-US" sz="1600" dirty="0" smtClean="0"/>
              <a:t>Over 20 individual mitigation studies conducted in Phase I</a:t>
            </a:r>
          </a:p>
          <a:p>
            <a:pPr lvl="2">
              <a:lnSpc>
                <a:spcPct val="80000"/>
              </a:lnSpc>
            </a:pPr>
            <a:r>
              <a:rPr lang="en-US" sz="1600" dirty="0" smtClean="0"/>
              <a:t>20 chambers</a:t>
            </a:r>
          </a:p>
          <a:p>
            <a:pPr lvl="2">
              <a:lnSpc>
                <a:spcPct val="80000"/>
              </a:lnSpc>
            </a:pPr>
            <a:r>
              <a:rPr lang="en-US" sz="1600" dirty="0" smtClean="0"/>
              <a:t>2 sets of in situ SEY measurements </a:t>
            </a:r>
          </a:p>
          <a:p>
            <a:pPr lvl="2">
              <a:lnSpc>
                <a:spcPct val="80000"/>
              </a:lnSpc>
            </a:pPr>
            <a:r>
              <a:rPr lang="en-US" sz="1600" dirty="0" smtClean="0"/>
              <a:t>Follow-on studies in preparation for Phase II extension of program</a:t>
            </a:r>
            <a:endParaRPr lang="en-US" sz="1800" dirty="0" smtClean="0"/>
          </a:p>
        </p:txBody>
      </p:sp>
      <p:sp>
        <p:nvSpPr>
          <p:cNvPr id="8" name="Date Placeholder 3"/>
          <p:cNvSpPr>
            <a:spLocks noGrp="1"/>
          </p:cNvSpPr>
          <p:nvPr>
            <p:ph type="dt" sz="quarter" idx="10"/>
          </p:nvPr>
        </p:nvSpPr>
        <p:spPr/>
        <p:txBody>
          <a:bodyPr/>
          <a:lstStyle/>
          <a:p>
            <a:pPr>
              <a:defRPr/>
            </a:pPr>
            <a:r>
              <a:rPr lang="en-US" smtClean="0"/>
              <a:t>July 7, 2011</a:t>
            </a:r>
            <a:endParaRPr lang="en-US"/>
          </a:p>
        </p:txBody>
      </p:sp>
      <p:sp>
        <p:nvSpPr>
          <p:cNvPr id="9" name="Footer Placeholder 4"/>
          <p:cNvSpPr>
            <a:spLocks noGrp="1"/>
          </p:cNvSpPr>
          <p:nvPr>
            <p:ph type="ftr" sz="quarter" idx="11"/>
          </p:nvPr>
        </p:nvSpPr>
        <p:spPr/>
        <p:txBody>
          <a:bodyPr/>
          <a:lstStyle/>
          <a:p>
            <a:pPr>
              <a:defRPr/>
            </a:pPr>
            <a:r>
              <a:rPr lang="en-US" smtClean="0"/>
              <a:t>ILC Damping Ring Technical Baseline Review</a:t>
            </a:r>
            <a:endParaRPr lang="en-US"/>
          </a:p>
        </p:txBody>
      </p:sp>
      <p:sp>
        <p:nvSpPr>
          <p:cNvPr id="10" name="Slide Number Placeholder 5"/>
          <p:cNvSpPr>
            <a:spLocks noGrp="1"/>
          </p:cNvSpPr>
          <p:nvPr>
            <p:ph type="sldNum" sz="quarter" idx="12"/>
          </p:nvPr>
        </p:nvSpPr>
        <p:spPr/>
        <p:txBody>
          <a:bodyPr/>
          <a:lstStyle/>
          <a:p>
            <a:pPr>
              <a:defRPr/>
            </a:pPr>
            <a:fld id="{06A3ACE3-A467-4D16-B638-25598CCE46C7}" type="slidenum">
              <a:rPr lang="en-US"/>
              <a:pPr>
                <a:defRPr/>
              </a:pPr>
              <a:t>8</a:t>
            </a:fld>
            <a:endParaRPr lang="en-US"/>
          </a:p>
        </p:txBody>
      </p:sp>
      <p:sp>
        <p:nvSpPr>
          <p:cNvPr id="15365" name="Rectangle 2"/>
          <p:cNvSpPr>
            <a:spLocks noGrp="1" noChangeArrowheads="1"/>
          </p:cNvSpPr>
          <p:nvPr>
            <p:ph type="title"/>
          </p:nvPr>
        </p:nvSpPr>
        <p:spPr>
          <a:xfrm>
            <a:off x="1905000" y="0"/>
            <a:ext cx="6477000" cy="533400"/>
          </a:xfrm>
        </p:spPr>
        <p:txBody>
          <a:bodyPr/>
          <a:lstStyle/>
          <a:p>
            <a:r>
              <a:rPr lang="en-US" dirty="0" smtClean="0">
                <a:solidFill>
                  <a:schemeClr val="bg1"/>
                </a:solidFill>
              </a:rPr>
              <a:t>EC R&amp;</a:t>
            </a:r>
            <a:r>
              <a:rPr lang="en-US" dirty="0">
                <a:solidFill>
                  <a:schemeClr val="bg1"/>
                </a:solidFill>
              </a:rPr>
              <a:t>D at </a:t>
            </a:r>
            <a:r>
              <a:rPr lang="en-US" dirty="0" err="1" smtClean="0">
                <a:solidFill>
                  <a:schemeClr val="bg1"/>
                </a:solidFill>
              </a:rPr>
              <a:t>CesrTA</a:t>
            </a:r>
            <a:r>
              <a:rPr lang="en-US" dirty="0" smtClean="0"/>
              <a:t>: summary</a:t>
            </a:r>
            <a:endParaRPr lang="en-US" dirty="0" smtClean="0">
              <a:solidFill>
                <a:schemeClr val="bg1"/>
              </a:solidFill>
            </a:endParaRPr>
          </a:p>
        </p:txBody>
      </p:sp>
      <p:sp>
        <p:nvSpPr>
          <p:cNvPr id="11" name="Rectangle 3"/>
          <p:cNvSpPr txBox="1">
            <a:spLocks noChangeArrowheads="1"/>
          </p:cNvSpPr>
          <p:nvPr/>
        </p:nvSpPr>
        <p:spPr bwMode="auto">
          <a:xfrm>
            <a:off x="5029200" y="685800"/>
            <a:ext cx="41148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B31B1B"/>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rgbClr val="0000FF"/>
                </a:solidFill>
                <a:latin typeface="+mn-lt"/>
              </a:defRPr>
            </a:lvl3pPr>
            <a:lvl4pPr marL="1600200" indent="-228600" algn="l" rtl="0" eaLnBrk="1" fontAlgn="base" hangingPunct="1">
              <a:spcBef>
                <a:spcPct val="20000"/>
              </a:spcBef>
              <a:spcAft>
                <a:spcPct val="0"/>
              </a:spcAft>
              <a:buChar char="–"/>
              <a:defRPr sz="2000">
                <a:solidFill>
                  <a:srgbClr val="006600"/>
                </a:solidFill>
                <a:latin typeface="+mn-lt"/>
              </a:defRPr>
            </a:lvl4pPr>
            <a:lvl5pPr marL="2057400" indent="-228600" algn="l" rtl="0" eaLnBrk="1" fontAlgn="base" hangingPunct="1">
              <a:spcBef>
                <a:spcPct val="20000"/>
              </a:spcBef>
              <a:spcAft>
                <a:spcPct val="0"/>
              </a:spcAft>
              <a:buChar char="»"/>
              <a:defRPr sz="2000">
                <a:solidFill>
                  <a:srgbClr val="660066"/>
                </a:solidFill>
                <a:latin typeface="+mn-lt"/>
              </a:defRPr>
            </a:lvl5pPr>
            <a:lvl6pPr marL="2514600" indent="-228600" algn="l" rtl="0" eaLnBrk="1" fontAlgn="base" hangingPunct="1">
              <a:spcBef>
                <a:spcPct val="20000"/>
              </a:spcBef>
              <a:spcAft>
                <a:spcPct val="0"/>
              </a:spcAft>
              <a:buChar char="»"/>
              <a:defRPr sz="2000">
                <a:solidFill>
                  <a:srgbClr val="660066"/>
                </a:solidFill>
                <a:latin typeface="+mn-lt"/>
              </a:defRPr>
            </a:lvl6pPr>
            <a:lvl7pPr marL="2971800" indent="-228600" algn="l" rtl="0" eaLnBrk="1" fontAlgn="base" hangingPunct="1">
              <a:spcBef>
                <a:spcPct val="20000"/>
              </a:spcBef>
              <a:spcAft>
                <a:spcPct val="0"/>
              </a:spcAft>
              <a:buChar char="»"/>
              <a:defRPr sz="2000">
                <a:solidFill>
                  <a:srgbClr val="660066"/>
                </a:solidFill>
                <a:latin typeface="+mn-lt"/>
              </a:defRPr>
            </a:lvl7pPr>
            <a:lvl8pPr marL="3429000" indent="-228600" algn="l" rtl="0" eaLnBrk="1" fontAlgn="base" hangingPunct="1">
              <a:spcBef>
                <a:spcPct val="20000"/>
              </a:spcBef>
              <a:spcAft>
                <a:spcPct val="0"/>
              </a:spcAft>
              <a:buChar char="»"/>
              <a:defRPr sz="2000">
                <a:solidFill>
                  <a:srgbClr val="660066"/>
                </a:solidFill>
                <a:latin typeface="+mn-lt"/>
              </a:defRPr>
            </a:lvl8pPr>
            <a:lvl9pPr marL="3886200" indent="-228600" algn="l" rtl="0" eaLnBrk="1" fontAlgn="base" hangingPunct="1">
              <a:spcBef>
                <a:spcPct val="20000"/>
              </a:spcBef>
              <a:spcAft>
                <a:spcPct val="0"/>
              </a:spcAft>
              <a:buChar char="»"/>
              <a:defRPr sz="2000">
                <a:solidFill>
                  <a:srgbClr val="660066"/>
                </a:solidFill>
                <a:latin typeface="+mn-lt"/>
              </a:defRPr>
            </a:lvl9pPr>
          </a:lstStyle>
          <a:p>
            <a:pPr>
              <a:lnSpc>
                <a:spcPct val="80000"/>
              </a:lnSpc>
            </a:pPr>
            <a:r>
              <a:rPr lang="en-US" sz="1800" dirty="0" smtClean="0"/>
              <a:t>Beam Dynamics Studies</a:t>
            </a:r>
          </a:p>
          <a:p>
            <a:pPr lvl="1">
              <a:lnSpc>
                <a:spcPct val="80000"/>
              </a:lnSpc>
            </a:pPr>
            <a:r>
              <a:rPr lang="en-US" sz="1600" dirty="0" smtClean="0">
                <a:cs typeface="Arial" charset="0"/>
              </a:rPr>
              <a:t>Extensive set of tune shift measurements</a:t>
            </a:r>
          </a:p>
          <a:p>
            <a:pPr lvl="1">
              <a:lnSpc>
                <a:spcPct val="80000"/>
              </a:lnSpc>
            </a:pPr>
            <a:r>
              <a:rPr lang="en-US" sz="1600" dirty="0" smtClean="0">
                <a:cs typeface="Arial" charset="0"/>
              </a:rPr>
              <a:t>Systematic studies of beam instability thresholds and emittance dilution</a:t>
            </a:r>
          </a:p>
          <a:p>
            <a:pPr>
              <a:buFont typeface="Arial"/>
              <a:buChar char="•"/>
            </a:pPr>
            <a:r>
              <a:rPr lang="en-US" sz="1800" dirty="0"/>
              <a:t>Simulations: to allow extrapolation to ILC DR </a:t>
            </a:r>
          </a:p>
          <a:p>
            <a:pPr lvl="1">
              <a:buFont typeface="Arial"/>
              <a:buChar char="•"/>
            </a:pPr>
            <a:r>
              <a:rPr lang="en-US" sz="1600" dirty="0"/>
              <a:t>Simulations of photon transport, including scattering (specular and diffuse) and fluorescence, in realistic chambers (including antechambers).</a:t>
            </a:r>
          </a:p>
          <a:p>
            <a:pPr lvl="1">
              <a:buFont typeface="Arial"/>
              <a:buChar char="•"/>
            </a:pPr>
            <a:r>
              <a:rPr lang="en-US" sz="1600" dirty="0"/>
              <a:t>EC growth: establishing physics model parameters for EC growth codes (POSINST, ECLOUD): models of primary photoemission and secondary emission</a:t>
            </a:r>
          </a:p>
          <a:p>
            <a:pPr lvl="1">
              <a:buFont typeface="Arial"/>
              <a:buChar char="•"/>
            </a:pPr>
            <a:r>
              <a:rPr lang="en-US" sz="1600" dirty="0"/>
              <a:t>Simulations of single bunch instabilities driven by the electron cloud </a:t>
            </a:r>
            <a:r>
              <a:rPr lang="en-US" sz="1600" dirty="0" smtClean="0"/>
              <a:t> </a:t>
            </a:r>
            <a:r>
              <a:rPr lang="en-US" sz="1600" dirty="0" smtClean="0">
                <a:solidFill>
                  <a:srgbClr val="FF0000"/>
                </a:solidFill>
              </a:rPr>
              <a:t>(with SLAC  and KEK)</a:t>
            </a:r>
            <a:r>
              <a:rPr lang="en-US" sz="1600" dirty="0" smtClean="0"/>
              <a:t>: CMAD</a:t>
            </a:r>
            <a:r>
              <a:rPr lang="en-US" sz="1600" dirty="0"/>
              <a:t>, </a:t>
            </a:r>
            <a:r>
              <a:rPr lang="en-US" sz="1600" dirty="0" smtClean="0"/>
              <a:t>PEHTS</a:t>
            </a:r>
            <a:endParaRPr lang="en-US" sz="1600" dirty="0"/>
          </a:p>
          <a:p>
            <a:pPr marL="457200" lvl="1" indent="0">
              <a:lnSpc>
                <a:spcPct val="80000"/>
              </a:lnSpc>
              <a:buNone/>
            </a:pPr>
            <a:endParaRPr lang="en-US" sz="1600" dirty="0" smtClean="0">
              <a:cs typeface="Arial" charset="0"/>
            </a:endParaRPr>
          </a:p>
        </p:txBody>
      </p:sp>
    </p:spTree>
    <p:extLst>
      <p:ext uri="{BB962C8B-B14F-4D97-AF65-F5344CB8AC3E}">
        <p14:creationId xmlns:p14="http://schemas.microsoft.com/office/powerpoint/2010/main" val="6487662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09600"/>
            <a:ext cx="5181600" cy="5943600"/>
          </a:xfrm>
        </p:spPr>
        <p:txBody>
          <a:bodyPr/>
          <a:lstStyle/>
          <a:p>
            <a:r>
              <a:rPr lang="en-US" sz="2400" dirty="0" smtClean="0"/>
              <a:t>Goal:</a:t>
            </a:r>
            <a:endParaRPr lang="en-US" sz="2400" dirty="0"/>
          </a:p>
          <a:p>
            <a:pPr marL="342900" lvl="1" indent="0">
              <a:buNone/>
            </a:pPr>
            <a:r>
              <a:rPr lang="en-US" sz="2000" dirty="0" smtClean="0"/>
              <a:t>Evaluate surfaces under a wide range of conditions to evaluate in situ surface parameters using the RFA data</a:t>
            </a:r>
          </a:p>
          <a:p>
            <a:pPr marL="685800" lvl="1" indent="-342900">
              <a:buFont typeface="Arial"/>
              <a:buChar char="•"/>
            </a:pPr>
            <a:r>
              <a:rPr lang="en-US" sz="2000" dirty="0">
                <a:solidFill>
                  <a:schemeClr val="tx1"/>
                </a:solidFill>
              </a:rPr>
              <a:t>Use</a:t>
            </a:r>
            <a:r>
              <a:rPr lang="en-US" sz="2000" dirty="0">
                <a:solidFill>
                  <a:srgbClr val="000090"/>
                </a:solidFill>
              </a:rPr>
              <a:t> photon distributions from </a:t>
            </a:r>
            <a:r>
              <a:rPr lang="en-US" sz="2000" dirty="0" smtClean="0">
                <a:solidFill>
                  <a:srgbClr val="000090"/>
                </a:solidFill>
              </a:rPr>
              <a:t>3d photon transport simulations</a:t>
            </a:r>
            <a:endParaRPr lang="en-US" sz="2000" dirty="0" smtClean="0"/>
          </a:p>
          <a:p>
            <a:pPr marL="571500" lvl="1" indent="-228600"/>
            <a:r>
              <a:rPr lang="en-US" sz="2000" dirty="0" smtClean="0"/>
              <a:t>Vary:  </a:t>
            </a:r>
            <a:r>
              <a:rPr lang="en-US" sz="2000" dirty="0" smtClean="0">
                <a:solidFill>
                  <a:srgbClr val="000090"/>
                </a:solidFill>
              </a:rPr>
              <a:t>Bunch charge &amp; spacing, species, beam energy, RFA retarding voltage</a:t>
            </a:r>
          </a:p>
          <a:p>
            <a:pPr marL="571500" lvl="1" indent="-228600"/>
            <a:r>
              <a:rPr lang="en-US" sz="2000" dirty="0" smtClean="0"/>
              <a:t>Fit for: </a:t>
            </a:r>
            <a:br>
              <a:rPr lang="en-US" sz="2000" dirty="0" smtClean="0"/>
            </a:br>
            <a:r>
              <a:rPr lang="en-US" sz="2000" dirty="0" smtClean="0">
                <a:solidFill>
                  <a:srgbClr val="000090"/>
                </a:solidFill>
              </a:rPr>
              <a:t>Peak value of the true SEY</a:t>
            </a:r>
            <a:br>
              <a:rPr lang="en-US" sz="2000" dirty="0" smtClean="0">
                <a:solidFill>
                  <a:srgbClr val="000090"/>
                </a:solidFill>
              </a:rPr>
            </a:br>
            <a:r>
              <a:rPr lang="en-US" sz="2000" dirty="0" smtClean="0">
                <a:solidFill>
                  <a:srgbClr val="000090"/>
                </a:solidFill>
              </a:rPr>
              <a:t>Energy of the SEY peak</a:t>
            </a:r>
            <a:br>
              <a:rPr lang="en-US" sz="2000" dirty="0" smtClean="0">
                <a:solidFill>
                  <a:srgbClr val="000090"/>
                </a:solidFill>
              </a:rPr>
            </a:br>
            <a:r>
              <a:rPr lang="en-US" sz="2000" dirty="0" smtClean="0">
                <a:solidFill>
                  <a:srgbClr val="000090"/>
                </a:solidFill>
              </a:rPr>
              <a:t>Elastic scattering fraction, </a:t>
            </a:r>
            <a:r>
              <a:rPr lang="en-US" sz="2000" dirty="0" smtClean="0">
                <a:solidFill>
                  <a:srgbClr val="000090"/>
                </a:solidFill>
                <a:latin typeface="Symbol" charset="2"/>
                <a:cs typeface="Symbol" charset="2"/>
              </a:rPr>
              <a:t>d</a:t>
            </a:r>
            <a:r>
              <a:rPr lang="en-US" sz="2000" dirty="0" smtClean="0">
                <a:solidFill>
                  <a:srgbClr val="000090"/>
                </a:solidFill>
                <a:cs typeface="Symbol" charset="2"/>
              </a:rPr>
              <a:t>(0)</a:t>
            </a:r>
            <a:br>
              <a:rPr lang="en-US" sz="2000" dirty="0" smtClean="0">
                <a:solidFill>
                  <a:srgbClr val="000090"/>
                </a:solidFill>
                <a:cs typeface="Symbol" charset="2"/>
              </a:rPr>
            </a:br>
            <a:r>
              <a:rPr lang="en-US" sz="2000" dirty="0" err="1" smtClean="0">
                <a:solidFill>
                  <a:srgbClr val="000090"/>
                </a:solidFill>
                <a:cs typeface="Symbol" charset="2"/>
              </a:rPr>
              <a:t>Rediffused</a:t>
            </a:r>
            <a:r>
              <a:rPr lang="en-US" sz="2000" dirty="0" smtClean="0">
                <a:solidFill>
                  <a:srgbClr val="000090"/>
                </a:solidFill>
                <a:cs typeface="Symbol" charset="2"/>
              </a:rPr>
              <a:t> scattering fraction</a:t>
            </a:r>
            <a:br>
              <a:rPr lang="en-US" sz="2000" dirty="0" smtClean="0">
                <a:solidFill>
                  <a:srgbClr val="000090"/>
                </a:solidFill>
                <a:cs typeface="Symbol" charset="2"/>
              </a:rPr>
            </a:br>
            <a:r>
              <a:rPr lang="en-US" sz="2000" dirty="0" smtClean="0">
                <a:solidFill>
                  <a:srgbClr val="000090"/>
                </a:solidFill>
                <a:cs typeface="Symbol" charset="2"/>
              </a:rPr>
              <a:t>Quantum efficiency</a:t>
            </a:r>
          </a:p>
          <a:p>
            <a:pPr marL="571500" lvl="1" indent="-228600"/>
            <a:r>
              <a:rPr lang="en-US" sz="2000" dirty="0" smtClean="0"/>
              <a:t>Incorporate constraints from time-resolved shielded pickup (SPU) data</a:t>
            </a:r>
          </a:p>
          <a:p>
            <a:pPr lvl="2"/>
            <a:endParaRPr lang="en-US" sz="2000" dirty="0" smtClean="0"/>
          </a:p>
          <a:p>
            <a:pPr marL="457200" lvl="1" indent="0">
              <a:buNone/>
            </a:pPr>
            <a:endParaRPr lang="en-US" sz="2000" dirty="0" smtClean="0"/>
          </a:p>
        </p:txBody>
      </p:sp>
      <p:sp>
        <p:nvSpPr>
          <p:cNvPr id="3" name="Title 2"/>
          <p:cNvSpPr>
            <a:spLocks noGrp="1"/>
          </p:cNvSpPr>
          <p:nvPr>
            <p:ph type="title"/>
          </p:nvPr>
        </p:nvSpPr>
        <p:spPr/>
        <p:txBody>
          <a:bodyPr/>
          <a:lstStyle/>
          <a:p>
            <a:pPr algn="ctr"/>
            <a:r>
              <a:rPr lang="en-US" dirty="0" smtClean="0"/>
              <a:t>Drift Region RFA Data </a:t>
            </a:r>
            <a:r>
              <a:rPr lang="en-US" dirty="0" err="1" smtClean="0"/>
              <a:t>vs</a:t>
            </a:r>
            <a:r>
              <a:rPr lang="en-US" dirty="0" smtClean="0"/>
              <a:t> Simulation</a:t>
            </a:r>
            <a:endParaRPr lang="en-US" dirty="0"/>
          </a:p>
        </p:txBody>
      </p:sp>
      <p:sp>
        <p:nvSpPr>
          <p:cNvPr id="4" name="Date Placeholder 3"/>
          <p:cNvSpPr>
            <a:spLocks noGrp="1"/>
          </p:cNvSpPr>
          <p:nvPr>
            <p:ph type="dt" sz="half" idx="10"/>
          </p:nvPr>
        </p:nvSpPr>
        <p:spPr/>
        <p:txBody>
          <a:bodyPr/>
          <a:lstStyle/>
          <a:p>
            <a:pPr>
              <a:defRPr/>
            </a:pPr>
            <a:r>
              <a:rPr lang="en-US" smtClean="0"/>
              <a:t>July 7, 2011</a:t>
            </a:r>
            <a:endParaRPr lang="en-US"/>
          </a:p>
        </p:txBody>
      </p:sp>
      <p:sp>
        <p:nvSpPr>
          <p:cNvPr id="5" name="Footer Placeholder 4"/>
          <p:cNvSpPr>
            <a:spLocks noGrp="1"/>
          </p:cNvSpPr>
          <p:nvPr>
            <p:ph type="ftr" sz="quarter" idx="11"/>
          </p:nvPr>
        </p:nvSpPr>
        <p:spPr/>
        <p:txBody>
          <a:bodyPr/>
          <a:lstStyle/>
          <a:p>
            <a:pPr>
              <a:defRPr/>
            </a:pPr>
            <a:r>
              <a:rPr lang="en-US" smtClean="0"/>
              <a:t>ILC Damping Ring Technical Baseline Review</a:t>
            </a:r>
            <a:endParaRPr lang="en-US"/>
          </a:p>
        </p:txBody>
      </p:sp>
      <p:sp>
        <p:nvSpPr>
          <p:cNvPr id="6" name="Slide Number Placeholder 5"/>
          <p:cNvSpPr>
            <a:spLocks noGrp="1"/>
          </p:cNvSpPr>
          <p:nvPr>
            <p:ph type="sldNum" sz="quarter" idx="12"/>
          </p:nvPr>
        </p:nvSpPr>
        <p:spPr/>
        <p:txBody>
          <a:bodyPr/>
          <a:lstStyle/>
          <a:p>
            <a:pPr>
              <a:defRPr/>
            </a:pPr>
            <a:fld id="{66EBCDD8-490A-4340-8AFB-91AE61DAC24C}" type="slidenum">
              <a:rPr lang="en-US" smtClean="0"/>
              <a:pPr>
                <a:defRPr/>
              </a:pPr>
              <a:t>9</a:t>
            </a:fld>
            <a:endParaRPr lang="en-US"/>
          </a:p>
        </p:txBody>
      </p:sp>
      <p:pic>
        <p:nvPicPr>
          <p:cNvPr id="7" name="Picture 6" descr="rfa_results_combine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566928"/>
            <a:ext cx="3988279" cy="6100398"/>
          </a:xfrm>
          <a:prstGeom prst="rect">
            <a:avLst/>
          </a:prstGeom>
          <a:effectLst>
            <a:softEdge rad="38100"/>
          </a:effectLst>
        </p:spPr>
      </p:pic>
      <p:sp>
        <p:nvSpPr>
          <p:cNvPr id="8" name="TextBox 7"/>
          <p:cNvSpPr txBox="1"/>
          <p:nvPr/>
        </p:nvSpPr>
        <p:spPr>
          <a:xfrm>
            <a:off x="3962400" y="609600"/>
            <a:ext cx="1908395" cy="400110"/>
          </a:xfrm>
          <a:prstGeom prst="rect">
            <a:avLst/>
          </a:prstGeom>
          <a:noFill/>
        </p:spPr>
        <p:txBody>
          <a:bodyPr wrap="none" rtlCol="0">
            <a:spAutoFit/>
          </a:bodyPr>
          <a:lstStyle/>
          <a:p>
            <a:r>
              <a:rPr lang="en-US" sz="2000" dirty="0" smtClean="0">
                <a:solidFill>
                  <a:srgbClr val="000090"/>
                </a:solidFill>
                <a:latin typeface="+mn-lt"/>
              </a:rPr>
              <a:t>5.3GeV </a:t>
            </a:r>
            <a:r>
              <a:rPr lang="en-US" sz="2000" dirty="0" err="1" smtClean="0">
                <a:solidFill>
                  <a:srgbClr val="000090"/>
                </a:solidFill>
                <a:latin typeface="+mn-lt"/>
              </a:rPr>
              <a:t>Data</a:t>
            </a:r>
            <a:r>
              <a:rPr lang="en-US" sz="2000" dirty="0" err="1" smtClean="0">
                <a:solidFill>
                  <a:srgbClr val="000090"/>
                </a:solidFill>
                <a:latin typeface="Wingdings 3" charset="2"/>
                <a:cs typeface="Wingdings 3" charset="2"/>
              </a:rPr>
              <a:t>a</a:t>
            </a:r>
            <a:endParaRPr lang="en-US" sz="2000" dirty="0">
              <a:solidFill>
                <a:srgbClr val="000090"/>
              </a:solidFill>
              <a:latin typeface="+mn-lt"/>
            </a:endParaRPr>
          </a:p>
        </p:txBody>
      </p:sp>
    </p:spTree>
    <p:extLst>
      <p:ext uri="{BB962C8B-B14F-4D97-AF65-F5344CB8AC3E}">
        <p14:creationId xmlns:p14="http://schemas.microsoft.com/office/powerpoint/2010/main" val="41579365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esrTA_CLASSE">
  <a:themeElements>
    <a:clrScheme name="1_CesrTA_Revi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CesrTA_Re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esrTA_Revi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esrTA_Revi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esrTA_Revi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esrTA_Revi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esrTA_Revi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esrTA_Revi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esrTA_Revi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esrTA_CLASSE">
  <a:themeElements>
    <a:clrScheme name="1_CesrTA_Revi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CesrTA_Re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esrTA_Revi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esrTA_Revi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esrTA_Revi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esrTA_Revi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esrTA_Revi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esrTA_Revi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esrTA_Revi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CesrTA_CLASSE.potx</Template>
  <TotalTime>22969</TotalTime>
  <Words>2391</Words>
  <Application>Microsoft Macintosh PowerPoint</Application>
  <PresentationFormat>On-screen Show (4:3)</PresentationFormat>
  <Paragraphs>356</Paragraphs>
  <Slides>29</Slides>
  <Notes>4</Notes>
  <HiddenSlides>0</HiddenSlides>
  <MMClips>0</MMClips>
  <ScaleCrop>false</ScaleCrop>
  <HeadingPairs>
    <vt:vector size="6" baseType="variant">
      <vt:variant>
        <vt:lpstr>Theme</vt:lpstr>
      </vt:variant>
      <vt:variant>
        <vt:i4>2</vt:i4>
      </vt:variant>
      <vt:variant>
        <vt:lpstr>Links</vt:lpstr>
      </vt:variant>
      <vt:variant>
        <vt:i4>1</vt:i4>
      </vt:variant>
      <vt:variant>
        <vt:lpstr>Slide Titles</vt:lpstr>
      </vt:variant>
      <vt:variant>
        <vt:i4>29</vt:i4>
      </vt:variant>
    </vt:vector>
  </HeadingPairs>
  <TitlesOfParts>
    <vt:vector size="32" baseType="lpstr">
      <vt:lpstr>CesrTA_CLASSE</vt:lpstr>
      <vt:lpstr>1_CesrTA_CLASSE</vt:lpstr>
      <vt:lpstr>Macintosh HD:Users:gd:Desktop:CesrTA Phase I report:PAC11:PAC11_paper_8.doc!OLE_LINK1</vt:lpstr>
      <vt:lpstr>Electron Cloud R&amp;D ILC Damping ring Technical Baseline Review July 7, 2011  Gerry Dugan (Cornell) </vt:lpstr>
      <vt:lpstr>Outline</vt:lpstr>
      <vt:lpstr>Recent EC R&amp;D at SLAC, KEK, INFN, CERN </vt:lpstr>
      <vt:lpstr>Mitigation results from KEK-1</vt:lpstr>
      <vt:lpstr>Mitigation results from KEK-2</vt:lpstr>
      <vt:lpstr>EC R&amp;D at INFN</vt:lpstr>
      <vt:lpstr>Measurement of alpha-Carbon films in SPS</vt:lpstr>
      <vt:lpstr>EC R&amp;D at CesrTA: summary</vt:lpstr>
      <vt:lpstr>Drift Region RFA Data vs Simulation</vt:lpstr>
      <vt:lpstr>Time-Resolved (SPU) Data:  d(0)</vt:lpstr>
      <vt:lpstr>Drift Region Mitigation: Observations</vt:lpstr>
      <vt:lpstr>Drift Region Mitigation Evaluations</vt:lpstr>
      <vt:lpstr>Quadrupole Observations and Evaluation</vt:lpstr>
      <vt:lpstr>Dipole Mitigation Observations</vt:lpstr>
      <vt:lpstr>Dipole Mitigation Evaluation</vt:lpstr>
      <vt:lpstr>Wiggler Observations</vt:lpstr>
      <vt:lpstr>Wiggler Ramp</vt:lpstr>
      <vt:lpstr>Wiggler Evaluation</vt:lpstr>
      <vt:lpstr>Improvements to EC growth simulations</vt:lpstr>
      <vt:lpstr>Effects on EC tune shifts: pinged train +witnesses</vt:lpstr>
      <vt:lpstr>Beam Dynamics Studies</vt:lpstr>
      <vt:lpstr>Systematic Studies of Instability Thresholds</vt:lpstr>
      <vt:lpstr>Beam Size</vt:lpstr>
      <vt:lpstr>PowerPoint Presentation</vt:lpstr>
      <vt:lpstr>CMAD Simulations (SLAC, Cornell)</vt:lpstr>
      <vt:lpstr>PEHTS Simulations (KEK)</vt:lpstr>
      <vt:lpstr>EC Working Group Baseline Mitigation Plan</vt:lpstr>
      <vt:lpstr>PowerPoint Presentation</vt:lpstr>
      <vt:lpstr>CONCLUSION</vt:lpstr>
    </vt:vector>
  </TitlesOfParts>
  <Manager/>
  <Company>Cornell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CesrTA_CLASSE Template</dc:title>
  <dc:subject>Standard CesrTA Template</dc:subject>
  <dc:creator>Mark A. Palmer</dc:creator>
  <cp:keywords/>
  <dc:description/>
  <cp:lastModifiedBy>Gerald Dugan</cp:lastModifiedBy>
  <cp:revision>396</cp:revision>
  <dcterms:created xsi:type="dcterms:W3CDTF">2010-10-17T16:42:31Z</dcterms:created>
  <dcterms:modified xsi:type="dcterms:W3CDTF">2011-07-04T15:36:29Z</dcterms:modified>
  <cp:category/>
  <cp:contentStatus>Draft</cp:contentStatus>
</cp:coreProperties>
</file>