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charts/chart1.xml" ContentType="application/vnd.openxmlformats-officedocument.drawingml.chart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Default Extension="pdf" ContentType="application/pdf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5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56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usannaguiducci:Documents:MyDOCS_080513:MAD_Files:mad_DSB:DSB7_110207:DSB7_DA_1102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0526592245589554"/>
          <c:y val="0.029428154059928"/>
          <c:w val="0.791209428020981"/>
          <c:h val="0.820002669279522"/>
        </c:manualLayout>
      </c:layout>
      <c:scatterChart>
        <c:scatterStyle val="smoothMarker"/>
        <c:ser>
          <c:idx val="0"/>
          <c:order val="0"/>
          <c:tx>
            <c:strRef>
              <c:f>Sheet2!$C$2</c:f>
              <c:strCache>
                <c:ptCount val="1"/>
              </c:strCache>
            </c:strRef>
          </c:tx>
          <c:xVal>
            <c:numRef>
              <c:f>Sheet2!$B$3:$B$21</c:f>
              <c:numCache>
                <c:formatCode>General</c:formatCode>
                <c:ptCount val="19"/>
              </c:numCache>
            </c:numRef>
          </c:xVal>
          <c:yVal>
            <c:numRef>
              <c:f>Sheet2!$C$3:$C$21</c:f>
              <c:numCache>
                <c:formatCode>General</c:formatCode>
                <c:ptCount val="19"/>
              </c:numCache>
            </c:numRef>
          </c:yVal>
          <c:smooth val="1"/>
        </c:ser>
        <c:ser>
          <c:idx val="1"/>
          <c:order val="1"/>
          <c:tx>
            <c:strRef>
              <c:f>Sheet2!$E$2</c:f>
              <c:strCache>
                <c:ptCount val="1"/>
                <c:pt idx="0">
                  <c:v> Dp/p=0</c:v>
                </c:pt>
              </c:strCache>
            </c:strRef>
          </c:tx>
          <c:xVal>
            <c:numRef>
              <c:f>Sheet2!$D$3:$D$21</c:f>
              <c:numCache>
                <c:formatCode>General</c:formatCode>
                <c:ptCount val="19"/>
                <c:pt idx="0">
                  <c:v>-5.5</c:v>
                </c:pt>
                <c:pt idx="1">
                  <c:v>-3.5</c:v>
                </c:pt>
                <c:pt idx="2">
                  <c:v>-2.5</c:v>
                </c:pt>
                <c:pt idx="3">
                  <c:v>-2.5</c:v>
                </c:pt>
                <c:pt idx="4">
                  <c:v>-2.0</c:v>
                </c:pt>
                <c:pt idx="5">
                  <c:v>-1.5</c:v>
                </c:pt>
                <c:pt idx="6">
                  <c:v>-1.5</c:v>
                </c:pt>
                <c:pt idx="7">
                  <c:v>-0.5</c:v>
                </c:pt>
                <c:pt idx="8">
                  <c:v>1.0</c:v>
                </c:pt>
                <c:pt idx="9">
                  <c:v>1.0</c:v>
                </c:pt>
                <c:pt idx="10">
                  <c:v>2.0</c:v>
                </c:pt>
                <c:pt idx="11">
                  <c:v>2.0</c:v>
                </c:pt>
                <c:pt idx="12">
                  <c:v>2.5</c:v>
                </c:pt>
                <c:pt idx="13">
                  <c:v>2.5</c:v>
                </c:pt>
                <c:pt idx="14">
                  <c:v>3.5</c:v>
                </c:pt>
                <c:pt idx="15">
                  <c:v>6.0</c:v>
                </c:pt>
                <c:pt idx="16">
                  <c:v>6.5</c:v>
                </c:pt>
              </c:numCache>
            </c:numRef>
          </c:xVal>
          <c:yVal>
            <c:numRef>
              <c:f>Sheet2!$E$3:$E$21</c:f>
              <c:numCache>
                <c:formatCode>General</c:formatCode>
                <c:ptCount val="19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3.5</c:v>
                </c:pt>
                <c:pt idx="9">
                  <c:v>3.0</c:v>
                </c:pt>
                <c:pt idx="10">
                  <c:v>2.5</c:v>
                </c:pt>
                <c:pt idx="11">
                  <c:v>2.0</c:v>
                </c:pt>
                <c:pt idx="12">
                  <c:v>1.5</c:v>
                </c:pt>
                <c:pt idx="13">
                  <c:v>1.0</c:v>
                </c:pt>
                <c:pt idx="14">
                  <c:v>0.5</c:v>
                </c:pt>
                <c:pt idx="15">
                  <c:v>0.0</c:v>
                </c:pt>
                <c:pt idx="16">
                  <c:v>0.0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Sheet2!$I$2</c:f>
              <c:strCache>
                <c:ptCount val="1"/>
              </c:strCache>
            </c:strRef>
          </c:tx>
          <c:xVal>
            <c:numRef>
              <c:f>Sheet2!$H$3:$H$21</c:f>
              <c:numCache>
                <c:formatCode>General</c:formatCode>
                <c:ptCount val="19"/>
              </c:numCache>
            </c:numRef>
          </c:xVal>
          <c:yVal>
            <c:numRef>
              <c:f>Sheet2!$I$3:$I$21</c:f>
              <c:numCache>
                <c:formatCode>General</c:formatCode>
                <c:ptCount val="19"/>
              </c:numCache>
            </c:numRef>
          </c:yVal>
          <c:smooth val="1"/>
        </c:ser>
        <c:ser>
          <c:idx val="3"/>
          <c:order val="3"/>
          <c:tx>
            <c:strRef>
              <c:f>Sheet2!$G$2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Sheet2!$F$3:$F$21</c:f>
              <c:numCache>
                <c:formatCode>General</c:formatCode>
                <c:ptCount val="19"/>
                <c:pt idx="0">
                  <c:v>-3.0</c:v>
                </c:pt>
                <c:pt idx="1">
                  <c:v>-2.5</c:v>
                </c:pt>
                <c:pt idx="2">
                  <c:v>-2.0</c:v>
                </c:pt>
                <c:pt idx="3">
                  <c:v>-1.5</c:v>
                </c:pt>
                <c:pt idx="4">
                  <c:v>-1.0</c:v>
                </c:pt>
                <c:pt idx="5">
                  <c:v>-0.5</c:v>
                </c:pt>
                <c:pt idx="6">
                  <c:v>0.0</c:v>
                </c:pt>
                <c:pt idx="7">
                  <c:v>0.5</c:v>
                </c:pt>
                <c:pt idx="8">
                  <c:v>1.0</c:v>
                </c:pt>
                <c:pt idx="9">
                  <c:v>1.5</c:v>
                </c:pt>
                <c:pt idx="10">
                  <c:v>2.0</c:v>
                </c:pt>
                <c:pt idx="11">
                  <c:v>2.5</c:v>
                </c:pt>
                <c:pt idx="12">
                  <c:v>3.0</c:v>
                </c:pt>
              </c:numCache>
            </c:numRef>
          </c:xVal>
          <c:yVal>
            <c:numRef>
              <c:f>Sheet2!$G$3:$G$21</c:f>
              <c:numCache>
                <c:formatCode>0.00</c:formatCode>
                <c:ptCount val="19"/>
                <c:pt idx="0">
                  <c:v>0.0</c:v>
                </c:pt>
                <c:pt idx="1">
                  <c:v>1.6583123951777</c:v>
                </c:pt>
                <c:pt idx="2">
                  <c:v>2.23606797749979</c:v>
                </c:pt>
                <c:pt idx="3">
                  <c:v>2.598076211353316</c:v>
                </c:pt>
                <c:pt idx="4">
                  <c:v>2.82842712474619</c:v>
                </c:pt>
                <c:pt idx="5">
                  <c:v>2.958039891549808</c:v>
                </c:pt>
                <c:pt idx="6">
                  <c:v>3.0</c:v>
                </c:pt>
                <c:pt idx="7">
                  <c:v>2.958039891549808</c:v>
                </c:pt>
                <c:pt idx="8">
                  <c:v>2.82842712474619</c:v>
                </c:pt>
                <c:pt idx="9">
                  <c:v>2.598076211353316</c:v>
                </c:pt>
                <c:pt idx="10">
                  <c:v>2.23606797749979</c:v>
                </c:pt>
                <c:pt idx="11">
                  <c:v>1.6583123951777</c:v>
                </c:pt>
                <c:pt idx="12">
                  <c:v>0.0</c:v>
                </c:pt>
              </c:numCache>
            </c:numRef>
          </c:yVal>
          <c:smooth val="1"/>
        </c:ser>
        <c:axId val="458627016"/>
        <c:axId val="458440904"/>
      </c:scatterChart>
      <c:valAx>
        <c:axId val="4586270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58440904"/>
        <c:crosses val="autoZero"/>
        <c:crossBetween val="midCat"/>
      </c:valAx>
      <c:valAx>
        <c:axId val="45844090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586270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7831157181302"/>
          <c:y val="0.0582516834716927"/>
          <c:w val="0.19577593939998"/>
          <c:h val="0.17500801653187"/>
        </c:manualLayout>
      </c:layout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1CD4-D2D4-A642-9F72-79EA17BBD971}" type="datetimeFigureOut">
              <a:rPr lang="en-US" smtClean="0"/>
              <a:pPr/>
              <a:t>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F9EC-0DEB-564C-ABC3-7E0DBE724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Lattice </a:t>
            </a:r>
            <a:r>
              <a:rPr lang="en-US" dirty="0" smtClean="0"/>
              <a:t>DSB</a:t>
            </a:r>
            <a:br>
              <a:rPr lang="en-US" dirty="0" smtClean="0"/>
            </a:br>
            <a:r>
              <a:rPr lang="en-US" dirty="0" smtClean="0"/>
              <a:t> (new version in progress)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-25000" dirty="0" smtClean="0"/>
              <a:t>S. </a:t>
            </a:r>
            <a:r>
              <a:rPr lang="en-US" baseline="-25000" dirty="0" err="1" smtClean="0"/>
              <a:t>Guiducci</a:t>
            </a:r>
            <a:endParaRPr lang="en-US" baseline="-2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Webex</a:t>
            </a:r>
            <a:r>
              <a:rPr lang="en-US" dirty="0" smtClean="0"/>
              <a:t> 8 February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8737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Straight sections corrected 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5" name="Picture 4" descr="fig7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03200" y="1417638"/>
            <a:ext cx="7000641" cy="50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900" y="274638"/>
            <a:ext cx="4633899" cy="58149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New wiggler model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865289" y="1712270"/>
            <a:ext cx="327871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DSB3</a:t>
            </a:r>
          </a:p>
          <a:p>
            <a:r>
              <a:rPr lang="en-US" sz="2000" dirty="0" smtClean="0"/>
              <a:t>P</a:t>
            </a:r>
            <a:r>
              <a:rPr lang="en-US" sz="2000" dirty="0" smtClean="0"/>
              <a:t>eriod  = 0.4 </a:t>
            </a:r>
            <a:r>
              <a:rPr lang="en-US" sz="2000" dirty="0" err="1" smtClean="0"/>
              <a:t>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Field B = </a:t>
            </a:r>
            <a:r>
              <a:rPr lang="en-US" sz="2000" dirty="0" smtClean="0"/>
              <a:t>1.6 T</a:t>
            </a:r>
            <a:endParaRPr lang="en-US" sz="2000" dirty="0" smtClean="0"/>
          </a:p>
          <a:p>
            <a:r>
              <a:rPr lang="en-US" sz="2000" dirty="0" smtClean="0"/>
              <a:t>Pole length 0.1 </a:t>
            </a:r>
            <a:r>
              <a:rPr lang="en-US" sz="2000" dirty="0" err="1" smtClean="0"/>
              <a:t>m</a:t>
            </a:r>
            <a:endParaRPr lang="en-US" sz="2000" dirty="0" smtClean="0"/>
          </a:p>
          <a:p>
            <a:r>
              <a:rPr lang="en-US" sz="2000" dirty="0" smtClean="0"/>
              <a:t>Pole distance 0.1 </a:t>
            </a:r>
            <a:r>
              <a:rPr lang="en-US" sz="2000" dirty="0" err="1" smtClean="0"/>
              <a:t>m</a:t>
            </a:r>
            <a:endParaRPr lang="en-US" sz="2000" dirty="0" smtClean="0"/>
          </a:p>
          <a:p>
            <a:endParaRPr lang="en-US" sz="1400" dirty="0" smtClean="0"/>
          </a:p>
          <a:p>
            <a:r>
              <a:rPr lang="en-US" sz="2000" dirty="0" smtClean="0"/>
              <a:t> New</a:t>
            </a:r>
          </a:p>
          <a:p>
            <a:r>
              <a:rPr lang="en-US" sz="2000" dirty="0" smtClean="0"/>
              <a:t>P</a:t>
            </a:r>
            <a:r>
              <a:rPr lang="en-US" sz="2000" dirty="0" smtClean="0"/>
              <a:t>eriod  </a:t>
            </a:r>
            <a:r>
              <a:rPr lang="en-US" sz="2000" dirty="0" smtClean="0"/>
              <a:t>= </a:t>
            </a:r>
            <a:r>
              <a:rPr lang="en-US" sz="2000" dirty="0" smtClean="0"/>
              <a:t>0.3 </a:t>
            </a:r>
            <a:r>
              <a:rPr lang="en-US" sz="2000" dirty="0" err="1" smtClean="0"/>
              <a:t>m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Field B = 1.9 T</a:t>
            </a:r>
          </a:p>
          <a:p>
            <a:r>
              <a:rPr lang="en-US" sz="2000" dirty="0" smtClean="0"/>
              <a:t>Pole length </a:t>
            </a:r>
            <a:r>
              <a:rPr lang="en-US" sz="2000" dirty="0" smtClean="0"/>
              <a:t>0.09 </a:t>
            </a:r>
            <a:r>
              <a:rPr lang="en-US" sz="2000" dirty="0" err="1" smtClean="0"/>
              <a:t>m</a:t>
            </a:r>
            <a:endParaRPr lang="en-US" sz="2000" dirty="0" smtClean="0"/>
          </a:p>
          <a:p>
            <a:r>
              <a:rPr lang="en-US" sz="2000" dirty="0" smtClean="0"/>
              <a:t>Pole distance </a:t>
            </a:r>
            <a:r>
              <a:rPr lang="en-US" sz="2000" dirty="0" smtClean="0"/>
              <a:t>0.06 </a:t>
            </a:r>
            <a:r>
              <a:rPr lang="en-US" sz="2000" dirty="0" err="1" smtClean="0"/>
              <a:t>m</a:t>
            </a:r>
            <a:endParaRPr lang="en-US" sz="20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5" name="Picture 4" descr="fi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4290349" cy="3268837"/>
          </a:xfrm>
          <a:prstGeom prst="rect">
            <a:avLst/>
          </a:prstGeom>
        </p:spPr>
      </p:pic>
      <p:pic>
        <p:nvPicPr>
          <p:cNvPr id="6" name="Picture 5" descr="fi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7322"/>
            <a:ext cx="4320000" cy="339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aperture at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p/p</a:t>
            </a:r>
            <a:r>
              <a:rPr lang="en-US" dirty="0" smtClean="0"/>
              <a:t>=0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104900" y="2019300"/>
          <a:ext cx="6934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4900" y="5537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vertical dynamic aperture becomes worst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RF and wiggler straight section</a:t>
            </a:r>
            <a:endParaRPr lang="en-US" sz="3600" dirty="0"/>
          </a:p>
        </p:txBody>
      </p:sp>
      <p:pic>
        <p:nvPicPr>
          <p:cNvPr id="4" name="Content Placeholder 3" descr="fig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337" r="-1333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Injection extraction straight section</a:t>
            </a:r>
            <a:endParaRPr lang="en-US" sz="3600" dirty="0"/>
          </a:p>
        </p:txBody>
      </p:sp>
      <p:pic>
        <p:nvPicPr>
          <p:cNvPr id="10" name="Content Placeholder 9" descr="fig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337" r="-13337"/>
          <a:stretch>
            <a:fillRect/>
          </a:stretch>
        </p:blipFill>
        <p:spPr/>
      </p:pic>
      <p:sp>
        <p:nvSpPr>
          <p:cNvPr id="11" name="TextBox 10"/>
          <p:cNvSpPr txBox="1"/>
          <p:nvPr/>
        </p:nvSpPr>
        <p:spPr>
          <a:xfrm>
            <a:off x="800100" y="6126163"/>
            <a:ext cx="73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length of the straight sections is slightly different, needs a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08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Arc cells</a:t>
            </a:r>
            <a:endParaRPr lang="en-US" sz="3600" dirty="0"/>
          </a:p>
        </p:txBody>
      </p:sp>
      <p:pic>
        <p:nvPicPr>
          <p:cNvPr id="4" name="Content Placeholder 3" descr="fig5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99" r="-885"/>
              <a:stretch>
                <a:fillRect/>
              </a:stretch>
            </p:blipFill>
          </mc:Choice>
          <mc:Fallback>
            <p:blipFill>
              <a:blip r:embed="rId3"/>
              <a:srcRect l="-1099" r="-885"/>
              <a:stretch>
                <a:fillRect/>
              </a:stretch>
            </p:blipFill>
          </mc:Fallback>
        </mc:AlternateContent>
        <p:spPr>
          <a:xfrm>
            <a:off x="798069" y="1432720"/>
            <a:ext cx="6961631" cy="5223056"/>
          </a:xfrm>
        </p:spPr>
      </p:pic>
      <p:cxnSp>
        <p:nvCxnSpPr>
          <p:cNvPr id="6" name="Straight Arrow Connector 5"/>
          <p:cNvCxnSpPr>
            <a:endCxn id="4" idx="0"/>
          </p:cNvCxnSpPr>
          <p:nvPr/>
        </p:nvCxnSpPr>
        <p:spPr>
          <a:xfrm>
            <a:off x="1854200" y="1432720"/>
            <a:ext cx="242468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54200" y="1041400"/>
            <a:ext cx="2424685" cy="3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ymbol" charset="2"/>
                <a:cs typeface="Symbol" charset="2"/>
              </a:rPr>
              <a:t>Dm</a:t>
            </a:r>
            <a:r>
              <a:rPr lang="en-US" baseline="-25000" dirty="0" smtClean="0"/>
              <a:t>x</a:t>
            </a:r>
            <a:r>
              <a:rPr lang="en-US" baseline="30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>
                <a:latin typeface="Symbol" charset="2"/>
                <a:cs typeface="Symbol" charset="2"/>
              </a:rPr>
              <a:t>p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5600" y="1828800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SF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1828800"/>
            <a:ext cx="49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</a:rPr>
              <a:t>SF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278885" y="1431926"/>
            <a:ext cx="217170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78885" y="1054100"/>
            <a:ext cx="2171700" cy="37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ymbol" charset="2"/>
                <a:cs typeface="Symbol" charset="2"/>
              </a:rPr>
              <a:t>Dm</a:t>
            </a:r>
            <a:r>
              <a:rPr lang="en-US" baseline="-25000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1.5</a:t>
            </a:r>
            <a:r>
              <a:rPr lang="en-US" dirty="0" smtClean="0">
                <a:latin typeface="Symbol" charset="2"/>
                <a:cs typeface="Symbol" charset="2"/>
              </a:rPr>
              <a:t>p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2134" y="1644134"/>
            <a:ext cx="1715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Symbol" charset="2"/>
                <a:cs typeface="Symbol" charset="2"/>
              </a:rPr>
              <a:t>Dm</a:t>
            </a:r>
            <a:r>
              <a:rPr lang="en-US" baseline="-25000" dirty="0" smtClean="0"/>
              <a:t>y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</a:rPr>
              <a:t>Dm</a:t>
            </a:r>
            <a:r>
              <a:rPr lang="en-US" baseline="-25000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</a:rPr>
              <a:t>p/2</a:t>
            </a:r>
            <a:endParaRPr lang="en-US" dirty="0">
              <a:latin typeface="Symbol" charset="2"/>
              <a:cs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Aperture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2269791"/>
            <a:ext cx="6045200" cy="2832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9400" y="5455642"/>
            <a:ext cx="6045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The</a:t>
            </a:r>
            <a:r>
              <a:rPr lang="en-US" sz="2000" dirty="0" smtClean="0"/>
              <a:t> horizontal acceptance </a:t>
            </a:r>
            <a:r>
              <a:rPr lang="en-US" sz="2000" dirty="0" smtClean="0"/>
              <a:t>is</a:t>
            </a:r>
            <a:r>
              <a:rPr lang="en-US" sz="2000" dirty="0" smtClean="0"/>
              <a:t> fine</a:t>
            </a:r>
          </a:p>
          <a:p>
            <a:r>
              <a:rPr lang="en-US" sz="2000" dirty="0" smtClean="0"/>
              <a:t>The vertical acceptance is too small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23460"/>
            <a:ext cx="326747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violet line is the maximum beam size of the injected beam 3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inj</a:t>
            </a:r>
            <a:endParaRPr lang="en-US" baseline="-25000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2184071" y="2954145"/>
            <a:ext cx="1939541" cy="57083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-25000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A</a:t>
            </a:r>
            <a:r>
              <a:rPr lang="en-US" baseline="-25000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p/p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0400"/>
            <a:ext cx="4302962" cy="28052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600" y="1930400"/>
            <a:ext cx="4320000" cy="28163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5410" y="4994122"/>
            <a:ext cx="562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energy acceptance is much larger than 1%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321276"/>
            <a:ext cx="6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48021" y="2321276"/>
            <a:ext cx="6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pic>
        <p:nvPicPr>
          <p:cNvPr id="3" name="Picture 2" descr="Tab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866" y="710367"/>
            <a:ext cx="4920783" cy="5919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Arc and straights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869963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Straight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Straight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34.245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47.195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26.237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 (</a:t>
                      </a:r>
                      <a:r>
                        <a:rPr lang="en-US" dirty="0" err="1" smtClean="0"/>
                        <a:t>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221783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9502" y="4692548"/>
            <a:ext cx="5838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chicane in the straights</a:t>
            </a:r>
          </a:p>
          <a:p>
            <a:r>
              <a:rPr lang="en-US" sz="2000" dirty="0" smtClean="0"/>
              <a:t>The length of the straights needs to be adjusted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8737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Straight sections corrected </a:t>
            </a:r>
            <a:br>
              <a:rPr lang="en-US" sz="3200" dirty="0" smtClean="0"/>
            </a:br>
            <a:r>
              <a:rPr lang="en-US" sz="3200" dirty="0" smtClean="0"/>
              <a:t> new wiggler model</a:t>
            </a:r>
            <a:endParaRPr lang="en-US" sz="3200" dirty="0"/>
          </a:p>
        </p:txBody>
      </p:sp>
      <p:pic>
        <p:nvPicPr>
          <p:cNvPr id="3" name="Picture 2" descr="fig6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03200" y="1417638"/>
            <a:ext cx="7000641" cy="504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24133" y="3031067"/>
            <a:ext cx="2116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allow for 10 Hz operation:</a:t>
            </a:r>
          </a:p>
          <a:p>
            <a:r>
              <a:rPr lang="en-US" dirty="0" smtClean="0"/>
              <a:t>50 wigglers (24 off)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239</Words>
  <Application>Microsoft Macintosh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Lattice DSB  (new version in progress) S. Guiducci</vt:lpstr>
      <vt:lpstr>RF and wiggler straight section</vt:lpstr>
      <vt:lpstr>Injection extraction straight section</vt:lpstr>
      <vt:lpstr>Arc cells</vt:lpstr>
      <vt:lpstr>Dynamic Aperture</vt:lpstr>
      <vt:lpstr>Ax e Ay vs Dp/p</vt:lpstr>
      <vt:lpstr>Parameters</vt:lpstr>
      <vt:lpstr>Arc and straights</vt:lpstr>
      <vt:lpstr>Straight sections corrected   new wiggler model</vt:lpstr>
      <vt:lpstr>Straight sections corrected  </vt:lpstr>
      <vt:lpstr>New wiggler model</vt:lpstr>
      <vt:lpstr>Dynamic aperture at Dp/p=0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Office 2004 Test Drive User</cp:lastModifiedBy>
  <cp:revision>22</cp:revision>
  <dcterms:created xsi:type="dcterms:W3CDTF">2011-02-08T12:31:37Z</dcterms:created>
  <dcterms:modified xsi:type="dcterms:W3CDTF">2011-02-08T15:19:44Z</dcterms:modified>
</cp:coreProperties>
</file>