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2pPr>
    <a:lvl3pPr marL="9144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3pPr>
    <a:lvl4pPr marL="13716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4pPr>
    <a:lvl5pPr marL="1828800" algn="l" rtl="0" eaLnBrk="0" fontAlgn="ctr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A2B"/>
    <a:srgbClr val="23346C"/>
    <a:srgbClr val="CCFF33"/>
    <a:srgbClr val="3399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5" autoAdjust="0"/>
    <p:restoredTop sz="94700" autoAdjust="0"/>
  </p:normalViewPr>
  <p:slideViewPr>
    <p:cSldViewPr>
      <p:cViewPr>
        <p:scale>
          <a:sx n="125" d="100"/>
          <a:sy n="125" d="100"/>
        </p:scale>
        <p:origin x="-1576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C599F-1906-634B-B5E7-8B7579564151}" type="datetimeFigureOut">
              <a:rPr lang="en-US" smtClean="0"/>
              <a:t>9/25/11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40BE7-2D83-0941-9588-B36A506D6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defRPr sz="1200"/>
            </a:lvl1pPr>
          </a:lstStyle>
          <a:p>
            <a:fld id="{B0E32CA1-22D7-4345-AF15-A2C07990A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30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7C255B-886D-4943-9562-B7B1F7D22887}" type="slidenum">
              <a:rPr lang="en-US"/>
              <a:pPr/>
              <a:t>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E34C42-BCF2-3A4D-9793-2EC037BDEB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03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0" y="6248400"/>
            <a:ext cx="335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590800" cy="609600"/>
          </a:xfrm>
        </p:spPr>
        <p:txBody>
          <a:bodyPr/>
          <a:lstStyle>
            <a:lvl1pPr>
              <a:defRPr/>
            </a:lvl1pPr>
          </a:lstStyle>
          <a:p>
            <a:fld id="{D18CAAE2-3562-3E46-970B-F2B7BC63F330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02407" name="Picture 7" descr="N:\Fermi\ILCRedesign\ilccolor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9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0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102412" name="Picture 12" descr="C:\Documents and Settings\kevin\My Documents\1024_greendot_divide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0AB30-6CCA-5844-B34D-F761DDEEF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D64E8-BD90-DC4F-A9C6-C3A09A4B6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1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E4F39-439C-1A4F-8186-77CDE8E77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0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8849-A12B-3E44-8A36-0142A3AC6C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DC161-E7B6-F041-992E-A5D351F94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9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4524-47C3-AA47-BF13-CE52E99C67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2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4C71-324D-8E4E-8FA4-47956857AB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5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D091-D681-7B42-B4BF-08F1F30E2B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52EE-42EB-9C44-BCC5-1DCC7191C8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Global Design Effort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0231C-B916-434E-B4CA-6AD5FBBDE5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3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906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defRPr sz="1400"/>
            </a:lvl1pPr>
          </a:lstStyle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base">
              <a:defRPr sz="1600" b="1">
                <a:solidFill>
                  <a:srgbClr val="23346C"/>
                </a:solidFill>
              </a:defRPr>
            </a:lvl1pPr>
          </a:lstStyle>
          <a:p>
            <a:r>
              <a:rPr lang="en-US" dirty="0"/>
              <a:t>Global Design Effort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sz="1400"/>
            </a:lvl1pPr>
          </a:lstStyle>
          <a:p>
            <a:fld id="{EE3C039A-BA73-F34A-8E79-943FEB385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9" name="Picture 15" descr="N:\Fermi\ILCRedesign\ilccolor.t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08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45" name="Picture 21" descr="C:\Documents and Settings\kevin\My Documents\1024_greendot_divider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Arial Unicode MS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September 27, 2011        LCWS11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Global Design Effort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CDEBBAE-0267-FC40-A8E8-8E61501518D9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1600200"/>
          </a:xfrm>
        </p:spPr>
        <p:txBody>
          <a:bodyPr/>
          <a:lstStyle/>
          <a:p>
            <a:r>
              <a:rPr lang="en-US" b="1" dirty="0" smtClean="0"/>
              <a:t>DTC02 – DR 3.238km Lattice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r>
              <a:rPr lang="en-US" dirty="0"/>
              <a:t>Presenter</a:t>
            </a:r>
          </a:p>
          <a:p>
            <a:r>
              <a:rPr lang="en-US" dirty="0" smtClean="0"/>
              <a:t>Cornell University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9028" y="-124252"/>
            <a:ext cx="866617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000" dirty="0" smtClean="0"/>
              <a:t>DTC02 Parameters</a:t>
            </a:r>
            <a:endParaRPr lang="en-US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03480"/>
              </p:ext>
            </p:extLst>
          </p:nvPr>
        </p:nvGraphicFramePr>
        <p:xfrm>
          <a:off x="953151" y="762000"/>
          <a:ext cx="8038449" cy="56650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387381"/>
                <a:gridCol w="1449550"/>
                <a:gridCol w="1663359"/>
                <a:gridCol w="1538159"/>
              </a:tblGrid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 </a:t>
                      </a:r>
                      <a:r>
                        <a:rPr lang="en-US" sz="1600" baseline="0" dirty="0" smtClean="0"/>
                        <a:t> Hz(Low)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(Low)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 Hz (High)</a:t>
                      </a:r>
                    </a:p>
                  </a:txBody>
                  <a:tcPr/>
                </a:tc>
              </a:tr>
              <a:tr h="42208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Circumference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3.23868 km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frequency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650MHz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650 MHz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dirty="0" err="1" smtClean="0"/>
                        <a:t>τ</a:t>
                      </a:r>
                      <a:r>
                        <a:rPr lang="en-US" sz="1600" baseline="-25000" dirty="0" err="1" smtClean="0"/>
                        <a:t>y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Τ</a:t>
                      </a:r>
                      <a:r>
                        <a:rPr lang="en-US" sz="1600" baseline="-25000" dirty="0" smtClean="0"/>
                        <a:t>z </a:t>
                      </a:r>
                      <a:r>
                        <a:rPr lang="en-US" sz="1600" baseline="0" dirty="0" smtClean="0"/>
                        <a:t>[</a:t>
                      </a:r>
                      <a:r>
                        <a:rPr lang="en-US" sz="1600" baseline="0" dirty="0" err="1" smtClean="0"/>
                        <a:t>ms</a:t>
                      </a:r>
                      <a:r>
                        <a:rPr lang="en-US" sz="1600" baseline="0" dirty="0" smtClean="0"/>
                        <a:t>]</a:t>
                      </a:r>
                      <a:endParaRPr lang="en-US" sz="16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σ</a:t>
                      </a:r>
                      <a:r>
                        <a:rPr lang="en-US" sz="1600" baseline="-25000" dirty="0" err="1" smtClean="0"/>
                        <a:t>δ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0.11%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α</a:t>
                      </a:r>
                      <a:r>
                        <a:rPr lang="en-US" sz="1600" baseline="-25000" dirty="0" smtClean="0"/>
                        <a:t>p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 X 10</a:t>
                      </a:r>
                      <a:r>
                        <a:rPr lang="en-US" sz="1600" baseline="30000" dirty="0" smtClean="0"/>
                        <a:t>-4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γ</a:t>
                      </a:r>
                      <a:r>
                        <a:rPr lang="en-US" sz="1600" dirty="0" err="1" smtClean="0"/>
                        <a:t>ε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baseline="0" dirty="0" smtClean="0"/>
                        <a:t> [</a:t>
                      </a:r>
                      <a:r>
                        <a:rPr lang="en-US" sz="1600" baseline="-25000" dirty="0" smtClean="0"/>
                        <a:t> </a:t>
                      </a:r>
                      <a:r>
                        <a:rPr lang="en-US" sz="1600" dirty="0" err="1" smtClean="0"/>
                        <a:t>μm</a:t>
                      </a:r>
                      <a:r>
                        <a:rPr lang="en-US" sz="1600" dirty="0" smtClean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5.4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[MV] (12 cavities) Total/Per </a:t>
                      </a:r>
                      <a:r>
                        <a:rPr lang="en-US" sz="1600" dirty="0" err="1" smtClean="0"/>
                        <a:t>cav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19.7/1.64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 /1.17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14/1.17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x</a:t>
                      </a:r>
                      <a:r>
                        <a:rPr lang="en-US" sz="1600" dirty="0" smtClean="0"/>
                        <a:t>/</a:t>
                      </a:r>
                      <a:r>
                        <a:rPr lang="en-US" sz="1600" dirty="0" err="1" smtClean="0"/>
                        <a:t>ξ</a:t>
                      </a:r>
                      <a:r>
                        <a:rPr lang="en-US" sz="1600" baseline="-25000" dirty="0" err="1" smtClean="0"/>
                        <a:t>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-50.9/-44.1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-51.3/-43.3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-51.3/-43.3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Wigglers-  </a:t>
                      </a:r>
                      <a:r>
                        <a:rPr lang="en-US" sz="1600" dirty="0" err="1" smtClean="0"/>
                        <a:t>N</a:t>
                      </a:r>
                      <a:r>
                        <a:rPr lang="en-US" sz="1600" baseline="-25000" dirty="0" err="1" smtClean="0"/>
                        <a:t>cells</a:t>
                      </a:r>
                      <a:r>
                        <a:rPr lang="en-US" sz="1600" dirty="0" err="1" smtClean="0"/>
                        <a:t>@B</a:t>
                      </a:r>
                      <a:r>
                        <a:rPr lang="en-US" sz="1600" dirty="0" smtClean="0"/>
                        <a:t>[T]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30@2.1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27@1.5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27@1.5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loss/turn [MeV]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sextupoles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3.34/-4.23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3.34/-4.23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Power/RF coupler @400mA [kW]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6454" y="2154642"/>
            <a:ext cx="743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lattice can accommodate 16 RF cavities</a:t>
            </a:r>
          </a:p>
          <a:p>
            <a:r>
              <a:rPr lang="en-US" sz="2400" dirty="0" smtClean="0"/>
              <a:t>If we assume 12 then: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Voltage/ cavity in 10Hz mode is 1.64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Power/coupler in 5Hz, high power mode is 300kW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2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Aperture: 5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60198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pic>
        <p:nvPicPr>
          <p:cNvPr id="3" name="Picture 2" descr="da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7752"/>
          <a:stretch/>
        </p:blipFill>
        <p:spPr>
          <a:xfrm rot="5400000">
            <a:off x="2175539" y="-499138"/>
            <a:ext cx="5283200" cy="780547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3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Aperture</a:t>
            </a:r>
            <a:r>
              <a:rPr lang="en-US" dirty="0"/>
              <a:t>:</a:t>
            </a:r>
            <a:r>
              <a:rPr lang="en-US" dirty="0" smtClean="0"/>
              <a:t>10 Hz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29765" y="50949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5943600"/>
            <a:ext cx="8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Periodic type wiggler model, includes vertical focusing and cubic nonlinearity </a:t>
            </a:r>
            <a:endParaRPr lang="en-US" sz="1800" i="1" dirty="0"/>
          </a:p>
        </p:txBody>
      </p:sp>
      <p:pic>
        <p:nvPicPr>
          <p:cNvPr id="5" name="Picture 4" descr="da.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6"/>
          <a:stretch/>
        </p:blipFill>
        <p:spPr>
          <a:xfrm rot="5400000">
            <a:off x="2031664" y="-660062"/>
            <a:ext cx="5547762" cy="778228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Global Design Effort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33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Count (Damping </a:t>
            </a:r>
            <a:r>
              <a:rPr lang="en-US" dirty="0"/>
              <a:t>R</a:t>
            </a:r>
            <a:r>
              <a:rPr lang="en-US" dirty="0" smtClean="0"/>
              <a:t>ing)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26365"/>
              </p:ext>
            </p:extLst>
          </p:nvPr>
        </p:nvGraphicFramePr>
        <p:xfrm>
          <a:off x="895832" y="1639437"/>
          <a:ext cx="7332022" cy="386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2948"/>
                <a:gridCol w="1381074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Length[m]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Arc Dipoles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Circumference changing</a:t>
                      </a:r>
                      <a:r>
                        <a:rPr lang="en-US" baseline="0" dirty="0" smtClean="0"/>
                        <a:t> chicane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2.68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dipoles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2.28 </a:t>
                      </a:r>
                      <a:r>
                        <a:rPr lang="en-US" dirty="0" err="1" smtClean="0"/>
                        <a:t>kG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Arc </a:t>
                      </a:r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0.6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/>
                      <a:r>
                        <a:rPr lang="en-US" dirty="0" err="1" smtClean="0"/>
                        <a:t>Quadrupoles</a:t>
                      </a:r>
                      <a:r>
                        <a:rPr lang="en-US" dirty="0" smtClean="0"/>
                        <a:t> in dispersion suppressor and straights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0.55 m</a:t>
                      </a:r>
                      <a:r>
                        <a:rPr lang="en-US" baseline="30000" dirty="0" smtClean="0"/>
                        <a:t>-2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Sextupoles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4.34 m</a:t>
                      </a:r>
                      <a:r>
                        <a:rPr lang="en-US" baseline="30000" dirty="0" smtClean="0"/>
                        <a:t>-3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cavities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1.64MV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Wigglers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2.16T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9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323582"/>
            <a:ext cx="73859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Positrons – injection from left, extraction to right</a:t>
            </a:r>
          </a:p>
          <a:p>
            <a:r>
              <a:rPr lang="en-US" sz="1600" dirty="0" smtClean="0"/>
              <a:t>Electrons – injection from right, extraction to left</a:t>
            </a:r>
          </a:p>
          <a:p>
            <a:r>
              <a:rPr lang="en-US" sz="1600" dirty="0" smtClean="0"/>
              <a:t>Midpoint between injection and extraction kickers is 2.56m from center of straight</a:t>
            </a:r>
          </a:p>
          <a:p>
            <a:r>
              <a:rPr lang="en-US" sz="1600" dirty="0" smtClean="0"/>
              <a:t>Angle at entrance/exit of transfer lines with respect to storage ring straight = 240mrad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InjectionExtra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19492"/>
            <a:ext cx="7200900" cy="50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Injection/Extraction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01" y="5616714"/>
            <a:ext cx="63492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Injection and extraction lines are identical</a:t>
            </a:r>
          </a:p>
          <a:p>
            <a:r>
              <a:rPr lang="en-US" sz="2000" dirty="0" smtClean="0"/>
              <a:t>Angle with respect to damping ring straight = 240mrad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 descr="InjExtTw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09600"/>
            <a:ext cx="7230615" cy="539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7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Layout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91225" y="1263907"/>
            <a:ext cx="5478182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7850" indent="-577850"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ircumference  = 3238.681m</a:t>
            </a:r>
          </a:p>
          <a:p>
            <a:pPr marL="1250950" lvl="2" indent="-673100">
              <a:buFont typeface="+mj-lt"/>
              <a:buAutoNum type="alphaLcPeriod"/>
            </a:pPr>
            <a:r>
              <a:rPr lang="en-US" sz="2800" dirty="0" smtClean="0"/>
              <a:t>Harmonic number =7022</a:t>
            </a:r>
            <a:endParaRPr lang="en-US" sz="2800" dirty="0"/>
          </a:p>
          <a:p>
            <a:pPr marL="577850" indent="-577850">
              <a:buAutoNum type="arabicPeriod"/>
            </a:pPr>
            <a:r>
              <a:rPr lang="en-US" sz="2800" dirty="0" smtClean="0"/>
              <a:t>710m straights</a:t>
            </a:r>
          </a:p>
          <a:p>
            <a:pPr marL="577850" indent="-577850">
              <a:buAutoNum type="arabicPeriod"/>
            </a:pPr>
            <a:r>
              <a:rPr lang="en-US" sz="2800" dirty="0" smtClean="0"/>
              <a:t>~ 6 phase trombone cells</a:t>
            </a:r>
          </a:p>
          <a:p>
            <a:pPr marL="577850" indent="-577850">
              <a:buAutoNum type="arabicPeriod"/>
            </a:pPr>
            <a:r>
              <a:rPr lang="en-US" sz="2800" dirty="0" smtClean="0"/>
              <a:t>60 – 2.1m long wigglers</a:t>
            </a:r>
            <a:br>
              <a:rPr lang="en-US" sz="2800" dirty="0" smtClean="0"/>
            </a:br>
            <a:r>
              <a:rPr lang="en-US" sz="2800" dirty="0" smtClean="0"/>
              <a:t>wiggler period  = 30cm</a:t>
            </a:r>
            <a:br>
              <a:rPr lang="en-US" sz="2800" dirty="0" smtClean="0"/>
            </a:br>
            <a:r>
              <a:rPr lang="en-US" sz="2800" dirty="0" smtClean="0"/>
              <a:t>14-poles</a:t>
            </a:r>
            <a:br>
              <a:rPr lang="en-US" sz="2800" dirty="0" smtClean="0"/>
            </a:br>
            <a:r>
              <a:rPr lang="en-US" sz="2800" dirty="0" err="1" smtClean="0"/>
              <a:t>B</a:t>
            </a:r>
            <a:r>
              <a:rPr lang="en-US" sz="2800" baseline="-25000" dirty="0" err="1" smtClean="0"/>
              <a:t>max</a:t>
            </a:r>
            <a:r>
              <a:rPr lang="en-US" sz="2800" dirty="0" smtClean="0"/>
              <a:t> = 2.16T</a:t>
            </a:r>
            <a:endParaRPr lang="en-US" sz="2800" dirty="0"/>
          </a:p>
          <a:p>
            <a:pPr marL="577850" indent="-577850">
              <a:buFont typeface="+mj-lt"/>
              <a:buAutoNum type="arabicPeriod"/>
            </a:pPr>
            <a:r>
              <a:rPr lang="en-US" sz="2800" dirty="0" smtClean="0"/>
              <a:t>Space for 16 RF cavities</a:t>
            </a:r>
            <a:br>
              <a:rPr lang="en-US" sz="2800" dirty="0" smtClean="0"/>
            </a:br>
            <a:r>
              <a:rPr lang="en-US" sz="2800" dirty="0" smtClean="0"/>
              <a:t>Cryostats for upper and lower </a:t>
            </a:r>
            <a:br>
              <a:rPr lang="en-US" sz="2800" dirty="0" smtClean="0"/>
            </a:br>
            <a:r>
              <a:rPr lang="en-US" sz="2800" dirty="0" smtClean="0"/>
              <a:t>positron rings are interleaved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Global Design Effort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4F39-439C-1A4F-8186-77CDE8E773E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 descr="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130"/>
            <a:ext cx="3511062" cy="543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7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Cell - FDBDF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86601"/>
            <a:ext cx="2686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Cell  length  = 10.93m</a:t>
            </a:r>
          </a:p>
          <a:p>
            <a:r>
              <a:rPr lang="en-US" sz="2000" dirty="0" smtClean="0"/>
              <a:t>Bend length =   3.0m</a:t>
            </a:r>
          </a:p>
          <a:p>
            <a:r>
              <a:rPr lang="en-US" sz="2000" dirty="0" smtClean="0"/>
              <a:t>75 cells/arc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rcCe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39" y="876300"/>
            <a:ext cx="7130261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DTC02 Lattice </a:t>
            </a:r>
            <a:r>
              <a:rPr lang="en-US" dirty="0"/>
              <a:t>F</a:t>
            </a:r>
            <a:r>
              <a:rPr lang="en-US" dirty="0" smtClean="0"/>
              <a:t>unctions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07698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Wig-RF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807466" y="1066800"/>
            <a:ext cx="1422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/>
              <a:t>Inj</a:t>
            </a:r>
            <a:r>
              <a:rPr lang="en-US" sz="2800" dirty="0" smtClean="0"/>
              <a:t>-Ext</a:t>
            </a:r>
          </a:p>
          <a:p>
            <a:pPr algn="ctr"/>
            <a:r>
              <a:rPr lang="en-US" sz="2800" dirty="0" smtClean="0"/>
              <a:t>Straight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25125" y="106680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Arc</a:t>
            </a:r>
            <a:endParaRPr lang="en-US" sz="2800" dirty="0"/>
          </a:p>
        </p:txBody>
      </p:sp>
      <p:pic>
        <p:nvPicPr>
          <p:cNvPr id="11" name="Picture 10" descr="Twi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7" y="762000"/>
            <a:ext cx="7984903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3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Cells</a:t>
            </a:r>
            <a:endParaRPr lang="en-US" dirty="0"/>
          </a:p>
        </p:txBody>
      </p:sp>
      <p:pic>
        <p:nvPicPr>
          <p:cNvPr id="3" name="Picture 2" descr="rf_beta_elemen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"/>
          <a:stretch/>
        </p:blipFill>
        <p:spPr>
          <a:xfrm>
            <a:off x="0" y="665878"/>
            <a:ext cx="8763000" cy="617134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</a:t>
            </a:r>
            <a:r>
              <a:rPr lang="en-US" dirty="0"/>
              <a:t>S</a:t>
            </a:r>
            <a:r>
              <a:rPr lang="en-US" dirty="0" smtClean="0"/>
              <a:t>traight</a:t>
            </a:r>
            <a:endParaRPr lang="en-US" dirty="0"/>
          </a:p>
        </p:txBody>
      </p:sp>
      <p:pic>
        <p:nvPicPr>
          <p:cNvPr id="3" name="Picture 2" descr="ext_beta_ele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1"/>
            <a:ext cx="8762999" cy="67714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1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straight</a:t>
            </a:r>
            <a:endParaRPr lang="en-US" dirty="0"/>
          </a:p>
        </p:txBody>
      </p:sp>
      <p:pic>
        <p:nvPicPr>
          <p:cNvPr id="3" name="Picture 2" descr="inj_beta_element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38"/>
            <a:ext cx="8763000" cy="67714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Circumference </a:t>
            </a:r>
            <a:r>
              <a:rPr lang="en-US" dirty="0"/>
              <a:t>C</a:t>
            </a:r>
            <a:r>
              <a:rPr lang="en-US" dirty="0" smtClean="0"/>
              <a:t>hanging </a:t>
            </a:r>
            <a:r>
              <a:rPr lang="en-US" dirty="0"/>
              <a:t>C</a:t>
            </a:r>
            <a:r>
              <a:rPr lang="en-US" dirty="0" smtClean="0"/>
              <a:t>hicane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hica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761999"/>
            <a:ext cx="7683500" cy="567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4383"/>
          </a:xfrm>
        </p:spPr>
        <p:txBody>
          <a:bodyPr>
            <a:normAutofit/>
          </a:bodyPr>
          <a:lstStyle/>
          <a:p>
            <a:r>
              <a:rPr lang="en-US" sz="3200" dirty="0"/>
              <a:t>W</a:t>
            </a:r>
            <a:r>
              <a:rPr lang="en-US" sz="3200" dirty="0" smtClean="0"/>
              <a:t>iggler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0989" y="1895932"/>
            <a:ext cx="3886901" cy="4093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30cm wiggler </a:t>
            </a:r>
            <a:r>
              <a:rPr lang="en-US" sz="2800" dirty="0" err="1" smtClean="0"/>
              <a:t>params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14 poles</a:t>
            </a:r>
          </a:p>
          <a:p>
            <a:r>
              <a:rPr lang="en-US" sz="2800" dirty="0" smtClean="0"/>
              <a:t>30cm period</a:t>
            </a:r>
          </a:p>
          <a:p>
            <a:r>
              <a:rPr lang="en-US" sz="2800" dirty="0" smtClean="0"/>
              <a:t>Wiggler length = </a:t>
            </a:r>
            <a:r>
              <a:rPr lang="en-US" sz="2800" dirty="0"/>
              <a:t> </a:t>
            </a:r>
            <a:r>
              <a:rPr lang="en-US" sz="2800" dirty="0" smtClean="0"/>
              <a:t>2.1m</a:t>
            </a:r>
          </a:p>
          <a:p>
            <a:r>
              <a:rPr lang="en-US" sz="2800" dirty="0" smtClean="0"/>
              <a:t>Cell length = 7.56 m</a:t>
            </a:r>
          </a:p>
          <a:p>
            <a:endParaRPr lang="en-US" sz="2800" dirty="0" smtClean="0"/>
          </a:p>
          <a:p>
            <a:r>
              <a:rPr lang="en-US" sz="2800" dirty="0" smtClean="0"/>
              <a:t>30 wiggler cells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08463" y="2373209"/>
            <a:ext cx="1498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dirty="0"/>
              <a:t> </a:t>
            </a:r>
            <a:r>
              <a:rPr lang="en-US" dirty="0" smtClean="0"/>
              <a:t>wiggler cells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27, 2011        LCWS11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Global Design Effort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24C71-324D-8E4E-8FA4-47956857AB4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WigglerCell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524000"/>
            <a:ext cx="5715000" cy="417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8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lc_gde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ilc_gde_template.potx</Template>
  <TotalTime>768</TotalTime>
  <Words>621</Words>
  <Application>Microsoft Macintosh PowerPoint</Application>
  <PresentationFormat>On-screen Show (4:3)</PresentationFormat>
  <Paragraphs>200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ilc_gde_template</vt:lpstr>
      <vt:lpstr>DTC02 – DR 3.238km Lattice</vt:lpstr>
      <vt:lpstr>DTC02 Layout</vt:lpstr>
      <vt:lpstr>Arc Cell - FDBDF </vt:lpstr>
      <vt:lpstr>DTC02 Lattice Functions</vt:lpstr>
      <vt:lpstr>RF Cells</vt:lpstr>
      <vt:lpstr>Extraction Straight</vt:lpstr>
      <vt:lpstr>Injection straight</vt:lpstr>
      <vt:lpstr>Circumference Changing Chicane</vt:lpstr>
      <vt:lpstr>Wiggler</vt:lpstr>
      <vt:lpstr> DTC02 Parameters</vt:lpstr>
      <vt:lpstr>RF</vt:lpstr>
      <vt:lpstr>Dynamic Aperture: 5 Hz</vt:lpstr>
      <vt:lpstr>Dynamic Aperture:10 Hz</vt:lpstr>
      <vt:lpstr>Magnet Count (Damping Ring)</vt:lpstr>
      <vt:lpstr>Injection/Extraction</vt:lpstr>
      <vt:lpstr>Injection/Extraction</vt:lpstr>
    </vt:vector>
  </TitlesOfParts>
  <Company>Cornell 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Dugan</dc:creator>
  <cp:lastModifiedBy>Mark Palmer</cp:lastModifiedBy>
  <cp:revision>66</cp:revision>
  <dcterms:created xsi:type="dcterms:W3CDTF">2005-11-21T04:08:26Z</dcterms:created>
  <dcterms:modified xsi:type="dcterms:W3CDTF">2011-09-25T17:20:07Z</dcterms:modified>
</cp:coreProperties>
</file>