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5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4572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2pPr>
    <a:lvl3pPr marL="9144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3pPr>
    <a:lvl4pPr marL="13716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4pPr>
    <a:lvl5pPr marL="18288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A2B"/>
    <a:srgbClr val="23346C"/>
    <a:srgbClr val="CCFF33"/>
    <a:srgbClr val="3399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94700" autoAdjust="0"/>
  </p:normalViewPr>
  <p:slideViewPr>
    <p:cSldViewPr>
      <p:cViewPr>
        <p:scale>
          <a:sx n="125" d="100"/>
          <a:sy n="125" d="100"/>
        </p:scale>
        <p:origin x="-14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56" d="100"/>
          <a:sy n="56" d="100"/>
        </p:scale>
        <p:origin x="-129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C599F-1906-634B-B5E7-8B7579564151}" type="datetimeFigureOut">
              <a:rPr lang="en-US" smtClean="0"/>
              <a:t>9/26/11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0BE7-2D83-0941-9588-B36A506D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73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fld id="{B0E32CA1-22D7-4345-AF15-A2C07990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30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C255B-886D-4943-9562-B7B1F7D22887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4C42-BCF2-3A4D-9793-2EC037BDE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248400"/>
            <a:ext cx="3352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590800" cy="609600"/>
          </a:xfrm>
        </p:spPr>
        <p:txBody>
          <a:bodyPr/>
          <a:lstStyle>
            <a:lvl1pPr>
              <a:defRPr/>
            </a:lvl1pPr>
          </a:lstStyle>
          <a:p>
            <a:fld id="{D18CAAE2-3562-3E46-970B-F2B7BC63F33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2407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9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10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02412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0AB30-6CCA-5844-B34D-F761DDEEF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D64E8-BD90-DC4F-A9C6-C3A09A4B6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1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E4F39-439C-1A4F-8186-77CDE8E77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8849-A12B-3E44-8A36-0142A3AC6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C161-E7B6-F041-992E-A5D351F94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34524-47C3-AA47-BF13-CE52E99C6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24C71-324D-8E4E-8FA4-47956857A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D091-D681-7B42-B4BF-08F1F30E2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752EE-42EB-9C44-BCC5-1DCC7191C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0231C-B916-434E-B4CA-6AD5FBBDE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/>
            </a:lvl1pPr>
          </a:lstStyle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600" b="1">
                <a:solidFill>
                  <a:srgbClr val="23346C"/>
                </a:solidFill>
              </a:defRPr>
            </a:lvl1pPr>
          </a:lstStyle>
          <a:p>
            <a:r>
              <a:rPr lang="en-US" dirty="0"/>
              <a:t>Global Design Effort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/>
            </a:lvl1pPr>
          </a:lstStyle>
          <a:p>
            <a:fld id="{EE3C039A-BA73-F34A-8E79-943FEB3856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9" name="Picture 15" descr="N:\Fermi\ILCRedesign\ilccolor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45" name="Picture 21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Arial Unicode MS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Global Design Effort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CDEBBAE-0267-FC40-A8E8-8E61501518D9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839200" cy="1600200"/>
          </a:xfrm>
        </p:spPr>
        <p:txBody>
          <a:bodyPr/>
          <a:lstStyle/>
          <a:p>
            <a:r>
              <a:rPr lang="en-US" b="1" dirty="0" smtClean="0"/>
              <a:t>DTC02 – DR 3.238km Lattice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dirty="0" smtClean="0"/>
              <a:t>Cornell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028" y="-124252"/>
            <a:ext cx="866617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000" dirty="0" smtClean="0"/>
              <a:t>DTC02 Parameters</a:t>
            </a:r>
            <a:endParaRPr lang="en-US" sz="3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03480"/>
              </p:ext>
            </p:extLst>
          </p:nvPr>
        </p:nvGraphicFramePr>
        <p:xfrm>
          <a:off x="953151" y="762000"/>
          <a:ext cx="8038449" cy="56650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7381"/>
                <a:gridCol w="1449550"/>
                <a:gridCol w="1663359"/>
                <a:gridCol w="1538159"/>
              </a:tblGrid>
              <a:tr h="4220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</a:t>
                      </a:r>
                      <a:r>
                        <a:rPr lang="en-US" sz="1600" baseline="0" dirty="0" smtClean="0"/>
                        <a:t> Hz(Low)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Hz (Low)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Hz (High)</a:t>
                      </a:r>
                    </a:p>
                  </a:txBody>
                  <a:tcPr/>
                </a:tc>
              </a:tr>
              <a:tr h="4220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MHz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τ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dirty="0" err="1" smtClean="0"/>
                        <a:t>τ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[</a:t>
                      </a:r>
                      <a:r>
                        <a:rPr lang="en-US" sz="1600" baseline="0" dirty="0" err="1" smtClean="0"/>
                        <a:t>ms</a:t>
                      </a:r>
                      <a:r>
                        <a:rPr lang="en-US" sz="1600" baseline="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smtClean="0"/>
                        <a:t>z </a:t>
                      </a:r>
                      <a:r>
                        <a:rPr lang="en-US" sz="1600" baseline="0" dirty="0" smtClean="0"/>
                        <a:t>[</a:t>
                      </a:r>
                      <a:r>
                        <a:rPr lang="en-US" sz="1600" baseline="0" dirty="0" err="1" smtClean="0"/>
                        <a:t>ms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s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δ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0.134%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α</a:t>
                      </a:r>
                      <a:r>
                        <a:rPr lang="en-US" sz="1600" baseline="-25000" dirty="0" smtClean="0"/>
                        <a:t>p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γ</a:t>
                      </a:r>
                      <a:r>
                        <a:rPr lang="en-US" sz="1600" dirty="0" err="1" smtClean="0"/>
                        <a:t>ε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 [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dirty="0" err="1" smtClean="0"/>
                        <a:t>μm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4.6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[MV] (12 cavities) Total/Per </a:t>
                      </a:r>
                      <a:r>
                        <a:rPr lang="en-US" sz="1600" dirty="0" err="1" smtClean="0"/>
                        <a:t>cav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19.7/1.64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 /1.17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14/1.17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ξ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ξ</a:t>
                      </a:r>
                      <a:r>
                        <a:rPr lang="en-US" sz="1600" baseline="-25000" dirty="0" err="1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-50.9/-44.1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-51.3/-43.3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-51.3/-43.3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Wigglers-  </a:t>
                      </a:r>
                      <a:r>
                        <a:rPr lang="en-US" sz="1600" dirty="0" err="1" smtClean="0"/>
                        <a:t>N</a:t>
                      </a:r>
                      <a:r>
                        <a:rPr lang="en-US" sz="1600" baseline="-25000" dirty="0" err="1" smtClean="0"/>
                        <a:t>cells</a:t>
                      </a:r>
                      <a:r>
                        <a:rPr lang="en-US" sz="1600" dirty="0" err="1" smtClean="0"/>
                        <a:t>@B</a:t>
                      </a:r>
                      <a:r>
                        <a:rPr lang="en-US" sz="1600" dirty="0" smtClean="0"/>
                        <a:t>[T]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30@2.1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27@1.5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27@1.5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loss/turn [MeV]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sextupoles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3.34/-4.34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3.34/-4.23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3.34/-4.23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Power/RF coupler @400mA [kW]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6454" y="2154642"/>
            <a:ext cx="7430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lattice can accommodate 16 RF cavities</a:t>
            </a:r>
          </a:p>
          <a:p>
            <a:r>
              <a:rPr lang="en-US" sz="2400" dirty="0" smtClean="0"/>
              <a:t>If we assume 12 then: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Voltage/ cavity in 10Hz mode is 1.64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Power/coupler in 5Hz, high power mode is 300kW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Aperture: 5 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9765" y="509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6019800"/>
            <a:ext cx="8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Periodic type wiggler model, includes vertical focusing and cubic nonlinearity </a:t>
            </a:r>
            <a:endParaRPr lang="en-US" sz="1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DTC02_DA_5H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774700"/>
            <a:ext cx="7808456" cy="52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2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Aperture</a:t>
            </a:r>
            <a:r>
              <a:rPr lang="en-US" dirty="0"/>
              <a:t>:</a:t>
            </a:r>
            <a:r>
              <a:rPr lang="en-US" dirty="0" smtClean="0"/>
              <a:t>10 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9765" y="509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5943600"/>
            <a:ext cx="8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Periodic type wiggler model, includes vertical focusing and cubic nonlinearity </a:t>
            </a:r>
            <a:endParaRPr lang="en-US" sz="1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Global Design Effort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DTC02_DA_10H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800100"/>
            <a:ext cx="7784073" cy="52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3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Count (Damping </a:t>
            </a:r>
            <a:r>
              <a:rPr lang="en-US" dirty="0"/>
              <a:t>R</a:t>
            </a:r>
            <a:r>
              <a:rPr lang="en-US" dirty="0" smtClean="0"/>
              <a:t>ing)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26365"/>
              </p:ext>
            </p:extLst>
          </p:nvPr>
        </p:nvGraphicFramePr>
        <p:xfrm>
          <a:off x="895832" y="1639437"/>
          <a:ext cx="7332022" cy="386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948"/>
                <a:gridCol w="1381074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Length[m]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Arc Dipoles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 changing</a:t>
                      </a:r>
                      <a:r>
                        <a:rPr lang="en-US" baseline="0" dirty="0" smtClean="0"/>
                        <a:t> chicane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2.68 </a:t>
                      </a:r>
                      <a:r>
                        <a:rPr lang="en-US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2.28 </a:t>
                      </a:r>
                      <a:r>
                        <a:rPr lang="en-US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Arc </a:t>
                      </a:r>
                      <a:r>
                        <a:rPr lang="en-US" dirty="0" err="1" smtClean="0"/>
                        <a:t>Quadrupoles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0.6 m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Quadrupoles</a:t>
                      </a:r>
                      <a:r>
                        <a:rPr lang="en-US" dirty="0" smtClean="0"/>
                        <a:t> in dispersion suppressor and straights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0.55 m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Sextupoles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4.34 m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cavities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1.64MV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Wigglers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2.16T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323582"/>
            <a:ext cx="73859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Positrons – injection from left, extraction to right</a:t>
            </a:r>
          </a:p>
          <a:p>
            <a:r>
              <a:rPr lang="en-US" sz="1600" dirty="0" smtClean="0"/>
              <a:t>Electrons – injection from right, extraction to left</a:t>
            </a:r>
          </a:p>
          <a:p>
            <a:r>
              <a:rPr lang="en-US" sz="1600" dirty="0" smtClean="0"/>
              <a:t>Midpoint between injection and extraction kickers is 2.56m from center of straight</a:t>
            </a:r>
          </a:p>
          <a:p>
            <a:r>
              <a:rPr lang="en-US" sz="1600" dirty="0" smtClean="0"/>
              <a:t>Angle at entrance/exit of transfer lines with respect to storage ring straight = 240mrad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InjectionExt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19492"/>
            <a:ext cx="7200900" cy="50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01" y="5616714"/>
            <a:ext cx="6349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Injection and extraction lines are identical</a:t>
            </a:r>
          </a:p>
          <a:p>
            <a:r>
              <a:rPr lang="en-US" sz="2000" dirty="0" smtClean="0"/>
              <a:t>Angle with respect to damping ring straight = 240mrad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InjExtTwi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"/>
            <a:ext cx="7230615" cy="53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7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DTC02 Layout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1224" y="762000"/>
            <a:ext cx="5452776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77850">
              <a:buAutoNum type="arabicPeriod"/>
            </a:pPr>
            <a:r>
              <a:rPr lang="en-US" sz="2000" dirty="0">
                <a:solidFill>
                  <a:srgbClr val="3366FF"/>
                </a:solidFill>
              </a:rPr>
              <a:t>C</a:t>
            </a:r>
            <a:r>
              <a:rPr lang="en-US" sz="2000" dirty="0" smtClean="0">
                <a:solidFill>
                  <a:srgbClr val="3366FF"/>
                </a:solidFill>
              </a:rPr>
              <a:t>ircumference  = 3238.681m</a:t>
            </a:r>
          </a:p>
          <a:p>
            <a:pPr marL="577850" lvl="2"/>
            <a:r>
              <a:rPr lang="en-US" sz="2000" dirty="0" smtClean="0">
                <a:solidFill>
                  <a:srgbClr val="3366FF"/>
                </a:solidFill>
                <a:latin typeface="Wingdings 3" charset="2"/>
                <a:cs typeface="Wingdings 3" charset="2"/>
              </a:rPr>
              <a:t>a </a:t>
            </a:r>
            <a:r>
              <a:rPr lang="en-US" sz="2000" dirty="0" smtClean="0">
                <a:solidFill>
                  <a:srgbClr val="3366FF"/>
                </a:solidFill>
              </a:rPr>
              <a:t>Harmonic </a:t>
            </a:r>
            <a:r>
              <a:rPr lang="en-US" sz="2000" dirty="0" smtClean="0">
                <a:solidFill>
                  <a:srgbClr val="3366FF"/>
                </a:solidFill>
              </a:rPr>
              <a:t>number =7022</a:t>
            </a:r>
            <a:endParaRPr lang="en-US" sz="2000" dirty="0">
              <a:solidFill>
                <a:srgbClr val="3366FF"/>
              </a:solidFill>
            </a:endParaRPr>
          </a:p>
          <a:p>
            <a:pPr marL="577850" indent="-577850">
              <a:buAutoNum type="arabicPeriod"/>
            </a:pPr>
            <a:r>
              <a:rPr lang="en-US" sz="2000" dirty="0" smtClean="0">
                <a:solidFill>
                  <a:srgbClr val="3366FF"/>
                </a:solidFill>
              </a:rPr>
              <a:t>710m </a:t>
            </a:r>
            <a:r>
              <a:rPr lang="en-US" sz="2000" dirty="0" smtClean="0">
                <a:solidFill>
                  <a:srgbClr val="3366FF"/>
                </a:solidFill>
              </a:rPr>
              <a:t>straights</a:t>
            </a:r>
          </a:p>
          <a:p>
            <a:pPr marL="1035050" lvl="1" indent="-466725">
              <a:buFont typeface="+mj-lt"/>
              <a:buAutoNum type="alphaLcPeriod"/>
            </a:pPr>
            <a:r>
              <a:rPr lang="en-US" sz="1800" dirty="0" smtClean="0"/>
              <a:t>Injection and extraction elements in stacked rings  shifted for ELTR/PLTR beam line separation requirements</a:t>
            </a:r>
            <a:endParaRPr lang="en-US" sz="1800" dirty="0" smtClean="0"/>
          </a:p>
          <a:p>
            <a:pPr marL="1035050" lvl="1" indent="-577850">
              <a:buAutoNum type="alphaLcPeriod"/>
            </a:pPr>
            <a:r>
              <a:rPr lang="en-US" sz="1800" dirty="0" smtClean="0"/>
              <a:t>~ 6 phase trombone cells</a:t>
            </a:r>
          </a:p>
          <a:p>
            <a:pPr marL="1035050" lvl="1" indent="-577850">
              <a:buAutoNum type="alphaLcPeriod"/>
            </a:pPr>
            <a:r>
              <a:rPr lang="en-US" sz="1800" dirty="0" smtClean="0"/>
              <a:t>Allow for 60 wigglers (allow for realistic wiggler parameters as opposed to sinusoidal or hard-edge models)</a:t>
            </a:r>
          </a:p>
          <a:p>
            <a:pPr marL="1482725" lvl="2" indent="-457200">
              <a:buFont typeface="Arial"/>
              <a:buChar char="•"/>
            </a:pPr>
            <a:r>
              <a:rPr lang="en-US" sz="1800" dirty="0">
                <a:solidFill>
                  <a:srgbClr val="008000"/>
                </a:solidFill>
              </a:rPr>
              <a:t>W</a:t>
            </a:r>
            <a:r>
              <a:rPr lang="en-US" sz="1800" dirty="0" smtClean="0">
                <a:solidFill>
                  <a:srgbClr val="008000"/>
                </a:solidFill>
              </a:rPr>
              <a:t>iggler </a:t>
            </a:r>
            <a:r>
              <a:rPr lang="en-US" sz="1800" dirty="0" smtClean="0">
                <a:solidFill>
                  <a:srgbClr val="008000"/>
                </a:solidFill>
              </a:rPr>
              <a:t>period  = </a:t>
            </a:r>
            <a:r>
              <a:rPr lang="en-US" sz="1800" dirty="0" smtClean="0">
                <a:solidFill>
                  <a:srgbClr val="008000"/>
                </a:solidFill>
              </a:rPr>
              <a:t>30cm</a:t>
            </a:r>
          </a:p>
          <a:p>
            <a:pPr marL="1482725" lvl="2" indent="-45720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14</a:t>
            </a:r>
            <a:r>
              <a:rPr lang="en-US" sz="1800" dirty="0" smtClean="0">
                <a:solidFill>
                  <a:srgbClr val="008000"/>
                </a:solidFill>
              </a:rPr>
              <a:t>-</a:t>
            </a:r>
            <a:r>
              <a:rPr lang="en-US" sz="1800" dirty="0" smtClean="0">
                <a:solidFill>
                  <a:srgbClr val="008000"/>
                </a:solidFill>
              </a:rPr>
              <a:t>poles </a:t>
            </a:r>
            <a:r>
              <a:rPr lang="en-US" sz="1800" dirty="0" smtClean="0">
                <a:solidFill>
                  <a:srgbClr val="008000"/>
                </a:solidFill>
                <a:latin typeface="Wingdings 3" charset="2"/>
                <a:cs typeface="Wingdings 3" charset="2"/>
              </a:rPr>
              <a:t>a</a:t>
            </a:r>
            <a:r>
              <a:rPr lang="en-US" sz="1800" dirty="0" smtClean="0">
                <a:solidFill>
                  <a:srgbClr val="008000"/>
                </a:solidFill>
                <a:latin typeface="+mn-lt"/>
                <a:cs typeface="Wingdings 3" charset="2"/>
              </a:rPr>
              <a:t> 2.1m active length</a:t>
            </a:r>
            <a:endParaRPr lang="en-US" sz="1800" dirty="0" smtClean="0">
              <a:solidFill>
                <a:srgbClr val="008000"/>
              </a:solidFill>
            </a:endParaRPr>
          </a:p>
          <a:p>
            <a:pPr marL="1482725" lvl="2" indent="-457200">
              <a:buFont typeface="Arial"/>
              <a:buChar char="•"/>
            </a:pPr>
            <a:r>
              <a:rPr lang="en-US" sz="1800" dirty="0" err="1" smtClean="0">
                <a:solidFill>
                  <a:srgbClr val="008000"/>
                </a:solidFill>
              </a:rPr>
              <a:t>B</a:t>
            </a:r>
            <a:r>
              <a:rPr lang="en-US" sz="1800" baseline="-25000" dirty="0" err="1" smtClean="0">
                <a:solidFill>
                  <a:srgbClr val="008000"/>
                </a:solidFill>
              </a:rPr>
              <a:t>max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= 2.16T</a:t>
            </a:r>
            <a:endParaRPr lang="en-US" sz="1800" dirty="0">
              <a:solidFill>
                <a:srgbClr val="008000"/>
              </a:solidFill>
            </a:endParaRPr>
          </a:p>
          <a:p>
            <a:pPr marL="1035050" lvl="1" indent="-577850">
              <a:buFont typeface="+mj-lt"/>
              <a:buAutoNum type="alphaLcPeriod"/>
            </a:pPr>
            <a:r>
              <a:rPr lang="en-US" sz="1800" dirty="0" smtClean="0">
                <a:solidFill>
                  <a:srgbClr val="000000"/>
                </a:solidFill>
              </a:rPr>
              <a:t>Space for 16 RF </a:t>
            </a:r>
            <a:r>
              <a:rPr lang="en-US" sz="1800" dirty="0" smtClean="0">
                <a:solidFill>
                  <a:srgbClr val="000000"/>
                </a:solidFill>
              </a:rPr>
              <a:t>cavities</a:t>
            </a:r>
          </a:p>
          <a:p>
            <a:pPr marL="1492250" lvl="2" indent="-57785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Cryostats </a:t>
            </a:r>
            <a:r>
              <a:rPr lang="en-US" sz="1800" dirty="0" smtClean="0">
                <a:solidFill>
                  <a:srgbClr val="008000"/>
                </a:solidFill>
              </a:rPr>
              <a:t>for upper and lower 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positron rings are </a:t>
            </a:r>
            <a:r>
              <a:rPr lang="en-US" sz="1800" dirty="0" smtClean="0">
                <a:solidFill>
                  <a:srgbClr val="008000"/>
                </a:solidFill>
              </a:rPr>
              <a:t>interleaved</a:t>
            </a:r>
          </a:p>
          <a:p>
            <a:pPr marL="1492250" lvl="2" indent="-577850">
              <a:buFont typeface="Arial"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Spare space could also be used for 2</a:t>
            </a:r>
            <a:r>
              <a:rPr lang="en-US" sz="1800" baseline="30000" dirty="0" smtClean="0">
                <a:solidFill>
                  <a:srgbClr val="008000"/>
                </a:solidFill>
              </a:rPr>
              <a:t>nd</a:t>
            </a:r>
            <a:r>
              <a:rPr lang="en-US" sz="1800" dirty="0" smtClean="0">
                <a:solidFill>
                  <a:srgbClr val="008000"/>
                </a:solidFill>
              </a:rPr>
              <a:t> harmonic cavities for bunch length control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endParaRPr lang="en-US" sz="1800" dirty="0" smtClean="0">
              <a:solidFill>
                <a:srgbClr val="00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Central Region Joint Session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4F39-439C-1A4F-8186-77CDE8E773E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130"/>
            <a:ext cx="3511062" cy="54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1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Cell - FDBDF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86601"/>
            <a:ext cx="2686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Cell  length  = 10.93m</a:t>
            </a:r>
          </a:p>
          <a:p>
            <a:r>
              <a:rPr lang="en-US" sz="2000" dirty="0" smtClean="0"/>
              <a:t>Bend length =   3.0m</a:t>
            </a:r>
          </a:p>
          <a:p>
            <a:r>
              <a:rPr lang="en-US" sz="2000" dirty="0" smtClean="0"/>
              <a:t>75 cells/arc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Arc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9" y="876300"/>
            <a:ext cx="7130261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DTC02 Lattice </a:t>
            </a:r>
            <a:r>
              <a:rPr lang="en-US" dirty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1066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076980"/>
            <a:ext cx="1422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Wig-RF</a:t>
            </a:r>
          </a:p>
          <a:p>
            <a:pPr algn="ctr"/>
            <a:r>
              <a:rPr lang="en-US" sz="2800" dirty="0" smtClean="0"/>
              <a:t>Straight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07466" y="1066800"/>
            <a:ext cx="1422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Inj</a:t>
            </a:r>
            <a:r>
              <a:rPr lang="en-US" sz="2800" dirty="0" smtClean="0"/>
              <a:t>-Ext</a:t>
            </a:r>
          </a:p>
          <a:p>
            <a:pPr algn="ctr"/>
            <a:r>
              <a:rPr lang="en-US" sz="2800" dirty="0" smtClean="0"/>
              <a:t>Straight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25125" y="1066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Arc</a:t>
            </a:r>
            <a:endParaRPr lang="en-US" sz="2800" dirty="0"/>
          </a:p>
        </p:txBody>
      </p:sp>
      <p:pic>
        <p:nvPicPr>
          <p:cNvPr id="11" name="Picture 10" descr="Twi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7" y="762000"/>
            <a:ext cx="7984903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3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Cells</a:t>
            </a:r>
            <a:endParaRPr lang="en-US" dirty="0"/>
          </a:p>
        </p:txBody>
      </p:sp>
      <p:pic>
        <p:nvPicPr>
          <p:cNvPr id="3" name="Picture 2" descr="rf_beta_elemen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>
          <a:xfrm>
            <a:off x="0" y="665878"/>
            <a:ext cx="8763000" cy="61713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9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</a:t>
            </a:r>
            <a:r>
              <a:rPr lang="en-US" dirty="0"/>
              <a:t>S</a:t>
            </a:r>
            <a:r>
              <a:rPr lang="en-US" dirty="0" smtClean="0"/>
              <a:t>traight</a:t>
            </a:r>
            <a:endParaRPr lang="en-US" dirty="0"/>
          </a:p>
        </p:txBody>
      </p:sp>
      <p:pic>
        <p:nvPicPr>
          <p:cNvPr id="3" name="Picture 2" descr="ext_beta_ele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1"/>
            <a:ext cx="8762999" cy="67714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straight</a:t>
            </a:r>
            <a:endParaRPr lang="en-US" dirty="0"/>
          </a:p>
        </p:txBody>
      </p:sp>
      <p:pic>
        <p:nvPicPr>
          <p:cNvPr id="3" name="Picture 2" descr="inj_beta_ele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38"/>
            <a:ext cx="8763000" cy="67714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Circumference </a:t>
            </a:r>
            <a:r>
              <a:rPr lang="en-US" dirty="0"/>
              <a:t>C</a:t>
            </a:r>
            <a:r>
              <a:rPr lang="en-US" dirty="0" smtClean="0"/>
              <a:t>hanging </a:t>
            </a:r>
            <a:r>
              <a:rPr lang="en-US" dirty="0"/>
              <a:t>C</a:t>
            </a:r>
            <a:r>
              <a:rPr lang="en-US" dirty="0" smtClean="0"/>
              <a:t>hicane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Chic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761999"/>
            <a:ext cx="7683500" cy="56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383"/>
          </a:xfrm>
        </p:spPr>
        <p:txBody>
          <a:bodyPr>
            <a:norm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iggler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0989" y="1895932"/>
            <a:ext cx="3886901" cy="409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30cm wiggler </a:t>
            </a:r>
            <a:r>
              <a:rPr lang="en-US" sz="2800" dirty="0" err="1" smtClean="0"/>
              <a:t>params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14 poles</a:t>
            </a:r>
          </a:p>
          <a:p>
            <a:r>
              <a:rPr lang="en-US" sz="2800" dirty="0" smtClean="0"/>
              <a:t>30cm period</a:t>
            </a:r>
          </a:p>
          <a:p>
            <a:r>
              <a:rPr lang="en-US" sz="2800" dirty="0" smtClean="0"/>
              <a:t>Wiggler length = </a:t>
            </a:r>
            <a:r>
              <a:rPr lang="en-US" sz="2800" dirty="0"/>
              <a:t> </a:t>
            </a:r>
            <a:r>
              <a:rPr lang="en-US" sz="2800" dirty="0" smtClean="0"/>
              <a:t>2.1m</a:t>
            </a:r>
          </a:p>
          <a:p>
            <a:r>
              <a:rPr lang="en-US" sz="2800" dirty="0" smtClean="0"/>
              <a:t>Cell length = 7.56 m</a:t>
            </a:r>
          </a:p>
          <a:p>
            <a:endParaRPr lang="en-US" sz="2800" dirty="0" smtClean="0"/>
          </a:p>
          <a:p>
            <a:r>
              <a:rPr lang="en-US" sz="2800" dirty="0" smtClean="0"/>
              <a:t>30 wiggler cells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8463" y="2373209"/>
            <a:ext cx="14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 </a:t>
            </a:r>
            <a:r>
              <a:rPr lang="en-US" dirty="0" smtClean="0"/>
              <a:t>wiggler 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WigglerCe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0"/>
            <a:ext cx="5715000" cy="41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8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lc_gde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ilc_gde_template.potx</Template>
  <TotalTime>777</TotalTime>
  <Words>678</Words>
  <Application>Microsoft Macintosh PowerPoint</Application>
  <PresentationFormat>On-screen Show (4:3)</PresentationFormat>
  <Paragraphs>206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ilc_gde_template</vt:lpstr>
      <vt:lpstr>DTC02 – DR 3.238km Lattice</vt:lpstr>
      <vt:lpstr>DTC02 Layout</vt:lpstr>
      <vt:lpstr>Arc Cell - FDBDF </vt:lpstr>
      <vt:lpstr>DTC02 Lattice Functions</vt:lpstr>
      <vt:lpstr>RF Cells</vt:lpstr>
      <vt:lpstr>Extraction Straight</vt:lpstr>
      <vt:lpstr>Injection straight</vt:lpstr>
      <vt:lpstr>Circumference Changing Chicane</vt:lpstr>
      <vt:lpstr>Wiggler</vt:lpstr>
      <vt:lpstr> DTC02 Parameters</vt:lpstr>
      <vt:lpstr>RF</vt:lpstr>
      <vt:lpstr>Dynamic Aperture: 5 Hz</vt:lpstr>
      <vt:lpstr>Dynamic Aperture:10 Hz</vt:lpstr>
      <vt:lpstr>Magnet Count (Damping Ring)</vt:lpstr>
      <vt:lpstr>Injection/Extraction</vt:lpstr>
      <vt:lpstr>Injection/Extraction</vt:lpstr>
    </vt:vector>
  </TitlesOfParts>
  <Company>Cornell 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Dugan</dc:creator>
  <cp:lastModifiedBy>Mark Palmer</cp:lastModifiedBy>
  <cp:revision>67</cp:revision>
  <dcterms:created xsi:type="dcterms:W3CDTF">2005-11-21T04:08:26Z</dcterms:created>
  <dcterms:modified xsi:type="dcterms:W3CDTF">2011-09-26T13:31:51Z</dcterms:modified>
</cp:coreProperties>
</file>