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58000" cy="9144000"/>
  <p:defaultTextStyle>
    <a:defPPr>
      <a:defRPr lang="en-US"/>
    </a:defPPr>
    <a:lvl1pPr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2pPr>
    <a:lvl3pPr marL="9144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3pPr>
    <a:lvl4pPr marL="13716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4pPr>
    <a:lvl5pPr marL="18288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A2B"/>
    <a:srgbClr val="23346C"/>
    <a:srgbClr val="CCFF33"/>
    <a:srgbClr val="339966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94700" autoAdjust="0"/>
  </p:normalViewPr>
  <p:slideViewPr>
    <p:cSldViewPr>
      <p:cViewPr>
        <p:scale>
          <a:sx n="125" d="100"/>
          <a:sy n="125" d="100"/>
        </p:scale>
        <p:origin x="-184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 varScale="1">
        <p:scale>
          <a:sx n="56" d="100"/>
          <a:sy n="56" d="100"/>
        </p:scale>
        <p:origin x="-129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C599F-1906-634B-B5E7-8B7579564151}" type="datetimeFigureOut">
              <a:rPr lang="en-US" smtClean="0"/>
              <a:t>9/25/11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40BE7-2D83-0941-9588-B36A506D6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73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fld id="{B0E32CA1-22D7-4345-AF15-A2C07990A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30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0" y="6248400"/>
            <a:ext cx="33528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27, 2011        LCWS11</a:t>
            </a:r>
            <a:endParaRPr lang="en-US" dirty="0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590800" cy="609600"/>
          </a:xfrm>
        </p:spPr>
        <p:txBody>
          <a:bodyPr/>
          <a:lstStyle>
            <a:lvl1pPr>
              <a:defRPr/>
            </a:lvl1pPr>
          </a:lstStyle>
          <a:p>
            <a:fld id="{D18CAAE2-3562-3E46-970B-F2B7BC63F330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2407" name="Picture 7" descr="N:\Fermi\ILCRedesign\ilccolor.t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8" name="Picture 8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9" name="Text Box 9"/>
          <p:cNvSpPr txBox="1">
            <a:spLocks noChangeArrowheads="1"/>
          </p:cNvSpPr>
          <p:nvPr userDrawn="1"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0" name="Text Box 10"/>
          <p:cNvSpPr txBox="1">
            <a:spLocks noChangeArrowheads="1"/>
          </p:cNvSpPr>
          <p:nvPr userDrawn="1"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pic>
        <p:nvPicPr>
          <p:cNvPr id="102412" name="Picture 12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AB30-6CCA-5844-B34D-F761DDEEFB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D64E8-BD90-DC4F-A9C6-C3A09A4B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1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E4F39-439C-1A4F-8186-77CDE8E773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0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8849-A12B-3E44-8A36-0142A3AC6C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4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DC161-E7B6-F041-992E-A5D351F94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34524-47C3-AA47-BF13-CE52E99C6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2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24C71-324D-8E4E-8FA4-47956857A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4D091-D681-7B42-B4BF-08F1F30E2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2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2EE-42EB-9C44-BCC5-1DCC7191C8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1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Global Design Effort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0231C-B916-434E-B4CA-6AD5FBBDE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3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400"/>
            </a:lvl1pPr>
          </a:lstStyle>
          <a:p>
            <a:r>
              <a:rPr lang="en-US" dirty="0" smtClean="0"/>
              <a:t>September 27, 2011        LCWS11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defRPr sz="1600" b="1">
                <a:solidFill>
                  <a:srgbClr val="23346C"/>
                </a:solidFill>
              </a:defRPr>
            </a:lvl1pPr>
          </a:lstStyle>
          <a:p>
            <a:r>
              <a:rPr lang="en-US" dirty="0"/>
              <a:t>Global Design Effort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400"/>
            </a:lvl1pPr>
          </a:lstStyle>
          <a:p>
            <a:fld id="{EE3C039A-BA73-F34A-8E79-943FEB3856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9" name="Picture 15" descr="N:\Fermi\ILCRedesign\ilccolor.t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08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45" name="Picture 21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Arial Unicode MS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DTC02 </a:t>
            </a:r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91225" y="1263907"/>
            <a:ext cx="5478182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7850" indent="-577850">
              <a:buAutoNum type="arabicPeriod"/>
            </a:pPr>
            <a:r>
              <a:rPr lang="en-US" sz="2800" dirty="0"/>
              <a:t>C</a:t>
            </a:r>
            <a:r>
              <a:rPr lang="en-US" sz="2800" dirty="0" smtClean="0"/>
              <a:t>ircumference  = </a:t>
            </a:r>
            <a:r>
              <a:rPr lang="en-US" sz="2800" dirty="0" smtClean="0"/>
              <a:t>3238.681m</a:t>
            </a:r>
          </a:p>
          <a:p>
            <a:pPr marL="1250950" lvl="2" indent="-673100">
              <a:buFont typeface="+mj-lt"/>
              <a:buAutoNum type="alphaLcPeriod"/>
            </a:pPr>
            <a:r>
              <a:rPr lang="en-US" sz="2800" dirty="0" smtClean="0"/>
              <a:t>Harmonic </a:t>
            </a:r>
            <a:r>
              <a:rPr lang="en-US" sz="2800" dirty="0" smtClean="0"/>
              <a:t>number =7022</a:t>
            </a:r>
            <a:endParaRPr lang="en-US" sz="2800" dirty="0"/>
          </a:p>
          <a:p>
            <a:pPr marL="577850" indent="-577850">
              <a:buAutoNum type="arabicPeriod"/>
            </a:pPr>
            <a:r>
              <a:rPr lang="en-US" sz="2800" dirty="0" smtClean="0"/>
              <a:t>710m </a:t>
            </a:r>
            <a:r>
              <a:rPr lang="en-US" sz="2800" dirty="0" smtClean="0"/>
              <a:t>straights</a:t>
            </a:r>
          </a:p>
          <a:p>
            <a:pPr marL="577850" indent="-577850">
              <a:buAutoNum type="arabicPeriod"/>
            </a:pPr>
            <a:r>
              <a:rPr lang="en-US" sz="2800" dirty="0" smtClean="0"/>
              <a:t>~ 6 phase trombone cells</a:t>
            </a:r>
          </a:p>
          <a:p>
            <a:pPr marL="577850" indent="-577850">
              <a:buAutoNum type="arabicPeriod"/>
            </a:pPr>
            <a:r>
              <a:rPr lang="en-US" sz="2800" dirty="0" smtClean="0"/>
              <a:t>60 – 2.1m long </a:t>
            </a:r>
            <a:r>
              <a:rPr lang="en-US" sz="2800" dirty="0" smtClean="0"/>
              <a:t>wigglers</a:t>
            </a:r>
            <a:br>
              <a:rPr lang="en-US" sz="2800" dirty="0" smtClean="0"/>
            </a:br>
            <a:r>
              <a:rPr lang="en-US" sz="2800" dirty="0" smtClean="0"/>
              <a:t>wiggler </a:t>
            </a:r>
            <a:r>
              <a:rPr lang="en-US" sz="2800" dirty="0" smtClean="0"/>
              <a:t>period  = </a:t>
            </a:r>
            <a:r>
              <a:rPr lang="en-US" sz="2800" dirty="0" smtClean="0"/>
              <a:t>30cm</a:t>
            </a:r>
            <a:br>
              <a:rPr lang="en-US" sz="2800" dirty="0" smtClean="0"/>
            </a:br>
            <a:r>
              <a:rPr lang="en-US" sz="2800" dirty="0" smtClean="0"/>
              <a:t>14</a:t>
            </a:r>
            <a:r>
              <a:rPr lang="en-US" sz="2800" dirty="0" smtClean="0"/>
              <a:t>-</a:t>
            </a:r>
            <a:r>
              <a:rPr lang="en-US" sz="2800" dirty="0" smtClean="0"/>
              <a:t>poles</a:t>
            </a:r>
            <a:br>
              <a:rPr lang="en-US" sz="2800" dirty="0" smtClean="0"/>
            </a:br>
            <a:r>
              <a:rPr lang="en-US" sz="2800" dirty="0" err="1" smtClean="0"/>
              <a:t>B</a:t>
            </a:r>
            <a:r>
              <a:rPr lang="en-US" sz="2800" baseline="-25000" dirty="0" err="1" smtClean="0"/>
              <a:t>max</a:t>
            </a:r>
            <a:r>
              <a:rPr lang="en-US" sz="2800" dirty="0" smtClean="0"/>
              <a:t> </a:t>
            </a:r>
            <a:r>
              <a:rPr lang="en-US" sz="2800" dirty="0" smtClean="0"/>
              <a:t>= 2.16T</a:t>
            </a:r>
            <a:endParaRPr lang="en-US" sz="2800" dirty="0"/>
          </a:p>
          <a:p>
            <a:pPr marL="577850" indent="-577850">
              <a:buFont typeface="+mj-lt"/>
              <a:buAutoNum type="arabicPeriod"/>
            </a:pPr>
            <a:r>
              <a:rPr lang="en-US" sz="2800" dirty="0" smtClean="0"/>
              <a:t>Space </a:t>
            </a:r>
            <a:r>
              <a:rPr lang="en-US" sz="2800" dirty="0" smtClean="0"/>
              <a:t>for 16 RF </a:t>
            </a:r>
            <a:r>
              <a:rPr lang="en-US" sz="2800" dirty="0" smtClean="0"/>
              <a:t>cavities</a:t>
            </a:r>
            <a:br>
              <a:rPr lang="en-US" sz="2800" dirty="0" smtClean="0"/>
            </a:br>
            <a:r>
              <a:rPr lang="en-US" sz="2800" dirty="0" smtClean="0"/>
              <a:t>Cryostats </a:t>
            </a:r>
            <a:r>
              <a:rPr lang="en-US" sz="2800" dirty="0" smtClean="0"/>
              <a:t>for upper and lower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positron rings</a:t>
            </a:r>
            <a:r>
              <a:rPr lang="en-US" sz="2800" dirty="0" smtClean="0"/>
              <a:t> </a:t>
            </a:r>
            <a:r>
              <a:rPr lang="en-US" sz="2800" dirty="0" smtClean="0"/>
              <a:t>are </a:t>
            </a:r>
            <a:r>
              <a:rPr lang="en-US" sz="2800" dirty="0" smtClean="0"/>
              <a:t>interleaved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27, 2011        LCWS11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Global Design Effort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7" descr="r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1200"/>
            <a:ext cx="3511062" cy="543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57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lc_gde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ilc_gde_template.potx</Template>
  <TotalTime>760</TotalTime>
  <Words>30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ilc_gde_template</vt:lpstr>
      <vt:lpstr>DTC02 Layout</vt:lpstr>
    </vt:vector>
  </TitlesOfParts>
  <Company>Cornell 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 Dugan</dc:creator>
  <cp:lastModifiedBy>Mark Palmer</cp:lastModifiedBy>
  <cp:revision>61</cp:revision>
  <dcterms:created xsi:type="dcterms:W3CDTF">2005-11-21T04:08:26Z</dcterms:created>
  <dcterms:modified xsi:type="dcterms:W3CDTF">2011-09-25T17:07:38Z</dcterms:modified>
</cp:coreProperties>
</file>