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6" r:id="rId2"/>
    <p:sldId id="297" r:id="rId3"/>
    <p:sldId id="304" r:id="rId4"/>
    <p:sldId id="307" r:id="rId5"/>
    <p:sldId id="302" r:id="rId6"/>
    <p:sldId id="303" r:id="rId7"/>
    <p:sldId id="308" r:id="rId8"/>
    <p:sldId id="301" r:id="rId9"/>
    <p:sldId id="309" r:id="rId10"/>
    <p:sldId id="306" r:id="rId11"/>
  </p:sldIdLst>
  <p:sldSz cx="9144000" cy="6858000" type="screen4x3"/>
  <p:notesSz cx="6858000" cy="9144000"/>
  <p:defaultTextStyle>
    <a:defPPr>
      <a:defRPr lang="en-US"/>
    </a:defPPr>
    <a:lvl1pPr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9144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3716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18288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A2B"/>
    <a:srgbClr val="23346C"/>
    <a:srgbClr val="CCFF33"/>
    <a:srgbClr val="339966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9726" autoAdjust="0"/>
  </p:normalViewPr>
  <p:slideViewPr>
    <p:cSldViewPr>
      <p:cViewPr>
        <p:scale>
          <a:sx n="125" d="100"/>
          <a:sy n="125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6" d="100"/>
          <a:sy n="56" d="100"/>
        </p:scale>
        <p:origin x="-12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4E7FD-F32B-C543-9CFF-53CC49363D82}" type="datetimeFigureOut">
              <a:rPr lang="en-US" smtClean="0"/>
              <a:t>7/7/11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0834-DFD7-1646-8A46-3364F2AE1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21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fld id="{B0E32CA1-22D7-4345-AF15-A2C07990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0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255B-886D-4943-9562-B7B1F7D22887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8CAAE2-3562-3E46-970B-F2B7BC63F33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407" name="Picture 7" descr="N:\Fermi\ILCRedesign\ilccolo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9" name="Text Box 9"/>
          <p:cNvSpPr txBox="1">
            <a:spLocks noChangeArrowheads="1"/>
          </p:cNvSpPr>
          <p:nvPr userDrawn="1"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0" name="Text Box 10"/>
          <p:cNvSpPr txBox="1">
            <a:spLocks noChangeArrowheads="1"/>
          </p:cNvSpPr>
          <p:nvPr userDrawn="1"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102412" name="Picture 12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AB30-6CCA-5844-B34D-F761DDEEF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64E8-BD90-DC4F-A9C6-C3A09A4B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E4F39-439C-1A4F-8186-77CDE8E773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8849-A12B-3E44-8A36-0142A3AC6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C161-E7B6-F041-992E-A5D351F94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4524-47C3-AA47-BF13-CE52E99C6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4C71-324D-8E4E-8FA4-47956857A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D091-D681-7B42-B4BF-08F1F30E2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2EE-42EB-9C44-BCC5-1DCC7191C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231C-B916-434E-B4CA-6AD5FBBD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3246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600" b="1">
                <a:solidFill>
                  <a:srgbClr val="23346C"/>
                </a:solidFill>
              </a:defRPr>
            </a:lvl1pPr>
          </a:lstStyle>
          <a:p>
            <a:r>
              <a:rPr lang="en-US" dirty="0" smtClean="0"/>
              <a:t>ILC DR Technical Baseline Review - </a:t>
            </a:r>
            <a:r>
              <a:rPr lang="en-US" dirty="0" err="1" smtClean="0"/>
              <a:t>Frascati</a:t>
            </a:r>
            <a:r>
              <a:rPr lang="en-US" dirty="0" smtClean="0"/>
              <a:t>, July 7-8,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/>
            </a:lvl1pPr>
          </a:lstStyle>
          <a:p>
            <a:fld id="{EE3C039A-BA73-F34A-8E79-943FEB38567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9" name="Picture 15" descr="N:\Fermi\ILCRedesign\ilccolor.t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45" name="Picture 21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Arial Unicode MS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772400" cy="1600200"/>
          </a:xfrm>
        </p:spPr>
        <p:txBody>
          <a:bodyPr/>
          <a:lstStyle/>
          <a:p>
            <a:r>
              <a:rPr lang="en-US" b="1" dirty="0" smtClean="0"/>
              <a:t>DR Layout Description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i="1" dirty="0" smtClean="0"/>
              <a:t>ILC DR Technical Baseline Review</a:t>
            </a:r>
            <a:br>
              <a:rPr lang="en-US" sz="3600" i="1" dirty="0" smtClean="0"/>
            </a:br>
            <a:r>
              <a:rPr lang="en-US" sz="3600" i="1" dirty="0" err="1" smtClean="0"/>
              <a:t>Frascati</a:t>
            </a:r>
            <a:r>
              <a:rPr lang="en-US" sz="3600" i="1" dirty="0" smtClean="0"/>
              <a:t>, July 7, 2011</a:t>
            </a:r>
            <a:br>
              <a:rPr lang="en-US" sz="3600" i="1" dirty="0" smtClean="0"/>
            </a:br>
            <a:endParaRPr lang="en-US" sz="36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Mark Palmer</a:t>
            </a:r>
            <a:endParaRPr lang="en-US" dirty="0"/>
          </a:p>
          <a:p>
            <a:r>
              <a:rPr lang="en-US" dirty="0" smtClean="0"/>
              <a:t>Cornell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8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Racetrack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8500"/>
            <a:ext cx="9144000" cy="54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12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Dave has provided an overview of the overall layout</a:t>
            </a:r>
          </a:p>
          <a:p>
            <a:r>
              <a:rPr lang="en-US" dirty="0" smtClean="0"/>
              <a:t>This talk will focus on key elements of the present layout and the modifications from the previous </a:t>
            </a:r>
            <a:r>
              <a:rPr lang="en-US" dirty="0" smtClean="0"/>
              <a:t>baseline</a:t>
            </a:r>
          </a:p>
          <a:p>
            <a:pPr lvl="1"/>
            <a:r>
              <a:rPr lang="en-US" dirty="0" smtClean="0"/>
              <a:t>Principally: </a:t>
            </a:r>
          </a:p>
          <a:p>
            <a:pPr lvl="2"/>
            <a:r>
              <a:rPr lang="en-US" dirty="0" smtClean="0"/>
              <a:t>Straights and Alcove/Cavern Layout</a:t>
            </a:r>
          </a:p>
          <a:p>
            <a:pPr lvl="2"/>
            <a:r>
              <a:rPr lang="en-US" dirty="0" smtClean="0"/>
              <a:t>Beam Line Spacing/Tunnel Diameter Issues</a:t>
            </a:r>
          </a:p>
          <a:p>
            <a:pPr lvl="1"/>
            <a:r>
              <a:rPr lang="en-US" dirty="0" smtClean="0"/>
              <a:t>CFS Discussions included:</a:t>
            </a:r>
          </a:p>
          <a:p>
            <a:pPr lvl="2"/>
            <a:r>
              <a:rPr lang="en-US" dirty="0" smtClean="0"/>
              <a:t>Rough Arc Estimate</a:t>
            </a:r>
          </a:p>
          <a:p>
            <a:pPr lvl="2"/>
            <a:r>
              <a:rPr lang="en-US" dirty="0" smtClean="0"/>
              <a:t>Preliminary discussion of utilities specifications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24600"/>
            <a:ext cx="4267200" cy="457200"/>
          </a:xfrm>
        </p:spPr>
        <p:txBody>
          <a:bodyPr/>
          <a:lstStyle/>
          <a:p>
            <a:r>
              <a:rPr lang="en-US" dirty="0" smtClean="0"/>
              <a:t>ILC DR Technical Baseline Review - </a:t>
            </a:r>
            <a:r>
              <a:rPr lang="en-US" dirty="0" err="1" smtClean="0"/>
              <a:t>Frascati</a:t>
            </a:r>
            <a:r>
              <a:rPr lang="en-US" dirty="0" smtClean="0"/>
              <a:t>, July 7-8,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49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Straights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Layout Issues in Straights</a:t>
            </a:r>
          </a:p>
          <a:p>
            <a:pPr lvl="1"/>
            <a:r>
              <a:rPr lang="en-US" dirty="0" smtClean="0"/>
              <a:t>Minimize </a:t>
            </a:r>
            <a:r>
              <a:rPr lang="en-US" dirty="0"/>
              <a:t>length consistent with 3.2km design requirements</a:t>
            </a:r>
          </a:p>
          <a:p>
            <a:pPr lvl="1"/>
            <a:r>
              <a:rPr lang="en-US" dirty="0"/>
              <a:t>Maintain injection/extraction layout</a:t>
            </a:r>
          </a:p>
          <a:p>
            <a:pPr lvl="1"/>
            <a:r>
              <a:rPr lang="en-US" dirty="0"/>
              <a:t>Minimize phase adjustment trombone</a:t>
            </a:r>
          </a:p>
          <a:p>
            <a:pPr lvl="1"/>
            <a:r>
              <a:rPr lang="en-US" dirty="0" smtClean="0"/>
              <a:t>Scale the </a:t>
            </a:r>
            <a:r>
              <a:rPr lang="en-US" dirty="0"/>
              <a:t>circumference </a:t>
            </a:r>
            <a:r>
              <a:rPr lang="en-US" dirty="0" smtClean="0"/>
              <a:t>chicane with the size of the ring</a:t>
            </a:r>
            <a:endParaRPr lang="en-US" dirty="0"/>
          </a:p>
          <a:p>
            <a:pPr lvl="1"/>
            <a:r>
              <a:rPr lang="en-US" dirty="0"/>
              <a:t>Space in RF &amp; wiggler sections for all design options (low &amp; high power, 10Hz ops)</a:t>
            </a:r>
          </a:p>
          <a:p>
            <a:pPr lvl="1"/>
            <a:r>
              <a:rPr lang="en-US" dirty="0"/>
              <a:t>Added space in wiggler section for photon </a:t>
            </a:r>
            <a:r>
              <a:rPr lang="en-US" dirty="0" smtClean="0"/>
              <a:t>absorber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with CFS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352800" y="990600"/>
            <a:ext cx="5105400" cy="5334000"/>
          </a:xfrm>
        </p:spPr>
        <p:txBody>
          <a:bodyPr/>
          <a:lstStyle/>
          <a:p>
            <a:r>
              <a:rPr lang="en-US" dirty="0" smtClean="0"/>
              <a:t>June 2, 2011 Meeting</a:t>
            </a:r>
          </a:p>
          <a:p>
            <a:pPr lvl="1"/>
            <a:r>
              <a:rPr lang="en-US" dirty="0" smtClean="0"/>
              <a:t>Review shorter straights</a:t>
            </a:r>
          </a:p>
          <a:p>
            <a:pPr lvl="2"/>
            <a:r>
              <a:rPr lang="en-US" dirty="0" smtClean="0"/>
              <a:t>RF-Wiggler Layout</a:t>
            </a:r>
          </a:p>
          <a:p>
            <a:pPr lvl="2"/>
            <a:r>
              <a:rPr lang="en-US" dirty="0" smtClean="0"/>
              <a:t>Cavern/Alcove Requirements</a:t>
            </a:r>
          </a:p>
          <a:p>
            <a:pPr lvl="1"/>
            <a:r>
              <a:rPr lang="en-US" dirty="0" smtClean="0"/>
              <a:t>Beam Line Spacing	</a:t>
            </a:r>
            <a:br>
              <a:rPr lang="en-US" dirty="0" smtClean="0"/>
            </a:br>
            <a:r>
              <a:rPr lang="en-US" dirty="0" smtClean="0"/>
              <a:t>Presently set to 1.3m</a:t>
            </a:r>
          </a:p>
          <a:p>
            <a:pPr lvl="1"/>
            <a:r>
              <a:rPr lang="en-US" dirty="0" smtClean="0"/>
              <a:t>Set tunnel diameter</a:t>
            </a:r>
          </a:p>
          <a:p>
            <a:pPr lvl="1"/>
            <a:r>
              <a:rPr lang="en-US" dirty="0" smtClean="0"/>
              <a:t>Rough estimate of arcs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9200"/>
            <a:ext cx="3333061" cy="519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29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Longitudinal Picture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        Event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967"/>
            <a:ext cx="9144000" cy="656863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3063240" y="5181600"/>
            <a:ext cx="457200" cy="3048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5181600"/>
            <a:ext cx="457200" cy="3048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990600" y="5181600"/>
            <a:ext cx="762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76800" y="5181600"/>
            <a:ext cx="76200" cy="304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5181600"/>
            <a:ext cx="457200" cy="3048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985760" y="5181600"/>
            <a:ext cx="457200" cy="3048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5800" y="5334000"/>
            <a:ext cx="830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85800" y="5867400"/>
            <a:ext cx="830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795957" y="5562600"/>
            <a:ext cx="2080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Positron Ring #1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4953000"/>
            <a:ext cx="2080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Positron Ring #2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25102" y="533400"/>
            <a:ext cx="21234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RF Cavity </a:t>
            </a:r>
          </a:p>
          <a:p>
            <a:r>
              <a:rPr lang="en-US" sz="3200" dirty="0" smtClean="0"/>
              <a:t>Placement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8635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Wiggler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        Event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825500"/>
            <a:ext cx="7086600" cy="556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3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RF-Wiggler Straight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DC161-E7B6-F041-992E-A5D351F94C8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t="7679"/>
          <a:stretch/>
        </p:blipFill>
        <p:spPr>
          <a:xfrm>
            <a:off x="266700" y="838200"/>
            <a:ext cx="8597900" cy="540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05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 Diameter 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2, 2011</a:t>
            </a:r>
            <a:r>
              <a:rPr lang="en-US" dirty="0" smtClean="0"/>
              <a:t>         CFS 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Global Design Effort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Snip Single Corner Rectangle 8"/>
          <p:cNvSpPr/>
          <p:nvPr/>
        </p:nvSpPr>
        <p:spPr bwMode="auto">
          <a:xfrm>
            <a:off x="2590800" y="914400"/>
            <a:ext cx="6553200" cy="4572000"/>
          </a:xfrm>
          <a:prstGeom prst="snip1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8600" y="914400"/>
            <a:ext cx="5029200" cy="50292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63457" t="56420" r="18440" b="10988"/>
          <a:stretch/>
        </p:blipFill>
        <p:spPr>
          <a:xfrm>
            <a:off x="3428999" y="1572768"/>
            <a:ext cx="1057276" cy="15087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63457" t="56420" r="18440" b="10988"/>
          <a:stretch/>
        </p:blipFill>
        <p:spPr>
          <a:xfrm>
            <a:off x="3438525" y="3950208"/>
            <a:ext cx="1057275" cy="1508760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 bwMode="auto">
          <a:xfrm>
            <a:off x="1295400" y="5486400"/>
            <a:ext cx="3048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962400" y="2209800"/>
            <a:ext cx="0" cy="2423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4" name="Oval 23"/>
          <p:cNvSpPr/>
          <p:nvPr/>
        </p:nvSpPr>
        <p:spPr bwMode="auto">
          <a:xfrm>
            <a:off x="3773424" y="3238500"/>
            <a:ext cx="3810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2800" y="3200400"/>
            <a:ext cx="498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42cm</a:t>
            </a:r>
          </a:p>
          <a:p>
            <a:pPr algn="ctr"/>
            <a:r>
              <a:rPr lang="en-US" sz="1000" dirty="0" err="1" smtClean="0"/>
              <a:t>dia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67000" y="4171890"/>
            <a:ext cx="50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5.5 m</a:t>
            </a:r>
          </a:p>
          <a:p>
            <a:pPr algn="ctr"/>
            <a:r>
              <a:rPr lang="en-US" sz="1000" dirty="0" err="1" smtClean="0"/>
              <a:t>dia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23808" y="3200400"/>
            <a:ext cx="57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1.42 m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962400" y="3429000"/>
            <a:ext cx="1295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3914208" y="3639979"/>
            <a:ext cx="5053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dirty="0" smtClean="0"/>
              <a:t>.6 m</a:t>
            </a:r>
            <a:endParaRPr lang="en-US" sz="1000" dirty="0"/>
          </a:p>
        </p:txBody>
      </p:sp>
      <p:sp>
        <p:nvSpPr>
          <p:cNvPr id="33" name="L-Shape 32"/>
          <p:cNvSpPr/>
          <p:nvPr/>
        </p:nvSpPr>
        <p:spPr bwMode="auto">
          <a:xfrm rot="10800000">
            <a:off x="533400" y="4572000"/>
            <a:ext cx="914400" cy="914400"/>
          </a:xfrm>
          <a:prstGeom prst="corner">
            <a:avLst>
              <a:gd name="adj1" fmla="val 13096"/>
              <a:gd name="adj2" fmla="val 119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35" name="L-Shape 34"/>
          <p:cNvSpPr/>
          <p:nvPr/>
        </p:nvSpPr>
        <p:spPr bwMode="auto">
          <a:xfrm rot="10800000">
            <a:off x="533400" y="2209800"/>
            <a:ext cx="914400" cy="2362200"/>
          </a:xfrm>
          <a:prstGeom prst="corner">
            <a:avLst>
              <a:gd name="adj1" fmla="val 13096"/>
              <a:gd name="adj2" fmla="val 119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0" y="685800"/>
            <a:ext cx="5486400" cy="5486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2514600" y="685800"/>
            <a:ext cx="457200" cy="5486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2209800" y="4476690"/>
            <a:ext cx="5053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6.0 m</a:t>
            </a:r>
          </a:p>
          <a:p>
            <a:pPr algn="ctr"/>
            <a:r>
              <a:rPr lang="en-US" sz="1000" dirty="0" err="1" smtClean="0"/>
              <a:t>dia</a:t>
            </a:r>
            <a:endParaRPr lang="en-US" sz="10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419600" y="1905000"/>
            <a:ext cx="1295400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267200" y="1905000"/>
            <a:ext cx="1447800" cy="2209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Rectangle 45"/>
          <p:cNvSpPr/>
          <p:nvPr/>
        </p:nvSpPr>
        <p:spPr bwMode="auto">
          <a:xfrm>
            <a:off x="5715000" y="1143000"/>
            <a:ext cx="3124200" cy="2819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Arial Unicode MS" charset="0"/>
              </a:rPr>
              <a:t>Assumptions:</a:t>
            </a:r>
          </a:p>
          <a:p>
            <a:pPr marL="342900" marR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Remove large foot floor supports</a:t>
            </a:r>
          </a:p>
          <a:p>
            <a:pPr marL="342900" marR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Assume waveguides are re-routed</a:t>
            </a:r>
          </a:p>
          <a:p>
            <a:pPr marL="342900" marR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lang="en-US" sz="1400" dirty="0" smtClean="0">
                <a:solidFill>
                  <a:srgbClr val="000000"/>
                </a:solidFill>
              </a:rPr>
              <a:t>Reduce scale to 90% (~half of potential reduction with 500MHz </a:t>
            </a:r>
            <a:r>
              <a:rPr lang="en-US" sz="1400" dirty="0" smtClean="0">
                <a:solidFill>
                  <a:srgbClr val="000000"/>
                </a:solidFill>
                <a:latin typeface="Wingdings 3" charset="2"/>
                <a:cs typeface="Wingdings 3" charset="2"/>
              </a:rPr>
              <a:t>a</a:t>
            </a:r>
            <a:r>
              <a:rPr lang="en-US" sz="1400" dirty="0" smtClean="0">
                <a:solidFill>
                  <a:srgbClr val="000000"/>
                </a:solidFill>
                <a:latin typeface="+mj-lt"/>
                <a:cs typeface="Wingdings 3" charset="2"/>
              </a:rPr>
              <a:t> 650MHz cavities</a:t>
            </a:r>
          </a:p>
          <a:p>
            <a:pPr marL="342900" indent="-342900">
              <a:buFontTx/>
              <a:buAutoNum type="arabicParenR"/>
            </a:pPr>
            <a:r>
              <a:rPr lang="en-US" sz="1400" dirty="0" smtClean="0">
                <a:solidFill>
                  <a:srgbClr val="000000"/>
                </a:solidFill>
                <a:latin typeface="+mj-lt"/>
                <a:cs typeface="Wingdings 3" charset="2"/>
              </a:rPr>
              <a:t>1+2 </a:t>
            </a:r>
            <a:r>
              <a:rPr lang="en-US" sz="1400" dirty="0">
                <a:solidFill>
                  <a:srgbClr val="000000"/>
                </a:solidFill>
                <a:latin typeface="Wingdings 3" charset="2"/>
                <a:cs typeface="Wingdings 3" charset="2"/>
              </a:rPr>
              <a:t>a</a:t>
            </a:r>
            <a:r>
              <a:rPr lang="en-US" sz="1400" dirty="0">
                <a:solidFill>
                  <a:srgbClr val="000000"/>
                </a:solidFill>
                <a:cs typeface="Wingdings 3" charset="2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cs typeface="Wingdings 3" charset="2"/>
              </a:rPr>
              <a:t>0.85 × height, 3 gives another factor of 0.9</a:t>
            </a:r>
          </a:p>
          <a:p>
            <a:pPr marL="342900" indent="-342900">
              <a:buFontTx/>
              <a:buAutoNum type="arabicParenR"/>
            </a:pPr>
            <a:r>
              <a:rPr lang="en-US" sz="1400" dirty="0" smtClean="0">
                <a:solidFill>
                  <a:srgbClr val="000000"/>
                </a:solidFill>
                <a:cs typeface="Wingdings 3" charset="2"/>
              </a:rPr>
              <a:t>NOTE:  No cryostats are located directly above each other when longitudinal positions are accounted for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342900" marR="0" indent="-34290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96000" y="4724400"/>
            <a:ext cx="2288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 Alcove</a:t>
            </a:r>
            <a:endParaRPr lang="en-US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3352800" y="990600"/>
            <a:ext cx="0" cy="449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>
            <a:off x="3352800" y="5562600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5257800" y="990600"/>
            <a:ext cx="0" cy="449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5" name="TextBox 54"/>
          <p:cNvSpPr txBox="1"/>
          <p:nvPr/>
        </p:nvSpPr>
        <p:spPr>
          <a:xfrm>
            <a:off x="1905000" y="5029200"/>
            <a:ext cx="57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2.09 m</a:t>
            </a:r>
            <a:endParaRPr lang="en-US" sz="1000" dirty="0"/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1447800" y="5257800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7" name="TextBox 56"/>
          <p:cNvSpPr txBox="1"/>
          <p:nvPr/>
        </p:nvSpPr>
        <p:spPr>
          <a:xfrm>
            <a:off x="4071487" y="5562600"/>
            <a:ext cx="57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2.09 m</a:t>
            </a:r>
            <a:endParaRPr lang="en-US" sz="1000" dirty="0"/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4648200" y="4617720"/>
            <a:ext cx="0" cy="8686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4600008" y="4953000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~0.9 m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3075057"/>
            <a:ext cx="11995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Distributed</a:t>
            </a:r>
            <a:br>
              <a:rPr lang="en-US" sz="1600" dirty="0" smtClean="0"/>
            </a:br>
            <a:r>
              <a:rPr lang="en-US" sz="1600" dirty="0" smtClean="0"/>
              <a:t>PS Racks?</a:t>
            </a:r>
            <a:endParaRPr lang="en-US" sz="1600" dirty="0"/>
          </a:p>
        </p:txBody>
      </p:sp>
      <p:cxnSp>
        <p:nvCxnSpPr>
          <p:cNvPr id="27" name="Straight Arrow Connector 26"/>
          <p:cNvCxnSpPr>
            <a:stCxn id="7" idx="0"/>
            <a:endCxn id="7" idx="4"/>
          </p:cNvCxnSpPr>
          <p:nvPr/>
        </p:nvCxnSpPr>
        <p:spPr bwMode="auto">
          <a:xfrm>
            <a:off x="2743200" y="914400"/>
            <a:ext cx="0" cy="502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2987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Injection-Extraction Straight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ILC DR Technical Baseline Review - Frascati, July 7-8,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8" r="388" b="4095"/>
          <a:stretch/>
        </p:blipFill>
        <p:spPr>
          <a:xfrm>
            <a:off x="533400" y="838199"/>
            <a:ext cx="8256690" cy="5434305"/>
          </a:xfrm>
        </p:spPr>
      </p:pic>
    </p:spTree>
    <p:extLst>
      <p:ext uri="{BB962C8B-B14F-4D97-AF65-F5344CB8AC3E}">
        <p14:creationId xmlns:p14="http://schemas.microsoft.com/office/powerpoint/2010/main" val="1061876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lc_gde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ilc_gde_template.potx</Template>
  <TotalTime>21695</TotalTime>
  <Words>391</Words>
  <Application>Microsoft Macintosh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ilc_gde_template</vt:lpstr>
      <vt:lpstr>DR Layout Description  ILC DR Technical Baseline Review Frascati, July 7, 2011 </vt:lpstr>
      <vt:lpstr>Introduction</vt:lpstr>
      <vt:lpstr>Straights Layout</vt:lpstr>
      <vt:lpstr>Interface with CFS</vt:lpstr>
      <vt:lpstr>RF Longitudinal Picture</vt:lpstr>
      <vt:lpstr>Wiggler Cell</vt:lpstr>
      <vt:lpstr>RF-Wiggler Straight</vt:lpstr>
      <vt:lpstr>Tunnel Diameter Issues</vt:lpstr>
      <vt:lpstr>Injection-Extraction Straight</vt:lpstr>
      <vt:lpstr>The Basic Racetrack</vt:lpstr>
    </vt:vector>
  </TitlesOfParts>
  <Company>Cornell 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Dugan</dc:creator>
  <cp:lastModifiedBy>Mark Palmer</cp:lastModifiedBy>
  <cp:revision>103</cp:revision>
  <dcterms:created xsi:type="dcterms:W3CDTF">2005-11-21T04:08:26Z</dcterms:created>
  <dcterms:modified xsi:type="dcterms:W3CDTF">2011-07-07T09:19:42Z</dcterms:modified>
</cp:coreProperties>
</file>