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442" r:id="rId2"/>
    <p:sldId id="457" r:id="rId3"/>
    <p:sldId id="458" r:id="rId4"/>
    <p:sldId id="459" r:id="rId5"/>
    <p:sldId id="460" r:id="rId6"/>
    <p:sldId id="461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66"/>
    <a:srgbClr val="FFFFCC"/>
    <a:srgbClr val="FFFFFF"/>
    <a:srgbClr val="CC00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6" autoAdjust="0"/>
    <p:restoredTop sz="94691" autoAdjust="0"/>
  </p:normalViewPr>
  <p:slideViewPr>
    <p:cSldViewPr showGuides="1">
      <p:cViewPr>
        <p:scale>
          <a:sx n="100" d="100"/>
          <a:sy n="100" d="100"/>
        </p:scale>
        <p:origin x="-2072" y="-128"/>
      </p:cViewPr>
      <p:guideLst>
        <p:guide orient="horz" pos="36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F4772-7283-6342-B09B-2747A391244D}" type="datetimeFigureOut">
              <a:rPr lang="en-US" smtClean="0"/>
              <a:t>9/26/11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E04A-5C92-6B49-8C80-CF31CDFBA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8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61816443-CFD1-4BC6-9AE9-AE54FF2E6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26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A2930-753C-44C0-8D9E-8D379291C13E}" type="slidenum">
              <a:rPr lang="en-US"/>
              <a:pPr/>
              <a:t>1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1.jpe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27, 2011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LCWS11</a:t>
            </a: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772400" cy="1447800"/>
          </a:xfrm>
        </p:spPr>
        <p:txBody>
          <a:bodyPr/>
          <a:lstStyle/>
          <a:p>
            <a:r>
              <a:rPr lang="en-US" sz="2800" dirty="0" smtClean="0"/>
              <a:t>Title</a:t>
            </a:r>
            <a:br>
              <a:rPr lang="en-US" sz="2800" dirty="0" smtClean="0"/>
            </a:br>
            <a:r>
              <a:rPr lang="en-US" sz="2800" i="1" dirty="0" smtClean="0"/>
              <a:t>Date</a:t>
            </a:r>
            <a:endParaRPr lang="en-US" sz="28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Author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for the C</a:t>
            </a:r>
            <a:r>
              <a:rPr lang="en-US" sz="2000" i="1" dirty="0" smtClean="0"/>
              <a:t>ESR</a:t>
            </a:r>
            <a:r>
              <a:rPr lang="en-US" sz="2800" i="1" dirty="0" smtClean="0"/>
              <a:t>TA Collaboration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at Cornell directed towards:</a:t>
            </a:r>
          </a:p>
          <a:p>
            <a:pPr lvl="1"/>
            <a:r>
              <a:rPr lang="en-US" dirty="0" smtClean="0"/>
              <a:t>Implementation of mitigation recommendations into the vacuum chambers</a:t>
            </a:r>
          </a:p>
          <a:p>
            <a:pPr lvl="1"/>
            <a:r>
              <a:rPr lang="en-US" dirty="0" smtClean="0"/>
              <a:t>Need chamber profiles for next round of physics simulations</a:t>
            </a:r>
          </a:p>
          <a:p>
            <a:pPr lvl="1"/>
            <a:r>
              <a:rPr lang="en-US" dirty="0" smtClean="0"/>
              <a:t>Need chamber and system conceptual design for costing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System Design Effort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LCWS11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Wiggler Chamber Concept 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5000"/>
          <a:stretch/>
        </p:blipFill>
        <p:spPr>
          <a:xfrm>
            <a:off x="457200" y="457200"/>
            <a:ext cx="8686800" cy="496983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334000" y="3962400"/>
            <a:ext cx="1143000" cy="914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43600" y="4876800"/>
            <a:ext cx="2121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Clearing Electrode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4191000"/>
            <a:ext cx="272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NEG Strips for pumping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858000" y="2514600"/>
            <a:ext cx="8382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971800" y="2514600"/>
            <a:ext cx="47244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66800" y="4114800"/>
            <a:ext cx="2652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E-beam Weld Locations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371600" y="3200400"/>
            <a:ext cx="1066802" cy="914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438400" y="3200400"/>
            <a:ext cx="5486400" cy="914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9747"/>
            <a:ext cx="3657600" cy="1909653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876800" y="5562600"/>
            <a:ext cx="2754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50021"/>
                </a:solidFill>
              </a:rPr>
              <a:t>Cu </a:t>
            </a:r>
            <a:r>
              <a:rPr lang="en-US" b="1" dirty="0">
                <a:solidFill>
                  <a:srgbClr val="A50021"/>
                </a:solidFill>
              </a:rPr>
              <a:t>Chamber</a:t>
            </a:r>
            <a:endParaRPr lang="en-US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2514600"/>
          </a:xfrm>
        </p:spPr>
        <p:txBody>
          <a:bodyPr/>
          <a:lstStyle/>
          <a:p>
            <a:r>
              <a:rPr lang="en-US" dirty="0" smtClean="0"/>
              <a:t>Considering a scenario where 2 wigglers (with quad in center) are assembled as a unit and then installed</a:t>
            </a:r>
          </a:p>
          <a:p>
            <a:pPr lvl="1"/>
            <a:r>
              <a:rPr lang="en-US" dirty="0" smtClean="0"/>
              <a:t>Would reduce the number of electrode chambers required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Wiggler Chamber Concept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5200"/>
            <a:ext cx="9144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7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Chamber Concept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LCWS11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8610600" cy="43679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419600"/>
            <a:ext cx="5562600" cy="21560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5943600"/>
            <a:ext cx="3887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NEG Strips for distributed pumping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23" y="5238690"/>
            <a:ext cx="2285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Radial inside of ring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1741" y="4419600"/>
            <a:ext cx="9284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Radial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outside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of </a:t>
            </a:r>
          </a:p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ring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5334000"/>
            <a:ext cx="1219200" cy="609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0822" y="4419600"/>
            <a:ext cx="2083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Al Chamber</a:t>
            </a:r>
            <a:endParaRPr lang="en-US" sz="28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9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943600"/>
          </a:xfrm>
        </p:spPr>
        <p:txBody>
          <a:bodyPr/>
          <a:lstStyle/>
          <a:p>
            <a:r>
              <a:rPr lang="en-US" dirty="0" smtClean="0"/>
              <a:t>Tasks underway</a:t>
            </a:r>
          </a:p>
          <a:p>
            <a:pPr lvl="1"/>
            <a:r>
              <a:rPr lang="en-US" dirty="0" smtClean="0"/>
              <a:t>Concepts for drift, </a:t>
            </a:r>
            <a:r>
              <a:rPr lang="en-US" dirty="0" err="1" smtClean="0"/>
              <a:t>quadrupole</a:t>
            </a:r>
            <a:r>
              <a:rPr lang="en-US" dirty="0" smtClean="0"/>
              <a:t>, </a:t>
            </a:r>
            <a:r>
              <a:rPr lang="en-US" dirty="0" err="1" smtClean="0"/>
              <a:t>sextupole</a:t>
            </a:r>
            <a:r>
              <a:rPr lang="en-US" dirty="0" smtClean="0"/>
              <a:t> chambers in arcs</a:t>
            </a:r>
          </a:p>
          <a:p>
            <a:pPr lvl="1"/>
            <a:r>
              <a:rPr lang="en-US" dirty="0" smtClean="0"/>
              <a:t>Pumping requirements for straights</a:t>
            </a:r>
          </a:p>
          <a:p>
            <a:pPr lvl="2"/>
            <a:r>
              <a:rPr lang="en-US" dirty="0" smtClean="0"/>
              <a:t>Will in-situ </a:t>
            </a:r>
            <a:r>
              <a:rPr lang="en-US" dirty="0" err="1" smtClean="0"/>
              <a:t>bakeout</a:t>
            </a:r>
            <a:r>
              <a:rPr lang="en-US" dirty="0" smtClean="0"/>
              <a:t> of chambers in the </a:t>
            </a:r>
            <a:br>
              <a:rPr lang="en-US" dirty="0" smtClean="0"/>
            </a:br>
            <a:r>
              <a:rPr lang="en-US" dirty="0" smtClean="0"/>
              <a:t>straights be required?</a:t>
            </a:r>
          </a:p>
          <a:p>
            <a:pPr lvl="2"/>
            <a:r>
              <a:rPr lang="en-US" dirty="0" smtClean="0"/>
              <a:t>What are our options?</a:t>
            </a:r>
          </a:p>
          <a:p>
            <a:pPr lvl="1"/>
            <a:r>
              <a:rPr lang="en-US" dirty="0" smtClean="0"/>
              <a:t>Full ring wall profile for EC </a:t>
            </a:r>
            <a:br>
              <a:rPr lang="en-US" dirty="0" smtClean="0"/>
            </a:br>
            <a:r>
              <a:rPr lang="en-US" dirty="0" smtClean="0"/>
              <a:t>simulations</a:t>
            </a:r>
          </a:p>
          <a:p>
            <a:r>
              <a:rPr lang="en-US" dirty="0" smtClean="0"/>
              <a:t>Tasks to do</a:t>
            </a:r>
          </a:p>
          <a:p>
            <a:pPr lvl="1"/>
            <a:r>
              <a:rPr lang="en-US" dirty="0" smtClean="0"/>
              <a:t>Photon stop &amp; masks conceptual design in wiggler region</a:t>
            </a:r>
          </a:p>
          <a:p>
            <a:pPr lvl="1"/>
            <a:r>
              <a:rPr lang="en-US" dirty="0" smtClean="0"/>
              <a:t>Full system concept for costing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System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LCWS11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660951"/>
            <a:ext cx="2717800" cy="260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7369"/>
      </p:ext>
    </p:extLst>
  </p:cSld>
  <p:clrMapOvr>
    <a:masterClrMapping/>
  </p:clrMapOvr>
</p:sld>
</file>

<file path=ppt/theme/theme1.xml><?xml version="1.0" encoding="utf-8"?>
<a:theme xmlns:a="http://schemas.openxmlformats.org/drawingml/2006/main" name="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CesrTA_CLASSE.potx</Template>
  <TotalTime>16200</TotalTime>
  <Words>167</Words>
  <Application>Microsoft Macintosh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CesrTA_CLASSE</vt:lpstr>
      <vt:lpstr>Title Date</vt:lpstr>
      <vt:lpstr>Vacuum System Design Effort</vt:lpstr>
      <vt:lpstr>Wiggler Chamber Concept I</vt:lpstr>
      <vt:lpstr>Wiggler Chamber Concept II</vt:lpstr>
      <vt:lpstr>Dipole Chamber Concept</vt:lpstr>
      <vt:lpstr>Vacuum System Summary</vt:lpstr>
    </vt:vector>
  </TitlesOfParts>
  <Manager/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CesrTA_CLASSE Template</dc:title>
  <dc:subject>Standard CesrTA Template</dc:subject>
  <dc:creator>Mark A. Palmer</dc:creator>
  <cp:keywords/>
  <dc:description/>
  <cp:lastModifiedBy>Mark Palmer</cp:lastModifiedBy>
  <cp:revision>219</cp:revision>
  <dcterms:created xsi:type="dcterms:W3CDTF">2010-10-17T16:42:31Z</dcterms:created>
  <dcterms:modified xsi:type="dcterms:W3CDTF">2011-09-26T17:04:19Z</dcterms:modified>
  <cp:category/>
  <cp:contentStatus>Draft</cp:contentStatus>
</cp:coreProperties>
</file>