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442" r:id="rId2"/>
    <p:sldId id="457" r:id="rId3"/>
    <p:sldId id="458" r:id="rId4"/>
    <p:sldId id="459" r:id="rId5"/>
    <p:sldId id="460" r:id="rId6"/>
    <p:sldId id="461" r:id="rId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66"/>
    <a:srgbClr val="FFFFCC"/>
    <a:srgbClr val="FFFFFF"/>
    <a:srgbClr val="CC0066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6" autoAdjust="0"/>
    <p:restoredTop sz="94691" autoAdjust="0"/>
  </p:normalViewPr>
  <p:slideViewPr>
    <p:cSldViewPr showGuides="1">
      <p:cViewPr>
        <p:scale>
          <a:sx n="100" d="100"/>
          <a:sy n="100" d="100"/>
        </p:scale>
        <p:origin x="-2072" y="-128"/>
      </p:cViewPr>
      <p:guideLst>
        <p:guide orient="horz" pos="369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F4772-7283-6342-B09B-2747A391244D}" type="datetimeFigureOut">
              <a:rPr lang="en-US" smtClean="0"/>
              <a:t>9/26/11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E04A-5C92-6B49-8C80-CF31CDFBA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68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fld id="{61816443-CFD1-4BC6-9AE9-AE54FF2E6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26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0A2930-753C-44C0-8D9E-8D379291C13E}" type="slidenum">
              <a:rPr lang="en-US"/>
              <a:pPr/>
              <a:t>1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1.jpe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8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6" name="Picture 6" descr="cesr_cornell"/>
          <p:cNvPicPr>
            <a:picLocks noChangeAspect="1" noChangeArrowheads="1"/>
          </p:cNvPicPr>
          <p:nvPr/>
        </p:nvPicPr>
        <p:blipFill>
          <a:blip r:embed="rId2" cstate="print"/>
          <a:srcRect b="14568"/>
          <a:stretch>
            <a:fillRect/>
          </a:stretch>
        </p:blipFill>
        <p:spPr bwMode="auto">
          <a:xfrm>
            <a:off x="3006725" y="3787775"/>
            <a:ext cx="3114675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S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459413"/>
            <a:ext cx="10668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DOE_Se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5486400"/>
            <a:ext cx="1036320" cy="103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New 36in Hea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6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logo_transparent_b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5457825"/>
            <a:ext cx="1676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22" y="-2"/>
            <a:ext cx="3733822" cy="826982"/>
            <a:chOff x="-22" y="-2"/>
            <a:chExt cx="3733822" cy="826982"/>
          </a:xfrm>
        </p:grpSpPr>
        <p:pic>
          <p:nvPicPr>
            <p:cNvPr id="12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 l="81059" r="2312" b="22222"/>
            <a:stretch>
              <a:fillRect/>
            </a:stretch>
          </p:blipFill>
          <p:spPr bwMode="auto">
            <a:xfrm>
              <a:off x="-22" y="-2"/>
              <a:ext cx="3733822" cy="82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18116" y="12826"/>
              <a:ext cx="3547128" cy="801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4" descr="CLIC-Logo-Color-72.png"/>
          <p:cNvPicPr>
            <a:picLocks noChangeAspect="1"/>
          </p:cNvPicPr>
          <p:nvPr userDrawn="1"/>
        </p:nvPicPr>
        <p:blipFill>
          <a:blip r:embed="rId8"/>
          <a:srcRect l="12252" t="14239" r="14239" b="12252"/>
          <a:stretch>
            <a:fillRect/>
          </a:stretch>
        </p:blipFill>
        <p:spPr>
          <a:xfrm>
            <a:off x="0" y="492252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1887-A07D-4145-B64F-42AEDE613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3340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53340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54D03-A3D1-4E6F-8CC9-030713870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657600"/>
            <a:ext cx="9144000" cy="281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5DD24-DF5F-4804-8F8B-BA08A364D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49FE-167B-464B-AD6A-2D5C2C2D0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CDD8-490A-4340-8AFB-91AE61DAC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70874-3092-4071-B45C-6F2C361E9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49580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CA85-AA39-4432-98C2-0D5FAC0BB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097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7B7-64D3-4B07-BD7E-A2165380F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F2262-E4F8-4BEF-859F-74458A2AA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4D2B1-ADAF-406C-A20F-5FCE36DE9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1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D2B08-6735-40AE-8CA8-B2EECA491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A16F7-328B-473B-BA85-A002BFC8A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l="81059" b="22222"/>
          <a:stretch>
            <a:fillRect/>
          </a:stretch>
        </p:blipFill>
        <p:spPr bwMode="auto">
          <a:xfrm>
            <a:off x="6400800" y="1"/>
            <a:ext cx="2743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New 36in Header"/>
          <p:cNvPicPr>
            <a:picLocks noChangeAspect="1" noChangeArrowheads="1"/>
          </p:cNvPicPr>
          <p:nvPr/>
        </p:nvPicPr>
        <p:blipFill>
          <a:blip r:embed="rId15" cstate="print"/>
          <a:srcRect b="22222"/>
          <a:stretch>
            <a:fillRect/>
          </a:stretch>
        </p:blipFill>
        <p:spPr bwMode="auto">
          <a:xfrm>
            <a:off x="0" y="0"/>
            <a:ext cx="648637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" y="66294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September 27, 2011</a:t>
            </a: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629400"/>
            <a:ext cx="5486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i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LCWS11</a:t>
            </a:r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294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i="1" smtClean="0">
                <a:latin typeface="+mn-lt"/>
              </a:defRPr>
            </a:lvl1pPr>
          </a:lstStyle>
          <a:p>
            <a:pPr>
              <a:defRPr/>
            </a:pPr>
            <a:fld id="{06F6EE35-FBF3-459F-A2CB-5C95F0D812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0" y="6629400"/>
            <a:ext cx="9140825" cy="0"/>
          </a:xfrm>
          <a:prstGeom prst="line">
            <a:avLst/>
          </a:prstGeom>
          <a:noFill/>
          <a:ln w="38100">
            <a:solidFill>
              <a:srgbClr val="B31B1B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41713" y="20637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0"/>
            <a:ext cx="66294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0" y="0"/>
            <a:ext cx="2743200" cy="533399"/>
            <a:chOff x="2133600" y="3810001"/>
            <a:chExt cx="2743200" cy="533399"/>
          </a:xfrm>
        </p:grpSpPr>
        <p:pic>
          <p:nvPicPr>
            <p:cNvPr id="14" name="Picture 2" descr="New 36in Header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 l="81059" b="22222"/>
            <a:stretch>
              <a:fillRect/>
            </a:stretch>
          </p:blipFill>
          <p:spPr bwMode="auto">
            <a:xfrm>
              <a:off x="2133600" y="3810001"/>
              <a:ext cx="2743200" cy="533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9" descr="CUCLASSE 3line White.png"/>
            <p:cNvPicPr>
              <a:picLocks noChangeAspect="1"/>
            </p:cNvPicPr>
            <p:nvPr userDrawn="1"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2209800" y="3818275"/>
              <a:ext cx="2287931" cy="516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B31B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F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838200"/>
            <a:ext cx="7772400" cy="1447800"/>
          </a:xfrm>
        </p:spPr>
        <p:txBody>
          <a:bodyPr/>
          <a:lstStyle/>
          <a:p>
            <a:r>
              <a:rPr lang="en-US" sz="2800" dirty="0" smtClean="0"/>
              <a:t>Title</a:t>
            </a:r>
            <a:br>
              <a:rPr lang="en-US" sz="2800" dirty="0" smtClean="0"/>
            </a:br>
            <a:r>
              <a:rPr lang="en-US" sz="2800" i="1" dirty="0" smtClean="0"/>
              <a:t>Date</a:t>
            </a:r>
            <a:endParaRPr lang="en-US" sz="28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438400"/>
            <a:ext cx="7772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Author</a:t>
            </a:r>
          </a:p>
          <a:p>
            <a:pPr>
              <a:lnSpc>
                <a:spcPct val="90000"/>
              </a:lnSpc>
            </a:pPr>
            <a:r>
              <a:rPr lang="en-US" sz="2800" i="1" dirty="0" smtClean="0"/>
              <a:t>for the C</a:t>
            </a:r>
            <a:r>
              <a:rPr lang="en-US" sz="2000" i="1" dirty="0" smtClean="0"/>
              <a:t>ESR</a:t>
            </a:r>
            <a:r>
              <a:rPr lang="en-US" sz="2800" i="1" dirty="0" smtClean="0"/>
              <a:t>TA Collaboration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at Cornell directed towards:</a:t>
            </a:r>
          </a:p>
          <a:p>
            <a:pPr lvl="1"/>
            <a:r>
              <a:rPr lang="en-US" dirty="0" smtClean="0"/>
              <a:t>Implementation of mitigation recommendations into the vacuum chambers</a:t>
            </a:r>
          </a:p>
          <a:p>
            <a:pPr lvl="1"/>
            <a:r>
              <a:rPr lang="en-US" dirty="0" smtClean="0"/>
              <a:t>Need chamber profiles for next round of physics simulations</a:t>
            </a:r>
          </a:p>
          <a:p>
            <a:pPr lvl="1"/>
            <a:r>
              <a:rPr lang="en-US" dirty="0" smtClean="0"/>
              <a:t>Need chamber and system conceptual design for costing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Vacuum System Design Effort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LCWS11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Wiggler Chamber Concept 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5000"/>
          <a:stretch/>
        </p:blipFill>
        <p:spPr>
          <a:xfrm>
            <a:off x="457200" y="457200"/>
            <a:ext cx="8686800" cy="496983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5334000" y="3962400"/>
            <a:ext cx="1143000" cy="9144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943600" y="4876800"/>
            <a:ext cx="21210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Clearing Electrode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4191000"/>
            <a:ext cx="27266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NEG Strips for pumping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858000" y="2514600"/>
            <a:ext cx="838200" cy="16002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971800" y="2514600"/>
            <a:ext cx="4724400" cy="16002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066800" y="4114800"/>
            <a:ext cx="26520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E-beam Weld Locations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371600" y="3200400"/>
            <a:ext cx="1066802" cy="9144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438400" y="3200400"/>
            <a:ext cx="5486400" cy="9144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19747"/>
            <a:ext cx="3657600" cy="1909653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4876800" y="5562600"/>
            <a:ext cx="2754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A50021"/>
                </a:solidFill>
              </a:rPr>
              <a:t>Cu </a:t>
            </a:r>
            <a:r>
              <a:rPr lang="en-US" b="1" dirty="0">
                <a:solidFill>
                  <a:srgbClr val="A50021"/>
                </a:solidFill>
              </a:rPr>
              <a:t>Chamber</a:t>
            </a:r>
            <a:endParaRPr lang="en-US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6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2514600"/>
          </a:xfrm>
        </p:spPr>
        <p:txBody>
          <a:bodyPr/>
          <a:lstStyle/>
          <a:p>
            <a:r>
              <a:rPr lang="en-US" dirty="0" smtClean="0"/>
              <a:t>Considering a scenario where 2 wigglers (with quad in center) are assembled as a unit and then installed</a:t>
            </a:r>
          </a:p>
          <a:p>
            <a:pPr lvl="1"/>
            <a:r>
              <a:rPr lang="en-US" dirty="0" smtClean="0"/>
              <a:t>Would reduce the number of electrode chambers required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Wiggler Chamber Concept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5200"/>
            <a:ext cx="9144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7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Dipole Chamber Concept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LCWS11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"/>
            <a:ext cx="8610600" cy="43679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4419600"/>
            <a:ext cx="5562600" cy="21560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" y="5943600"/>
            <a:ext cx="3887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NEG Strips for distributed pumping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23" y="5238690"/>
            <a:ext cx="22859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Radial inside of ring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1741" y="4419600"/>
            <a:ext cx="9284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Radial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outside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of </a:t>
            </a:r>
          </a:p>
          <a:p>
            <a:pPr algn="ctr"/>
            <a:r>
              <a:rPr lang="en-US" sz="2000" dirty="0" smtClean="0">
                <a:solidFill>
                  <a:schemeClr val="accent2"/>
                </a:solidFill>
              </a:rPr>
              <a:t>ring</a:t>
            </a:r>
            <a:endParaRPr lang="en-US" sz="2000" dirty="0">
              <a:solidFill>
                <a:schemeClr val="accent2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48000" y="5334000"/>
            <a:ext cx="1219200" cy="609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50822" y="4419600"/>
            <a:ext cx="2083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A50021"/>
                </a:solidFill>
              </a:rPr>
              <a:t>Al Chamber</a:t>
            </a:r>
            <a:endParaRPr lang="en-US" sz="28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69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5943600"/>
          </a:xfrm>
        </p:spPr>
        <p:txBody>
          <a:bodyPr/>
          <a:lstStyle/>
          <a:p>
            <a:r>
              <a:rPr lang="en-US" dirty="0" smtClean="0"/>
              <a:t>Tasks underway</a:t>
            </a:r>
          </a:p>
          <a:p>
            <a:pPr lvl="1"/>
            <a:r>
              <a:rPr lang="en-US" dirty="0" smtClean="0"/>
              <a:t>Concepts for drift, </a:t>
            </a:r>
            <a:r>
              <a:rPr lang="en-US" dirty="0" err="1" smtClean="0"/>
              <a:t>quadrupole</a:t>
            </a:r>
            <a:r>
              <a:rPr lang="en-US" dirty="0" smtClean="0"/>
              <a:t>, </a:t>
            </a:r>
            <a:r>
              <a:rPr lang="en-US" dirty="0" err="1" smtClean="0"/>
              <a:t>sextupole</a:t>
            </a:r>
            <a:r>
              <a:rPr lang="en-US" dirty="0" smtClean="0"/>
              <a:t> chambers in arcs</a:t>
            </a:r>
          </a:p>
          <a:p>
            <a:pPr lvl="1"/>
            <a:r>
              <a:rPr lang="en-US" dirty="0" smtClean="0"/>
              <a:t>Pumping requirements for straights</a:t>
            </a:r>
          </a:p>
          <a:p>
            <a:pPr lvl="2"/>
            <a:r>
              <a:rPr lang="en-US" dirty="0" smtClean="0"/>
              <a:t>Will in-situ </a:t>
            </a:r>
            <a:r>
              <a:rPr lang="en-US" dirty="0" err="1" smtClean="0"/>
              <a:t>bakeout</a:t>
            </a:r>
            <a:r>
              <a:rPr lang="en-US" dirty="0" smtClean="0"/>
              <a:t> of chambers in the </a:t>
            </a:r>
            <a:br>
              <a:rPr lang="en-US" dirty="0" smtClean="0"/>
            </a:br>
            <a:r>
              <a:rPr lang="en-US" dirty="0" smtClean="0"/>
              <a:t>straights be required?</a:t>
            </a:r>
          </a:p>
          <a:p>
            <a:pPr lvl="2"/>
            <a:r>
              <a:rPr lang="en-US" dirty="0" smtClean="0"/>
              <a:t>What are our options?</a:t>
            </a:r>
          </a:p>
          <a:p>
            <a:pPr lvl="1"/>
            <a:r>
              <a:rPr lang="en-US" dirty="0" smtClean="0"/>
              <a:t>Full ring wall profile for EC </a:t>
            </a:r>
            <a:br>
              <a:rPr lang="en-US" dirty="0" smtClean="0"/>
            </a:br>
            <a:r>
              <a:rPr lang="en-US" dirty="0" smtClean="0"/>
              <a:t>simulations</a:t>
            </a:r>
          </a:p>
          <a:p>
            <a:r>
              <a:rPr lang="en-US" dirty="0" smtClean="0"/>
              <a:t>Tasks to do</a:t>
            </a:r>
          </a:p>
          <a:p>
            <a:pPr lvl="1"/>
            <a:r>
              <a:rPr lang="en-US" dirty="0" smtClean="0"/>
              <a:t>Photon stop &amp; masks conceptual design in wiggler region</a:t>
            </a:r>
          </a:p>
          <a:p>
            <a:pPr lvl="1"/>
            <a:r>
              <a:rPr lang="en-US" dirty="0" smtClean="0"/>
              <a:t>Full system concept for costing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Vacuum System 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27,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LCWS11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EBCDD8-490A-4340-8AFB-91AE61DAC2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1660951"/>
            <a:ext cx="2717800" cy="260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7369"/>
      </p:ext>
    </p:extLst>
  </p:cSld>
  <p:clrMapOvr>
    <a:masterClrMapping/>
  </p:clrMapOvr>
</p:sld>
</file>

<file path=ppt/theme/theme1.xml><?xml version="1.0" encoding="utf-8"?>
<a:theme xmlns:a="http://schemas.openxmlformats.org/drawingml/2006/main" name="CesrTA_CLASSE">
  <a:themeElements>
    <a:clrScheme name="1_CesrTA_Review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CesrTA_Re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esrTA_Revie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esrTA_Revie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esrTA_Revie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CesrTA_CLASSE.potx</Template>
  <TotalTime>16200</TotalTime>
  <Words>167</Words>
  <Application>Microsoft Macintosh PowerPoint</Application>
  <PresentationFormat>On-screen Show (4:3)</PresentationFormat>
  <Paragraphs>50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CesrTA_CLASSE</vt:lpstr>
      <vt:lpstr>Title Date</vt:lpstr>
      <vt:lpstr>Vacuum System Design Effort</vt:lpstr>
      <vt:lpstr>Wiggler Chamber Concept I</vt:lpstr>
      <vt:lpstr>Wiggler Chamber Concept II</vt:lpstr>
      <vt:lpstr>Dipole Chamber Concept</vt:lpstr>
      <vt:lpstr>Vacuum System Summary</vt:lpstr>
    </vt:vector>
  </TitlesOfParts>
  <Manager/>
  <Company>Cornell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CesrTA_CLASSE Template</dc:title>
  <dc:subject>Standard CesrTA Template</dc:subject>
  <dc:creator>Mark A. Palmer</dc:creator>
  <cp:keywords/>
  <dc:description/>
  <cp:lastModifiedBy>Mark Palmer</cp:lastModifiedBy>
  <cp:revision>219</cp:revision>
  <dcterms:created xsi:type="dcterms:W3CDTF">2010-10-17T16:42:31Z</dcterms:created>
  <dcterms:modified xsi:type="dcterms:W3CDTF">2011-09-26T17:04:19Z</dcterms:modified>
  <cp:category/>
  <cp:contentStatus>Draft</cp:contentStatus>
</cp:coreProperties>
</file>