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7" r:id="rId14"/>
    <p:sldId id="266" r:id="rId15"/>
    <p:sldId id="267" r:id="rId16"/>
    <p:sldId id="268" r:id="rId17"/>
    <p:sldId id="278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A5EC5565-05E7-42D8-935F-0CE85A8607B8}" type="datetimeFigureOut">
              <a:t>9/27/2011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29F19A6-36AD-4C17-A756-4D828C06675F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4" name="Slide Image Placeholder 33"/>
          <p:cNvSpPr>
            <a:spLocks noGrp="1" noRot="1" noChangeAspect="1"/>
          </p:cNvSpPr>
          <p:nvPr>
            <p:ph type="sldImg" idx="2"/>
          </p:nvPr>
        </p:nvSpPr>
        <p:spPr>
          <a:xfrm>
            <a:off x="-360" y="-9398160"/>
            <a:ext cx="360" cy="201776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5" name="Notes Placeholder 34"/>
          <p:cNvSpPr txBox="1">
            <a:spLocks noGrp="1"/>
          </p:cNvSpPr>
          <p:nvPr>
            <p:ph type="body" sz="quarter" idx="3"/>
          </p:nvPr>
        </p:nvSpPr>
        <p:spPr>
          <a:xfrm>
            <a:off x="685440" y="4343400"/>
            <a:ext cx="5435640" cy="411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36" name="Header Placeholder 35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25719" cy="4561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/>
          <a:lstStyle>
            <a:lvl1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37" name="Date Placeholder 36"/>
          <p:cNvSpPr txBox="1">
            <a:spLocks noGrp="1"/>
          </p:cNvSpPr>
          <p:nvPr>
            <p:ph type="dt" idx="1"/>
          </p:nvPr>
        </p:nvSpPr>
        <p:spPr>
          <a:xfrm>
            <a:off x="3881159" y="0"/>
            <a:ext cx="2925719" cy="4561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/>
          <a:lstStyle>
            <a:lvl1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1pPr>
          </a:lstStyle>
          <a:p>
            <a:pPr lvl="0"/>
            <a:fld id="{4A6F0936-6C79-4407-B658-3F1E4D626420}" type="datetimeFigureOut">
              <a:t>27/09/2011</a:t>
            </a:fld>
            <a:endParaRPr lang="en-GB"/>
          </a:p>
        </p:txBody>
      </p:sp>
      <p:sp>
        <p:nvSpPr>
          <p:cNvPr id="38" name="Footer Placeholder 37"/>
          <p:cNvSpPr txBox="1">
            <a:spLocks noGrp="1"/>
          </p:cNvSpPr>
          <p:nvPr>
            <p:ph type="ftr" sz="quarter" idx="4"/>
          </p:nvPr>
        </p:nvSpPr>
        <p:spPr>
          <a:xfrm>
            <a:off x="-360" y="8686440"/>
            <a:ext cx="2925719" cy="4561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39" name="Slide Number Placeholder 38"/>
          <p:cNvSpPr txBox="1">
            <a:spLocks noGrp="1"/>
          </p:cNvSpPr>
          <p:nvPr>
            <p:ph type="sldNum" sz="quarter" idx="5"/>
          </p:nvPr>
        </p:nvSpPr>
        <p:spPr>
          <a:xfrm>
            <a:off x="3881159" y="8686440"/>
            <a:ext cx="2925719" cy="4561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1pPr>
          </a:lstStyle>
          <a:p>
            <a:pPr lvl="0"/>
            <a:fld id="{E51734D1-6C65-41E5-9419-9B7178A8C1D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8920" y="720719"/>
            <a:ext cx="4800600" cy="360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450888" y="-9398000"/>
            <a:ext cx="26901776" cy="2017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4C42-BCF2-3A4D-9793-2EC037BDEB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50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0237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-1635839"/>
            <a:ext cx="360" cy="201776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0237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-9398160"/>
            <a:ext cx="360" cy="201776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0237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3450888" y="-9398000"/>
            <a:ext cx="26901776" cy="201771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-1635839"/>
            <a:ext cx="360" cy="201776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39720" y="4617000"/>
            <a:ext cx="6217560" cy="45262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400"/>
            <a:ext cx="5435640" cy="411407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2101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53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670300" cy="228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2971800"/>
            <a:ext cx="3670300" cy="228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371600"/>
            <a:ext cx="2044700" cy="3884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981700" cy="3884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69A3BE-F6BB-4365-831B-2BDC9D8D7581}" type="slidenum">
              <a:t>‹#›</a:t>
            </a:fld>
            <a:fld id="{4C7EB228-B7CA-4082-A299-6E4778AF280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DD5ADD-D143-4569-BF7D-E5F8A7CED35D}" type="slidenum">
              <a:t>‹#›</a:t>
            </a:fld>
            <a:fld id="{76012BA6-3968-43C8-ABE9-724373974C2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E62880-FF64-4D02-88D2-D04846232FEA}" type="slidenum">
              <a:t>‹#›</a:t>
            </a:fld>
            <a:fld id="{A5C2EFA8-D98D-41D8-A3FF-B4B3F3F4166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"/>
            <a:ext cx="4495800" cy="594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"/>
            <a:ext cx="4495800" cy="594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77A07D-51FE-41FF-8AB6-7A3E6E544C13}" type="slidenum">
              <a:t>‹#›</a:t>
            </a:fld>
            <a:fld id="{F2C82277-DFEF-42D5-8933-E1157627D53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D5B60F-5079-430B-86AC-94CF0A863044}" type="slidenum">
              <a:t>‹#›</a:t>
            </a:fld>
            <a:fld id="{C759A369-BAB7-4000-8214-84B0EA232F4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397C42-8781-4802-A86C-C250F5D3F3CD}" type="slidenum">
              <a:t>‹#›</a:t>
            </a:fld>
            <a:fld id="{180F2719-BF9A-4C3B-8356-73E28A74C4D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84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28800"/>
            <a:ext cx="3784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252052-BA00-4FC4-9FE3-E3DF27950D47}" type="slidenum">
              <a:t>‹#›</a:t>
            </a:fld>
            <a:fld id="{33704E8A-35D7-4129-848E-1A8F306060E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B41618-B34D-4A7A-BFCC-8446715C04B2}" type="slidenum">
              <a:t>‹#›</a:t>
            </a:fld>
            <a:fld id="{86BD0E70-C221-4813-86B8-D87E0489439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67C195-230C-4E33-841D-3E799A58A17E}" type="slidenum">
              <a:t>‹#›</a:t>
            </a:fld>
            <a:fld id="{6A4A027F-5E1C-41E9-AAB4-BB0D2A51DFD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98557E-6E64-4F6B-9CA4-569B6275186A}" type="slidenum">
              <a:t>‹#›</a:t>
            </a:fld>
            <a:fld id="{5AC38F3F-3429-44A8-AE8A-30C0BBC70BC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AF4F02-498B-49F2-8403-997D6E5B825E}" type="slidenum">
              <a:t>‹#›</a:t>
            </a:fld>
            <a:fld id="{83F59B15-71CB-41B7-94A8-DFD8494466C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114440" y="0"/>
            <a:ext cx="497844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440" y="1828800"/>
            <a:ext cx="7721639" cy="4343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/>
          <a:lstStyle>
            <a:def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defPPr>
            <a:lvl1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1pPr>
            <a:lvl2pPr marL="691920" marR="0" lvl="1" indent="-234720" algn="l" hangingPunct="1"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2120" algn="l"/>
                <a:tab pos="679320" algn="l"/>
                <a:tab pos="1136520" algn="l"/>
                <a:tab pos="1593719" algn="l"/>
                <a:tab pos="2050919" algn="l"/>
                <a:tab pos="2508120" algn="l"/>
                <a:tab pos="2965319" algn="l"/>
                <a:tab pos="3422520" algn="l"/>
                <a:tab pos="3879719" algn="l"/>
                <a:tab pos="4336920" algn="l"/>
                <a:tab pos="4794120" algn="l"/>
                <a:tab pos="5251320" algn="l"/>
                <a:tab pos="5708520" algn="l"/>
                <a:tab pos="6165720" algn="l"/>
                <a:tab pos="6622920" algn="l"/>
                <a:tab pos="7080120" algn="l"/>
                <a:tab pos="7537320" algn="l"/>
                <a:tab pos="7994520" algn="l"/>
                <a:tab pos="8451720" algn="l"/>
                <a:tab pos="890892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2pPr>
            <a:lvl3pPr marL="1143000" marR="0" lvl="2" indent="-228600" algn="l" hangingPunct="1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3pPr>
            <a:lvl4pPr marL="1600199" marR="0" lvl="3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4pPr>
            <a:lvl5pPr marL="2057400" marR="0" lvl="4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5pPr>
            <a:lvl6pPr marL="2057400" marR="0" lvl="5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6pPr>
            <a:lvl7pPr marL="2057400" marR="0" lvl="6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7pPr>
            <a:lvl8pPr marL="2057400" marR="0" lvl="7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8pPr>
            <a:lvl9pPr marL="1944000" marR="0" lvl="8" indent="-216000" algn="l" hangingPunct="1"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</p:txBody>
      </p:sp>
      <p:sp>
        <p:nvSpPr>
          <p:cNvPr id="4" name="Freeform 3"/>
          <p:cNvSpPr/>
          <p:nvPr/>
        </p:nvSpPr>
        <p:spPr>
          <a:xfrm>
            <a:off x="0" y="6396120"/>
            <a:ext cx="9144000" cy="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D6E71"/>
          </a:solidFill>
          <a:ln w="9360">
            <a:solidFill>
              <a:srgbClr val="6D6E71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0" y="6537960"/>
            <a:ext cx="1864800" cy="290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0" i="1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18"/>
                <a:cs typeface="Lucida Sans" pitchFamily="18"/>
              </a:rPr>
              <a:t>27 September 2011   LCWS11</a:t>
            </a:r>
          </a:p>
        </p:txBody>
      </p:sp>
      <p:sp>
        <p:nvSpPr>
          <p:cNvPr id="6" name="Freeform 5"/>
          <p:cNvSpPr/>
          <p:nvPr/>
        </p:nvSpPr>
        <p:spPr>
          <a:xfrm>
            <a:off x="1949760" y="6565320"/>
            <a:ext cx="524448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0" i="1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18"/>
                <a:cs typeface="Lucida Sans" pitchFamily="18"/>
              </a:rPr>
              <a:t>Baseline Damping Ring Lattice Design Status / J.A.Crittenden</a:t>
            </a:r>
          </a:p>
        </p:txBody>
      </p:sp>
      <p:sp>
        <p:nvSpPr>
          <p:cNvPr id="7" name="Freeform 6"/>
          <p:cNvSpPr/>
          <p:nvPr/>
        </p:nvSpPr>
        <p:spPr>
          <a:xfrm>
            <a:off x="8118360" y="6537960"/>
            <a:ext cx="1047959" cy="26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1A1AAB-B165-428E-9830-48FB86FC54D3}" type="slidenum">
              <a:t>‹#›</a:t>
            </a:fld>
            <a:r>
              <a:rPr lang="en-GB" sz="1100" b="0" i="1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18"/>
                <a:cs typeface="Lucida Sans" pitchFamily="18"/>
              </a:rPr>
              <a:t> / 21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8049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rtl="0" hangingPunct="1"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3200" b="1" i="1" u="none" strike="noStrike" baseline="0">
          <a:ln>
            <a:noFill/>
          </a:ln>
          <a:solidFill>
            <a:srgbClr val="FFFFFF"/>
          </a:solidFill>
          <a:latin typeface="Times New Roman" pitchFamily="18"/>
          <a:ea typeface="ＭＳ Ｐゴシック" pitchFamily="34"/>
        </a:defRPr>
      </a:lvl1pPr>
    </p:titleStyle>
    <p:bodyStyle>
      <a:lvl1pPr marL="0" marR="0" lvl="0" indent="0" rtl="0">
        <a:buClr>
          <a:srgbClr val="000000"/>
        </a:buClr>
        <a:buSzPct val="100000"/>
        <a:buFont typeface="Arial" pitchFamily="34"/>
        <a:buChar char="•"/>
        <a:defRPr lang="en-US"/>
      </a:lvl1pPr>
      <a:lvl2pPr marL="0" marR="0" lvl="1" indent="0" rtl="0">
        <a:buClr>
          <a:srgbClr val="000000"/>
        </a:buClr>
        <a:buSzPct val="100000"/>
        <a:buFont typeface="Arial" pitchFamily="34"/>
        <a:buChar char="–"/>
        <a:defRPr lang="en-US"/>
      </a:lvl2pPr>
      <a:lvl3pPr marL="0" marR="0" lvl="2" indent="0" rtl="0">
        <a:buClr>
          <a:srgbClr val="000000"/>
        </a:buClr>
        <a:buSzPct val="100000"/>
        <a:buFont typeface="Arial" pitchFamily="34"/>
        <a:buChar char="•"/>
        <a:defRPr lang="en-US"/>
      </a:lvl3pPr>
      <a:lvl4pPr marL="0" marR="0" lvl="3" indent="0" rtl="0">
        <a:buClr>
          <a:srgbClr val="000000"/>
        </a:buClr>
        <a:buSzPct val="100000"/>
        <a:buFont typeface="Arial" pitchFamily="34"/>
        <a:buChar char="–"/>
        <a:defRPr lang="en-US"/>
      </a:lvl4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6839" y="1371599"/>
            <a:ext cx="8178840" cy="137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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3000" y="2971800"/>
            <a:ext cx="7493040" cy="2284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82320" marR="0" lvl="0" indent="-290520" algn="l" hangingPunct="0">
              <a:lnSpc>
                <a:spcPct val="36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Wingdings" pitchFamily="2"/>
              <a:buNone/>
              <a:tabLst>
                <a:tab pos="74520" algn="l"/>
                <a:tab pos="531720" algn="l"/>
                <a:tab pos="988920" algn="l"/>
                <a:tab pos="1446119" algn="l"/>
                <a:tab pos="1903320" algn="l"/>
                <a:tab pos="2360520" algn="l"/>
                <a:tab pos="2817719" algn="l"/>
                <a:tab pos="3274920" algn="l"/>
                <a:tab pos="3732120" algn="l"/>
                <a:tab pos="4189319" algn="l"/>
                <a:tab pos="4646520" algn="l"/>
                <a:tab pos="5103720" algn="l"/>
                <a:tab pos="5560920" algn="l"/>
                <a:tab pos="6018120" algn="l"/>
                <a:tab pos="6475319" algn="l"/>
                <a:tab pos="6932520" algn="l"/>
                <a:tab pos="7389720" algn="l"/>
                <a:tab pos="7846920" algn="l"/>
                <a:tab pos="8304120" algn="l"/>
                <a:tab pos="8761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defPPr>
            <a:lvl1pPr marL="382320" marR="0" lvl="0" indent="-290520" algn="l" hangingPunct="0">
              <a:lnSpc>
                <a:spcPct val="36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74520" algn="l"/>
                <a:tab pos="531720" algn="l"/>
                <a:tab pos="988920" algn="l"/>
                <a:tab pos="1446119" algn="l"/>
                <a:tab pos="1903320" algn="l"/>
                <a:tab pos="2360520" algn="l"/>
                <a:tab pos="2817719" algn="l"/>
                <a:tab pos="3274920" algn="l"/>
                <a:tab pos="3732120" algn="l"/>
                <a:tab pos="4189319" algn="l"/>
                <a:tab pos="4646520" algn="l"/>
                <a:tab pos="5103720" algn="l"/>
                <a:tab pos="5560920" algn="l"/>
                <a:tab pos="6018120" algn="l"/>
                <a:tab pos="6475319" algn="l"/>
                <a:tab pos="6932520" algn="l"/>
                <a:tab pos="7389720" algn="l"/>
                <a:tab pos="7846920" algn="l"/>
                <a:tab pos="8304120" algn="l"/>
                <a:tab pos="8761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1pPr>
            <a:lvl2pPr marL="814320" marR="0" lvl="1" indent="-255600" algn="l" hangingPunct="0">
              <a:lnSpc>
                <a:spcPct val="36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99720" algn="l"/>
                <a:tab pos="556920" algn="l"/>
                <a:tab pos="1014119" algn="l"/>
                <a:tab pos="1471320" algn="l"/>
                <a:tab pos="1928519" algn="l"/>
                <a:tab pos="2385719" algn="l"/>
                <a:tab pos="2842920" algn="l"/>
                <a:tab pos="3300120" algn="l"/>
                <a:tab pos="3757320" algn="l"/>
                <a:tab pos="4214520" algn="l"/>
                <a:tab pos="4671720" algn="l"/>
                <a:tab pos="5128919" algn="l"/>
                <a:tab pos="5586120" algn="l"/>
                <a:tab pos="6043320" algn="l"/>
                <a:tab pos="6500520" algn="l"/>
                <a:tab pos="6957720" algn="l"/>
                <a:tab pos="7414920" algn="l"/>
                <a:tab pos="7872120" algn="l"/>
                <a:tab pos="8329320" algn="l"/>
                <a:tab pos="878652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2pPr>
            <a:lvl3pPr marL="1245960" marR="0" lvl="2" indent="-193680" algn="l" hangingPunct="0">
              <a:lnSpc>
                <a:spcPct val="36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25280" algn="l"/>
                <a:tab pos="582480" algn="l"/>
                <a:tab pos="1039680" algn="l"/>
                <a:tab pos="1496879" algn="l"/>
                <a:tab pos="1954080" algn="l"/>
                <a:tab pos="2411280" algn="l"/>
                <a:tab pos="2868480" algn="l"/>
                <a:tab pos="3325679" algn="l"/>
                <a:tab pos="3782879" algn="l"/>
                <a:tab pos="4240079" algn="l"/>
                <a:tab pos="4697279" algn="l"/>
                <a:tab pos="5154480" algn="l"/>
                <a:tab pos="5611680" algn="l"/>
                <a:tab pos="6068880" algn="l"/>
                <a:tab pos="6526080" algn="l"/>
                <a:tab pos="6983280" algn="l"/>
                <a:tab pos="7440480" algn="l"/>
                <a:tab pos="7897680" algn="l"/>
                <a:tab pos="8354879" algn="l"/>
                <a:tab pos="881208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3pPr>
            <a:lvl4pPr marL="1677960" marR="0" lvl="3" indent="-174600" algn="l" hangingPunct="0">
              <a:lnSpc>
                <a:spcPct val="36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150480" algn="l"/>
                <a:tab pos="607680" algn="l"/>
                <a:tab pos="1064880" algn="l"/>
                <a:tab pos="1522080" algn="l"/>
                <a:tab pos="1979280" algn="l"/>
                <a:tab pos="2436480" algn="l"/>
                <a:tab pos="2893679" algn="l"/>
                <a:tab pos="3350880" algn="l"/>
                <a:tab pos="3808080" algn="l"/>
                <a:tab pos="4265280" algn="l"/>
                <a:tab pos="4722479" algn="l"/>
                <a:tab pos="5179680" algn="l"/>
                <a:tab pos="5636880" algn="l"/>
                <a:tab pos="6094079" algn="l"/>
                <a:tab pos="6551280" algn="l"/>
                <a:tab pos="7008479" algn="l"/>
                <a:tab pos="7465680" algn="l"/>
                <a:tab pos="7922880" algn="l"/>
                <a:tab pos="8380079" algn="l"/>
                <a:tab pos="88372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4pPr>
            <a:lvl5pPr marL="2109599" marR="0" lvl="4" indent="-193680" algn="l" hangingPunct="0">
              <a:lnSpc>
                <a:spcPct val="36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76040" algn="l"/>
                <a:tab pos="633240" algn="l"/>
                <a:tab pos="1090440" algn="l"/>
                <a:tab pos="1547640" algn="l"/>
                <a:tab pos="2004840" algn="l"/>
                <a:tab pos="2462040" algn="l"/>
                <a:tab pos="2919240" algn="l"/>
                <a:tab pos="3376440" algn="l"/>
                <a:tab pos="3833639" algn="l"/>
                <a:tab pos="4290840" algn="l"/>
                <a:tab pos="4748040" algn="l"/>
                <a:tab pos="5205240" algn="l"/>
                <a:tab pos="5662440" algn="l"/>
                <a:tab pos="6119640" algn="l"/>
                <a:tab pos="6576839" algn="l"/>
                <a:tab pos="7034040" algn="l"/>
                <a:tab pos="7491240" algn="l"/>
                <a:tab pos="7948440" algn="l"/>
                <a:tab pos="84056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5pPr>
            <a:lvl6pPr marL="2109599" marR="0" lvl="5" indent="-193680" algn="l" hangingPunct="0">
              <a:lnSpc>
                <a:spcPct val="36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76040" algn="l"/>
                <a:tab pos="633240" algn="l"/>
                <a:tab pos="1090440" algn="l"/>
                <a:tab pos="1547640" algn="l"/>
                <a:tab pos="2004840" algn="l"/>
                <a:tab pos="2462040" algn="l"/>
                <a:tab pos="2919240" algn="l"/>
                <a:tab pos="3376440" algn="l"/>
                <a:tab pos="3833639" algn="l"/>
                <a:tab pos="4290840" algn="l"/>
                <a:tab pos="4748040" algn="l"/>
                <a:tab pos="5205240" algn="l"/>
                <a:tab pos="5662440" algn="l"/>
                <a:tab pos="6119640" algn="l"/>
                <a:tab pos="6576839" algn="l"/>
                <a:tab pos="7034040" algn="l"/>
                <a:tab pos="7491240" algn="l"/>
                <a:tab pos="7948440" algn="l"/>
                <a:tab pos="84056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6pPr>
            <a:lvl7pPr marL="2109599" marR="0" lvl="6" indent="-193680" algn="l" hangingPunct="0">
              <a:lnSpc>
                <a:spcPct val="36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76040" algn="l"/>
                <a:tab pos="633240" algn="l"/>
                <a:tab pos="1090440" algn="l"/>
                <a:tab pos="1547640" algn="l"/>
                <a:tab pos="2004840" algn="l"/>
                <a:tab pos="2462040" algn="l"/>
                <a:tab pos="2919240" algn="l"/>
                <a:tab pos="3376440" algn="l"/>
                <a:tab pos="3833639" algn="l"/>
                <a:tab pos="4290840" algn="l"/>
                <a:tab pos="4748040" algn="l"/>
                <a:tab pos="5205240" algn="l"/>
                <a:tab pos="5662440" algn="l"/>
                <a:tab pos="6119640" algn="l"/>
                <a:tab pos="6576839" algn="l"/>
                <a:tab pos="7034040" algn="l"/>
                <a:tab pos="7491240" algn="l"/>
                <a:tab pos="7948440" algn="l"/>
                <a:tab pos="84056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7pPr>
            <a:lvl8pPr marL="2109599" marR="0" lvl="7" indent="-193680" algn="l" hangingPunct="0">
              <a:lnSpc>
                <a:spcPct val="36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76040" algn="l"/>
                <a:tab pos="633240" algn="l"/>
                <a:tab pos="1090440" algn="l"/>
                <a:tab pos="1547640" algn="l"/>
                <a:tab pos="2004840" algn="l"/>
                <a:tab pos="2462040" algn="l"/>
                <a:tab pos="2919240" algn="l"/>
                <a:tab pos="3376440" algn="l"/>
                <a:tab pos="3833639" algn="l"/>
                <a:tab pos="4290840" algn="l"/>
                <a:tab pos="4748040" algn="l"/>
                <a:tab pos="5205240" algn="l"/>
                <a:tab pos="5662440" algn="l"/>
                <a:tab pos="6119640" algn="l"/>
                <a:tab pos="6576839" algn="l"/>
                <a:tab pos="7034040" algn="l"/>
                <a:tab pos="7491240" algn="l"/>
                <a:tab pos="7948440" algn="l"/>
                <a:tab pos="84056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8pPr>
            <a:lvl9pPr marL="1944000" marR="0" lvl="8" indent="-216000" algn="l" hangingPunct="0">
              <a:lnSpc>
                <a:spcPct val="36000"/>
              </a:lnSpc>
              <a:spcBef>
                <a:spcPts val="0"/>
              </a:spcBef>
              <a:spcAft>
                <a:spcPts val="286"/>
              </a:spcAft>
              <a:buSzPct val="45000"/>
              <a:buFont typeface="StarSymbol"/>
              <a:buChar char="●"/>
              <a:tabLst>
                <a:tab pos="176040" algn="l"/>
                <a:tab pos="633240" algn="l"/>
                <a:tab pos="1090440" algn="l"/>
                <a:tab pos="1547640" algn="l"/>
                <a:tab pos="2004840" algn="l"/>
                <a:tab pos="2462040" algn="l"/>
                <a:tab pos="2919240" algn="l"/>
                <a:tab pos="3376440" algn="l"/>
                <a:tab pos="3833639" algn="l"/>
                <a:tab pos="4290840" algn="l"/>
                <a:tab pos="4748040" algn="l"/>
                <a:tab pos="5205240" algn="l"/>
                <a:tab pos="5662440" algn="l"/>
                <a:tab pos="6119640" algn="l"/>
                <a:tab pos="6576839" algn="l"/>
                <a:tab pos="7034040" algn="l"/>
                <a:tab pos="7491240" algn="l"/>
                <a:tab pos="7948440" algn="l"/>
                <a:tab pos="84056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18"/>
                <a:ea typeface="Lucida Sans" pitchFamily="18"/>
                <a:cs typeface="Lucida Sans" pitchFamily="18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6396120"/>
            <a:ext cx="9144000" cy="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D6E71"/>
          </a:solidFill>
          <a:ln w="9360">
            <a:solidFill>
              <a:srgbClr val="6D6E71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652720" y="257040"/>
            <a:ext cx="3172320" cy="442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i="0" u="none" strike="noStrike" baseline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ＭＳ Ｐゴシック" pitchFamily="34"/>
                <a:cs typeface="ＭＳ Ｐゴシック" pitchFamily="34"/>
              </a:rPr>
              <a:t>45</a:t>
            </a:r>
            <a:r>
              <a:rPr lang="en-GB" sz="1200" b="1" i="0" u="none" strike="noStrike" baseline="3300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ＭＳ Ｐゴシック" pitchFamily="34"/>
                <a:cs typeface="ＭＳ Ｐゴシック" pitchFamily="34"/>
              </a:rPr>
              <a:t>th</a:t>
            </a:r>
            <a:r>
              <a:rPr lang="en-GB" sz="1200" b="1" i="0" u="none" strike="noStrike" baseline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ＭＳ Ｐゴシック" pitchFamily="34"/>
                <a:cs typeface="ＭＳ Ｐゴシック" pitchFamily="34"/>
              </a:rPr>
              <a:t> ICFA Beam Dynamic Workshop</a:t>
            </a:r>
          </a:p>
          <a:p>
            <a:pPr marL="0" marR="0" lvl="0" indent="0" algn="r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i="0" u="none" strike="noStrike" baseline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ＭＳ Ｐゴシック" pitchFamily="34"/>
                <a:cs typeface="ＭＳ Ｐゴシック" pitchFamily="34"/>
              </a:rPr>
              <a:t>June 8–12, 2009, Cornell University, Ithaca New York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8229600" y="5486399"/>
            <a:ext cx="731880" cy="7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80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1425600" y="5486399"/>
            <a:ext cx="860399" cy="82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7315200" y="5513400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alphaModFix/>
            <a:lum/>
          </a:blip>
          <a:srcRect/>
          <a:stretch>
            <a:fillRect/>
          </a:stretch>
        </p:blipFill>
        <p:spPr>
          <a:xfrm>
            <a:off x="387720" y="5531400"/>
            <a:ext cx="947159" cy="62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18" cstate="print">
            <a:alphaModFix/>
            <a:lum/>
          </a:blip>
          <a:srcRect/>
          <a:stretch>
            <a:fillRect/>
          </a:stretch>
        </p:blipFill>
        <p:spPr>
          <a:xfrm>
            <a:off x="0" y="5330880"/>
            <a:ext cx="645480" cy="649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ctr" rtl="0" hangingPunct="0">
        <a:lnSpc>
          <a:spcPct val="36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Lucida Sans" pitchFamily="18"/>
        </a:defRPr>
      </a:lvl1pPr>
    </p:titleStyle>
    <p:bodyStyle>
      <a:lvl1pPr marL="0" marR="0" indent="0" algn="l" rtl="0" hangingPunct="0">
        <a:lnSpc>
          <a:spcPct val="36000"/>
        </a:lnSpc>
        <a:spcBef>
          <a:spcPts val="0"/>
        </a:spcBef>
        <a:spcAft>
          <a:spcPts val="1423"/>
        </a:spcAft>
        <a:tabLst>
          <a:tab pos="74520" algn="l"/>
          <a:tab pos="531720" algn="l"/>
          <a:tab pos="988920" algn="l"/>
          <a:tab pos="1446119" algn="l"/>
          <a:tab pos="1903320" algn="l"/>
          <a:tab pos="2360520" algn="l"/>
          <a:tab pos="2817719" algn="l"/>
          <a:tab pos="3274920" algn="l"/>
          <a:tab pos="3732120" algn="l"/>
          <a:tab pos="4189319" algn="l"/>
          <a:tab pos="4646520" algn="l"/>
          <a:tab pos="5103720" algn="l"/>
          <a:tab pos="5560920" algn="l"/>
          <a:tab pos="6018120" algn="l"/>
          <a:tab pos="6475319" algn="l"/>
          <a:tab pos="6932520" algn="l"/>
          <a:tab pos="7389720" algn="l"/>
          <a:tab pos="7846920" algn="l"/>
          <a:tab pos="8304120" algn="l"/>
          <a:tab pos="8761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Lucida Sans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360" y="360"/>
            <a:ext cx="1218960" cy="79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1294920" y="685799"/>
            <a:ext cx="7848360" cy="153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7"/>
          <p:cNvSpPr/>
          <p:nvPr/>
        </p:nvSpPr>
        <p:spPr>
          <a:xfrm>
            <a:off x="1295280" y="720"/>
            <a:ext cx="7619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Text Box 18"/>
          <p:cNvSpPr/>
          <p:nvPr/>
        </p:nvSpPr>
        <p:spPr>
          <a:xfrm>
            <a:off x="1828800" y="720"/>
            <a:ext cx="66290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pic>
        <p:nvPicPr>
          <p:cNvPr id="6" name="Picture 2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6248520"/>
            <a:ext cx="9143640" cy="1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295280" y="360"/>
            <a:ext cx="7086240" cy="9140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800" b="0" i="0" u="none" strike="noStrike" kern="1200">
                <a:ln>
                  <a:noFill/>
                </a:ln>
                <a:solidFill>
                  <a:srgbClr val="23346C"/>
                </a:solidFill>
                <a:latin typeface="Arial"/>
                <a:ea typeface="ＭＳ Ｐゴシック"/>
                <a:cs typeface="Arial Unicode MS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23346C"/>
                </a:solidFill>
                <a:latin typeface="Arial"/>
                <a:ea typeface="ＭＳ Ｐゴシック"/>
                <a:cs typeface="Arial Unicode MS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3600" b="0" i="0" u="none" strike="noStrike" kern="1200">
          <a:ln>
            <a:noFill/>
          </a:ln>
          <a:solidFill>
            <a:srgbClr val="23346C"/>
          </a:solidFill>
          <a:latin typeface="Arial" pitchFamily="18"/>
          <a:ea typeface="ＭＳ Ｐゴシック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800" b="0" i="0" u="none" strike="noStrike" kern="1200">
          <a:ln>
            <a:noFill/>
          </a:ln>
          <a:solidFill>
            <a:srgbClr val="23346C"/>
          </a:solidFill>
          <a:latin typeface="Arial" pitchFamily="18"/>
          <a:ea typeface="ＭＳ Ｐゴシック" pitchFamily="2"/>
          <a:cs typeface="Arial Unicode MS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6400440" y="360"/>
            <a:ext cx="2742840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360" y="360"/>
            <a:ext cx="6486120" cy="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7"/>
          <p:cNvSpPr/>
          <p:nvPr/>
        </p:nvSpPr>
        <p:spPr>
          <a:xfrm>
            <a:off x="0" y="6626520"/>
            <a:ext cx="9140760" cy="0"/>
          </a:xfrm>
          <a:prstGeom prst="line">
            <a:avLst/>
          </a:prstGeom>
          <a:noFill/>
          <a:ln w="38160">
            <a:solidFill>
              <a:srgbClr val="B31B1B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541679" y="205920"/>
            <a:ext cx="183960" cy="64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360" y="360"/>
            <a:ext cx="2742840" cy="532800"/>
            <a:chOff x="360" y="360"/>
            <a:chExt cx="2742840" cy="5328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360" y="360"/>
              <a:ext cx="2742840" cy="53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6680" y="8640"/>
              <a:ext cx="2287439" cy="516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38880"/>
            <a:ext cx="9143640" cy="59407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B31B1B"/>
                </a:solidFill>
                <a:latin typeface="Arial"/>
                <a:ea typeface="MS Gothic" pitchFamily="2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B31B1B"/>
                </a:solidFill>
                <a:latin typeface="Arial"/>
                <a:ea typeface="MS Gothic" pitchFamily="2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solidFill>
                  <a:srgbClr val="0000FF"/>
                </a:solidFill>
                <a:latin typeface="Arial"/>
                <a:ea typeface="MS Gothic" pitchFamily="2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6600"/>
                </a:solidFill>
                <a:latin typeface="Arial"/>
                <a:ea typeface="MS Gothic" pitchFamily="2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60066"/>
                </a:solidFill>
                <a:latin typeface="Arial"/>
                <a:ea typeface="MS Gothic" pitchFamily="2"/>
                <a:cs typeface="Arial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2514240" y="360"/>
            <a:ext cx="6629040" cy="532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1" name="Rectangle 4"/>
          <p:cNvSpPr txBox="1">
            <a:spLocks noGrp="1"/>
          </p:cNvSpPr>
          <p:nvPr>
            <p:ph type="dt" sz="half" idx="2"/>
          </p:nvPr>
        </p:nvSpPr>
        <p:spPr>
          <a:xfrm>
            <a:off x="76320" y="6088680"/>
            <a:ext cx="1980720" cy="22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r>
              <a:rPr lang="en-US" smtClean="0"/>
              <a:t>September </a:t>
            </a:r>
            <a:r>
              <a:rPr lang="en-US"/>
              <a:t>27, 2011</a:t>
            </a:r>
          </a:p>
        </p:txBody>
      </p:sp>
      <p:sp>
        <p:nvSpPr>
          <p:cNvPr id="12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1828800" y="6601320"/>
            <a:ext cx="5486040" cy="22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r>
              <a:rPr lang="en-US" smtClean="0"/>
              <a:t>LCWS11</a:t>
            </a:r>
            <a:endParaRPr lang="en-US"/>
          </a:p>
        </p:txBody>
      </p:sp>
      <p:sp>
        <p:nvSpPr>
          <p:cNvPr id="13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024760" y="6345360"/>
            <a:ext cx="685440" cy="22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fld id="{398B7726-D0F6-45B2-BADC-81E530DBB7CB}" type="slidenum">
              <a:t>‹#›</a:t>
            </a:fld>
            <a:fld id="{6F4927B6-416E-47DF-BFB2-3F7EA8A1409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lvl="0" algn="r" rtl="0" hangingPunct="1">
        <a:spcBef>
          <a:spcPts val="0"/>
        </a:spcBef>
        <a:spcAft>
          <a:spcPts val="0"/>
        </a:spcAft>
        <a:buNone/>
        <a:tabLst/>
        <a:defRPr lang="en-US" sz="2800" b="0" i="0" u="none" strike="noStrike" kern="1200">
          <a:ln>
            <a:noFill/>
          </a:ln>
          <a:solidFill>
            <a:srgbClr val="FFFFFF"/>
          </a:solidFill>
          <a:latin typeface="Arial" pitchFamily="18"/>
          <a:ea typeface="MS Gothic" pitchFamily="2"/>
          <a:cs typeface="Ari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1pPr>
      <a:lvl2pPr lvl="1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2pPr>
      <a:lvl3pPr lvl="2" rtl="0">
        <a:buSzPct val="75000"/>
        <a:buFont typeface="StarSymbol"/>
        <a:buChar char="–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3pPr>
      <a:lvl4pPr lvl="3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4pPr>
      <a:lvl5pPr lvl="4" rtl="0">
        <a:buSzPct val="75000"/>
        <a:buFont typeface="StarSymbol"/>
        <a:buChar char="–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5pPr>
      <a:lvl6pPr lvl="5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6pPr>
      <a:lvl7pPr lvl="6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7pPr>
      <a:lvl8pPr lvl="7" rtl="0">
        <a:buSzPct val="45000"/>
        <a:buFont typeface="StarSymbol"/>
        <a:buChar char="●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8pPr>
      <a:lvl9pPr marL="0" marR="0" lvl="0" indent="0" algn="l" rtl="0" hangingPunct="1">
        <a:spcBef>
          <a:spcPts val="638"/>
        </a:spcBef>
        <a:spcAft>
          <a:spcPts val="0"/>
        </a:spcAft>
        <a:buSzPct val="45000"/>
        <a:buFont typeface="StarSymbol"/>
        <a:buChar char="•"/>
        <a:tabLst/>
        <a:defRPr lang="en-US" sz="3200" b="0" i="0" u="none" strike="noStrike">
          <a:solidFill>
            <a:srgbClr val="B31B1B"/>
          </a:solidFill>
          <a:latin typeface="Arial" pitchFamily="18"/>
          <a:cs typeface="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746360" y="4754879"/>
            <a:ext cx="5486399" cy="898920"/>
          </a:xfrm>
        </p:spPr>
        <p:txBody>
          <a:bodyPr wrap="none" lIns="90000" tIns="46800" rIns="90000" bIns="46800" anchor="t" anchorCtr="0">
            <a:spAutoFit/>
          </a:bodyPr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"/>
            </a:lvl1pPr>
            <a:lvl2pPr lvl="1">
              <a:buClr>
                <a:srgbClr val="000000"/>
              </a:buClr>
              <a:buSzPct val="45000"/>
              <a:buFont typeface="Wingdings" pitchFamily="2"/>
              <a:buChar char=""/>
            </a:lvl2pPr>
            <a:lvl3pPr lvl="2">
              <a:buClr>
                <a:srgbClr val="000000"/>
              </a:buClr>
              <a:buSzPct val="45000"/>
              <a:buFont typeface="Wingdings" pitchFamily="2"/>
              <a:buChar char=""/>
            </a:lvl3pPr>
            <a:lvl4pPr lvl="3">
              <a:buClr>
                <a:srgbClr val="000000"/>
              </a:buClr>
              <a:buSzPct val="45000"/>
              <a:buFont typeface="Wingdings" pitchFamily="2"/>
              <a:buChar char=""/>
            </a:lvl4pPr>
            <a:lvl5pPr lvl="4">
              <a:buClr>
                <a:srgbClr val="000000"/>
              </a:buClr>
              <a:buSzPct val="45000"/>
              <a:buFont typeface="Wingdings" pitchFamily="2"/>
              <a:buChar char=""/>
            </a:lvl5pPr>
            <a:lvl6pPr lvl="5">
              <a:buClr>
                <a:srgbClr val="000000"/>
              </a:buClr>
              <a:buSzPct val="45000"/>
              <a:buFont typeface="Wingdings" pitchFamily="2"/>
              <a:buChar char=""/>
            </a:lvl6pPr>
            <a:lvl7pPr lvl="6">
              <a:buClr>
                <a:srgbClr val="000000"/>
              </a:buClr>
              <a:buSzPct val="45000"/>
              <a:buFont typeface="Wingdings" pitchFamily="2"/>
              <a:buChar char=""/>
            </a:lvl7pPr>
            <a:lvl8pPr lvl="7">
              <a:buClr>
                <a:srgbClr val="000000"/>
              </a:buClr>
              <a:buSzPct val="45000"/>
              <a:buFont typeface="Wingdings" pitchFamily="2"/>
              <a:buChar char=""/>
            </a:lvl8pPr>
            <a:lvl9pPr lvl="8">
              <a:buClr>
                <a:srgbClr val="000000"/>
              </a:buClr>
              <a:buSzPct val="45000"/>
              <a:buFont typeface="Wingdings" pitchFamily="2"/>
              <a:buChar char=""/>
            </a:lvl9pPr>
          </a:lstStyle>
          <a:p>
            <a:pPr marL="0" lvl="0" indent="0" algn="ctr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latin typeface="Times New Roman" pitchFamily="18"/>
              </a:rPr>
              <a:t>Jim Crittenden</a:t>
            </a:r>
          </a:p>
          <a:p>
            <a:pPr marL="0" lvl="0" indent="0" algn="ctr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>
                <a:latin typeface="Times New Roman" pitchFamily="18"/>
              </a:rPr>
              <a:t>Cornell Laboratory for Accelerator-Based Sciences and Education</a:t>
            </a:r>
          </a:p>
          <a:p>
            <a:pPr marL="0" lvl="0" indent="0" algn="ctr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>
                <a:latin typeface="Times New Roman" pitchFamily="18"/>
              </a:rPr>
              <a:t>LCWS11</a:t>
            </a:r>
          </a:p>
          <a:p>
            <a:pPr marL="0" lvl="0" indent="0" algn="ctr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>
                <a:latin typeface="Times New Roman" pitchFamily="18"/>
              </a:rPr>
              <a:t>27 September 2011</a:t>
            </a:r>
          </a:p>
        </p:txBody>
      </p:sp>
      <p:sp>
        <p:nvSpPr>
          <p:cNvPr id="3" name="Freeform 2"/>
          <p:cNvSpPr/>
          <p:nvPr/>
        </p:nvSpPr>
        <p:spPr>
          <a:xfrm>
            <a:off x="2286000" y="5810400"/>
            <a:ext cx="4800600" cy="992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943240" y="31680"/>
            <a:ext cx="3200400" cy="65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20" y="914400"/>
            <a:ext cx="6589080" cy="6951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0" u="none" strike="noStrike" baseline="0">
                <a:ln>
                  <a:noFill/>
                </a:ln>
                <a:solidFill>
                  <a:srgbClr val="A50021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Baseline Damping Ring Lattice Design Status</a:t>
            </a:r>
            <a:br>
              <a:rPr lang="en-GB" sz="2400" b="1" i="0" u="none" strike="noStrike" baseline="0">
                <a:ln>
                  <a:noFill/>
                </a:ln>
                <a:solidFill>
                  <a:srgbClr val="A50021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</a:br>
            <a:endParaRPr lang="en-GB" sz="2400" b="1" i="0" u="none" strike="noStrike" baseline="0">
              <a:ln>
                <a:noFill/>
              </a:ln>
              <a:solidFill>
                <a:srgbClr val="A50021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71800" y="1463039"/>
            <a:ext cx="3200400" cy="310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0"/>
            <a:ext cx="3352606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2400" dirty="0" smtClean="0"/>
              <a:t>DTC02 Parameters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9503480"/>
              </p:ext>
            </p:extLst>
          </p:nvPr>
        </p:nvGraphicFramePr>
        <p:xfrm>
          <a:off x="762000" y="914400"/>
          <a:ext cx="8038449" cy="5410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7381"/>
                <a:gridCol w="1449550"/>
                <a:gridCol w="1663359"/>
                <a:gridCol w="1538159"/>
              </a:tblGrid>
              <a:tr h="4030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baseline="0" dirty="0" smtClean="0"/>
                        <a:t> Hz(Low)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(High)</a:t>
                      </a:r>
                    </a:p>
                  </a:txBody>
                  <a:tcPr/>
                </a:tc>
              </a:tr>
              <a:tr h="4030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δ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α</a:t>
                      </a:r>
                      <a:r>
                        <a:rPr lang="en-US" sz="1600" baseline="-25000" dirty="0" smtClean="0"/>
                        <a:t>p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γ</a:t>
                      </a:r>
                      <a:r>
                        <a:rPr lang="en-US" sz="1600" dirty="0" err="1" smtClean="0"/>
                        <a:t>ε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[MV] (12 cavities) Total/Per </a:t>
                      </a:r>
                      <a:r>
                        <a:rPr lang="en-US" sz="1600" dirty="0" err="1" smtClean="0"/>
                        <a:t>cav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19.7/1.64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/1.17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14/1.17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-50.9/-44.1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-51.3/-43.3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-51.3/-43.3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Wigglers-  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cells</a:t>
                      </a:r>
                      <a:r>
                        <a:rPr lang="en-US" sz="1600" dirty="0" err="1" smtClean="0"/>
                        <a:t>@B</a:t>
                      </a:r>
                      <a:r>
                        <a:rPr lang="en-US" sz="1600" dirty="0" smtClean="0"/>
                        <a:t>[T]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30@2.1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27@1.5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27@1.5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loss/turn [MeV]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3.34/-4.23</a:t>
                      </a:r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Power/RF coupler @400mA [kW]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816480" y="2154600"/>
            <a:ext cx="7870319" cy="378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The lattice can accommodate 16 RF cavities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If we assume 12 cavities then: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     Voltage/cavity in 10 Hz mode is 1.64 MV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     Power/coupler in 5 Hz, high power mode is 300 kW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172200" y="720"/>
            <a:ext cx="292068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RF Cavities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/>
          <p:nvPr/>
        </p:nvSpPr>
        <p:spPr>
          <a:xfrm>
            <a:off x="1329840" y="5092919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0240" y="774359"/>
            <a:ext cx="7434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029200" y="108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Dynamic Aperture 5 Hz</a:t>
            </a:r>
          </a:p>
        </p:txBody>
      </p:sp>
      <p:sp>
        <p:nvSpPr>
          <p:cNvPr id="5" name="TextBox 17"/>
          <p:cNvSpPr/>
          <p:nvPr/>
        </p:nvSpPr>
        <p:spPr>
          <a:xfrm>
            <a:off x="228600" y="5941440"/>
            <a:ext cx="8686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 i="0"/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Periodic type wiggler model, includes vertical focusing and cubic nonlinearity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/>
          <p:nvPr/>
        </p:nvSpPr>
        <p:spPr>
          <a:xfrm>
            <a:off x="1329840" y="5092919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TextBox 17"/>
          <p:cNvSpPr/>
          <p:nvPr/>
        </p:nvSpPr>
        <p:spPr>
          <a:xfrm>
            <a:off x="228600" y="5941080"/>
            <a:ext cx="8686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 i="0"/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Periodic type wiggler model, includes vertical focusing and cubic nonlinearity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73800" y="979920"/>
            <a:ext cx="7196399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029560" y="144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 dirty="0">
                <a:latin typeface="Times new roman" pitchFamily="18"/>
              </a:rPr>
              <a:t>Dynamic Aperture 10 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39880" cy="762000"/>
          </a:xfrm>
        </p:spPr>
        <p:txBody>
          <a:bodyPr/>
          <a:lstStyle/>
          <a:p>
            <a:r>
              <a:rPr lang="en-US" sz="2000" dirty="0" smtClean="0"/>
              <a:t>Magnet Count (Damping </a:t>
            </a:r>
            <a:r>
              <a:rPr lang="en-US" sz="2000" dirty="0"/>
              <a:t>R</a:t>
            </a:r>
            <a:r>
              <a:rPr lang="en-US" sz="2000" dirty="0" smtClean="0"/>
              <a:t>ing)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0226365"/>
              </p:ext>
            </p:extLst>
          </p:nvPr>
        </p:nvGraphicFramePr>
        <p:xfrm>
          <a:off x="895832" y="1639437"/>
          <a:ext cx="7332022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948"/>
                <a:gridCol w="138107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changing</a:t>
                      </a:r>
                      <a:r>
                        <a:rPr lang="en-US" baseline="0" dirty="0" smtClean="0"/>
                        <a:t> chicane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2.28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Arc </a:t>
                      </a:r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0.6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in dispersion suppressor and straights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0.55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4.34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cavities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</a:t>
                      </a:r>
                      <a:r>
                        <a:rPr lang="en-US" dirty="0" smtClean="0"/>
                        <a:t>1.64  MV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 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3200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fld id="{ECD24C71-324D-8E4E-8FA4-47956857A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69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29200" y="0"/>
            <a:ext cx="4063679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Damping Wiggler Redesign</a:t>
            </a:r>
          </a:p>
        </p:txBody>
      </p:sp>
      <p:sp>
        <p:nvSpPr>
          <p:cNvPr id="3" name="Freeform 2"/>
          <p:cNvSpPr/>
          <p:nvPr/>
        </p:nvSpPr>
        <p:spPr>
          <a:xfrm>
            <a:off x="146160" y="5257800"/>
            <a:ext cx="8804520" cy="107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0000"/>
          </a:solidFill>
          <a:ln>
            <a:noFill/>
            <a:prstDash val="solid"/>
          </a:ln>
        </p:spPr>
        <p:txBody>
          <a:bodyPr vert="horz" wrap="square" lIns="91440" tIns="182880" rIns="91440" bIns="18288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Period reduced from 32 to 30 cm and number of poles increased from 12 to 14.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Gap reduced from 8.64 cm to 7.62 cm. Peak field increased from 2.0 to 2.16 T.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08959" y="1005840"/>
            <a:ext cx="5943600" cy="41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" y="2450520"/>
            <a:ext cx="2926079" cy="978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Design Considerations and Modeling Results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for ILC Damping Ring Wigglers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Based on the CESR-c Superconducting Wiggler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PAC 2007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M.A.Palmer, J.A.Crittenden and J.Urban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1371599"/>
            <a:ext cx="2926079" cy="978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CESR-c Damping Ring Studies in the Context of the ILC Damping Ring Wigglers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PAC 2005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J.Urban and G.Dugan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57600" y="-1440"/>
            <a:ext cx="5435280" cy="6893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Wiggler Field Analytic Form for Symplectic Tracking</a:t>
            </a:r>
          </a:p>
        </p:txBody>
      </p:sp>
      <p:sp>
        <p:nvSpPr>
          <p:cNvPr id="3" name="Freeform 2"/>
          <p:cNvSpPr/>
          <p:nvPr/>
        </p:nvSpPr>
        <p:spPr>
          <a:xfrm>
            <a:off x="6172200" y="1441800"/>
            <a:ext cx="2743199" cy="4800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0000"/>
          </a:solidFill>
          <a:ln>
            <a:noFill/>
            <a:prstDash val="solid"/>
          </a:ln>
        </p:spPr>
        <p:txBody>
          <a:bodyPr vert="horz" wrap="square" lIns="182880" tIns="0" rIns="182880" bIns="0" anchor="ctr" anchorCtr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The field map has been posted on the ILC/CesrTA wiki.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A conceptual design for costing purposes is in preparation.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1200-term optimization underway.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Residuals presently at the level of a few gauss. The parameters have been posted on the wiki.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188719"/>
            <a:ext cx="6208920" cy="51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1880" y="914400"/>
            <a:ext cx="8821800" cy="3373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/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A Magnetic Field Model for Wigglers and Undulators</a:t>
            </a:r>
            <a:r>
              <a:rPr lang="en-US"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, , PAC 2003, D. Sagan, J.A. Crittenden, D.L. Rubin and E. Forest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360" y="685799"/>
            <a:ext cx="9143640" cy="5715000"/>
          </a:xfrm>
        </p:spPr>
        <p:txBody>
          <a:bodyPr wrap="square" tIns="45000" bIns="45000"/>
          <a:lstStyle>
            <a:def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defPPr>
            <a:lvl1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1pPr>
            <a:lvl2pPr marL="691920" marR="0" lvl="1" indent="-234720" algn="l" hangingPunct="1"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2120" algn="l"/>
                <a:tab pos="679320" algn="l"/>
                <a:tab pos="1136520" algn="l"/>
                <a:tab pos="1593719" algn="l"/>
                <a:tab pos="2050919" algn="l"/>
                <a:tab pos="2508120" algn="l"/>
                <a:tab pos="2965319" algn="l"/>
                <a:tab pos="3422520" algn="l"/>
                <a:tab pos="3879719" algn="l"/>
                <a:tab pos="4336920" algn="l"/>
                <a:tab pos="4794120" algn="l"/>
                <a:tab pos="5251320" algn="l"/>
                <a:tab pos="5708520" algn="l"/>
                <a:tab pos="6165720" algn="l"/>
                <a:tab pos="6622920" algn="l"/>
                <a:tab pos="7080120" algn="l"/>
                <a:tab pos="7537320" algn="l"/>
                <a:tab pos="7994520" algn="l"/>
                <a:tab pos="8451720" algn="l"/>
                <a:tab pos="890892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2pPr>
            <a:lvl3pPr marL="1143000" marR="0" lvl="2" indent="-228600" algn="l" hangingPunct="1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3pPr>
            <a:lvl4pPr marL="1600199" marR="0" lvl="3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4pPr>
            <a:lvl5pPr marL="2057400" marR="0" lvl="4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5pPr>
            <a:lvl6pPr marL="2057400" marR="0" lvl="5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6pPr>
            <a:lvl7pPr marL="2057400" marR="0" lvl="6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7pPr>
            <a:lvl8pPr marL="2057400" marR="0" lvl="7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8pPr>
            <a:lvl9pPr marL="1944000" marR="0" lvl="8" indent="-216000" algn="l" hangingPunct="1"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9pPr>
          </a:lstStyle>
          <a:p>
            <a:pPr marL="0" lvl="0" indent="0">
              <a:spcBef>
                <a:spcPts val="638"/>
              </a:spcBef>
              <a:buSzPct val="45000"/>
              <a:buFont typeface="StarSymbol"/>
            </a:pPr>
            <a:r>
              <a:rPr lang="en-US" sz="2800">
                <a:solidFill>
                  <a:srgbClr val="B31B1B"/>
                </a:solidFill>
                <a:latin typeface="Arial"/>
              </a:rPr>
              <a:t>Work at Cornell directed towards:</a:t>
            </a:r>
          </a:p>
          <a:p>
            <a:pPr marL="0" lvl="1" indent="0">
              <a:spcBef>
                <a:spcPts val="558"/>
              </a:spcBef>
              <a:buSzPct val="45000"/>
              <a:buFont typeface="StarSymbol"/>
            </a:pPr>
            <a:r>
              <a:rPr lang="en-US" sz="2400">
                <a:latin typeface="Arial"/>
                <a:cs typeface="Arial"/>
              </a:rPr>
              <a:t>Implementation of mitigation recommendations into the vacuum chambers</a:t>
            </a:r>
          </a:p>
          <a:p>
            <a:pPr marL="0" lvl="1" indent="0">
              <a:spcBef>
                <a:spcPts val="558"/>
              </a:spcBef>
              <a:buSzPct val="45000"/>
              <a:buFont typeface="StarSymbol"/>
            </a:pPr>
            <a:r>
              <a:rPr lang="en-US" sz="2400">
                <a:latin typeface="Arial"/>
                <a:cs typeface="Arial"/>
              </a:rPr>
              <a:t>Need chamber profiles for next round of physics simulations</a:t>
            </a:r>
          </a:p>
          <a:p>
            <a:pPr marL="0" lvl="1" indent="0">
              <a:spcBef>
                <a:spcPts val="558"/>
              </a:spcBef>
              <a:buSzPct val="45000"/>
              <a:buFont typeface="StarSymbol"/>
            </a:pPr>
            <a:r>
              <a:rPr lang="en-US" sz="2400">
                <a:latin typeface="Arial"/>
                <a:cs typeface="Arial"/>
              </a:rPr>
              <a:t>Need chamber and system conceptual design for costing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029920" y="180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Vacuum System Design Effort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52439" y="940680"/>
            <a:ext cx="6949800" cy="39758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/>
          <p:nvPr/>
        </p:nvSpPr>
        <p:spPr>
          <a:xfrm>
            <a:off x="6296760" y="4023360"/>
            <a:ext cx="2248560" cy="289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solidFill>
                  <a:srgbClr val="008000"/>
                </a:solidFill>
              </a:defRPr>
            </a:pPr>
            <a:r>
              <a:rPr lang="en-US" sz="2000" b="1" i="0" u="none" strike="noStrike" baseline="0">
                <a:ln>
                  <a:noFill/>
                </a:ln>
                <a:solidFill>
                  <a:srgbClr val="008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Clearing Electrode</a:t>
            </a:r>
          </a:p>
        </p:txBody>
      </p:sp>
      <p:sp>
        <p:nvSpPr>
          <p:cNvPr id="4" name="TextBox 10"/>
          <p:cNvSpPr/>
          <p:nvPr/>
        </p:nvSpPr>
        <p:spPr>
          <a:xfrm>
            <a:off x="7563240" y="1436759"/>
            <a:ext cx="1197000" cy="289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solidFill>
                  <a:srgbClr val="6B4794"/>
                </a:solidFill>
              </a:defRPr>
            </a:pPr>
            <a:r>
              <a:rPr lang="en-US" sz="1800" b="1" i="0" u="none" strike="noStrike" baseline="0">
                <a:ln>
                  <a:noFill/>
                </a:ln>
                <a:solidFill>
                  <a:srgbClr val="6B4794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NEG strip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6B4794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s</a:t>
            </a:r>
          </a:p>
        </p:txBody>
      </p:sp>
      <p:cxnSp>
        <p:nvCxnSpPr>
          <p:cNvPr id="5" name="Straight Arrow Connector 13"/>
          <p:cNvCxnSpPr/>
          <p:nvPr/>
        </p:nvCxnSpPr>
        <p:spPr>
          <a:xfrm>
            <a:off x="8202240" y="2928600"/>
            <a:ext cx="0" cy="0"/>
          </a:xfrm>
          <a:prstGeom prst="bentConnector3">
            <a:avLst/>
          </a:prstGeom>
          <a:noFill/>
          <a:ln w="25560">
            <a:solidFill>
              <a:srgbClr val="FF3333"/>
            </a:solidFill>
            <a:prstDash val="solid"/>
            <a:tailEnd type="arrow"/>
          </a:ln>
        </p:spPr>
      </p:cxnSp>
      <p:sp>
        <p:nvSpPr>
          <p:cNvPr id="6" name="TextBox 16"/>
          <p:cNvSpPr/>
          <p:nvPr/>
        </p:nvSpPr>
        <p:spPr>
          <a:xfrm>
            <a:off x="274320" y="4389120"/>
            <a:ext cx="3431880" cy="31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solidFill>
                  <a:srgbClr val="FF0000"/>
                </a:solidFill>
              </a:defRPr>
            </a:pPr>
            <a:r>
              <a:rPr lang="en-US" sz="2000" b="1" i="0" u="none" strike="noStrike" baseline="0">
                <a:ln>
                  <a:noFill/>
                </a:ln>
                <a:solidFill>
                  <a:srgbClr val="FF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E-beam weld locations</a:t>
            </a:r>
          </a:p>
        </p:txBody>
      </p:sp>
      <p:cxnSp>
        <p:nvCxnSpPr>
          <p:cNvPr id="7" name="Straight Arrow Connector 17"/>
          <p:cNvCxnSpPr/>
          <p:nvPr/>
        </p:nvCxnSpPr>
        <p:spPr>
          <a:xfrm>
            <a:off x="8202240" y="2928600"/>
            <a:ext cx="0" cy="0"/>
          </a:xfrm>
          <a:prstGeom prst="bentConnector3">
            <a:avLst/>
          </a:prstGeom>
          <a:noFill/>
          <a:ln w="25560">
            <a:solidFill>
              <a:srgbClr val="3333CC"/>
            </a:solidFill>
            <a:prstDash val="solid"/>
            <a:tailEnd type="arrow"/>
          </a:ln>
        </p:spPr>
      </p:cxnSp>
      <p:pic>
        <p:nvPicPr>
          <p:cNvPr id="8" name="Picture 2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21840" y="4794840"/>
            <a:ext cx="2926079" cy="1527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5"/>
          <p:cNvSpPr/>
          <p:nvPr/>
        </p:nvSpPr>
        <p:spPr>
          <a:xfrm>
            <a:off x="3429000" y="5679720"/>
            <a:ext cx="2057400" cy="26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800" b="1" i="0" u="none" strike="noStrike" baseline="0">
                <a:ln>
                  <a:noFill/>
                </a:ln>
                <a:solidFill>
                  <a:srgbClr val="A50021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Copper Chamber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5029920" y="180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Wiggler Chamber Concept I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8202240" y="2928600"/>
            <a:ext cx="0" cy="0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</p:cxnSp>
      <p:sp>
        <p:nvSpPr>
          <p:cNvPr id="12" name="Straight Connector 11"/>
          <p:cNvSpPr/>
          <p:nvPr/>
        </p:nvSpPr>
        <p:spPr>
          <a:xfrm flipH="1">
            <a:off x="6629400" y="1828800"/>
            <a:ext cx="914399" cy="685800"/>
          </a:xfrm>
          <a:prstGeom prst="line">
            <a:avLst/>
          </a:prstGeom>
          <a:noFill/>
          <a:ln w="36720">
            <a:solidFill>
              <a:srgbClr val="6B4794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3429000" y="1828800"/>
            <a:ext cx="4115160" cy="685800"/>
          </a:xfrm>
          <a:prstGeom prst="line">
            <a:avLst/>
          </a:prstGeom>
          <a:noFill/>
          <a:ln w="36720">
            <a:solidFill>
              <a:srgbClr val="6B4794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 flipV="1">
            <a:off x="5029200" y="3886200"/>
            <a:ext cx="1143000" cy="228600"/>
          </a:xfrm>
          <a:prstGeom prst="line">
            <a:avLst/>
          </a:prstGeom>
          <a:noFill/>
          <a:ln w="36720">
            <a:solidFill>
              <a:srgbClr val="008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1828800" y="3200400"/>
            <a:ext cx="228600" cy="114300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1829160" y="3200400"/>
            <a:ext cx="4800240" cy="114336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1371599"/>
            <a:ext cx="9143640" cy="1750679"/>
          </a:xfrm>
        </p:spPr>
        <p:txBody>
          <a:bodyPr wrap="square" tIns="45000" bIns="45000"/>
          <a:lstStyle>
            <a:def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defPPr>
            <a:lvl1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1pPr>
            <a:lvl2pPr marL="691920" marR="0" lvl="1" indent="-234720" algn="l" hangingPunct="1"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2120" algn="l"/>
                <a:tab pos="679320" algn="l"/>
                <a:tab pos="1136520" algn="l"/>
                <a:tab pos="1593719" algn="l"/>
                <a:tab pos="2050919" algn="l"/>
                <a:tab pos="2508120" algn="l"/>
                <a:tab pos="2965319" algn="l"/>
                <a:tab pos="3422520" algn="l"/>
                <a:tab pos="3879719" algn="l"/>
                <a:tab pos="4336920" algn="l"/>
                <a:tab pos="4794120" algn="l"/>
                <a:tab pos="5251320" algn="l"/>
                <a:tab pos="5708520" algn="l"/>
                <a:tab pos="6165720" algn="l"/>
                <a:tab pos="6622920" algn="l"/>
                <a:tab pos="7080120" algn="l"/>
                <a:tab pos="7537320" algn="l"/>
                <a:tab pos="7994520" algn="l"/>
                <a:tab pos="8451720" algn="l"/>
                <a:tab pos="890892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2pPr>
            <a:lvl3pPr marL="1143000" marR="0" lvl="2" indent="-228600" algn="l" hangingPunct="1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3pPr>
            <a:lvl4pPr marL="1600199" marR="0" lvl="3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4pPr>
            <a:lvl5pPr marL="2057400" marR="0" lvl="4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5pPr>
            <a:lvl6pPr marL="2057400" marR="0" lvl="5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6pPr>
            <a:lvl7pPr marL="2057400" marR="0" lvl="6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7pPr>
            <a:lvl8pPr marL="2057400" marR="0" lvl="7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8pPr>
            <a:lvl9pPr marL="1944000" marR="0" lvl="8" indent="-216000" algn="l" hangingPunct="1"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9pPr>
          </a:lstStyle>
          <a:p>
            <a:pPr marL="0" lvl="0" indent="0" algn="ctr">
              <a:spcBef>
                <a:spcPts val="638"/>
              </a:spcBef>
              <a:buNone/>
            </a:pPr>
            <a:r>
              <a:rPr lang="en-US" sz="2400">
                <a:solidFill>
                  <a:srgbClr val="800000"/>
                </a:solidFill>
                <a:latin typeface="Arial"/>
              </a:rPr>
              <a:t>We are considering a scenario where 2 wigglers with a quad in center are assembled as a unit and then installed.</a:t>
            </a:r>
          </a:p>
          <a:p>
            <a:pPr lvl="0" algn="ctr">
              <a:buNone/>
            </a:pPr>
            <a:r>
              <a:rPr lang="en-US" sz="2400">
                <a:solidFill>
                  <a:srgbClr val="800000"/>
                </a:solidFill>
                <a:latin typeface="Arial"/>
                <a:cs typeface="Arial"/>
              </a:rPr>
              <a:t>This would reduce the number of electrode chambers required.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503519"/>
            <a:ext cx="9143640" cy="2538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030280" y="216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Wiggler Chamber Concept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400799" y="360"/>
            <a:ext cx="2692080" cy="6893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DTC02 Layout</a:t>
            </a:r>
            <a:br>
              <a:rPr lang="en-GB" sz="2400" i="0">
                <a:latin typeface="Times new roman" pitchFamily="18"/>
              </a:rPr>
            </a:br>
            <a:r>
              <a:rPr lang="en-GB" sz="2400" i="0">
                <a:latin typeface="Times new roman" pitchFamily="18"/>
              </a:rPr>
              <a:t>(D.L.Rubin)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5760" y="740520"/>
            <a:ext cx="3510720" cy="54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2440" y="1005840"/>
            <a:ext cx="4421880" cy="520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Circumference  = 3238.681 m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Harmonic number =7022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710-m straights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~ 6 phase trombone cells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Sixty 2.1-m long wigglers: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	30-cm period, 14 poles</a:t>
            </a:r>
            <a:b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</a:b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	B</a:t>
            </a:r>
            <a:r>
              <a:rPr lang="en-US" sz="22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max</a:t>
            </a: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 = 2.16T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Space for 16 RF cavities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/>
            </a:r>
            <a:b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</a:b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The cryostats for upper and lower </a:t>
            </a:r>
            <a:b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</a:b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positron rings are interleaved.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1582560"/>
            <a:ext cx="8686800" cy="4398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0"/>
          <p:cNvSpPr/>
          <p:nvPr/>
        </p:nvSpPr>
        <p:spPr>
          <a:xfrm>
            <a:off x="6583679" y="1097280"/>
            <a:ext cx="2391839" cy="28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none" strike="noStrike" baseline="0">
                <a:ln>
                  <a:noFill/>
                </a:ln>
                <a:solidFill>
                  <a:srgbClr val="3333CC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Radial outside of ring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114800" y="-1800"/>
            <a:ext cx="502920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Aluminum Dipole Chamber Concept</a:t>
            </a:r>
          </a:p>
        </p:txBody>
      </p:sp>
      <p:sp>
        <p:nvSpPr>
          <p:cNvPr id="5" name="TextBox 10"/>
          <p:cNvSpPr/>
          <p:nvPr/>
        </p:nvSpPr>
        <p:spPr>
          <a:xfrm>
            <a:off x="182880" y="1097280"/>
            <a:ext cx="2391839" cy="28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="0" i="0" u="none" strike="noStrike" baseline="0">
                <a:ln>
                  <a:noFill/>
                </a:ln>
                <a:solidFill>
                  <a:srgbClr val="3333CC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Radial inside of ring</a:t>
            </a:r>
          </a:p>
        </p:txBody>
      </p:sp>
      <p:sp>
        <p:nvSpPr>
          <p:cNvPr id="6" name="TextBox 16"/>
          <p:cNvSpPr/>
          <p:nvPr/>
        </p:nvSpPr>
        <p:spPr>
          <a:xfrm>
            <a:off x="274320" y="5943600"/>
            <a:ext cx="3431880" cy="31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solidFill>
                  <a:srgbClr val="FF0000"/>
                </a:solidFill>
              </a:defRPr>
            </a:pPr>
            <a:r>
              <a:rPr lang="en-US" sz="2000" b="1" i="0" u="none" strike="noStrike" baseline="0">
                <a:ln>
                  <a:noFill/>
                </a:ln>
                <a:solidFill>
                  <a:srgbClr val="FF0000"/>
                </a:solidFill>
                <a:latin typeface="Arial" pitchFamily="34"/>
                <a:ea typeface="ＭＳ Ｐゴシック" pitchFamily="34"/>
                <a:cs typeface="ＭＳ Ｐゴシック" pitchFamily="34"/>
              </a:rPr>
              <a:t>Locations of NEG strips</a:t>
            </a:r>
          </a:p>
        </p:txBody>
      </p:sp>
      <p:sp>
        <p:nvSpPr>
          <p:cNvPr id="7" name="Straight Connector 6"/>
          <p:cNvSpPr/>
          <p:nvPr/>
        </p:nvSpPr>
        <p:spPr>
          <a:xfrm flipV="1">
            <a:off x="1829160" y="3886200"/>
            <a:ext cx="5028840" cy="201204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1829520" y="3657600"/>
            <a:ext cx="685080" cy="2240999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ＭＳ Ｐゴシック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143000"/>
            <a:ext cx="6248400" cy="4953000"/>
          </a:xfrm>
        </p:spPr>
        <p:txBody>
          <a:bodyPr wrap="square" tIns="45000" bIns="45000"/>
          <a:lstStyle>
            <a:def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defPPr>
            <a:lvl1pPr marL="291960" marR="0" lvl="0" indent="-291960" algn="l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64880" algn="l"/>
                <a:tab pos="622080" algn="l"/>
                <a:tab pos="1079280" algn="l"/>
                <a:tab pos="1536480" algn="l"/>
                <a:tab pos="1993680" algn="l"/>
                <a:tab pos="2450880" algn="l"/>
                <a:tab pos="2908080" algn="l"/>
                <a:tab pos="3365279" algn="l"/>
                <a:tab pos="3822479" algn="l"/>
                <a:tab pos="4279680" algn="l"/>
                <a:tab pos="4736880" algn="l"/>
                <a:tab pos="5194080" algn="l"/>
                <a:tab pos="5651279" algn="l"/>
                <a:tab pos="6108479" algn="l"/>
                <a:tab pos="6565680" algn="l"/>
                <a:tab pos="7022880" algn="l"/>
                <a:tab pos="7480079" algn="l"/>
                <a:tab pos="7937279" algn="l"/>
                <a:tab pos="8394480" algn="l"/>
                <a:tab pos="885168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1pPr>
            <a:lvl2pPr marL="691920" marR="0" lvl="1" indent="-234720" algn="l" hangingPunct="1"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2120" algn="l"/>
                <a:tab pos="679320" algn="l"/>
                <a:tab pos="1136520" algn="l"/>
                <a:tab pos="1593719" algn="l"/>
                <a:tab pos="2050919" algn="l"/>
                <a:tab pos="2508120" algn="l"/>
                <a:tab pos="2965319" algn="l"/>
                <a:tab pos="3422520" algn="l"/>
                <a:tab pos="3879719" algn="l"/>
                <a:tab pos="4336920" algn="l"/>
                <a:tab pos="4794120" algn="l"/>
                <a:tab pos="5251320" algn="l"/>
                <a:tab pos="5708520" algn="l"/>
                <a:tab pos="6165720" algn="l"/>
                <a:tab pos="6622920" algn="l"/>
                <a:tab pos="7080120" algn="l"/>
                <a:tab pos="7537320" algn="l"/>
                <a:tab pos="7994520" algn="l"/>
                <a:tab pos="8451720" algn="l"/>
                <a:tab pos="890892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2pPr>
            <a:lvl3pPr marL="1143000" marR="0" lvl="2" indent="-228600" algn="l" hangingPunct="1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3pPr>
            <a:lvl4pPr marL="1600199" marR="0" lvl="3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  <a:tab pos="8915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4pPr>
            <a:lvl5pPr marL="2057400" marR="0" lvl="4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5pPr>
            <a:lvl6pPr marL="2057400" marR="0" lvl="5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6pPr>
            <a:lvl7pPr marL="2057400" marR="0" lvl="6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7pPr>
            <a:lvl8pPr marL="2057400" marR="0" lvl="7" indent="-228600" algn="l" hangingPunct="1"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8pPr>
            <a:lvl9pPr marL="1944000" marR="0" lvl="8" indent="-216000" algn="l" hangingPunct="1"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28600" algn="l"/>
                <a:tab pos="685799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799" algn="l"/>
                <a:tab pos="80009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ＭＳ Ｐゴシック" pitchFamily="34"/>
              </a:defRPr>
            </a:lvl9pPr>
          </a:lstStyle>
          <a:p>
            <a:pPr marL="0" lvl="0" indent="0">
              <a:spcBef>
                <a:spcPts val="1440"/>
              </a:spcBef>
              <a:buSzPct val="82000"/>
              <a:buNone/>
            </a:pPr>
            <a:r>
              <a:rPr lang="en-US" sz="2400" b="1" dirty="0" smtClean="0">
                <a:solidFill>
                  <a:srgbClr val="B31B1B"/>
                </a:solidFill>
                <a:latin typeface="Arial"/>
              </a:rPr>
              <a:t>Tasks underway</a:t>
            </a:r>
          </a:p>
          <a:p>
            <a:pPr marL="451080" lvl="2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latin typeface="Arial"/>
                <a:cs typeface="Arial"/>
              </a:rPr>
              <a:t>Concepts for drift, </a:t>
            </a:r>
            <a:r>
              <a:rPr lang="en-US" sz="1600" dirty="0" err="1" smtClean="0">
                <a:latin typeface="Arial"/>
                <a:cs typeface="Arial"/>
              </a:rPr>
              <a:t>quadrupole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err="1" smtClean="0">
                <a:latin typeface="Arial"/>
                <a:cs typeface="Arial"/>
              </a:rPr>
              <a:t>sextupole</a:t>
            </a:r>
            <a:r>
              <a:rPr lang="en-US" sz="1600" dirty="0" smtClean="0">
                <a:latin typeface="Arial"/>
                <a:cs typeface="Arial"/>
              </a:rPr>
              <a:t> chambers in arcs</a:t>
            </a:r>
          </a:p>
          <a:p>
            <a:pPr marL="451080" lvl="2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latin typeface="Arial"/>
                <a:cs typeface="Arial"/>
              </a:rPr>
              <a:t>Pumping requirements for straights</a:t>
            </a:r>
          </a:p>
          <a:p>
            <a:pPr marL="457199" lvl="3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Will in-situ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bakeout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of chambers in the straights be required?</a:t>
            </a:r>
          </a:p>
          <a:p>
            <a:pPr marL="457199" lvl="3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What are our options?</a:t>
            </a:r>
          </a:p>
          <a:p>
            <a:pPr marL="451080" lvl="2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latin typeface="Arial"/>
                <a:cs typeface="Arial"/>
              </a:rPr>
              <a:t>Full ring wall profile for EC simulations</a:t>
            </a:r>
          </a:p>
          <a:p>
            <a:pPr marL="0" lvl="0" indent="0">
              <a:spcBef>
                <a:spcPts val="1440"/>
              </a:spcBef>
              <a:buSzPct val="82000"/>
              <a:buNone/>
            </a:pPr>
            <a:r>
              <a:rPr lang="en-US" sz="2400" b="1" dirty="0" smtClean="0">
                <a:solidFill>
                  <a:srgbClr val="B31B1B"/>
                </a:solidFill>
                <a:latin typeface="Arial"/>
                <a:cs typeface="Arial"/>
              </a:rPr>
              <a:t>Tasks to do</a:t>
            </a:r>
          </a:p>
          <a:p>
            <a:pPr marL="451080" lvl="2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latin typeface="Arial"/>
                <a:cs typeface="Arial"/>
              </a:rPr>
              <a:t>Photon stop &amp; masks conceptual design in wiggler region</a:t>
            </a:r>
          </a:p>
          <a:p>
            <a:pPr marL="451080" lvl="2" indent="0">
              <a:spcBef>
                <a:spcPts val="1440"/>
              </a:spcBef>
              <a:buSzPct val="82000"/>
              <a:buNone/>
            </a:pPr>
            <a:r>
              <a:rPr lang="en-US" sz="1600" dirty="0" smtClean="0">
                <a:latin typeface="Arial"/>
                <a:cs typeface="Arial"/>
              </a:rPr>
              <a:t>Full system concept for costing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00799" y="1660319"/>
            <a:ext cx="2717280" cy="2604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030280" y="2160"/>
            <a:ext cx="406404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Vacuum System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720" y="2086560"/>
            <a:ext cx="2686680" cy="2485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Cell  length  = 10.93m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Bend length =   3.0m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75 cells/arc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42480" y="877679"/>
            <a:ext cx="6400799" cy="52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943600" y="360"/>
            <a:ext cx="3149279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Arc Cell - FDBDF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/>
          <p:nvPr/>
        </p:nvSpPr>
        <p:spPr>
          <a:xfrm>
            <a:off x="2209680" y="1066680"/>
            <a:ext cx="722880" cy="52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Arc</a:t>
            </a:r>
          </a:p>
        </p:txBody>
      </p:sp>
      <p:sp>
        <p:nvSpPr>
          <p:cNvPr id="3" name="TextBox 7"/>
          <p:cNvSpPr/>
          <p:nvPr/>
        </p:nvSpPr>
        <p:spPr>
          <a:xfrm>
            <a:off x="3505319" y="1077119"/>
            <a:ext cx="1421640" cy="95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Wig-RF</a:t>
            </a:r>
          </a:p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Straight</a:t>
            </a:r>
          </a:p>
        </p:txBody>
      </p:sp>
      <p:sp>
        <p:nvSpPr>
          <p:cNvPr id="4" name="TextBox 8"/>
          <p:cNvSpPr/>
          <p:nvPr/>
        </p:nvSpPr>
        <p:spPr>
          <a:xfrm>
            <a:off x="6807600" y="1066680"/>
            <a:ext cx="1421640" cy="95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Inj-Ext</a:t>
            </a:r>
          </a:p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Straight</a:t>
            </a:r>
          </a:p>
        </p:txBody>
      </p:sp>
      <p:sp>
        <p:nvSpPr>
          <p:cNvPr id="5" name="TextBox 9"/>
          <p:cNvSpPr/>
          <p:nvPr/>
        </p:nvSpPr>
        <p:spPr>
          <a:xfrm>
            <a:off x="5525280" y="1066680"/>
            <a:ext cx="722880" cy="52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Arc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3400" y="762120"/>
            <a:ext cx="7984440" cy="5613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29200" y="0"/>
            <a:ext cx="4114800" cy="7315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DTC02 Lattice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0"/>
            <a:ext cx="2971800" cy="7315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RF Cells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22960" y="762120"/>
            <a:ext cx="7498080" cy="54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2880" y="183240"/>
            <a:ext cx="3200400" cy="595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ＭＳ Ｐゴシック" pitchFamily="34"/>
                <a:cs typeface="ＭＳ Ｐゴシック" pitchFamily="34"/>
              </a:rPr>
              <a:t>Extraction Straight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6160" y="796319"/>
            <a:ext cx="7765560" cy="552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257800" y="720"/>
            <a:ext cx="383508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Injection Straight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50240" y="841319"/>
            <a:ext cx="7643520" cy="54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0319" y="914400"/>
            <a:ext cx="768096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389120" y="0"/>
            <a:ext cx="452088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>
                <a:latin typeface="Times new roman" pitchFamily="18"/>
              </a:rPr>
              <a:t>Circumference-Changing Chicane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182880" y="1280159"/>
            <a:ext cx="3017520" cy="49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ＭＳ Ｐゴシック" pitchFamily="34"/>
                <a:cs typeface="Arial Unicode MS" pitchFamily="34"/>
              </a:rPr>
              <a:t>Wiggler parameters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14 poles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30-cm period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Wiggler length =  2.1m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Cell length = 7.56 m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30 wiggler cells</a:t>
            </a:r>
          </a:p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ＭＳ Ｐゴシック" pitchFamily="34"/>
              <a:cs typeface="Arial Unicode MS" pitchFamily="34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4908600" y="2373120"/>
            <a:ext cx="1497959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ＭＳ Ｐゴシック" pitchFamily="34"/>
                <a:cs typeface="Arial Unicode MS" pitchFamily="34"/>
              </a:rPr>
              <a:t>2 wiggler cells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37559" y="1600200"/>
            <a:ext cx="5714640" cy="41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715000" y="720"/>
            <a:ext cx="3377880" cy="68579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2400" i="0" dirty="0">
                <a:latin typeface="Times new roman" pitchFamily="18"/>
              </a:rPr>
              <a:t>Wiggler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47235</TotalTime>
  <Words>697</Words>
  <Application>Microsoft Office PowerPoint</Application>
  <PresentationFormat>On-screen Show (4:3)</PresentationFormat>
  <Paragraphs>192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</vt:lpstr>
      <vt:lpstr>Title1</vt:lpstr>
      <vt:lpstr>Default 2</vt:lpstr>
      <vt:lpstr>Default 1</vt:lpstr>
      <vt:lpstr>Slide 1</vt:lpstr>
      <vt:lpstr>DTC02 Layout (D.L.Rubin)</vt:lpstr>
      <vt:lpstr>Arc Cell - FDBDF</vt:lpstr>
      <vt:lpstr>Slide 4</vt:lpstr>
      <vt:lpstr>Slide 5</vt:lpstr>
      <vt:lpstr>Slide 6</vt:lpstr>
      <vt:lpstr>Injection Straight</vt:lpstr>
      <vt:lpstr>Circumference-Changing Chicane</vt:lpstr>
      <vt:lpstr>Wiggler Cells</vt:lpstr>
      <vt:lpstr> DTC02 Parameters</vt:lpstr>
      <vt:lpstr>RF Cavities</vt:lpstr>
      <vt:lpstr>Dynamic Aperture 5 Hz</vt:lpstr>
      <vt:lpstr>Dynamic Aperture 10 Hz</vt:lpstr>
      <vt:lpstr>Magnet Count (Damping Ring)</vt:lpstr>
      <vt:lpstr>Damping Wiggler Redesign</vt:lpstr>
      <vt:lpstr>Wiggler Field Analytic Form for Symplectic Tracking</vt:lpstr>
      <vt:lpstr>Vacuum System Design Effort</vt:lpstr>
      <vt:lpstr>Wiggler Chamber Concept I</vt:lpstr>
      <vt:lpstr>Wiggler Chamber Concept II</vt:lpstr>
      <vt:lpstr>Aluminum Dipole Chamber Concept</vt:lpstr>
      <vt:lpstr>Vacuum System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Damping Ring Design Status - LCWS11</dc:title>
  <cp:lastModifiedBy>Your User Name</cp:lastModifiedBy>
  <cp:revision>1033</cp:revision>
  <cp:lastPrinted>2010-03-01T13:24:33Z</cp:lastPrinted>
  <dcterms:created xsi:type="dcterms:W3CDTF">2010-03-02T10:23:46Z</dcterms:created>
  <dcterms:modified xsi:type="dcterms:W3CDTF">2011-09-27T09:59:25Z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