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68" r:id="rId4"/>
    <p:sldId id="274" r:id="rId5"/>
    <p:sldId id="278" r:id="rId6"/>
    <p:sldId id="279" r:id="rId7"/>
    <p:sldId id="280" r:id="rId8"/>
    <p:sldId id="281" r:id="rId9"/>
    <p:sldId id="275" r:id="rId10"/>
    <p:sldId id="257" r:id="rId11"/>
    <p:sldId id="277" r:id="rId12"/>
    <p:sldId id="267" r:id="rId13"/>
    <p:sldId id="276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248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720D9-278A-4542-BEDA-29E683BB7143}" type="datetimeFigureOut">
              <a:rPr lang="en-US" smtClean="0"/>
              <a:t>7/5/11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34C42-BCF2-3A4D-9793-2EC037BDE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9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34C42-BCF2-3A4D-9793-2EC037BDEB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23F4E-BF67-154F-A8FF-70D3D98C36F8}" type="datetimeFigureOut">
              <a:rPr lang="en-US" smtClean="0"/>
              <a:pPr/>
              <a:t>7/5/11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smtClean="0"/>
              <a:t>3.242 </a:t>
            </a:r>
            <a:r>
              <a:rPr lang="en-US" dirty="0" smtClean="0"/>
              <a:t>km DTC Lattice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 July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D. Rubin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9028" y="-124252"/>
            <a:ext cx="8666178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000" dirty="0" smtClean="0"/>
              <a:t>DTC01</a:t>
            </a:r>
            <a:endParaRPr lang="en-US" sz="3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901797"/>
              </p:ext>
            </p:extLst>
          </p:nvPr>
        </p:nvGraphicFramePr>
        <p:xfrm>
          <a:off x="581502" y="874444"/>
          <a:ext cx="8038449" cy="56650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387381"/>
                <a:gridCol w="1449550"/>
                <a:gridCol w="1663359"/>
                <a:gridCol w="1538159"/>
              </a:tblGrid>
              <a:tr h="422089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baseline="0" dirty="0" smtClean="0"/>
                        <a:t> Hz(Low)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Hz (Low)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Hz (High)</a:t>
                      </a:r>
                    </a:p>
                  </a:txBody>
                  <a:tcPr/>
                </a:tc>
              </a:tr>
              <a:tr h="422089">
                <a:tc>
                  <a:txBody>
                    <a:bodyPr/>
                    <a:lstStyle/>
                    <a:p>
                      <a:r>
                        <a:rPr lang="en-US" dirty="0" smtClean="0"/>
                        <a:t>Circumference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3.248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3.248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3.248 km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</a:t>
                      </a:r>
                      <a:r>
                        <a:rPr lang="en-US" baseline="0" dirty="0" smtClean="0"/>
                        <a:t>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 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τ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err="1" smtClean="0"/>
                        <a:t>τ</a:t>
                      </a:r>
                      <a:r>
                        <a:rPr lang="en-US" baseline="-25000" dirty="0" err="1" smtClean="0"/>
                        <a:t>y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[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Τ</a:t>
                      </a:r>
                      <a:r>
                        <a:rPr lang="en-US" baseline="-25000" dirty="0" smtClean="0"/>
                        <a:t>z </a:t>
                      </a:r>
                      <a:r>
                        <a:rPr lang="en-US" baseline="0" dirty="0" smtClean="0"/>
                        <a:t>[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]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σ</a:t>
                      </a:r>
                      <a:r>
                        <a:rPr lang="en-US" baseline="-25000" dirty="0" err="1" smtClean="0"/>
                        <a:t>s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[mm]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σ</a:t>
                      </a:r>
                      <a:r>
                        <a:rPr lang="en-US" baseline="-25000" dirty="0" err="1" smtClean="0"/>
                        <a:t>δ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0.11%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0.11%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α</a:t>
                      </a:r>
                      <a:r>
                        <a:rPr lang="en-US" baseline="-25000" dirty="0" smtClean="0"/>
                        <a:t>p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 X 10</a:t>
                      </a:r>
                      <a:r>
                        <a:rPr lang="en-US" baseline="30000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3.3 X 10</a:t>
                      </a:r>
                      <a:r>
                        <a:rPr lang="en-US" baseline="30000" dirty="0" smtClean="0"/>
                        <a:t>-4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3.3 X 10</a:t>
                      </a:r>
                      <a:r>
                        <a:rPr lang="en-US" baseline="30000" dirty="0" smtClean="0"/>
                        <a:t>-4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γ</a:t>
                      </a:r>
                      <a:r>
                        <a:rPr lang="en-US" dirty="0" err="1" smtClean="0"/>
                        <a:t>ε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 [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err="1" smtClean="0"/>
                        <a:t>μm</a:t>
                      </a:r>
                      <a:r>
                        <a:rPr lang="en-US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4.6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 [MV] (12 cavities) Total/Per </a:t>
                      </a:r>
                      <a:r>
                        <a:rPr lang="en-US" dirty="0" err="1" smtClean="0"/>
                        <a:t>cav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19.7/1.64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/1.17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14/1.17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ξ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ξ</a:t>
                      </a:r>
                      <a:r>
                        <a:rPr lang="en-US" baseline="-25000" dirty="0" err="1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50.9/-44.1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51.3/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43.3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51.3/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43.3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Wigglers-  </a:t>
                      </a: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cells</a:t>
                      </a:r>
                      <a:r>
                        <a:rPr lang="en-US" dirty="0" err="1" smtClean="0"/>
                        <a:t>@B</a:t>
                      </a:r>
                      <a:r>
                        <a:rPr lang="en-US" dirty="0" smtClean="0"/>
                        <a:t>[T]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27@2.1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27@1.5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27@1.5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loss/turn [MeV]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sextupoles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3.34/</a:t>
                      </a:r>
                      <a:r>
                        <a:rPr lang="en-US" dirty="0" smtClean="0"/>
                        <a:t>-4.34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3.34/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4.23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3.34/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4.23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Power/RF coupler @400mA [kW]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6454" y="2154642"/>
            <a:ext cx="5149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lattice can accommodate 16 RF cavities</a:t>
            </a:r>
          </a:p>
          <a:p>
            <a:r>
              <a:rPr lang="en-US" dirty="0" smtClean="0"/>
              <a:t>If we assume 12 then</a:t>
            </a:r>
          </a:p>
          <a:p>
            <a:r>
              <a:rPr lang="en-US" dirty="0"/>
              <a:t> </a:t>
            </a:r>
            <a:r>
              <a:rPr lang="en-US" dirty="0" smtClean="0"/>
              <a:t>    Voltage/ cavity in 10Hz mode is 1.64 </a:t>
            </a:r>
          </a:p>
          <a:p>
            <a:r>
              <a:rPr lang="en-US" dirty="0"/>
              <a:t> </a:t>
            </a:r>
            <a:r>
              <a:rPr lang="en-US" dirty="0" smtClean="0"/>
              <a:t>    Power/coupler in 5Hz, high power mode is 300kW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29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2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aperture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5 Hz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9765" y="5094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10718" y="6089310"/>
            <a:ext cx="739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Periodic type wiggler model, includes vertical focusing and cubic nonlinearity </a:t>
            </a:r>
            <a:endParaRPr lang="en-US" i="1" dirty="0"/>
          </a:p>
        </p:txBody>
      </p:sp>
      <p:pic>
        <p:nvPicPr>
          <p:cNvPr id="3" name="Picture 2" descr="d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700" y="51030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2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5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aperture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10 Hz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9765" y="5094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10718" y="6089310"/>
            <a:ext cx="739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Periodic type wiggler model, includes vertical focusing and cubic nonlinearity </a:t>
            </a:r>
            <a:endParaRPr lang="en-US" i="1" dirty="0"/>
          </a:p>
        </p:txBody>
      </p:sp>
      <p:pic>
        <p:nvPicPr>
          <p:cNvPr id="5" name="Picture 4" descr="d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3559" y="498606"/>
            <a:ext cx="5052518" cy="653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33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 count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51345"/>
              </p:ext>
            </p:extLst>
          </p:nvPr>
        </p:nvGraphicFramePr>
        <p:xfrm>
          <a:off x="895832" y="1639437"/>
          <a:ext cx="7332022" cy="386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2948"/>
                <a:gridCol w="1381074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Length[m]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Arc Dipoles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2.28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Circumference changing</a:t>
                      </a:r>
                      <a:r>
                        <a:rPr lang="en-US" baseline="0" dirty="0" smtClean="0"/>
                        <a:t> chicane dipoles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2.68 </a:t>
                      </a:r>
                      <a:r>
                        <a:rPr lang="en-US" dirty="0" err="1" smtClean="0"/>
                        <a:t>kG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dipoles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</a:t>
                      </a:r>
                      <a:r>
                        <a:rPr lang="en-US" dirty="0" smtClean="0"/>
                        <a:t>2.28 </a:t>
                      </a:r>
                      <a:r>
                        <a:rPr lang="en-US" dirty="0" err="1" smtClean="0"/>
                        <a:t>kG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Arc </a:t>
                      </a:r>
                      <a:r>
                        <a:rPr lang="en-US" dirty="0" err="1" smtClean="0"/>
                        <a:t>Quadrupoles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0.6 m</a:t>
                      </a:r>
                      <a:r>
                        <a:rPr lang="en-US" baseline="30000" dirty="0" smtClean="0"/>
                        <a:t>-2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Quadrupoles</a:t>
                      </a:r>
                      <a:r>
                        <a:rPr lang="en-US" dirty="0" smtClean="0"/>
                        <a:t> in dispersion suppressor and straights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0.55 m</a:t>
                      </a:r>
                      <a:r>
                        <a:rPr lang="en-US" baseline="30000" dirty="0" smtClean="0"/>
                        <a:t>-2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Sextupoles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4.34 m</a:t>
                      </a:r>
                      <a:r>
                        <a:rPr lang="en-US" baseline="30000" dirty="0" smtClean="0"/>
                        <a:t>-3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 cavities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1.64MV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Wigglers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9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DTC01 layout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86817" y="3540872"/>
            <a:ext cx="475149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</a:t>
            </a:r>
            <a:r>
              <a:rPr lang="en-US" dirty="0" smtClean="0"/>
              <a:t>ircumference  = 3242.9m, 712m straights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~ 6 phase trombone cells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54</a:t>
            </a:r>
            <a:r>
              <a:rPr lang="en-US" dirty="0" smtClean="0"/>
              <a:t> – 1.92m long wigglers</a:t>
            </a:r>
          </a:p>
          <a:p>
            <a:r>
              <a:rPr lang="en-US" dirty="0"/>
              <a:t> </a:t>
            </a:r>
            <a:r>
              <a:rPr lang="en-US" dirty="0" smtClean="0"/>
              <a:t>      wiggler period  = 32cm</a:t>
            </a:r>
          </a:p>
          <a:p>
            <a:r>
              <a:rPr lang="en-US" dirty="0"/>
              <a:t> </a:t>
            </a:r>
            <a:r>
              <a:rPr lang="en-US" dirty="0" smtClean="0"/>
              <a:t>      12-poles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max</a:t>
            </a:r>
            <a:r>
              <a:rPr lang="en-US" dirty="0" smtClean="0"/>
              <a:t> = 2.1T</a:t>
            </a:r>
            <a:endParaRPr lang="en-US" dirty="0"/>
          </a:p>
          <a:p>
            <a:r>
              <a:rPr lang="en-US" dirty="0" smtClean="0"/>
              <a:t>4. </a:t>
            </a:r>
            <a:r>
              <a:rPr lang="en-US" dirty="0" smtClean="0"/>
              <a:t>Space for 16 RF cavities</a:t>
            </a:r>
          </a:p>
          <a:p>
            <a:r>
              <a:rPr lang="en-US" dirty="0"/>
              <a:t> </a:t>
            </a:r>
            <a:r>
              <a:rPr lang="en-US" dirty="0" smtClean="0"/>
              <a:t>       Cryostats for upper and lower positron rings</a:t>
            </a:r>
          </a:p>
          <a:p>
            <a:r>
              <a:rPr lang="en-US" dirty="0"/>
              <a:t> </a:t>
            </a:r>
            <a:r>
              <a:rPr lang="en-US" dirty="0" smtClean="0"/>
              <a:t>       are interleaved </a:t>
            </a:r>
          </a:p>
        </p:txBody>
      </p:sp>
      <p:pic>
        <p:nvPicPr>
          <p:cNvPr id="3" name="Picture 2" descr="ring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7" y="834583"/>
            <a:ext cx="3695700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7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cell - FDBDF </a:t>
            </a:r>
            <a:endParaRPr lang="en-US" dirty="0"/>
          </a:p>
        </p:txBody>
      </p:sp>
      <p:pic>
        <p:nvPicPr>
          <p:cNvPr id="7" name="Picture 6" descr="beta_eta_element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83177" y="458453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793" y="2086601"/>
            <a:ext cx="2263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Cell  length = 10.93m</a:t>
            </a:r>
          </a:p>
          <a:p>
            <a:r>
              <a:rPr lang="en-US" dirty="0" smtClean="0"/>
              <a:t>Bend length = 3.0m</a:t>
            </a:r>
          </a:p>
          <a:p>
            <a:r>
              <a:rPr lang="en-US" dirty="0" smtClean="0"/>
              <a:t>75 cells/arc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3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DTC01 lattice functions</a:t>
            </a:r>
            <a:endParaRPr lang="en-US" dirty="0"/>
          </a:p>
        </p:txBody>
      </p:sp>
      <p:pic>
        <p:nvPicPr>
          <p:cNvPr id="4" name="Picture 3" descr="beta_eta_nomag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41420" y="30618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36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cells</a:t>
            </a:r>
            <a:endParaRPr lang="en-US" dirty="0"/>
          </a:p>
        </p:txBody>
      </p:sp>
      <p:pic>
        <p:nvPicPr>
          <p:cNvPr id="3" name="Picture 2" descr="rf_beta_element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60" y="1179360"/>
            <a:ext cx="710004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39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Extraction straight</a:t>
            </a:r>
            <a:endParaRPr lang="en-US" dirty="0"/>
          </a:p>
        </p:txBody>
      </p:sp>
      <p:pic>
        <p:nvPicPr>
          <p:cNvPr id="3" name="Picture 2" descr="ext_beta_element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19" y="1417638"/>
            <a:ext cx="710004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 straight</a:t>
            </a:r>
            <a:endParaRPr lang="en-US" dirty="0"/>
          </a:p>
        </p:txBody>
      </p:sp>
      <p:pic>
        <p:nvPicPr>
          <p:cNvPr id="3" name="Picture 2" descr="inj_beta_element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04" y="1213401"/>
            <a:ext cx="710004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40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Circumference changing chicane</a:t>
            </a:r>
            <a:endParaRPr lang="en-US" dirty="0"/>
          </a:p>
        </p:txBody>
      </p:sp>
      <p:pic>
        <p:nvPicPr>
          <p:cNvPr id="3" name="Picture 2" descr="beta_eta_cch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04300" y="63504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75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43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wiggler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41866" y="1895932"/>
            <a:ext cx="247450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32cm wiggler </a:t>
            </a:r>
            <a:r>
              <a:rPr lang="en-US" dirty="0" err="1" smtClean="0"/>
              <a:t>params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12 poles</a:t>
            </a:r>
          </a:p>
          <a:p>
            <a:r>
              <a:rPr lang="en-US" dirty="0" smtClean="0"/>
              <a:t>32cm period</a:t>
            </a:r>
          </a:p>
          <a:p>
            <a:r>
              <a:rPr lang="en-US" dirty="0"/>
              <a:t> </a:t>
            </a:r>
            <a:r>
              <a:rPr lang="en-US" dirty="0" smtClean="0"/>
              <a:t>Wiggler length = </a:t>
            </a:r>
            <a:r>
              <a:rPr lang="en-US" dirty="0"/>
              <a:t> </a:t>
            </a:r>
            <a:r>
              <a:rPr lang="en-US" dirty="0" smtClean="0"/>
              <a:t>1.92m</a:t>
            </a:r>
            <a:endParaRPr lang="en-US" dirty="0" smtClean="0"/>
          </a:p>
          <a:p>
            <a:r>
              <a:rPr lang="en-US" dirty="0" smtClean="0"/>
              <a:t>Cell length = 7.56 m</a:t>
            </a:r>
          </a:p>
          <a:p>
            <a:endParaRPr lang="en-US" dirty="0" smtClean="0"/>
          </a:p>
          <a:p>
            <a:r>
              <a:rPr lang="en-US" dirty="0" smtClean="0"/>
              <a:t>27 wiggler cells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08463" y="2373209"/>
            <a:ext cx="213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2-32cm wiggler cells</a:t>
            </a:r>
            <a:endParaRPr lang="en-US" dirty="0"/>
          </a:p>
        </p:txBody>
      </p:sp>
      <p:pic>
        <p:nvPicPr>
          <p:cNvPr id="8" name="Picture 7" descr="beta_eta_wigcell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55654" y="721140"/>
            <a:ext cx="4298948" cy="556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80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41338</TotalTime>
  <Words>422</Words>
  <Application>Microsoft Macintosh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DR 3.242 km DTC Lattice</vt:lpstr>
      <vt:lpstr>DTC01 layout</vt:lpstr>
      <vt:lpstr>Arc cell - FDBDF </vt:lpstr>
      <vt:lpstr>DTC01 lattice functions</vt:lpstr>
      <vt:lpstr>RF cells</vt:lpstr>
      <vt:lpstr>Extraction straight</vt:lpstr>
      <vt:lpstr>Injection straight</vt:lpstr>
      <vt:lpstr>Circumference changing chicane</vt:lpstr>
      <vt:lpstr>wiggler</vt:lpstr>
      <vt:lpstr> DTC01</vt:lpstr>
      <vt:lpstr>RF</vt:lpstr>
      <vt:lpstr>Dynamic aperture  5 Hz</vt:lpstr>
      <vt:lpstr>Dynamic aperture  10 Hz</vt:lpstr>
      <vt:lpstr>Magnet count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3.2 km Lattice Requirements</dc:title>
  <dc:creator>Office 2004 Test Drive User</dc:creator>
  <cp:lastModifiedBy>David Rubin</cp:lastModifiedBy>
  <cp:revision>128</cp:revision>
  <dcterms:created xsi:type="dcterms:W3CDTF">2011-01-10T09:13:30Z</dcterms:created>
  <dcterms:modified xsi:type="dcterms:W3CDTF">2011-07-06T19:58:13Z</dcterms:modified>
</cp:coreProperties>
</file>