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69" r:id="rId3"/>
    <p:sldId id="268" r:id="rId4"/>
    <p:sldId id="274" r:id="rId5"/>
    <p:sldId id="278" r:id="rId6"/>
    <p:sldId id="279" r:id="rId7"/>
    <p:sldId id="280" r:id="rId8"/>
    <p:sldId id="281" r:id="rId9"/>
    <p:sldId id="275" r:id="rId10"/>
    <p:sldId id="257" r:id="rId11"/>
    <p:sldId id="277" r:id="rId12"/>
    <p:sldId id="267" r:id="rId13"/>
    <p:sldId id="276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2" d="100"/>
          <a:sy n="112" d="100"/>
        </p:scale>
        <p:origin x="-72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720D9-278A-4542-BEDA-29E683BB7143}" type="datetimeFigureOut">
              <a:rPr lang="en-US" smtClean="0"/>
              <a:t>9/22/11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34C42-BCF2-3A4D-9793-2EC037BDEB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69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34C42-BCF2-3A4D-9793-2EC037BDEB9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03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23F4E-BF67-154F-A8FF-70D3D98C36F8}" type="datetimeFigureOut">
              <a:rPr lang="en-US" smtClean="0"/>
              <a:pPr/>
              <a:t>9/22/11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6B13D-0316-0B43-A718-460E40FF8D8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 </a:t>
            </a:r>
            <a:r>
              <a:rPr lang="en-US" dirty="0" smtClean="0"/>
              <a:t>3.238km DTC02 </a:t>
            </a:r>
            <a:r>
              <a:rPr lang="en-US" dirty="0" smtClean="0"/>
              <a:t>Lattice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23</a:t>
            </a:r>
            <a:r>
              <a:rPr lang="en-US" dirty="0" smtClean="0"/>
              <a:t> September </a:t>
            </a:r>
            <a:r>
              <a:rPr lang="en-US" dirty="0" smtClean="0"/>
              <a:t>2011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9028" y="-124252"/>
            <a:ext cx="8666178" cy="11430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</a:t>
            </a:r>
            <a:r>
              <a:rPr lang="en-US" sz="3000" dirty="0" smtClean="0"/>
              <a:t>DTC02</a:t>
            </a:r>
            <a:endParaRPr lang="en-US" sz="3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639260"/>
              </p:ext>
            </p:extLst>
          </p:nvPr>
        </p:nvGraphicFramePr>
        <p:xfrm>
          <a:off x="581502" y="874444"/>
          <a:ext cx="8038449" cy="5665098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387381"/>
                <a:gridCol w="1449550"/>
                <a:gridCol w="1663359"/>
                <a:gridCol w="1538159"/>
              </a:tblGrid>
              <a:tr h="422089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</a:t>
                      </a:r>
                      <a:r>
                        <a:rPr lang="en-US" baseline="0" dirty="0" smtClean="0"/>
                        <a:t> Hz(Low)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Hz (Low)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Hz (High)</a:t>
                      </a:r>
                    </a:p>
                  </a:txBody>
                  <a:tcPr/>
                </a:tc>
              </a:tr>
              <a:tr h="422089">
                <a:tc>
                  <a:txBody>
                    <a:bodyPr/>
                    <a:lstStyle/>
                    <a:p>
                      <a:r>
                        <a:rPr lang="en-US" dirty="0" smtClean="0"/>
                        <a:t>Circumference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3.23868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3.23868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km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3.23868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km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</a:t>
                      </a:r>
                      <a:r>
                        <a:rPr lang="en-US" baseline="0" dirty="0" smtClean="0"/>
                        <a:t> frequency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650 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650MHz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650 MHz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τ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dirty="0" err="1" smtClean="0"/>
                        <a:t>τ</a:t>
                      </a:r>
                      <a:r>
                        <a:rPr lang="en-US" baseline="-25000" dirty="0" err="1" smtClean="0"/>
                        <a:t>y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ms</a:t>
                      </a:r>
                      <a:r>
                        <a:rPr lang="en-US" baseline="0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Τ</a:t>
                      </a:r>
                      <a:r>
                        <a:rPr lang="en-US" baseline="-25000" dirty="0" smtClean="0"/>
                        <a:t>z </a:t>
                      </a:r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ms</a:t>
                      </a:r>
                      <a:r>
                        <a:rPr lang="en-US" baseline="0" dirty="0" smtClean="0"/>
                        <a:t>]</a:t>
                      </a:r>
                      <a:endParaRPr lang="en-US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σ</a:t>
                      </a:r>
                      <a:r>
                        <a:rPr lang="en-US" baseline="-25000" dirty="0" err="1" smtClean="0"/>
                        <a:t>s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[mm]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σ</a:t>
                      </a:r>
                      <a:r>
                        <a:rPr lang="en-US" baseline="-25000" dirty="0" err="1" smtClean="0"/>
                        <a:t>δ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0.134%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0.11%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0.11%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α</a:t>
                      </a:r>
                      <a:r>
                        <a:rPr lang="en-US" baseline="-25000" dirty="0" smtClean="0"/>
                        <a:t>p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 X 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3.3 X 10</a:t>
                      </a:r>
                      <a:r>
                        <a:rPr lang="en-US" baseline="30000" dirty="0" smtClean="0"/>
                        <a:t>-4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3.3 X 10</a:t>
                      </a:r>
                      <a:r>
                        <a:rPr lang="en-US" baseline="30000" dirty="0" smtClean="0"/>
                        <a:t>-4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 smtClean="0"/>
                        <a:t>γ</a:t>
                      </a:r>
                      <a:r>
                        <a:rPr lang="en-US" dirty="0" err="1" smtClean="0"/>
                        <a:t>ε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-25000" dirty="0" smtClean="0"/>
                        <a:t> </a:t>
                      </a:r>
                      <a:r>
                        <a:rPr lang="en-US" dirty="0" err="1" smtClean="0"/>
                        <a:t>μm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4.6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5.4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5.4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 [MV] (12 cavities) Total/Per </a:t>
                      </a:r>
                      <a:r>
                        <a:rPr lang="en-US" dirty="0" err="1" smtClean="0"/>
                        <a:t>cav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19.7/1.64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 /1.17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14/1.17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ξ</a:t>
                      </a:r>
                      <a:r>
                        <a:rPr lang="en-US" baseline="-25000" dirty="0" err="1" smtClean="0"/>
                        <a:t>x</a:t>
                      </a:r>
                      <a:r>
                        <a:rPr lang="en-US" dirty="0" smtClean="0"/>
                        <a:t>/</a:t>
                      </a:r>
                      <a:r>
                        <a:rPr lang="en-US" dirty="0" err="1" smtClean="0"/>
                        <a:t>ξ</a:t>
                      </a:r>
                      <a:r>
                        <a:rPr lang="en-US" baseline="-25000" dirty="0" err="1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-50.9/-44.1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-51.3/-43.3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-51.3/-43.3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Wigglers-  </a:t>
                      </a:r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cells</a:t>
                      </a:r>
                      <a:r>
                        <a:rPr lang="en-US" dirty="0" err="1" smtClean="0"/>
                        <a:t>@B</a:t>
                      </a:r>
                      <a:r>
                        <a:rPr lang="en-US" dirty="0" smtClean="0"/>
                        <a:t>[T]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30@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2.1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27@1.5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27@1.5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Energy loss/turn [MeV]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sextupoles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3.34/-4.34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3.34/-4.23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3.34/-4.23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Power/RF coupler @400mA [kW]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16454" y="2154642"/>
            <a:ext cx="51497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lattice can accommodate 16 RF cavities</a:t>
            </a:r>
          </a:p>
          <a:p>
            <a:r>
              <a:rPr lang="en-US" dirty="0" smtClean="0"/>
              <a:t>If we assume 12 then</a:t>
            </a:r>
          </a:p>
          <a:p>
            <a:r>
              <a:rPr lang="en-US" dirty="0"/>
              <a:t> </a:t>
            </a:r>
            <a:r>
              <a:rPr lang="en-US" dirty="0" smtClean="0"/>
              <a:t>    Voltage/ cavity in 10Hz mode is 1.64 </a:t>
            </a:r>
          </a:p>
          <a:p>
            <a:r>
              <a:rPr lang="en-US" dirty="0"/>
              <a:t> </a:t>
            </a:r>
            <a:r>
              <a:rPr lang="en-US" dirty="0" smtClean="0"/>
              <a:t>    Power/coupler in 5Hz, high power mode is 300kW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029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2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Dynamic aperture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5 Hz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29765" y="50949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410718" y="6089310"/>
            <a:ext cx="7391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Periodic type wiggler model, includes vertical focusing and cubic nonlinearity </a:t>
            </a:r>
            <a:endParaRPr lang="en-US" i="1" dirty="0"/>
          </a:p>
        </p:txBody>
      </p:sp>
      <p:pic>
        <p:nvPicPr>
          <p:cNvPr id="3" name="Picture 2" descr="da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17700" y="51030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8230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25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Dynamic aperture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10 Hz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329765" y="509494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410718" y="6089310"/>
            <a:ext cx="7391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Periodic type wiggler model, includes vertical focusing and cubic nonlinearity </a:t>
            </a:r>
            <a:endParaRPr lang="en-US" i="1" dirty="0"/>
          </a:p>
        </p:txBody>
      </p:sp>
      <p:pic>
        <p:nvPicPr>
          <p:cNvPr id="5" name="Picture 4" descr="da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153559" y="498606"/>
            <a:ext cx="5052518" cy="653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73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Magnet </a:t>
            </a:r>
            <a:r>
              <a:rPr lang="en-US" smtClean="0"/>
              <a:t>count (storage ring)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0226365"/>
              </p:ext>
            </p:extLst>
          </p:nvPr>
        </p:nvGraphicFramePr>
        <p:xfrm>
          <a:off x="895832" y="1639437"/>
          <a:ext cx="7332022" cy="3860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02948"/>
                <a:gridCol w="1381074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Length[m]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Strength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Arc Dipoles </a:t>
                      </a: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2.28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Circumference changing</a:t>
                      </a:r>
                      <a:r>
                        <a:rPr lang="en-US" baseline="0" dirty="0" smtClean="0"/>
                        <a:t> chicane dipoles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2.68 </a:t>
                      </a:r>
                      <a:r>
                        <a:rPr lang="en-US" dirty="0" err="1" smtClean="0"/>
                        <a:t>kG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28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dipoles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2.28 </a:t>
                      </a:r>
                      <a:r>
                        <a:rPr lang="en-US" dirty="0" err="1" smtClean="0"/>
                        <a:t>kG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Arc </a:t>
                      </a:r>
                      <a:r>
                        <a:rPr lang="en-US" dirty="0" err="1" smtClean="0"/>
                        <a:t>Quadrupoles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0.6 m</a:t>
                      </a:r>
                      <a:r>
                        <a:rPr lang="en-US" baseline="30000" dirty="0" smtClean="0"/>
                        <a:t>-2</a:t>
                      </a:r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algn="l"/>
                      <a:r>
                        <a:rPr lang="en-US" dirty="0" err="1" smtClean="0"/>
                        <a:t>Quadrupoles</a:t>
                      </a:r>
                      <a:r>
                        <a:rPr lang="en-US" dirty="0" smtClean="0"/>
                        <a:t> in dispersion suppressor and straights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0.55 m</a:t>
                      </a:r>
                      <a:r>
                        <a:rPr lang="en-US" baseline="30000" dirty="0" smtClean="0"/>
                        <a:t>-2</a:t>
                      </a:r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Sextupoles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4.34 m</a:t>
                      </a:r>
                      <a:r>
                        <a:rPr lang="en-US" baseline="30000" dirty="0" smtClean="0"/>
                        <a:t>-3</a:t>
                      </a:r>
                      <a:endParaRPr lang="en-US" baseline="30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RF cavities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 1.64MV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Wigglers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2.16T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9694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Injection/Extraction</a:t>
            </a:r>
            <a:endParaRPr lang="en-US" dirty="0"/>
          </a:p>
        </p:txBody>
      </p:sp>
      <p:pic>
        <p:nvPicPr>
          <p:cNvPr id="3" name="Picture 2" descr="plot_elements_ext_inj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12182" y="-473822"/>
            <a:ext cx="5976621" cy="77344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1728" y="5744756"/>
            <a:ext cx="73859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Positrons – injection from left, extraction to right</a:t>
            </a:r>
          </a:p>
          <a:p>
            <a:r>
              <a:rPr lang="en-US" sz="1600" dirty="0" smtClean="0"/>
              <a:t>Electrons – injection from right, extraction to left</a:t>
            </a:r>
          </a:p>
          <a:p>
            <a:r>
              <a:rPr lang="en-US" sz="1600" dirty="0" smtClean="0"/>
              <a:t>Midpoint between injection and extraction kickers is 2.56m from center of straight</a:t>
            </a:r>
          </a:p>
          <a:p>
            <a:r>
              <a:rPr lang="en-US" sz="1600" dirty="0" smtClean="0"/>
              <a:t>Angle at entrance/exit of transfer lines with respect to storage ring straight = 240mrad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19873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Injection/Extraction</a:t>
            </a:r>
            <a:endParaRPr lang="en-US" dirty="0"/>
          </a:p>
        </p:txBody>
      </p:sp>
      <p:pic>
        <p:nvPicPr>
          <p:cNvPr id="5" name="Picture 4" descr="beta_eta_elements_inj_ext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45549" y="79381"/>
            <a:ext cx="529936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58645" y="5834414"/>
            <a:ext cx="51945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(Injection and extraction lines are identical)</a:t>
            </a:r>
          </a:p>
          <a:p>
            <a:r>
              <a:rPr lang="en-US" dirty="0" smtClean="0"/>
              <a:t>Angle with respect to storage ring straight = 240mrad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470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DTC02 </a:t>
            </a:r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86817" y="3540872"/>
            <a:ext cx="475149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/>
              <a:t>C</a:t>
            </a:r>
            <a:r>
              <a:rPr lang="en-US" dirty="0" smtClean="0"/>
              <a:t>ircumference  = </a:t>
            </a:r>
            <a:r>
              <a:rPr lang="en-US" dirty="0" smtClean="0"/>
              <a:t>3238.681m</a:t>
            </a:r>
          </a:p>
          <a:p>
            <a:pPr marL="800100" lvl="1" indent="-342900">
              <a:buAutoNum type="arabicPeriod"/>
            </a:pPr>
            <a:r>
              <a:rPr lang="en-US" dirty="0" smtClean="0"/>
              <a:t>Harmonic number =7022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 710m </a:t>
            </a:r>
            <a:r>
              <a:rPr lang="en-US" dirty="0" smtClean="0"/>
              <a:t>straights</a:t>
            </a:r>
          </a:p>
          <a:p>
            <a:pPr marL="342900" indent="-342900">
              <a:buAutoNum type="arabicPeriod"/>
            </a:pPr>
            <a:r>
              <a:rPr lang="en-US" dirty="0" smtClean="0"/>
              <a:t>~ 6 phase trombone cells</a:t>
            </a:r>
          </a:p>
          <a:p>
            <a:pPr marL="342900" indent="-342900">
              <a:buAutoNum type="arabicPeriod"/>
            </a:pPr>
            <a:r>
              <a:rPr lang="en-US" dirty="0" smtClean="0"/>
              <a:t>60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en-US" dirty="0" smtClean="0"/>
              <a:t>2.1</a:t>
            </a:r>
            <a:r>
              <a:rPr lang="en-US" dirty="0" smtClean="0"/>
              <a:t>m </a:t>
            </a:r>
            <a:r>
              <a:rPr lang="en-US" dirty="0" smtClean="0"/>
              <a:t>long wigglers</a:t>
            </a:r>
          </a:p>
          <a:p>
            <a:r>
              <a:rPr lang="en-US" dirty="0"/>
              <a:t> </a:t>
            </a:r>
            <a:r>
              <a:rPr lang="en-US" dirty="0" smtClean="0"/>
              <a:t>      wiggler period  = </a:t>
            </a:r>
            <a:r>
              <a:rPr lang="en-US" dirty="0" smtClean="0"/>
              <a:t>30cm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dirty="0" smtClean="0"/>
              <a:t>14-</a:t>
            </a:r>
            <a:r>
              <a:rPr lang="en-US" dirty="0" smtClean="0"/>
              <a:t>poles</a:t>
            </a:r>
          </a:p>
          <a:p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max</a:t>
            </a:r>
            <a:r>
              <a:rPr lang="en-US" dirty="0" smtClean="0"/>
              <a:t> = </a:t>
            </a:r>
            <a:r>
              <a:rPr lang="en-US" dirty="0" smtClean="0"/>
              <a:t>2.16T</a:t>
            </a:r>
            <a:endParaRPr lang="en-US" dirty="0"/>
          </a:p>
          <a:p>
            <a:r>
              <a:rPr lang="en-US" dirty="0" smtClean="0"/>
              <a:t>4. Space for 16 RF cavities</a:t>
            </a:r>
          </a:p>
          <a:p>
            <a:r>
              <a:rPr lang="en-US" dirty="0"/>
              <a:t> </a:t>
            </a:r>
            <a:r>
              <a:rPr lang="en-US" dirty="0" smtClean="0"/>
              <a:t>       Cryostats for upper and lower positron rings</a:t>
            </a:r>
          </a:p>
          <a:p>
            <a:r>
              <a:rPr lang="en-US" dirty="0"/>
              <a:t> </a:t>
            </a:r>
            <a:r>
              <a:rPr lang="en-US" dirty="0" smtClean="0"/>
              <a:t>       are interleaved </a:t>
            </a:r>
          </a:p>
        </p:txBody>
      </p:sp>
      <p:pic>
        <p:nvPicPr>
          <p:cNvPr id="4" name="Picture 3" descr="ring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503279" y="-381801"/>
            <a:ext cx="6931616" cy="897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572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 cell - FDBDF </a:t>
            </a:r>
            <a:endParaRPr lang="en-US" dirty="0"/>
          </a:p>
        </p:txBody>
      </p:sp>
      <p:pic>
        <p:nvPicPr>
          <p:cNvPr id="7" name="Picture 6" descr="beta_eta_elements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483177" y="458453"/>
            <a:ext cx="529936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93" y="2086601"/>
            <a:ext cx="22636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 Cell  length = 10.93m</a:t>
            </a:r>
          </a:p>
          <a:p>
            <a:r>
              <a:rPr lang="en-US" dirty="0" smtClean="0"/>
              <a:t>Bend length = 3.0m</a:t>
            </a:r>
          </a:p>
          <a:p>
            <a:r>
              <a:rPr lang="en-US" dirty="0" smtClean="0"/>
              <a:t>75 cells/arc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538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DTC02 </a:t>
            </a:r>
            <a:r>
              <a:rPr lang="en-US" dirty="0" smtClean="0"/>
              <a:t>lattice functions</a:t>
            </a:r>
            <a:endParaRPr lang="en-US" dirty="0"/>
          </a:p>
        </p:txBody>
      </p:sp>
      <p:pic>
        <p:nvPicPr>
          <p:cNvPr id="3" name="Picture 2" descr="beta_eta_nomags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34209" y="63832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6365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cells</a:t>
            </a:r>
            <a:endParaRPr lang="en-US" dirty="0"/>
          </a:p>
        </p:txBody>
      </p:sp>
      <p:pic>
        <p:nvPicPr>
          <p:cNvPr id="3" name="Picture 2" descr="rf_beta_elemen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260" y="1179360"/>
            <a:ext cx="7100047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398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straight</a:t>
            </a:r>
            <a:endParaRPr lang="en-US" dirty="0"/>
          </a:p>
        </p:txBody>
      </p:sp>
      <p:pic>
        <p:nvPicPr>
          <p:cNvPr id="3" name="Picture 2" descr="ext_beta_elemen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19" y="1417638"/>
            <a:ext cx="7100047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4011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straight</a:t>
            </a:r>
            <a:endParaRPr lang="en-US" dirty="0"/>
          </a:p>
        </p:txBody>
      </p:sp>
      <p:pic>
        <p:nvPicPr>
          <p:cNvPr id="3" name="Picture 2" descr="inj_beta_elemen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404" y="1213401"/>
            <a:ext cx="7100047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040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Circumference changing chicane</a:t>
            </a:r>
            <a:endParaRPr lang="en-US" dirty="0"/>
          </a:p>
        </p:txBody>
      </p:sp>
      <p:pic>
        <p:nvPicPr>
          <p:cNvPr id="3" name="Picture 2" descr="beta_eta_cch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04300" y="635040"/>
            <a:ext cx="5299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075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438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wiggler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41866" y="1895932"/>
            <a:ext cx="235751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30cm </a:t>
            </a:r>
            <a:r>
              <a:rPr lang="en-US" dirty="0" smtClean="0"/>
              <a:t>wiggler </a:t>
            </a:r>
            <a:r>
              <a:rPr lang="en-US" dirty="0" err="1" smtClean="0"/>
              <a:t>params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14 </a:t>
            </a:r>
            <a:r>
              <a:rPr lang="en-US" dirty="0" smtClean="0"/>
              <a:t>poles</a:t>
            </a:r>
          </a:p>
          <a:p>
            <a:r>
              <a:rPr lang="en-US" dirty="0" smtClean="0"/>
              <a:t>30cm </a:t>
            </a:r>
            <a:r>
              <a:rPr lang="en-US" dirty="0" smtClean="0"/>
              <a:t>period</a:t>
            </a:r>
          </a:p>
          <a:p>
            <a:r>
              <a:rPr lang="en-US" dirty="0"/>
              <a:t> </a:t>
            </a:r>
            <a:r>
              <a:rPr lang="en-US" dirty="0" smtClean="0"/>
              <a:t>Wiggler length = </a:t>
            </a:r>
            <a:r>
              <a:rPr lang="en-US" dirty="0"/>
              <a:t> </a:t>
            </a:r>
            <a:r>
              <a:rPr lang="en-US" dirty="0" smtClean="0"/>
              <a:t>2.1</a:t>
            </a:r>
            <a:r>
              <a:rPr lang="en-US" dirty="0" smtClean="0"/>
              <a:t>m</a:t>
            </a:r>
            <a:endParaRPr lang="en-US" dirty="0" smtClean="0"/>
          </a:p>
          <a:p>
            <a:r>
              <a:rPr lang="en-US" dirty="0" smtClean="0"/>
              <a:t>Cell length = 7.56 m</a:t>
            </a:r>
          </a:p>
          <a:p>
            <a:endParaRPr lang="en-US" dirty="0" smtClean="0"/>
          </a:p>
          <a:p>
            <a:r>
              <a:rPr lang="en-US" dirty="0" smtClean="0"/>
              <a:t>30</a:t>
            </a:r>
            <a:r>
              <a:rPr lang="en-US" dirty="0" smtClean="0"/>
              <a:t> </a:t>
            </a:r>
            <a:r>
              <a:rPr lang="en-US" dirty="0" smtClean="0"/>
              <a:t>wiggler cells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908463" y="2373209"/>
            <a:ext cx="1498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dirty="0"/>
              <a:t> </a:t>
            </a:r>
            <a:r>
              <a:rPr lang="en-US" dirty="0" smtClean="0"/>
              <a:t>wiggler </a:t>
            </a:r>
            <a:r>
              <a:rPr lang="en-US" dirty="0" smtClean="0"/>
              <a:t>cells</a:t>
            </a:r>
            <a:endParaRPr lang="en-US" dirty="0"/>
          </a:p>
        </p:txBody>
      </p:sp>
      <p:pic>
        <p:nvPicPr>
          <p:cNvPr id="8" name="Picture 7" descr="beta_eta_wigcells.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48570" y="823203"/>
            <a:ext cx="4298948" cy="556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680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43702</TotalTime>
  <Words>493</Words>
  <Application>Microsoft Macintosh PowerPoint</Application>
  <PresentationFormat>On-screen Show (4:3)</PresentationFormat>
  <Paragraphs>149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DR 3.238km DTC02 Lattice</vt:lpstr>
      <vt:lpstr>DTC02 layout</vt:lpstr>
      <vt:lpstr>Arc cell - FDBDF </vt:lpstr>
      <vt:lpstr>DTC02 lattice functions</vt:lpstr>
      <vt:lpstr>RF cells</vt:lpstr>
      <vt:lpstr>Extraction straight</vt:lpstr>
      <vt:lpstr>Injection straight</vt:lpstr>
      <vt:lpstr>Circumference changing chicane</vt:lpstr>
      <vt:lpstr>wiggler</vt:lpstr>
      <vt:lpstr> DTC02</vt:lpstr>
      <vt:lpstr>RF</vt:lpstr>
      <vt:lpstr>Dynamic aperture  5 Hz</vt:lpstr>
      <vt:lpstr>Dynamic aperture  10 Hz</vt:lpstr>
      <vt:lpstr>Magnet count (storage ring)</vt:lpstr>
      <vt:lpstr>Injection/Extraction</vt:lpstr>
      <vt:lpstr>Injection/Extraction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 3.2 km Lattice Requirements</dc:title>
  <dc:creator>Office 2004 Test Drive User</dc:creator>
  <cp:lastModifiedBy>David Rubin</cp:lastModifiedBy>
  <cp:revision>136</cp:revision>
  <dcterms:created xsi:type="dcterms:W3CDTF">2011-01-10T09:13:30Z</dcterms:created>
  <dcterms:modified xsi:type="dcterms:W3CDTF">2011-09-23T17:57:39Z</dcterms:modified>
</cp:coreProperties>
</file>