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8" r:id="rId4"/>
    <p:sldId id="284" r:id="rId5"/>
    <p:sldId id="263" r:id="rId6"/>
    <p:sldId id="264" r:id="rId7"/>
    <p:sldId id="288" r:id="rId8"/>
    <p:sldId id="266" r:id="rId9"/>
    <p:sldId id="267" r:id="rId10"/>
    <p:sldId id="268" r:id="rId11"/>
    <p:sldId id="269" r:id="rId12"/>
    <p:sldId id="282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5" r:id="rId24"/>
    <p:sldId id="260" r:id="rId25"/>
    <p:sldId id="286" r:id="rId26"/>
    <p:sldId id="283" r:id="rId27"/>
    <p:sldId id="287" r:id="rId28"/>
    <p:sldId id="261" r:id="rId29"/>
    <p:sldId id="257" r:id="rId3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B7D10-A47A-4878-8FA3-75EAA73EB3F7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CCFA8-F8AE-416E-B66E-8450C48D0E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67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ADB33-2BED-4315-B2D9-DE682F2C9026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71EB-236F-4CA6-AEB1-25E02449B3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CBF5C-B299-467D-95CC-802EA0A6AFB2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501BB-C069-4932-9B29-07FAD59FAF81}" type="slidenum">
              <a:rPr lang="en-US" altLang="ja-JP" smtClean="0">
                <a:latin typeface="Arial" pitchFamily="34" charset="0"/>
              </a:rPr>
              <a:pPr/>
              <a:t>24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1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52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67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61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0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5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22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17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48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86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42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3528" y="6356350"/>
            <a:ext cx="2267272" cy="365125"/>
          </a:xfrm>
        </p:spPr>
        <p:txBody>
          <a:bodyPr/>
          <a:lstStyle/>
          <a:p>
            <a:r>
              <a:rPr lang="en-US" smtClean="0"/>
              <a:t>2nd Energy for Sustainable Sciences, CERN Oct 2013</a:t>
            </a:r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Denis Perret-Gallix LAPP/IN2P3.CNRS (France)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68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64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48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8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2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67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52621-48F9-4D7A-8048-B4A4739CCD04}" type="datetimeFigureOut">
              <a:rPr kumimoji="1" lang="ja-JP" altLang="en-US" smtClean="0"/>
              <a:t>2013/11/15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E051-D448-4018-A13B-6F31F3F89D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E6A8F-43B9-4264-BA41-C0D808E28F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2013/11/15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4D7C6-D6EB-4B35-864A-4A8904C1125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microsoft.com/office/2007/relationships/hdphoto" Target="../media/hdphoto12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3.wdp"/><Relationship Id="rId5" Type="http://schemas.openxmlformats.org/officeDocument/2006/relationships/image" Target="../media/image48.png"/><Relationship Id="rId10" Type="http://schemas.openxmlformats.org/officeDocument/2006/relationships/image" Target="../media/image52.jpg"/><Relationship Id="rId4" Type="http://schemas.openxmlformats.org/officeDocument/2006/relationships/image" Target="../media/image47.jpe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jpeg"/><Relationship Id="rId5" Type="http://schemas.microsoft.com/office/2007/relationships/hdphoto" Target="../media/hdphoto12.wdp"/><Relationship Id="rId4" Type="http://schemas.openxmlformats.org/officeDocument/2006/relationships/image" Target="../media/image46.png"/><Relationship Id="rId9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6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41638" cy="1351128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23028" y="4660397"/>
            <a:ext cx="3262327" cy="523220"/>
          </a:xfrm>
          <a:prstGeom prst="rect">
            <a:avLst/>
          </a:prstGeom>
          <a:solidFill>
            <a:schemeClr val="accent1">
              <a:lumMod val="20000"/>
              <a:lumOff val="80000"/>
              <a:alpha val="58824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 charset="0"/>
              </a:rPr>
              <a:t>Atsuto Suzuki (KEK)</a:t>
            </a:r>
          </a:p>
        </p:txBody>
      </p:sp>
      <p:pic>
        <p:nvPicPr>
          <p:cNvPr id="8" name="Picture 6" descr="hedar-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7238" y="5569553"/>
            <a:ext cx="6693906" cy="9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2696766" y="2047125"/>
            <a:ext cx="3714851" cy="2095920"/>
            <a:chOff x="2696766" y="2047125"/>
            <a:chExt cx="3714851" cy="209592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696766" y="2047125"/>
              <a:ext cx="3714851" cy="669414"/>
            </a:xfrm>
            <a:prstGeom prst="rect">
              <a:avLst/>
            </a:prstGeom>
            <a:solidFill>
              <a:srgbClr val="99CC00">
                <a:alpha val="54118"/>
              </a:srgbClr>
            </a:soli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altLang="ja-JP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nstantia" pitchFamily="18" charset="0"/>
                </a:rPr>
                <a:t>Colored ILC</a:t>
              </a:r>
            </a:p>
          </p:txBody>
        </p:sp>
        <p:grpSp>
          <p:nvGrpSpPr>
            <p:cNvPr id="11" name="グループ化 10"/>
            <p:cNvGrpSpPr/>
            <p:nvPr/>
          </p:nvGrpSpPr>
          <p:grpSpPr>
            <a:xfrm rot="5400000">
              <a:off x="4033215" y="2176943"/>
              <a:ext cx="1077571" cy="2854633"/>
              <a:chOff x="8024883" y="1004047"/>
              <a:chExt cx="668765" cy="1771650"/>
            </a:xfrm>
          </p:grpSpPr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24883" y="1004047"/>
                <a:ext cx="668765" cy="177165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61811" y="2125341"/>
                <a:ext cx="594907" cy="650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04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1794" y="23045"/>
            <a:ext cx="8280412" cy="52322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Multi(6) – Beam Klystron (MBK)  for 26 Cavities for ILC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</a:t>
            </a:r>
            <a:endParaRPr lang="ja-JP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45" y="3601061"/>
            <a:ext cx="4392488" cy="3106116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57764"/>
              </p:ext>
            </p:extLst>
          </p:nvPr>
        </p:nvGraphicFramePr>
        <p:xfrm>
          <a:off x="6451822" y="3581972"/>
          <a:ext cx="2615354" cy="30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677"/>
                <a:gridCol w="1307677"/>
              </a:tblGrid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Frequency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1.3 GHz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Peak power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10 MW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Pulse width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1.6 </a:t>
                      </a:r>
                      <a:r>
                        <a:rPr kumimoji="1" lang="en-US" altLang="ja-JP" sz="1300" dirty="0" err="1" smtClean="0"/>
                        <a:t>ms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Rep. rate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5 Hz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Average power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78 kW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Efficiency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1" dirty="0" smtClean="0">
                          <a:solidFill>
                            <a:srgbClr val="FF0000"/>
                          </a:solidFill>
                        </a:rPr>
                        <a:t>65 %</a:t>
                      </a:r>
                      <a:endParaRPr kumimoji="1" lang="ja-JP" altLang="en-US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Gain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47dB</a:t>
                      </a:r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BW (- 1dB)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3 MHz</a:t>
                      </a:r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Voltage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120 kV</a:t>
                      </a:r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Current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140 A</a:t>
                      </a:r>
                    </a:p>
                  </a:txBody>
                  <a:tcPr marL="72429" marR="72429" marT="36215" marB="36215"/>
                </a:tc>
              </a:tr>
              <a:tr h="278400"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Lifetime</a:t>
                      </a:r>
                      <a:endParaRPr kumimoji="1" lang="ja-JP" altLang="en-US" sz="1300" dirty="0"/>
                    </a:p>
                  </a:txBody>
                  <a:tcPr marL="72429" marR="72429" marT="36215" marB="36215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 smtClean="0"/>
                        <a:t>40,000 h</a:t>
                      </a:r>
                    </a:p>
                  </a:txBody>
                  <a:tcPr marL="72429" marR="72429" marT="36215" marB="36215"/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722334"/>
            <a:ext cx="6480720" cy="12961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5556" y="210975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solidFill>
                  <a:srgbClr val="0000FF"/>
                </a:solidFill>
              </a:rPr>
              <a:t>The design goal is to achieve 10 MW peak power with 65 % efficiency at 1.5 </a:t>
            </a:r>
            <a:r>
              <a:rPr lang="en-US" altLang="ja-JP" sz="2000" b="1" dirty="0" err="1" smtClean="0">
                <a:solidFill>
                  <a:srgbClr val="0000FF"/>
                </a:solidFill>
              </a:rPr>
              <a:t>ms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 pulse length at 10 Hz repetition rates.   </a:t>
            </a:r>
            <a:endParaRPr lang="en-US" altLang="ja-JP" sz="2000" b="1" dirty="0" smtClean="0">
              <a:solidFill>
                <a:srgbClr val="99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solidFill>
                  <a:srgbClr val="9900FF"/>
                </a:solidFill>
              </a:rPr>
              <a:t>MBK has 6 low-</a:t>
            </a:r>
            <a:r>
              <a:rPr lang="en-US" altLang="ja-JP" sz="2000" b="1" dirty="0" err="1" smtClean="0">
                <a:solidFill>
                  <a:srgbClr val="9900FF"/>
                </a:solidFill>
              </a:rPr>
              <a:t>perveance</a:t>
            </a:r>
            <a:r>
              <a:rPr lang="en-US" altLang="ja-JP" sz="2000" b="1" dirty="0" smtClean="0">
                <a:solidFill>
                  <a:srgbClr val="9900FF"/>
                </a:solidFill>
              </a:rPr>
              <a:t> beams operated at low voltage of 115 kV for 10 MW to enable a higher efficiency than a single-beam klystron.  </a:t>
            </a:r>
            <a:endParaRPr lang="ja-JP" altLang="en-US" sz="2000" b="1" dirty="0">
              <a:solidFill>
                <a:srgbClr val="9900FF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614" y="4752854"/>
            <a:ext cx="1872208" cy="195432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336406" y="4919730"/>
            <a:ext cx="2375800" cy="360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6535" y="2333279"/>
            <a:ext cx="6120143" cy="452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561184" y="1033488"/>
            <a:ext cx="3041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2060"/>
                </a:solidFill>
              </a:rPr>
              <a:t>Inductive Output Tube</a:t>
            </a:r>
          </a:p>
          <a:p>
            <a:r>
              <a:rPr lang="en-US" altLang="ja-JP" sz="2000" b="1" i="1" dirty="0">
                <a:solidFill>
                  <a:srgbClr val="002060"/>
                </a:solidFill>
              </a:rPr>
              <a:t> </a:t>
            </a:r>
            <a:r>
              <a:rPr lang="en-US" altLang="ja-JP" sz="2000" b="1" i="1" dirty="0" smtClean="0">
                <a:solidFill>
                  <a:srgbClr val="002060"/>
                </a:solidFill>
              </a:rPr>
              <a:t>   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function : Vacuum Tube 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2678" t="18794" r="15653" b="20467"/>
          <a:stretch/>
        </p:blipFill>
        <p:spPr>
          <a:xfrm>
            <a:off x="141667" y="244700"/>
            <a:ext cx="3160110" cy="20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503" y="23045"/>
            <a:ext cx="6203161" cy="52322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Completely Old/New Idea for Klystron</a:t>
            </a:r>
            <a:endParaRPr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42844" y="714357"/>
            <a:ext cx="7715304" cy="5544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Synchrotron Radiation Electron Tube</a:t>
            </a:r>
          </a:p>
        </p:txBody>
      </p:sp>
      <p:grpSp>
        <p:nvGrpSpPr>
          <p:cNvPr id="67" name="グループ化 66"/>
          <p:cNvGrpSpPr/>
          <p:nvPr/>
        </p:nvGrpSpPr>
        <p:grpSpPr>
          <a:xfrm>
            <a:off x="4141532" y="54785"/>
            <a:ext cx="4969911" cy="2500330"/>
            <a:chOff x="4142201" y="45945"/>
            <a:chExt cx="4969911" cy="2500330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6642531" y="45945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RF output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142201" y="357988"/>
              <a:ext cx="4969911" cy="2188287"/>
              <a:chOff x="4142201" y="357988"/>
              <a:chExt cx="4969911" cy="2188287"/>
            </a:xfrm>
          </p:grpSpPr>
          <p:sp>
            <p:nvSpPr>
              <p:cNvPr id="7" name="AutoShape 65"/>
              <p:cNvSpPr>
                <a:spLocks/>
              </p:cNvSpPr>
              <p:nvPr/>
            </p:nvSpPr>
            <p:spPr bwMode="auto">
              <a:xfrm>
                <a:off x="7925722" y="1581302"/>
                <a:ext cx="71887" cy="417286"/>
              </a:xfrm>
              <a:prstGeom prst="rightBracket">
                <a:avLst>
                  <a:gd name="adj" fmla="val 2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Line 66"/>
              <p:cNvSpPr>
                <a:spLocks noChangeShapeType="1"/>
              </p:cNvSpPr>
              <p:nvPr/>
            </p:nvSpPr>
            <p:spPr bwMode="auto">
              <a:xfrm rot="16200000" flipH="1">
                <a:off x="7883993" y="2045532"/>
                <a:ext cx="834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Line 67"/>
              <p:cNvSpPr>
                <a:spLocks noChangeShapeType="1"/>
              </p:cNvSpPr>
              <p:nvPr/>
            </p:nvSpPr>
            <p:spPr bwMode="auto">
              <a:xfrm rot="16200000" flipH="1">
                <a:off x="7883993" y="1544789"/>
                <a:ext cx="834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Line 70"/>
              <p:cNvSpPr>
                <a:spLocks noChangeShapeType="1"/>
              </p:cNvSpPr>
              <p:nvPr/>
            </p:nvSpPr>
            <p:spPr bwMode="auto">
              <a:xfrm rot="16200000">
                <a:off x="8141382" y="1871600"/>
                <a:ext cx="0" cy="4313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Line 71"/>
              <p:cNvSpPr>
                <a:spLocks noChangeShapeType="1"/>
              </p:cNvSpPr>
              <p:nvPr/>
            </p:nvSpPr>
            <p:spPr bwMode="auto">
              <a:xfrm rot="16200000">
                <a:off x="8141382" y="1287400"/>
                <a:ext cx="0" cy="4313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Line 74"/>
              <p:cNvSpPr>
                <a:spLocks noChangeShapeType="1"/>
              </p:cNvSpPr>
              <p:nvPr/>
            </p:nvSpPr>
            <p:spPr bwMode="auto">
              <a:xfrm rot="16200000">
                <a:off x="6483433" y="2254175"/>
                <a:ext cx="584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Line 75"/>
              <p:cNvSpPr>
                <a:spLocks noChangeShapeType="1"/>
              </p:cNvSpPr>
              <p:nvPr/>
            </p:nvSpPr>
            <p:spPr bwMode="auto">
              <a:xfrm rot="16200000">
                <a:off x="6937278" y="1800330"/>
                <a:ext cx="0" cy="3234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Line 76"/>
              <p:cNvSpPr>
                <a:spLocks noChangeShapeType="1"/>
              </p:cNvSpPr>
              <p:nvPr/>
            </p:nvSpPr>
            <p:spPr bwMode="auto">
              <a:xfrm rot="16200000">
                <a:off x="7402882" y="2233311"/>
                <a:ext cx="5424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Line 77"/>
              <p:cNvSpPr>
                <a:spLocks noChangeShapeType="1"/>
              </p:cNvSpPr>
              <p:nvPr/>
            </p:nvSpPr>
            <p:spPr bwMode="auto">
              <a:xfrm rot="16200000">
                <a:off x="7402882" y="1357011"/>
                <a:ext cx="5424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78"/>
              <p:cNvSpPr>
                <a:spLocks noChangeShapeType="1"/>
              </p:cNvSpPr>
              <p:nvPr/>
            </p:nvSpPr>
            <p:spPr bwMode="auto">
              <a:xfrm rot="16200000">
                <a:off x="7512373" y="1800330"/>
                <a:ext cx="0" cy="3234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 rot="16200000">
                <a:off x="7512373" y="1466501"/>
                <a:ext cx="0" cy="3234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80"/>
              <p:cNvSpPr>
                <a:spLocks noChangeShapeType="1"/>
              </p:cNvSpPr>
              <p:nvPr/>
            </p:nvSpPr>
            <p:spPr bwMode="auto">
              <a:xfrm rot="16200000">
                <a:off x="6937278" y="1466501"/>
                <a:ext cx="0" cy="3234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81"/>
              <p:cNvSpPr>
                <a:spLocks noChangeShapeType="1"/>
              </p:cNvSpPr>
              <p:nvPr/>
            </p:nvSpPr>
            <p:spPr bwMode="auto">
              <a:xfrm rot="16200000" flipH="1">
                <a:off x="7036431" y="2024668"/>
                <a:ext cx="125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82"/>
              <p:cNvSpPr>
                <a:spLocks noChangeShapeType="1"/>
              </p:cNvSpPr>
              <p:nvPr/>
            </p:nvSpPr>
            <p:spPr bwMode="auto">
              <a:xfrm rot="16200000" flipH="1">
                <a:off x="7288034" y="2024668"/>
                <a:ext cx="125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83"/>
              <p:cNvSpPr>
                <a:spLocks noChangeShapeType="1"/>
              </p:cNvSpPr>
              <p:nvPr/>
            </p:nvSpPr>
            <p:spPr bwMode="auto">
              <a:xfrm rot="16200000" flipH="1">
                <a:off x="7036431" y="1565654"/>
                <a:ext cx="125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84"/>
              <p:cNvSpPr>
                <a:spLocks noChangeShapeType="1"/>
              </p:cNvSpPr>
              <p:nvPr/>
            </p:nvSpPr>
            <p:spPr bwMode="auto">
              <a:xfrm rot="16200000" flipH="1">
                <a:off x="7288034" y="1565654"/>
                <a:ext cx="125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85"/>
              <p:cNvSpPr>
                <a:spLocks noChangeShapeType="1"/>
              </p:cNvSpPr>
              <p:nvPr/>
            </p:nvSpPr>
            <p:spPr bwMode="auto">
              <a:xfrm rot="16200000">
                <a:off x="7380786" y="1389445"/>
                <a:ext cx="83457" cy="1437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86"/>
              <p:cNvSpPr>
                <a:spLocks noChangeShapeType="1"/>
              </p:cNvSpPr>
              <p:nvPr/>
            </p:nvSpPr>
            <p:spPr bwMode="auto">
              <a:xfrm rot="16200000">
                <a:off x="6985408" y="2057102"/>
                <a:ext cx="83457" cy="1437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87"/>
              <p:cNvSpPr>
                <a:spLocks noChangeShapeType="1"/>
              </p:cNvSpPr>
              <p:nvPr/>
            </p:nvSpPr>
            <p:spPr bwMode="auto">
              <a:xfrm rot="16200000" flipV="1">
                <a:off x="6985408" y="1389445"/>
                <a:ext cx="83457" cy="1437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88"/>
              <p:cNvSpPr>
                <a:spLocks noChangeShapeType="1"/>
              </p:cNvSpPr>
              <p:nvPr/>
            </p:nvSpPr>
            <p:spPr bwMode="auto">
              <a:xfrm rot="16200000" flipV="1">
                <a:off x="7380786" y="2057102"/>
                <a:ext cx="83457" cy="1437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89"/>
              <p:cNvSpPr>
                <a:spLocks noChangeShapeType="1"/>
              </p:cNvSpPr>
              <p:nvPr/>
            </p:nvSpPr>
            <p:spPr bwMode="auto">
              <a:xfrm rot="16200000">
                <a:off x="6483433" y="1336146"/>
                <a:ext cx="584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90"/>
              <p:cNvSpPr>
                <a:spLocks noChangeShapeType="1"/>
              </p:cNvSpPr>
              <p:nvPr/>
            </p:nvSpPr>
            <p:spPr bwMode="auto">
              <a:xfrm rot="16200000">
                <a:off x="6830064" y="1294418"/>
                <a:ext cx="2503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91"/>
              <p:cNvSpPr>
                <a:spLocks noChangeShapeType="1"/>
              </p:cNvSpPr>
              <p:nvPr/>
            </p:nvSpPr>
            <p:spPr bwMode="auto">
              <a:xfrm rot="16200000">
                <a:off x="7386571" y="1061402"/>
                <a:ext cx="0" cy="2156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92"/>
              <p:cNvSpPr>
                <a:spLocks noChangeShapeType="1"/>
              </p:cNvSpPr>
              <p:nvPr/>
            </p:nvSpPr>
            <p:spPr bwMode="auto">
              <a:xfrm rot="16200000">
                <a:off x="7369215" y="1294418"/>
                <a:ext cx="2503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93"/>
              <p:cNvSpPr>
                <a:spLocks noChangeShapeType="1"/>
              </p:cNvSpPr>
              <p:nvPr/>
            </p:nvSpPr>
            <p:spPr bwMode="auto">
              <a:xfrm rot="16200000">
                <a:off x="6830064" y="2295904"/>
                <a:ext cx="2503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94"/>
              <p:cNvSpPr>
                <a:spLocks noChangeShapeType="1"/>
              </p:cNvSpPr>
              <p:nvPr/>
            </p:nvSpPr>
            <p:spPr bwMode="auto">
              <a:xfrm rot="16200000">
                <a:off x="7369215" y="2295904"/>
                <a:ext cx="2503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95"/>
              <p:cNvSpPr>
                <a:spLocks noChangeShapeType="1"/>
              </p:cNvSpPr>
              <p:nvPr/>
            </p:nvSpPr>
            <p:spPr bwMode="auto">
              <a:xfrm rot="16200000">
                <a:off x="7224825" y="2151514"/>
                <a:ext cx="0" cy="5391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96"/>
              <p:cNvSpPr>
                <a:spLocks noChangeShapeType="1"/>
              </p:cNvSpPr>
              <p:nvPr/>
            </p:nvSpPr>
            <p:spPr bwMode="auto">
              <a:xfrm rot="16200000">
                <a:off x="7063080" y="1061402"/>
                <a:ext cx="0" cy="2156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97"/>
              <p:cNvSpPr>
                <a:spLocks noChangeShapeType="1"/>
              </p:cNvSpPr>
              <p:nvPr/>
            </p:nvSpPr>
            <p:spPr bwMode="auto">
              <a:xfrm rot="16200000">
                <a:off x="6875302" y="981454"/>
                <a:ext cx="3755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rot="16200000">
                <a:off x="7162849" y="981454"/>
                <a:ext cx="3755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右矢印 36"/>
              <p:cNvSpPr/>
              <p:nvPr/>
            </p:nvSpPr>
            <p:spPr>
              <a:xfrm>
                <a:off x="5856713" y="1793807"/>
                <a:ext cx="857256" cy="7143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7214035" y="1650931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7571225" y="1650931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7856977" y="1650931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6856845" y="1650931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785407" y="1793807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7071159" y="1793807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7356911" y="1793807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7642663" y="1793807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7928415" y="1793807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7041925" y="357988"/>
                <a:ext cx="340310" cy="701336"/>
              </a:xfrm>
              <a:custGeom>
                <a:avLst/>
                <a:gdLst>
                  <a:gd name="connsiteX0" fmla="*/ 179033 w 340310"/>
                  <a:gd name="connsiteY0" fmla="*/ 701336 h 701336"/>
                  <a:gd name="connsiteX1" fmla="*/ 294442 w 340310"/>
                  <a:gd name="connsiteY1" fmla="*/ 603682 h 701336"/>
                  <a:gd name="connsiteX2" fmla="*/ 10357 w 340310"/>
                  <a:gd name="connsiteY2" fmla="*/ 541538 h 701336"/>
                  <a:gd name="connsiteX3" fmla="*/ 285565 w 340310"/>
                  <a:gd name="connsiteY3" fmla="*/ 408373 h 701336"/>
                  <a:gd name="connsiteX4" fmla="*/ 10357 w 340310"/>
                  <a:gd name="connsiteY4" fmla="*/ 310719 h 701336"/>
                  <a:gd name="connsiteX5" fmla="*/ 223421 w 340310"/>
                  <a:gd name="connsiteY5" fmla="*/ 221942 h 701336"/>
                  <a:gd name="connsiteX6" fmla="*/ 321075 w 340310"/>
                  <a:gd name="connsiteY6" fmla="*/ 177554 h 701336"/>
                  <a:gd name="connsiteX7" fmla="*/ 108011 w 340310"/>
                  <a:gd name="connsiteY7" fmla="*/ 106532 h 701336"/>
                  <a:gd name="connsiteX8" fmla="*/ 81378 w 340310"/>
                  <a:gd name="connsiteY8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10" h="701336">
                    <a:moveTo>
                      <a:pt x="179033" y="701336"/>
                    </a:moveTo>
                    <a:cubicBezTo>
                      <a:pt x="250794" y="665825"/>
                      <a:pt x="322555" y="630315"/>
                      <a:pt x="294442" y="603682"/>
                    </a:cubicBezTo>
                    <a:cubicBezTo>
                      <a:pt x="266329" y="577049"/>
                      <a:pt x="11836" y="574089"/>
                      <a:pt x="10357" y="541538"/>
                    </a:cubicBezTo>
                    <a:cubicBezTo>
                      <a:pt x="8878" y="508987"/>
                      <a:pt x="285565" y="446843"/>
                      <a:pt x="285565" y="408373"/>
                    </a:cubicBezTo>
                    <a:cubicBezTo>
                      <a:pt x="285565" y="369903"/>
                      <a:pt x="20714" y="341791"/>
                      <a:pt x="10357" y="310719"/>
                    </a:cubicBezTo>
                    <a:cubicBezTo>
                      <a:pt x="0" y="279647"/>
                      <a:pt x="171635" y="244136"/>
                      <a:pt x="223421" y="221942"/>
                    </a:cubicBezTo>
                    <a:cubicBezTo>
                      <a:pt x="275207" y="199748"/>
                      <a:pt x="340310" y="196789"/>
                      <a:pt x="321075" y="177554"/>
                    </a:cubicBezTo>
                    <a:cubicBezTo>
                      <a:pt x="301840" y="158319"/>
                      <a:pt x="147960" y="136124"/>
                      <a:pt x="108011" y="106532"/>
                    </a:cubicBezTo>
                    <a:cubicBezTo>
                      <a:pt x="68062" y="76940"/>
                      <a:pt x="74720" y="38470"/>
                      <a:pt x="81378" y="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7954113" y="1579493"/>
                <a:ext cx="9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prstClr val="black"/>
                    </a:solidFill>
                  </a:rPr>
                  <a:t>Cathode</a:t>
                </a:r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4142201" y="1331829"/>
                <a:ext cx="22241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prstClr val="black"/>
                    </a:solidFill>
                  </a:rPr>
                  <a:t>Synchrotron radiation</a:t>
                </a:r>
                <a:br>
                  <a:rPr lang="en-US" altLang="ja-JP" dirty="0" smtClean="0">
                    <a:solidFill>
                      <a:prstClr val="black"/>
                    </a:solidFill>
                  </a:rPr>
                </a:br>
                <a:r>
                  <a:rPr lang="en-US" altLang="ja-JP" dirty="0" smtClean="0">
                    <a:solidFill>
                      <a:prstClr val="black"/>
                    </a:solidFill>
                  </a:rPr>
                  <a:t>from small bend</a:t>
                </a:r>
              </a:p>
            </p:txBody>
          </p:sp>
          <p:sp>
            <p:nvSpPr>
              <p:cNvPr id="51" name="左矢印 50"/>
              <p:cNvSpPr/>
              <p:nvPr/>
            </p:nvSpPr>
            <p:spPr>
              <a:xfrm>
                <a:off x="7714101" y="1474705"/>
                <a:ext cx="142876" cy="14287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7714101" y="831763"/>
                <a:ext cx="13980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prstClr val="black"/>
                    </a:solidFill>
                  </a:rPr>
                  <a:t>Bunched</a:t>
                </a:r>
              </a:p>
              <a:p>
                <a:r>
                  <a:rPr lang="en-US" altLang="ja-JP" sz="1600" dirty="0" smtClean="0">
                    <a:solidFill>
                      <a:prstClr val="black"/>
                    </a:solidFill>
                  </a:rPr>
                  <a:t>Electron Beam</a:t>
                </a:r>
                <a:endParaRPr lang="ja-JP" altLang="en-US" sz="16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8" name="グループ化 67"/>
          <p:cNvGrpSpPr/>
          <p:nvPr/>
        </p:nvGrpSpPr>
        <p:grpSpPr>
          <a:xfrm>
            <a:off x="327503" y="1664798"/>
            <a:ext cx="8563801" cy="2667427"/>
            <a:chOff x="327503" y="1664798"/>
            <a:chExt cx="8563801" cy="2667427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189085"/>
              <a:ext cx="8351752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3" name="直線コネクタ 52"/>
            <p:cNvCxnSpPr/>
            <p:nvPr/>
          </p:nvCxnSpPr>
          <p:spPr>
            <a:xfrm flipV="1">
              <a:off x="2611254" y="2760589"/>
              <a:ext cx="428628" cy="1428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3039882" y="2760589"/>
              <a:ext cx="4000528" cy="7858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正方形/長方形 54"/>
            <p:cNvSpPr/>
            <p:nvPr/>
          </p:nvSpPr>
          <p:spPr>
            <a:xfrm rot="707626">
              <a:off x="3168911" y="2730918"/>
              <a:ext cx="73700" cy="1209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 rot="707626">
              <a:off x="3383225" y="2766944"/>
              <a:ext cx="73700" cy="1209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 rot="707626">
              <a:off x="3551533" y="2793892"/>
              <a:ext cx="73700" cy="1209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 rot="707626">
              <a:off x="3740415" y="2820526"/>
              <a:ext cx="73700" cy="1209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 rot="707626">
              <a:off x="1030494" y="2583814"/>
              <a:ext cx="293092" cy="118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0" name="直線コネクタ 59"/>
            <p:cNvCxnSpPr/>
            <p:nvPr/>
          </p:nvCxnSpPr>
          <p:spPr>
            <a:xfrm>
              <a:off x="1267224" y="2655404"/>
              <a:ext cx="343898" cy="6967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rot="10800000" flipV="1">
              <a:off x="3825700" y="2046209"/>
              <a:ext cx="2857520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327503" y="1664798"/>
              <a:ext cx="21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1.3GHz Electron Gun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3" name="直線矢印コネクタ 62"/>
            <p:cNvCxnSpPr>
              <a:endCxn id="59" idx="0"/>
            </p:cNvCxnSpPr>
            <p:nvPr/>
          </p:nvCxnSpPr>
          <p:spPr>
            <a:xfrm rot="16200000" flipH="1">
              <a:off x="880688" y="2276576"/>
              <a:ext cx="538859" cy="781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>
              <a:off x="2039750" y="2260523"/>
              <a:ext cx="1000132" cy="214314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2143193" y="1992340"/>
              <a:ext cx="944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Klystron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6" name="直線コネクタ 65"/>
            <p:cNvCxnSpPr/>
            <p:nvPr/>
          </p:nvCxnSpPr>
          <p:spPr>
            <a:xfrm>
              <a:off x="3111320" y="2474837"/>
              <a:ext cx="4000528" cy="785818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グループ化 69"/>
          <p:cNvGrpSpPr/>
          <p:nvPr/>
        </p:nvGrpSpPr>
        <p:grpSpPr>
          <a:xfrm>
            <a:off x="290129" y="4225154"/>
            <a:ext cx="7964727" cy="2608444"/>
            <a:chOff x="290129" y="4225154"/>
            <a:chExt cx="7964727" cy="2608444"/>
          </a:xfrm>
        </p:grpSpPr>
        <p:sp>
          <p:nvSpPr>
            <p:cNvPr id="5" name="コンテンツ プレースホルダ 2"/>
            <p:cNvSpPr txBox="1">
              <a:spLocks/>
            </p:cNvSpPr>
            <p:nvPr/>
          </p:nvSpPr>
          <p:spPr>
            <a:xfrm>
              <a:off x="539552" y="4529342"/>
              <a:ext cx="7715304" cy="230425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altLang="ja-JP" sz="1800" dirty="0" smtClean="0">
                  <a:solidFill>
                    <a:prstClr val="black"/>
                  </a:solidFill>
                </a:rPr>
                <a:t>&gt; 90% efficiency (small transient time factor by short bunch)</a:t>
              </a:r>
            </a:p>
            <a:p>
              <a:pPr lvl="1"/>
              <a:r>
                <a:rPr lang="en-US" altLang="ja-JP" sz="1800" dirty="0" smtClean="0">
                  <a:solidFill>
                    <a:prstClr val="black"/>
                  </a:solidFill>
                </a:rPr>
                <a:t>Stabled by space charge limit operation</a:t>
              </a:r>
            </a:p>
            <a:p>
              <a:pPr lvl="1"/>
              <a:r>
                <a:rPr lang="en-US" altLang="ja-JP" sz="1800" dirty="0" err="1" smtClean="0">
                  <a:solidFill>
                    <a:prstClr val="black"/>
                  </a:solidFill>
                </a:rPr>
                <a:t>Drivn</a:t>
              </a:r>
              <a:r>
                <a:rPr lang="en-US" altLang="ja-JP" sz="1800" dirty="0" smtClean="0">
                  <a:solidFill>
                    <a:prstClr val="black"/>
                  </a:solidFill>
                </a:rPr>
                <a:t> from low charge low energy 1.3GHz electron beam</a:t>
              </a:r>
              <a:br>
                <a:rPr lang="en-US" altLang="ja-JP" sz="1800" dirty="0" smtClean="0">
                  <a:solidFill>
                    <a:prstClr val="black"/>
                  </a:solidFill>
                </a:rPr>
              </a:br>
              <a:r>
                <a:rPr lang="en-US" altLang="ja-JP" sz="1800" dirty="0" smtClean="0">
                  <a:solidFill>
                    <a:prstClr val="black"/>
                  </a:solidFill>
                </a:rPr>
                <a:t> (1/10 klystron ?) </a:t>
              </a:r>
            </a:p>
            <a:p>
              <a:pPr lvl="1"/>
              <a:r>
                <a:rPr lang="en-US" altLang="ja-JP" sz="1800" dirty="0" smtClean="0">
                  <a:solidFill>
                    <a:prstClr val="black"/>
                  </a:solidFill>
                </a:rPr>
                <a:t>Very low cost and long lifetime</a:t>
              </a:r>
            </a:p>
            <a:p>
              <a:pPr lvl="1"/>
              <a:r>
                <a:rPr lang="en-US" altLang="ja-JP" sz="1800" dirty="0" smtClean="0">
                  <a:solidFill>
                    <a:prstClr val="black"/>
                  </a:solidFill>
                </a:rPr>
                <a:t>Low cost beam line</a:t>
              </a:r>
            </a:p>
            <a:p>
              <a:pPr lvl="1"/>
              <a:r>
                <a:rPr lang="en-US" altLang="ja-JP" sz="1800" dirty="0" smtClean="0">
                  <a:solidFill>
                    <a:prstClr val="black"/>
                  </a:solidFill>
                </a:rPr>
                <a:t>No switch, only HV &amp; capacitor</a:t>
              </a: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90129" y="4225154"/>
              <a:ext cx="14219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9900FF"/>
                  </a:solidFill>
                </a:rPr>
                <a:t>Advantages</a:t>
              </a:r>
              <a:endParaRPr lang="ja-JP" altLang="en-US" sz="2000" b="1" dirty="0">
                <a:solidFill>
                  <a:srgbClr val="99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8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349" y="11219"/>
            <a:ext cx="6624736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Save Power in Cryogenics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74841" y="629021"/>
            <a:ext cx="8924209" cy="5693600"/>
            <a:chOff x="74841" y="629021"/>
            <a:chExt cx="8924209" cy="5693600"/>
          </a:xfrm>
        </p:grpSpPr>
        <p:sp>
          <p:nvSpPr>
            <p:cNvPr id="4" name="タイトル 1"/>
            <p:cNvSpPr txBox="1">
              <a:spLocks/>
            </p:cNvSpPr>
            <p:nvPr/>
          </p:nvSpPr>
          <p:spPr>
            <a:xfrm>
              <a:off x="74841" y="629021"/>
              <a:ext cx="4680520" cy="654032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sz="2400" b="1" dirty="0" smtClean="0">
                  <a:solidFill>
                    <a:srgbClr val="0000FF"/>
                  </a:solidFill>
                  <a:latin typeface="Euphemia" panose="020B0503040102020104" pitchFamily="34" charset="0"/>
                </a:rPr>
                <a:t>Cryogenics/</a:t>
              </a:r>
              <a:r>
                <a:rPr lang="en-US" altLang="ja-JP" sz="2400" b="1" dirty="0" err="1" smtClean="0">
                  <a:solidFill>
                    <a:srgbClr val="0000FF"/>
                  </a:solidFill>
                  <a:latin typeface="Euphemia" panose="020B0503040102020104" pitchFamily="34" charset="0"/>
                </a:rPr>
                <a:t>Stirling</a:t>
              </a:r>
              <a:r>
                <a:rPr lang="en-US" altLang="ja-JP" sz="2400" b="1" dirty="0" smtClean="0">
                  <a:solidFill>
                    <a:srgbClr val="0000FF"/>
                  </a:solidFill>
                  <a:latin typeface="Euphemia" panose="020B0503040102020104" pitchFamily="34" charset="0"/>
                </a:rPr>
                <a:t> </a:t>
              </a:r>
              <a:r>
                <a:rPr lang="en-US" altLang="ja-JP" sz="2400" b="1" dirty="0" err="1" smtClean="0">
                  <a:solidFill>
                    <a:srgbClr val="0000FF"/>
                  </a:solidFill>
                  <a:latin typeface="Euphemia" panose="020B0503040102020104" pitchFamily="34" charset="0"/>
                </a:rPr>
                <a:t>Cryocooler</a:t>
              </a:r>
              <a:endParaRPr lang="ja-JP" altLang="en-US" sz="2400" b="1" dirty="0">
                <a:solidFill>
                  <a:srgbClr val="0000FF"/>
                </a:solidFill>
                <a:latin typeface="Euphemia" panose="020B0503040102020104" pitchFamily="34" charset="0"/>
              </a:endParaRPr>
            </a:p>
          </p:txBody>
        </p:sp>
        <p:sp>
          <p:nvSpPr>
            <p:cNvPr id="5" name="コンテンツ プレースホルダ 2"/>
            <p:cNvSpPr txBox="1">
              <a:spLocks/>
            </p:cNvSpPr>
            <p:nvPr/>
          </p:nvSpPr>
          <p:spPr>
            <a:xfrm>
              <a:off x="366611" y="1353280"/>
              <a:ext cx="4349405" cy="128363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 smtClean="0">
                  <a:solidFill>
                    <a:prstClr val="black"/>
                  </a:solidFill>
                </a:rPr>
                <a:t>High temperature operation</a:t>
              </a:r>
            </a:p>
            <a:p>
              <a:pPr lvl="1"/>
              <a:r>
                <a:rPr lang="en-US" altLang="ja-JP" sz="2000" dirty="0" smtClean="0">
                  <a:solidFill>
                    <a:prstClr val="black"/>
                  </a:solidFill>
                </a:rPr>
                <a:t>Klystron collector</a:t>
              </a:r>
            </a:p>
            <a:p>
              <a:pPr lvl="1"/>
              <a:r>
                <a:rPr lang="en-US" altLang="ja-JP" sz="2000" dirty="0" smtClean="0">
                  <a:solidFill>
                    <a:prstClr val="black"/>
                  </a:solidFill>
                </a:rPr>
                <a:t>RF Dummy load</a:t>
              </a:r>
            </a:p>
            <a:p>
              <a:endParaRPr lang="en-US" altLang="ja-JP" dirty="0" smtClean="0">
                <a:solidFill>
                  <a:prstClr val="black"/>
                </a:solidFill>
              </a:endParaRPr>
            </a:p>
            <a:p>
              <a:endParaRPr lang="en-US" altLang="ja-JP" dirty="0" smtClean="0">
                <a:solidFill>
                  <a:prstClr val="black"/>
                </a:solidFill>
              </a:endParaRPr>
            </a:p>
            <a:p>
              <a:endParaRPr lang="ja-JP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881" y="2862606"/>
              <a:ext cx="2336919" cy="336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056" y="629021"/>
              <a:ext cx="4218994" cy="2233585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30980" y="2955618"/>
              <a:ext cx="2145734" cy="336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グループ化 7"/>
            <p:cNvGrpSpPr/>
            <p:nvPr/>
          </p:nvGrpSpPr>
          <p:grpSpPr>
            <a:xfrm>
              <a:off x="3000107" y="975915"/>
              <a:ext cx="5105678" cy="1490904"/>
              <a:chOff x="3000107" y="975915"/>
              <a:chExt cx="5105678" cy="1490904"/>
            </a:xfrm>
          </p:grpSpPr>
          <p:sp>
            <p:nvSpPr>
              <p:cNvPr id="2" name="下カーブ矢印 1"/>
              <p:cNvSpPr/>
              <p:nvPr/>
            </p:nvSpPr>
            <p:spPr>
              <a:xfrm rot="20907734">
                <a:off x="3220509" y="975915"/>
                <a:ext cx="4885276" cy="660150"/>
              </a:xfrm>
              <a:prstGeom prst="curvedDown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右中かっこ 6"/>
              <p:cNvSpPr/>
              <p:nvPr/>
            </p:nvSpPr>
            <p:spPr>
              <a:xfrm>
                <a:off x="3000107" y="1856024"/>
                <a:ext cx="337610" cy="610795"/>
              </a:xfrm>
              <a:prstGeom prst="rightBrace">
                <a:avLst/>
              </a:prstGeom>
              <a:ln w="57150">
                <a:solidFill>
                  <a:srgbClr val="99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/>
          <a:srcRect l="17407" t="15625" r="17611" b="9919"/>
          <a:stretch/>
        </p:blipFill>
        <p:spPr>
          <a:xfrm>
            <a:off x="3987138" y="3309871"/>
            <a:ext cx="5011912" cy="322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3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" y="0"/>
            <a:ext cx="896446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How to Recover Beam Dump Energy (</a:t>
            </a:r>
            <a:r>
              <a:rPr lang="ja-JP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～</a:t>
            </a:r>
            <a:r>
              <a:rPr lang="en-US" altLang="ja-JP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MW)</a:t>
            </a:r>
            <a:endParaRPr lang="en-US" altLang="ja-JP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974" y="791381"/>
            <a:ext cx="1896808" cy="231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4283968" y="5626623"/>
            <a:ext cx="379482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ragino Sans GB W3"/>
              </a:rPr>
              <a:t>Recover Beam Energy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ragino Sans GB W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ragino Sans GB W3"/>
              </a:rPr>
              <a:t>Reduce Radio-Activation</a:t>
            </a:r>
            <a:endParaRPr lang="ja-JP" altLang="en-US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ragino Sans GB W3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78" y="3294477"/>
            <a:ext cx="2133600" cy="2143125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165570" y="826835"/>
            <a:ext cx="3945679" cy="5616624"/>
            <a:chOff x="165570" y="826835"/>
            <a:chExt cx="3945679" cy="561662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570" y="826835"/>
              <a:ext cx="3945679" cy="5616624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2339752" y="2996952"/>
              <a:ext cx="28803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右矢印 11"/>
          <p:cNvSpPr/>
          <p:nvPr/>
        </p:nvSpPr>
        <p:spPr>
          <a:xfrm rot="19480484">
            <a:off x="2953486" y="2739148"/>
            <a:ext cx="2282069" cy="24323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39089" y="4266229"/>
            <a:ext cx="8540913" cy="1809788"/>
            <a:chOff x="239089" y="4266229"/>
            <a:chExt cx="8540913" cy="180978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39089" y="4266229"/>
              <a:ext cx="327641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prstClr val="black"/>
                  </a:solidFill>
                </a:rPr>
                <a:t>Noble Gas </a:t>
              </a:r>
              <a:r>
                <a:rPr lang="en-US" altLang="ja-JP" sz="2400" b="1" dirty="0" smtClean="0">
                  <a:solidFill>
                    <a:prstClr val="black"/>
                  </a:solidFill>
                </a:rPr>
                <a:t>Dump </a:t>
              </a:r>
              <a:r>
                <a:rPr lang="en-US" altLang="ja-JP" sz="2400" b="1" dirty="0" smtClean="0">
                  <a:solidFill>
                    <a:prstClr val="black"/>
                  </a:solidFill>
                </a:rPr>
                <a:t>for ILC 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39089" y="4875688"/>
              <a:ext cx="85409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solidFill>
                    <a:prstClr val="black"/>
                  </a:solidFill>
                </a:rPr>
                <a:t>About 1km </a:t>
              </a:r>
              <a:r>
                <a:rPr lang="en-US" altLang="ja-JP" dirty="0">
                  <a:solidFill>
                    <a:prstClr val="black"/>
                  </a:solidFill>
                </a:rPr>
                <a:t>of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a noble </a:t>
              </a:r>
              <a:r>
                <a:rPr lang="en-US" altLang="ja-JP" dirty="0">
                  <a:solidFill>
                    <a:prstClr val="black"/>
                  </a:solidFill>
                </a:rPr>
                <a:t>gas (</a:t>
              </a:r>
              <a:r>
                <a:rPr lang="en-US" altLang="ja-JP" dirty="0" err="1">
                  <a:solidFill>
                    <a:prstClr val="black"/>
                  </a:solidFill>
                </a:rPr>
                <a:t>Ar</a:t>
              </a:r>
              <a:r>
                <a:rPr lang="en-US" altLang="ja-JP" dirty="0">
                  <a:solidFill>
                    <a:prstClr val="black"/>
                  </a:solidFill>
                </a:rPr>
                <a:t> looks the most promising) enclosed in a water cooled iron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jacket (transport </a:t>
              </a:r>
              <a:r>
                <a:rPr lang="en-US" altLang="ja-JP" dirty="0">
                  <a:solidFill>
                    <a:prstClr val="black"/>
                  </a:solidFill>
                </a:rPr>
                <a:t>the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heat).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>
                  <a:solidFill>
                    <a:prstClr val="black"/>
                  </a:solidFill>
                </a:rPr>
                <a:t>This gas dump design may ease some issues such as radiolysis and tritium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production.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solidFill>
                    <a:prstClr val="black"/>
                  </a:solidFill>
                </a:rPr>
                <a:t>Issue : particle </a:t>
              </a:r>
              <a:r>
                <a:rPr lang="en-US" altLang="ja-JP" dirty="0">
                  <a:solidFill>
                    <a:prstClr val="black"/>
                  </a:solidFill>
                </a:rPr>
                <a:t>beam heating of the gas and ionization effects.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53822" y="188640"/>
            <a:ext cx="8579156" cy="3761488"/>
            <a:chOff x="239089" y="504741"/>
            <a:chExt cx="8579156" cy="376148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4492" y="504741"/>
              <a:ext cx="3313753" cy="203212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59236" y="696557"/>
              <a:ext cx="1813189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prstClr val="black"/>
                  </a:solidFill>
                </a:rPr>
                <a:t>Water Dump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9089" y="1440662"/>
              <a:ext cx="374595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black"/>
                  </a:solidFill>
                </a:rPr>
                <a:t>Water Vortex </a:t>
              </a:r>
              <a:r>
                <a:rPr lang="en-US" altLang="ja-JP" sz="2000" dirty="0" smtClean="0">
                  <a:solidFill>
                    <a:prstClr val="black"/>
                  </a:solidFill>
                </a:rPr>
                <a:t>Dump</a:t>
              </a:r>
            </a:p>
            <a:p>
              <a:pPr algn="ctr"/>
              <a:r>
                <a:rPr lang="en-US" altLang="ja-JP" dirty="0" smtClean="0">
                  <a:solidFill>
                    <a:prstClr val="black"/>
                  </a:solidFill>
                </a:rPr>
                <a:t> (25 m long x 15 m height for 1 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TeV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)</a:t>
              </a:r>
              <a:endParaRPr lang="en-US" altLang="ja-JP" dirty="0">
                <a:solidFill>
                  <a:prstClr val="black"/>
                </a:solidFill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185511" y="984885"/>
              <a:ext cx="1283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SLAC Dump</a:t>
              </a:r>
            </a:p>
            <a:p>
              <a:r>
                <a:rPr lang="en-US" altLang="ja-JP" b="1" dirty="0">
                  <a:solidFill>
                    <a:srgbClr val="0000FF"/>
                  </a:solidFill>
                </a:rPr>
                <a:t>f</a:t>
              </a:r>
              <a:r>
                <a:rPr lang="en-US" altLang="ja-JP" b="1" dirty="0" smtClean="0">
                  <a:solidFill>
                    <a:srgbClr val="0000FF"/>
                  </a:solidFill>
                </a:rPr>
                <a:t>or 800 kW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225" y="2427904"/>
              <a:ext cx="2495550" cy="1838325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59236" y="2414128"/>
              <a:ext cx="3717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solidFill>
                    <a:prstClr val="black"/>
                  </a:solidFill>
                </a:rPr>
                <a:t>Issue :  shock wave management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solidFill>
                    <a:prstClr val="black"/>
                  </a:solidFill>
                </a:rPr>
                <a:t>Issue : management of tritium gas </a:t>
              </a:r>
            </a:p>
            <a:p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    and </a:t>
              </a:r>
              <a:r>
                <a:rPr lang="en-US" altLang="ja-JP" dirty="0" err="1" smtClean="0">
                  <a:solidFill>
                    <a:prstClr val="black"/>
                  </a:solidFill>
                </a:rPr>
                <a:t>tritiated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water in vapor form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1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380608"/>
            <a:ext cx="6768752" cy="18694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9512" y="28414"/>
            <a:ext cx="402866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Plasma Deceleration Dumping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67544" y="2388441"/>
            <a:ext cx="8280920" cy="4262758"/>
            <a:chOff x="467544" y="2388441"/>
            <a:chExt cx="8280920" cy="4262758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email">
              <a:lum bright="2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614"/>
            <a:stretch/>
          </p:blipFill>
          <p:spPr>
            <a:xfrm>
              <a:off x="643301" y="2803078"/>
              <a:ext cx="4464496" cy="2781867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67544" y="5727869"/>
              <a:ext cx="8280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solidFill>
                    <a:srgbClr val="002060"/>
                  </a:solidFill>
                </a:rPr>
                <a:t>The deceleration distance in the </a:t>
              </a:r>
              <a:r>
                <a:rPr lang="en-US" altLang="ja-JP" dirty="0" err="1" smtClean="0">
                  <a:solidFill>
                    <a:srgbClr val="002060"/>
                  </a:solidFill>
                </a:rPr>
                <a:t>underdense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 plasma is 3 orders of magnitude smaller than the stopping in condensed matter.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ja-JP" dirty="0" smtClean="0">
                  <a:solidFill>
                    <a:srgbClr val="002060"/>
                  </a:solidFill>
                </a:rPr>
                <a:t>The </a:t>
              </a:r>
              <a:r>
                <a:rPr lang="en-US" altLang="ja-JP" dirty="0" err="1" smtClean="0">
                  <a:solidFill>
                    <a:srgbClr val="002060"/>
                  </a:solidFill>
                </a:rPr>
                <a:t>muon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 </a:t>
              </a:r>
              <a:r>
                <a:rPr lang="en-US" altLang="ja-JP" dirty="0" err="1" smtClean="0">
                  <a:solidFill>
                    <a:srgbClr val="002060"/>
                  </a:solidFill>
                </a:rPr>
                <a:t>fluence</a:t>
              </a:r>
              <a:r>
                <a:rPr lang="en-US" altLang="ja-JP" dirty="0" smtClean="0">
                  <a:solidFill>
                    <a:srgbClr val="002060"/>
                  </a:solidFill>
                </a:rPr>
                <a:t> is highly peaked in the forward direction.  </a:t>
              </a:r>
              <a:endParaRPr lang="ja-JP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7797" y="2803078"/>
              <a:ext cx="3331081" cy="283141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940152" y="4557578"/>
              <a:ext cx="1747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</a:rPr>
                <a:t>10 cm for 100 </a:t>
              </a:r>
              <a:r>
                <a:rPr lang="en-US" altLang="ja-JP" sz="1600" b="1" dirty="0" err="1" smtClean="0">
                  <a:solidFill>
                    <a:srgbClr val="0000FF"/>
                  </a:solidFill>
                </a:rPr>
                <a:t>GeV</a:t>
              </a:r>
              <a:endParaRPr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90690" y="2388441"/>
              <a:ext cx="6762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u="sng" dirty="0" smtClean="0">
                  <a:solidFill>
                    <a:srgbClr val="9900FF"/>
                  </a:solidFill>
                  <a:latin typeface="Hiragino Sans GB W3"/>
                </a:rPr>
                <a:t>Use Collective Fields of Plasmas for Deceleration</a:t>
              </a:r>
              <a:endParaRPr lang="ja-JP" altLang="en-US" sz="2000" b="1" u="sng" dirty="0">
                <a:solidFill>
                  <a:srgbClr val="9900FF"/>
                </a:solidFill>
                <a:latin typeface="Hiragino Sans GB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2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10"/>
          <p:cNvGrpSpPr>
            <a:grpSpLocks/>
          </p:cNvGrpSpPr>
          <p:nvPr/>
        </p:nvGrpSpPr>
        <p:grpSpPr bwMode="auto">
          <a:xfrm>
            <a:off x="1691256" y="1857179"/>
            <a:ext cx="6069311" cy="402853"/>
            <a:chOff x="58" y="0"/>
            <a:chExt cx="4247" cy="281"/>
          </a:xfrm>
        </p:grpSpPr>
        <p:sp>
          <p:nvSpPr>
            <p:cNvPr id="15377" name="Rectangle 6"/>
            <p:cNvSpPr>
              <a:spLocks/>
            </p:cNvSpPr>
            <p:nvPr/>
          </p:nvSpPr>
          <p:spPr bwMode="auto">
            <a:xfrm>
              <a:off x="58" y="31"/>
              <a:ext cx="38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ja-JP" sz="2160" i="1" dirty="0" smtClean="0">
                  <a:solidFill>
                    <a:prstClr val="black"/>
                  </a:solidFill>
                  <a:latin typeface="Hiragino Sans GB W3" pitchFamily="-84" charset="-122"/>
                  <a:ea typeface="Hiragino Sans GB W3" pitchFamily="-84" charset="-122"/>
                  <a:sym typeface="Hiragino Sans GB W3" pitchFamily="-84" charset="-122"/>
                </a:rPr>
                <a:t>here</a:t>
              </a:r>
              <a:endParaRPr lang="ja-JP" altLang="en-US" sz="2160" i="1" dirty="0">
                <a:solidFill>
                  <a:prstClr val="black"/>
                </a:solidFill>
                <a:latin typeface="Hiragino Sans GB W3" pitchFamily="-84" charset="-122"/>
                <a:ea typeface="Hiragino Sans GB W3" pitchFamily="-84" charset="-122"/>
                <a:sym typeface="Hiragino Sans GB W3" pitchFamily="-84" charset="-122"/>
              </a:endParaRPr>
            </a:p>
          </p:txBody>
        </p:sp>
        <p:pic>
          <p:nvPicPr>
            <p:cNvPr id="15378" name="Picture 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63"/>
              <a:ext cx="108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0"/>
              <a:ext cx="212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Rectangle 9"/>
            <p:cNvSpPr>
              <a:spLocks/>
            </p:cNvSpPr>
            <p:nvPr/>
          </p:nvSpPr>
          <p:spPr bwMode="auto">
            <a:xfrm>
              <a:off x="1824" y="49"/>
              <a:ext cx="9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pitchFamily="-84" charset="0"/>
                  <a:ea typeface="ヒラギノ角ゴ ProN W3" pitchFamily="-84" charset="-128"/>
                  <a:sym typeface="Gill Sans" pitchFamily="-84" charset="0"/>
                </a:defRPr>
              </a:lvl9pPr>
            </a:lstStyle>
            <a:p>
              <a:pPr eaLnBrk="1" hangingPunct="1"/>
              <a:r>
                <a:rPr lang="en-US" altLang="ja-JP" sz="2160">
                  <a:solidFill>
                    <a:prstClr val="black"/>
                  </a:solidFill>
                  <a:latin typeface="Hiragino Sans GB W3" pitchFamily="-84" charset="-122"/>
                  <a:ea typeface="Hiragino Sans GB W3" pitchFamily="-84" charset="-122"/>
                  <a:sym typeface="Hiragino Sans GB W3" pitchFamily="-84" charset="-122"/>
                </a:rPr>
                <a:t>&amp;</a:t>
              </a:r>
            </a:p>
          </p:txBody>
        </p:sp>
      </p:grpSp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550" y="2900997"/>
            <a:ext cx="245745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2"/>
          <p:cNvSpPr>
            <a:spLocks/>
          </p:cNvSpPr>
          <p:nvPr/>
        </p:nvSpPr>
        <p:spPr bwMode="auto">
          <a:xfrm>
            <a:off x="1432239" y="2841407"/>
            <a:ext cx="62517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/>
            <a:r>
              <a:rPr lang="en-US" altLang="ja-JP" sz="3240" b="1" dirty="0">
                <a:solidFill>
                  <a:srgbClr val="0000FF"/>
                </a:solidFill>
                <a:latin typeface="Hiragino Sans GB W3" pitchFamily="-84" charset="-122"/>
                <a:ea typeface="Hiragino Sans GB W3" pitchFamily="-84" charset="-122"/>
                <a:sym typeface="Hiragino Sans GB W3" pitchFamily="-84" charset="-122"/>
              </a:rPr>
              <a:t>ILC</a:t>
            </a:r>
          </a:p>
        </p:txBody>
      </p:sp>
      <p:sp>
        <p:nvSpPr>
          <p:cNvPr id="15367" name="Line 13"/>
          <p:cNvSpPr>
            <a:spLocks noChangeShapeType="1"/>
          </p:cNvSpPr>
          <p:nvPr/>
        </p:nvSpPr>
        <p:spPr bwMode="auto">
          <a:xfrm>
            <a:off x="1307227" y="2459120"/>
            <a:ext cx="680942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 sz="1620">
              <a:solidFill>
                <a:prstClr val="black"/>
              </a:solidFill>
            </a:endParaRPr>
          </a:p>
        </p:txBody>
      </p:sp>
      <p:pic>
        <p:nvPicPr>
          <p:cNvPr id="15370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938" y="786510"/>
            <a:ext cx="5557838" cy="7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532" y="3616410"/>
            <a:ext cx="517779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630" y="2958147"/>
            <a:ext cx="244602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flipH="1">
            <a:off x="1924224" y="4338164"/>
            <a:ext cx="5295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err="1" smtClean="0">
                <a:solidFill>
                  <a:srgbClr val="66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altLang="ja-JP" sz="2800" b="1" i="1" baseline="-25000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ja-JP" sz="2800" b="1" i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≈ 50 </a:t>
            </a:r>
            <a:r>
              <a:rPr lang="en-US" altLang="ja-JP" sz="2800" b="1" i="1" dirty="0" smtClean="0">
                <a:solidFill>
                  <a:srgbClr val="66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altLang="ja-JP" sz="2800" b="1" i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m, </a:t>
            </a:r>
            <a:r>
              <a:rPr lang="en-US" altLang="ja-JP" sz="2800" b="1" i="1" dirty="0" err="1" smtClean="0">
                <a:solidFill>
                  <a:srgbClr val="66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altLang="ja-JP" sz="2800" b="1" i="1" baseline="-25000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en-US" altLang="ja-JP" sz="2800" b="1" i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8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≈ </a:t>
            </a:r>
            <a:r>
              <a:rPr lang="en-US" altLang="ja-JP" sz="2800" b="1" i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ja-JP" sz="2800" b="1" i="1" dirty="0">
                <a:solidFill>
                  <a:srgbClr val="66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800" b="1" i="1" dirty="0" err="1">
                <a:solidFill>
                  <a:srgbClr val="66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altLang="ja-JP" sz="2800" b="1" i="1" baseline="-25000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altLang="ja-JP" sz="28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≈ </a:t>
            </a:r>
            <a:r>
              <a:rPr lang="en-US" altLang="ja-JP" sz="2800" b="1" i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150 </a:t>
            </a:r>
            <a:r>
              <a:rPr lang="en-US" altLang="ja-JP" sz="2800" b="1" i="1" dirty="0">
                <a:solidFill>
                  <a:srgbClr val="66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altLang="ja-JP" sz="2800" b="1" i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 </a:t>
            </a:r>
            <a:endParaRPr lang="ja-JP" altLang="en-US" sz="2800" b="1" i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28414"/>
            <a:ext cx="438947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</a:rPr>
              <a:t>Collective Stopping Power for ILC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75920" y="2567742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(electron bunch)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flipH="1">
            <a:off x="3480416" y="4952770"/>
            <a:ext cx="389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= 10 m for Li gas</a:t>
            </a:r>
            <a:endParaRPr lang="ja-JP" alt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5880" y="5505164"/>
            <a:ext cx="5714257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Next Trials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black"/>
                </a:solidFill>
              </a:rPr>
              <a:t>Experiment of Proof-of-Principle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</a:rPr>
              <a:t>Deposit mechanism of Wake-Field energy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1547664" y="692696"/>
            <a:ext cx="59046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Improve </a:t>
            </a:r>
          </a:p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 : </a:t>
            </a:r>
          </a:p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Power Storage to Reuse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604" y="3284984"/>
            <a:ext cx="71347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-42302" y="3875930"/>
            <a:ext cx="8910558" cy="2515780"/>
            <a:chOff x="-44656" y="3943536"/>
            <a:chExt cx="8910558" cy="251578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74701" y="3943536"/>
              <a:ext cx="8591201" cy="2515780"/>
              <a:chOff x="274701" y="3943536"/>
              <a:chExt cx="8591201" cy="2515780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4044026" y="5535986"/>
                <a:ext cx="2173630" cy="9233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Store the surplus</a:t>
                </a:r>
              </a:p>
              <a:p>
                <a:pPr algn="ctr"/>
                <a:r>
                  <a:rPr lang="en-US" altLang="ja-JP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electric energy</a:t>
                </a:r>
              </a:p>
              <a:p>
                <a:pPr algn="ctr"/>
                <a:r>
                  <a:rPr lang="en-US" altLang="ja-JP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as thermal energy</a:t>
                </a:r>
              </a:p>
            </p:txBody>
          </p:sp>
          <p:sp>
            <p:nvSpPr>
              <p:cNvPr id="10" name="タイトル 1"/>
              <p:cNvSpPr txBox="1">
                <a:spLocks/>
              </p:cNvSpPr>
              <p:nvPr/>
            </p:nvSpPr>
            <p:spPr>
              <a:xfrm>
                <a:off x="1916418" y="3943536"/>
                <a:ext cx="5483359" cy="62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ja-JP" sz="2400" u="sng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itchFamily="18" charset="0"/>
                  </a:rPr>
                  <a:t>Storage of Electric Energy as Heat in Iron</a:t>
                </a:r>
                <a:endParaRPr lang="ja-JP" altLang="en-US" sz="2400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endParaRPr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274701" y="4901950"/>
                <a:ext cx="3858377" cy="1365275"/>
                <a:chOff x="5750635" y="1519384"/>
                <a:chExt cx="3005768" cy="1063582"/>
              </a:xfrm>
            </p:grpSpPr>
            <p:sp>
              <p:nvSpPr>
                <p:cNvPr id="17" name="直方体 16"/>
                <p:cNvSpPr/>
                <p:nvPr/>
              </p:nvSpPr>
              <p:spPr>
                <a:xfrm>
                  <a:off x="5750635" y="1536234"/>
                  <a:ext cx="1065296" cy="1046732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直方体 17"/>
                <p:cNvSpPr/>
                <p:nvPr/>
              </p:nvSpPr>
              <p:spPr>
                <a:xfrm>
                  <a:off x="6732240" y="1519384"/>
                  <a:ext cx="1056176" cy="1046732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直方体 18"/>
                <p:cNvSpPr/>
                <p:nvPr/>
              </p:nvSpPr>
              <p:spPr>
                <a:xfrm>
                  <a:off x="7671345" y="1526718"/>
                  <a:ext cx="1085058" cy="1046732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6033537" y="4638442"/>
                <a:ext cx="27324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Electric Energy</a:t>
                </a:r>
                <a:endParaRPr lang="en-US" altLang="ja-JP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100 MW x 1 0 hours</a:t>
                </a: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975367" y="5473728"/>
                <a:ext cx="28905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 = 100 M J / sec </a:t>
                </a:r>
              </a:p>
              <a:p>
                <a:r>
                  <a:rPr lang="en-US" altLang="ja-JP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x </a:t>
                </a:r>
                <a:r>
                  <a:rPr lang="en-US" altLang="ja-JP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3600 sec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n-US" altLang="ja-JP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hr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x 10 </a:t>
                </a:r>
                <a:r>
                  <a:rPr lang="en-US" altLang="ja-JP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hr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altLang="ja-JP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=  3600 GJ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>
              <a:xfrm flipH="1">
                <a:off x="4785199" y="5113194"/>
                <a:ext cx="686174" cy="28575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705542" y="4585356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black"/>
                  </a:solidFill>
                </a:rPr>
                <a:t>10 m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86124" y="5497707"/>
              <a:ext cx="43043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3 x 10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3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m</a:t>
              </a:r>
              <a:r>
                <a:rPr lang="en-US" altLang="ja-JP" baseline="30000" dirty="0" smtClean="0">
                  <a:solidFill>
                    <a:prstClr val="black"/>
                  </a:solidFill>
                </a:rPr>
                <a:t>3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    ~ 1.7 GJ x       ~ 5100 GJ           </a:t>
              </a:r>
            </a:p>
            <a:p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                        3000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18882937">
              <a:off x="-53274" y="4827202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black"/>
                  </a:solidFill>
                </a:rPr>
                <a:t>10 m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16200000">
              <a:off x="-187965" y="5633309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prstClr val="black"/>
                  </a:solidFill>
                </a:rPr>
                <a:t>10 m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64257" y="738241"/>
            <a:ext cx="8779743" cy="3189604"/>
            <a:chOff x="364257" y="738241"/>
            <a:chExt cx="8779743" cy="3189604"/>
          </a:xfrm>
        </p:grpSpPr>
        <p:sp>
          <p:nvSpPr>
            <p:cNvPr id="5" name="タイトル 1"/>
            <p:cNvSpPr txBox="1">
              <a:spLocks/>
            </p:cNvSpPr>
            <p:nvPr/>
          </p:nvSpPr>
          <p:spPr>
            <a:xfrm>
              <a:off x="2599242" y="738241"/>
              <a:ext cx="4034609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ja-JP" sz="2400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Heat Capacity   Iron vs. Water</a:t>
              </a:r>
              <a:endParaRPr lang="ja-JP" alt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364257" y="1314305"/>
              <a:ext cx="8779743" cy="2613540"/>
              <a:chOff x="341491" y="2900245"/>
              <a:chExt cx="8779743" cy="2613540"/>
            </a:xfrm>
          </p:grpSpPr>
          <p:sp>
            <p:nvSpPr>
              <p:cNvPr id="7" name="正方形/長方形 6"/>
              <p:cNvSpPr/>
              <p:nvPr/>
            </p:nvSpPr>
            <p:spPr>
              <a:xfrm>
                <a:off x="682776" y="2900245"/>
                <a:ext cx="24217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6600CC"/>
                    </a:solidFill>
                  </a:rPr>
                  <a:t>Heat Capacity of Iron</a:t>
                </a:r>
                <a:endParaRPr lang="en-US" altLang="ja-JP" sz="2000" b="1" dirty="0">
                  <a:solidFill>
                    <a:srgbClr val="6600CC"/>
                  </a:solidFill>
                </a:endParaRPr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1491" y="3365895"/>
                <a:ext cx="3679266" cy="2088232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38388" y="3306236"/>
                <a:ext cx="1993558" cy="2207549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11085" y="4143452"/>
                <a:ext cx="2510149" cy="1152128"/>
              </a:xfrm>
              <a:prstGeom prst="rect">
                <a:avLst/>
              </a:prstGeom>
            </p:spPr>
          </p:pic>
          <p:sp>
            <p:nvSpPr>
              <p:cNvPr id="15" name="正方形/長方形 14"/>
              <p:cNvSpPr/>
              <p:nvPr/>
            </p:nvSpPr>
            <p:spPr>
              <a:xfrm>
                <a:off x="5042167" y="2953670"/>
                <a:ext cx="26425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6600CC"/>
                    </a:solidFill>
                  </a:rPr>
                  <a:t>Heat Capacity of Water</a:t>
                </a:r>
                <a:endParaRPr lang="en-US" altLang="ja-JP" sz="2000" b="1" dirty="0">
                  <a:solidFill>
                    <a:srgbClr val="6600CC"/>
                  </a:solidFill>
                </a:endParaRPr>
              </a:p>
            </p:txBody>
          </p:sp>
        </p:grpSp>
      </p:grpSp>
      <p:sp>
        <p:nvSpPr>
          <p:cNvPr id="4" name="テキスト ボックス 3"/>
          <p:cNvSpPr txBox="1"/>
          <p:nvPr/>
        </p:nvSpPr>
        <p:spPr>
          <a:xfrm>
            <a:off x="12804" y="102597"/>
            <a:ext cx="403071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</a:rPr>
              <a:t>Storage of Thermal Energy</a:t>
            </a:r>
            <a:endParaRPr lang="ja-JP" altLang="en-US" sz="2800" dirty="0">
              <a:solidFill>
                <a:srgbClr val="002060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2612662" y="5344001"/>
            <a:ext cx="3834371" cy="682781"/>
            <a:chOff x="2612662" y="5344001"/>
            <a:chExt cx="3834371" cy="682781"/>
          </a:xfrm>
        </p:grpSpPr>
        <p:sp>
          <p:nvSpPr>
            <p:cNvPr id="20" name="右矢印 19"/>
            <p:cNvSpPr/>
            <p:nvPr/>
          </p:nvSpPr>
          <p:spPr>
            <a:xfrm rot="648536">
              <a:off x="3864760" y="5742389"/>
              <a:ext cx="2582273" cy="284393"/>
            </a:xfrm>
            <a:prstGeom prst="rightArrow">
              <a:avLst/>
            </a:prstGeom>
            <a:solidFill>
              <a:srgbClr val="E6E0EC">
                <a:alpha val="52157"/>
              </a:srgbClr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612662" y="5344001"/>
              <a:ext cx="1242564" cy="54058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319032" y="911971"/>
            <a:ext cx="469591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4000" b="0" u="sng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1. Green ILC</a:t>
            </a:r>
            <a:endParaRPr lang="en-US" altLang="ja-JP" sz="4000" b="0" u="sng" kern="6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6666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34111" y="1407011"/>
            <a:ext cx="1187451" cy="32113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1520" y="4405537"/>
            <a:ext cx="7092632" cy="13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21445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800" b="1" u="sng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to keep iron heat</a:t>
            </a:r>
            <a:endParaRPr lang="ja-JP" altLang="en-US" sz="2800" b="1" u="sng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4865043" y="4083943"/>
            <a:ext cx="3690369" cy="2505075"/>
            <a:chOff x="4865043" y="4083943"/>
            <a:chExt cx="3690369" cy="250507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337" y="4083943"/>
              <a:ext cx="2505075" cy="2505075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>
              <a:off x="4865043" y="4329666"/>
              <a:ext cx="943669" cy="766417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66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直角三角形 32"/>
          <p:cNvSpPr/>
          <p:nvPr/>
        </p:nvSpPr>
        <p:spPr>
          <a:xfrm flipH="1">
            <a:off x="6188280" y="1327882"/>
            <a:ext cx="2614116" cy="162633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5113454" y="230589"/>
            <a:ext cx="3688942" cy="3725421"/>
            <a:chOff x="5113454" y="230589"/>
            <a:chExt cx="3688942" cy="3725421"/>
          </a:xfrm>
        </p:grpSpPr>
        <p:sp>
          <p:nvSpPr>
            <p:cNvPr id="12" name="右矢印 11"/>
            <p:cNvSpPr/>
            <p:nvPr/>
          </p:nvSpPr>
          <p:spPr>
            <a:xfrm rot="16200000">
              <a:off x="6777718" y="3100967"/>
              <a:ext cx="943669" cy="766417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66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5113454" y="230589"/>
              <a:ext cx="3688942" cy="2708737"/>
              <a:chOff x="5113454" y="230589"/>
              <a:chExt cx="3688942" cy="2708737"/>
            </a:xfrm>
          </p:grpSpPr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3454" y="230589"/>
                <a:ext cx="3688942" cy="2708737"/>
              </a:xfrm>
              <a:prstGeom prst="rect">
                <a:avLst/>
              </a:prstGeom>
            </p:spPr>
          </p:pic>
          <p:grpSp>
            <p:nvGrpSpPr>
              <p:cNvPr id="31" name="グループ化 30"/>
              <p:cNvGrpSpPr/>
              <p:nvPr/>
            </p:nvGrpSpPr>
            <p:grpSpPr>
              <a:xfrm>
                <a:off x="6570637" y="689533"/>
                <a:ext cx="1209364" cy="1090273"/>
                <a:chOff x="5213432" y="2289117"/>
                <a:chExt cx="1209364" cy="1090273"/>
              </a:xfrm>
            </p:grpSpPr>
            <p:grpSp>
              <p:nvGrpSpPr>
                <p:cNvPr id="22" name="グループ化 21"/>
                <p:cNvGrpSpPr/>
                <p:nvPr/>
              </p:nvGrpSpPr>
              <p:grpSpPr>
                <a:xfrm rot="20713303">
                  <a:off x="5304499" y="2289117"/>
                  <a:ext cx="1118297" cy="576065"/>
                  <a:chOff x="5307373" y="1775132"/>
                  <a:chExt cx="1807413" cy="1302421"/>
                </a:xfrm>
              </p:grpSpPr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5307373" y="2411944"/>
                    <a:ext cx="1726562" cy="665609"/>
                    <a:chOff x="5307373" y="2411944"/>
                    <a:chExt cx="1726562" cy="665609"/>
                  </a:xfrm>
                </p:grpSpPr>
                <p:pic>
                  <p:nvPicPr>
                    <p:cNvPr id="28" name="図 27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307373" y="2436390"/>
                      <a:ext cx="576064" cy="6411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図 28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883437" y="2412636"/>
                      <a:ext cx="576064" cy="6411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0" name="図 29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457871" y="2411944"/>
                      <a:ext cx="576064" cy="6411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5388224" y="1775132"/>
                    <a:ext cx="1726562" cy="665608"/>
                    <a:chOff x="5307372" y="2411943"/>
                    <a:chExt cx="1726562" cy="665608"/>
                  </a:xfrm>
                </p:grpSpPr>
                <p:pic>
                  <p:nvPicPr>
                    <p:cNvPr id="25" name="図 24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307372" y="2436389"/>
                      <a:ext cx="576064" cy="6411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図 25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883437" y="2412636"/>
                      <a:ext cx="576064" cy="6411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図 26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457870" y="2411943"/>
                      <a:ext cx="576064" cy="641163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21" name="グループ化 20"/>
                <p:cNvGrpSpPr/>
                <p:nvPr/>
              </p:nvGrpSpPr>
              <p:grpSpPr>
                <a:xfrm rot="20713303">
                  <a:off x="5213432" y="2803325"/>
                  <a:ext cx="1118298" cy="576065"/>
                  <a:chOff x="5307372" y="1775132"/>
                  <a:chExt cx="1807414" cy="1302420"/>
                </a:xfrm>
              </p:grpSpPr>
              <p:grpSp>
                <p:nvGrpSpPr>
                  <p:cNvPr id="16" name="グループ化 15"/>
                  <p:cNvGrpSpPr/>
                  <p:nvPr/>
                </p:nvGrpSpPr>
                <p:grpSpPr>
                  <a:xfrm>
                    <a:off x="5307372" y="2411944"/>
                    <a:ext cx="1726563" cy="665608"/>
                    <a:chOff x="5307372" y="2411944"/>
                    <a:chExt cx="1726563" cy="665608"/>
                  </a:xfrm>
                </p:grpSpPr>
                <p:pic>
                  <p:nvPicPr>
                    <p:cNvPr id="13" name="図 12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307372" y="2436389"/>
                      <a:ext cx="576064" cy="6411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図 13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883436" y="2412636"/>
                      <a:ext cx="576064" cy="64116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図 14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457871" y="2411944"/>
                      <a:ext cx="576064" cy="64116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5388224" y="1775132"/>
                    <a:ext cx="1726562" cy="665608"/>
                    <a:chOff x="5307372" y="2411943"/>
                    <a:chExt cx="1726562" cy="665608"/>
                  </a:xfrm>
                </p:grpSpPr>
                <p:pic>
                  <p:nvPicPr>
                    <p:cNvPr id="18" name="図 17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307372" y="2436389"/>
                      <a:ext cx="576064" cy="6411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図 18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5883437" y="2412636"/>
                      <a:ext cx="576064" cy="6411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図 19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457870" y="2411943"/>
                      <a:ext cx="576064" cy="641163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7222871" y="2321369"/>
              <a:ext cx="1462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ILC Tunnel</a:t>
              </a:r>
              <a:endParaRPr lang="ja-JP" alt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93023" y="1132478"/>
            <a:ext cx="3744416" cy="4143759"/>
            <a:chOff x="493023" y="1132478"/>
            <a:chExt cx="3744416" cy="414375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023" y="1630304"/>
              <a:ext cx="3744416" cy="2217183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269" y="3847487"/>
              <a:ext cx="3209925" cy="142875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420280" y="1132478"/>
              <a:ext cx="189802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002060"/>
                  </a:solidFill>
                </a:rPr>
                <a:t>Blast Furnace</a:t>
              </a:r>
              <a:endParaRPr lang="ja-JP" alt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51521" y="5255481"/>
            <a:ext cx="4138416" cy="1653624"/>
            <a:chOff x="251521" y="5255481"/>
            <a:chExt cx="4138416" cy="1653624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51521" y="5255481"/>
              <a:ext cx="4138416" cy="1653624"/>
              <a:chOff x="251521" y="5255481"/>
              <a:chExt cx="4138416" cy="1653624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521" y="5255481"/>
                <a:ext cx="2160240" cy="1618095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6837" y="5499405"/>
                <a:ext cx="1943100" cy="1409700"/>
              </a:xfrm>
              <a:prstGeom prst="rect">
                <a:avLst/>
              </a:prstGeom>
            </p:spPr>
          </p:pic>
        </p:grpSp>
        <p:sp>
          <p:nvSpPr>
            <p:cNvPr id="38" name="テキスト ボックス 37"/>
            <p:cNvSpPr txBox="1"/>
            <p:nvPr/>
          </p:nvSpPr>
          <p:spPr>
            <a:xfrm>
              <a:off x="2365231" y="5314739"/>
              <a:ext cx="1068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Fire Brick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8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640884" y="226939"/>
            <a:ext cx="40919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 Summary</a:t>
            </a:r>
            <a:endParaRPr lang="en-US" altLang="ja-JP" sz="3200" kern="6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6666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" y="4357"/>
            <a:ext cx="2411042" cy="170669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714500" y="4364142"/>
            <a:ext cx="5715000" cy="2376264"/>
            <a:chOff x="1714500" y="4293096"/>
            <a:chExt cx="5715000" cy="237626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14500" y="4293096"/>
              <a:ext cx="5715000" cy="237626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6140" y="4903005"/>
              <a:ext cx="1332514" cy="1332514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28" y="2852937"/>
            <a:ext cx="8538544" cy="129101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28" y="4232363"/>
            <a:ext cx="3298339" cy="13564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9512" y="519327"/>
            <a:ext cx="55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</a:t>
            </a:r>
            <a:endParaRPr lang="ja-JP" altLang="en-US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" y="2318624"/>
            <a:ext cx="2466975" cy="1847850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6876427" y="2135937"/>
            <a:ext cx="2223314" cy="3586205"/>
            <a:chOff x="6876427" y="2135937"/>
            <a:chExt cx="2223314" cy="3586205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427" y="2135937"/>
              <a:ext cx="2223314" cy="1667486"/>
            </a:xfrm>
            <a:prstGeom prst="rect">
              <a:avLst/>
            </a:prstGeom>
          </p:spPr>
        </p:pic>
        <p:sp>
          <p:nvSpPr>
            <p:cNvPr id="13" name="左カーブ矢印 12"/>
            <p:cNvSpPr/>
            <p:nvPr/>
          </p:nvSpPr>
          <p:spPr>
            <a:xfrm rot="1011655">
              <a:off x="7546066" y="3634378"/>
              <a:ext cx="653282" cy="2087764"/>
            </a:xfrm>
            <a:prstGeom prst="curvedLeftArrow">
              <a:avLst/>
            </a:prstGeom>
            <a:solidFill>
              <a:srgbClr val="66FF66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02546" y="5598679"/>
            <a:ext cx="1195712" cy="7078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660066"/>
                </a:solidFill>
              </a:rPr>
              <a:t>Improve</a:t>
            </a:r>
          </a:p>
          <a:p>
            <a:pPr algn="ctr"/>
            <a:r>
              <a:rPr lang="en-US" altLang="ja-JP" sz="2000" b="1" dirty="0">
                <a:solidFill>
                  <a:srgbClr val="660066"/>
                </a:solidFill>
              </a:rPr>
              <a:t>E</a:t>
            </a:r>
            <a:r>
              <a:rPr lang="en-US" altLang="ja-JP" sz="2000" b="1" dirty="0" smtClean="0">
                <a:solidFill>
                  <a:srgbClr val="660066"/>
                </a:solidFill>
              </a:rPr>
              <a:t>fficiency</a:t>
            </a:r>
            <a:endParaRPr lang="ja-JP" altLang="en-US" sz="2000" b="1" dirty="0">
              <a:solidFill>
                <a:srgbClr val="660066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870853" y="6109079"/>
            <a:ext cx="3414110" cy="707886"/>
            <a:chOff x="2870853" y="6109079"/>
            <a:chExt cx="3414110" cy="707886"/>
          </a:xfrm>
        </p:grpSpPr>
        <p:sp>
          <p:nvSpPr>
            <p:cNvPr id="10" name="上カーブ矢印 9"/>
            <p:cNvSpPr/>
            <p:nvPr/>
          </p:nvSpPr>
          <p:spPr>
            <a:xfrm>
              <a:off x="2870853" y="6122448"/>
              <a:ext cx="3414110" cy="603422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52563" y="6109079"/>
              <a:ext cx="1038874" cy="70788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00FF"/>
                  </a:solidFill>
                </a:rPr>
                <a:t>Recover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00FF"/>
                  </a:solidFill>
                </a:rPr>
                <a:t>Energy</a:t>
              </a:r>
              <a:endParaRPr lang="ja-JP" altLang="en-US" sz="2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864945" y="4358589"/>
            <a:ext cx="3414110" cy="1360612"/>
            <a:chOff x="2864945" y="4358589"/>
            <a:chExt cx="3414110" cy="1360612"/>
          </a:xfrm>
        </p:grpSpPr>
        <p:sp>
          <p:nvSpPr>
            <p:cNvPr id="11" name="上カーブ矢印 10"/>
            <p:cNvSpPr/>
            <p:nvPr/>
          </p:nvSpPr>
          <p:spPr>
            <a:xfrm flipH="1" flipV="1">
              <a:off x="2864945" y="5115779"/>
              <a:ext cx="3414110" cy="603422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112629" y="4358589"/>
              <a:ext cx="909416" cy="707886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660066"/>
                  </a:solidFill>
                </a:rPr>
                <a:t>Reuse</a:t>
              </a:r>
            </a:p>
            <a:p>
              <a:pPr algn="ctr"/>
              <a:r>
                <a:rPr lang="en-US" altLang="ja-JP" sz="2000" b="1" dirty="0" smtClean="0">
                  <a:solidFill>
                    <a:srgbClr val="660066"/>
                  </a:solidFill>
                </a:rPr>
                <a:t>Energy</a:t>
              </a:r>
              <a:endParaRPr lang="ja-JP" altLang="en-US" sz="20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142110" y="2027115"/>
            <a:ext cx="5089464" cy="1968982"/>
            <a:chOff x="2142110" y="2027115"/>
            <a:chExt cx="5089464" cy="1968982"/>
          </a:xfrm>
        </p:grpSpPr>
        <p:sp>
          <p:nvSpPr>
            <p:cNvPr id="16" name="左カーブ矢印 15"/>
            <p:cNvSpPr/>
            <p:nvPr/>
          </p:nvSpPr>
          <p:spPr>
            <a:xfrm rot="17616331" flipV="1">
              <a:off x="4189187" y="953710"/>
              <a:ext cx="995310" cy="5089464"/>
            </a:xfrm>
            <a:prstGeom prst="curvedLef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182021" y="2027115"/>
              <a:ext cx="909416" cy="707886"/>
            </a:xfrm>
            <a:prstGeom prst="rect">
              <a:avLst/>
            </a:prstGeom>
            <a:noFill/>
            <a:ln>
              <a:solidFill>
                <a:srgbClr val="99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990000"/>
                  </a:solidFill>
                </a:rPr>
                <a:t>Reuse</a:t>
              </a:r>
            </a:p>
            <a:p>
              <a:pPr algn="ctr"/>
              <a:r>
                <a:rPr lang="en-US" altLang="ja-JP" sz="2000" b="1" dirty="0" smtClean="0">
                  <a:solidFill>
                    <a:srgbClr val="990000"/>
                  </a:solidFill>
                </a:rPr>
                <a:t>Energy</a:t>
              </a:r>
              <a:endParaRPr lang="ja-JP" altLang="en-US" sz="2000" b="1" dirty="0">
                <a:solidFill>
                  <a:srgbClr val="990000"/>
                </a:solidFill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7463652" y="5462748"/>
            <a:ext cx="1728487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6600"/>
                </a:solidFill>
              </a:rPr>
              <a:t>Stand Alone</a:t>
            </a:r>
          </a:p>
          <a:p>
            <a:pPr algn="ctr"/>
            <a:r>
              <a:rPr lang="en-US" altLang="ja-JP" sz="2000" b="1" dirty="0" smtClean="0">
                <a:solidFill>
                  <a:srgbClr val="006600"/>
                </a:solidFill>
              </a:rPr>
              <a:t>Energy System</a:t>
            </a:r>
            <a:endParaRPr lang="ja-JP" alt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2nd Energy for Sustainable Sciences, CERN Oct 2013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Denis Perret-Gallix LAPP/IN2P3.CNRS (France)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64704"/>
            <a:ext cx="9180512" cy="5542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51272" y="116632"/>
            <a:ext cx="462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ILC center futuristic view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2135" y="4163761"/>
            <a:ext cx="9144000" cy="466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6" y="2497225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Biomass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1988840"/>
            <a:ext cx="1273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Off-shore wind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2123435"/>
            <a:ext cx="1469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Solar Power Plant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65725" y="2708920"/>
            <a:ext cx="14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Geothermal Plant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1961365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Wind turbine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1653588"/>
            <a:ext cx="120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Hydro storage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493395" y="3531356"/>
            <a:ext cx="1707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Wave/stream energy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grid4eu.eu/ImageGen.ashx?image=/media/4826/Grid4EU_Logo_4_3.png&amp;height=2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116" y="6021288"/>
            <a:ext cx="1264884" cy="9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56376" y="6093296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Courtesy of: 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32258" y="3933056"/>
            <a:ext cx="113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Photovoltaic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6551" y="3735126"/>
            <a:ext cx="2032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Photovoltaic and thermal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1865" y="4260044"/>
            <a:ext cx="1256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He, H2 storage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9615" y="3223579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Smart GRID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9610" y="908719"/>
            <a:ext cx="2488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 and data management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76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319032" y="911971"/>
            <a:ext cx="469591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4000" u="sng" kern="6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2</a:t>
            </a:r>
            <a:r>
              <a:rPr lang="en-US" altLang="ja-JP" sz="4000" b="0" u="sng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. Yellow ILC</a:t>
            </a:r>
            <a:endParaRPr lang="en-US" altLang="ja-JP" sz="4000" b="0" u="sng" kern="6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6666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13561" y="1462254"/>
            <a:ext cx="1182284" cy="34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18096" y="4667944"/>
            <a:ext cx="2866156" cy="461665"/>
          </a:xfrm>
          <a:prstGeom prst="rect">
            <a:avLst/>
          </a:prstGeom>
          <a:solidFill>
            <a:schemeClr val="accent1">
              <a:lumMod val="20000"/>
              <a:lumOff val="80000"/>
              <a:alpha val="58824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strangelo Edessa" pitchFamily="66" charset="0"/>
              </a:rPr>
              <a:t>Atsuto Suzuki (KEK)</a:t>
            </a:r>
            <a:endParaRPr lang="en-US" altLang="ja-JP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strangelo Edessa" pitchFamily="66" charset="0"/>
            </a:endParaRPr>
          </a:p>
        </p:txBody>
      </p:sp>
      <p:pic>
        <p:nvPicPr>
          <p:cNvPr id="9" name="Picture 6" descr="hedar-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489" y="5190681"/>
            <a:ext cx="7361022" cy="101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09927" y="2132856"/>
            <a:ext cx="7286644" cy="1631216"/>
          </a:xfrm>
          <a:prstGeom prst="rect">
            <a:avLst/>
          </a:prstGeom>
          <a:solidFill>
            <a:srgbClr val="99CC00">
              <a:alpha val="54118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ja-JP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Strategic Planning </a:t>
            </a:r>
          </a:p>
          <a:p>
            <a:pPr algn="ctr">
              <a:lnSpc>
                <a:spcPts val="6000"/>
              </a:lnSpc>
            </a:pPr>
            <a:r>
              <a:rPr lang="en-US" altLang="ja-JP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for the Japanese Program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925"/>
            <a:ext cx="5055344" cy="12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6519" y="180304"/>
            <a:ext cx="501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solidFill>
                  <a:srgbClr val="0000FF"/>
                </a:solidFill>
                <a:latin typeface="Constantia" panose="02030602050306030303" pitchFamily="18" charset="0"/>
                <a:ea typeface="HG正楷書体-PRO" panose="03000600000000000000" pitchFamily="66" charset="-128"/>
              </a:rPr>
              <a:t>P5 Report </a:t>
            </a:r>
            <a:r>
              <a:rPr kumimoji="1" lang="en-US" altLang="ja-JP" sz="2400" b="1" u="sng" dirty="0" smtClean="0">
                <a:solidFill>
                  <a:srgbClr val="0000FF"/>
                </a:solidFill>
                <a:latin typeface="Constantia" panose="02030602050306030303" pitchFamily="18" charset="0"/>
                <a:ea typeface="HG正楷書体-PRO" panose="03000600000000000000" pitchFamily="66" charset="-128"/>
                <a:sym typeface="Wingdings" panose="05000000000000000000" pitchFamily="2" charset="2"/>
              </a:rPr>
              <a:t> Government (Nov. 7)</a:t>
            </a:r>
            <a:endParaRPr kumimoji="1" lang="ja-JP" altLang="en-US" sz="2400" b="1" u="sng" dirty="0">
              <a:solidFill>
                <a:srgbClr val="0000FF"/>
              </a:solidFill>
              <a:latin typeface="Constantia" panose="02030602050306030303" pitchFamily="18" charset="0"/>
              <a:ea typeface="HG正楷書体-PRO" panose="03000600000000000000" pitchFamily="66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0858" y="2465870"/>
            <a:ext cx="784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are deeply concerned that the Japanese government would hesitate to advance the realization of the ILC project.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0858" y="1128894"/>
            <a:ext cx="7840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 HEP scientists are strongly disappointed with media remarks about the JSC findings on the ILC project. 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damage </a:t>
            </a:r>
            <a:r>
              <a:rPr lang="en-US" altLang="ja-JP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too serious.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0858" y="3617193"/>
            <a:ext cx="784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these, </a:t>
            </a:r>
            <a:r>
              <a:rPr lang="en-US" altLang="ja-JP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urgent that the government unfolds its view on the JSC findings.   </a:t>
            </a:r>
            <a:r>
              <a:rPr kumimoji="1" lang="en-US" altLang="ja-JP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0858" y="3971136"/>
            <a:ext cx="7840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ja-JP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 should now pay much attention on how to  define interests to host the ILC in Japan.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next step to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governmental discussions about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</a:t>
            </a:r>
            <a:r>
              <a:rPr lang="en-US" altLang="ja-JP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man-power 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sharing.  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74999" y="798490"/>
            <a:ext cx="784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HEP community understands that </a:t>
            </a:r>
            <a:r>
              <a:rPr lang="en-US" altLang="ja-JP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FALC is the best opportunity for the government message.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595892" y="3563086"/>
            <a:ext cx="8110226" cy="2539529"/>
            <a:chOff x="595892" y="3563086"/>
            <a:chExt cx="8110226" cy="253952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935" y="3683358"/>
              <a:ext cx="4213189" cy="2300623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2073499" y="3747752"/>
              <a:ext cx="2550017" cy="193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281" t="50461" r="1878"/>
            <a:stretch/>
          </p:blipFill>
          <p:spPr>
            <a:xfrm>
              <a:off x="5293216" y="3747752"/>
              <a:ext cx="3412902" cy="198553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4071161" y="5733283"/>
              <a:ext cx="602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year</a:t>
              </a:r>
              <a:endParaRPr kumimoji="1" lang="ja-JP" altLang="en-US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896186" y="5614649"/>
              <a:ext cx="6020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year</a:t>
              </a:r>
              <a:endParaRPr kumimoji="1" lang="ja-JP" altLang="en-US" b="1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95892" y="3563086"/>
              <a:ext cx="848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budget</a:t>
              </a:r>
              <a:endParaRPr kumimoji="1" lang="ja-JP" altLang="en-US" b="1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083858" y="3571603"/>
              <a:ext cx="1222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manpower</a:t>
              </a:r>
              <a:endParaRPr kumimoji="1" lang="ja-JP" altLang="en-US" b="1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74999" y="1812876"/>
            <a:ext cx="784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Rolf </a:t>
            </a:r>
            <a:r>
              <a:rPr lang="en-US" altLang="ja-JP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Heuer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(CERN), Nigel </a:t>
            </a:r>
            <a:r>
              <a:rPr lang="en-US" altLang="ja-JP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Lockyer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(FNAL) and A.S (KEK) had the consensus that the </a:t>
            </a:r>
            <a:r>
              <a:rPr lang="en-US" altLang="ja-JP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timeprofiles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budget-breakdown (CFS, accelerator, detector </a:t>
            </a:r>
            <a:r>
              <a:rPr lang="ja-JP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・・・</a:t>
            </a:r>
            <a:r>
              <a:rPr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man-power-breakdown are essential for the  governmental negotiation.     </a:t>
            </a:r>
            <a:r>
              <a:rPr kumimoji="1" lang="en-US" altLang="ja-JP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2319032" y="911971"/>
            <a:ext cx="469591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4000" u="sng" kern="6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3</a:t>
            </a:r>
            <a:r>
              <a:rPr lang="en-US" altLang="ja-JP" sz="4000" b="0" u="sng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. </a:t>
            </a:r>
            <a:r>
              <a:rPr lang="en-US" altLang="ja-JP" sz="4000" u="sng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Red</a:t>
            </a:r>
            <a:r>
              <a:rPr lang="en-US" altLang="ja-JP" sz="4000" b="0" u="sng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 ILC</a:t>
            </a:r>
            <a:endParaRPr lang="en-US" altLang="ja-JP" sz="4000" b="0" u="sng" kern="6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6666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58516" y="1693907"/>
            <a:ext cx="1237448" cy="33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941693" y="550645"/>
            <a:ext cx="1528550" cy="15285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076363" y="494288"/>
            <a:ext cx="46959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altLang="ja-JP" sz="3600" i="1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Summary</a:t>
            </a:r>
            <a:endParaRPr lang="en-US" altLang="ja-JP" sz="3600" b="0" i="1" kern="600" spc="16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6666FF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992573" y="1602141"/>
            <a:ext cx="5321301" cy="5057104"/>
            <a:chOff x="1992573" y="1602141"/>
            <a:chExt cx="5321301" cy="505710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992573" y="2632291"/>
              <a:ext cx="5158855" cy="4026954"/>
              <a:chOff x="1568405" y="2674097"/>
              <a:chExt cx="5158855" cy="4026954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68405" y="2785612"/>
                <a:ext cx="5158855" cy="3915439"/>
              </a:xfrm>
              <a:prstGeom prst="rect">
                <a:avLst/>
              </a:prstGeom>
            </p:spPr>
          </p:pic>
          <p:sp>
            <p:nvSpPr>
              <p:cNvPr id="6" name="正方形/長方形 5"/>
              <p:cNvSpPr/>
              <p:nvPr/>
            </p:nvSpPr>
            <p:spPr>
              <a:xfrm>
                <a:off x="1568405" y="2674097"/>
                <a:ext cx="3084394" cy="7642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 flipV="1">
                <a:off x="4162566" y="2764288"/>
                <a:ext cx="1173708" cy="279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3534770" y="1602141"/>
              <a:ext cx="3779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 smtClean="0">
                  <a:solidFill>
                    <a:srgbClr val="0000FF"/>
                  </a:solidFill>
                </a:rPr>
                <a:t>More/More Efforts on Hosting the ILC in Japan</a:t>
              </a:r>
              <a:endParaRPr kumimoji="1" lang="ja-JP" alt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 rot="1203906">
            <a:off x="-80352" y="270832"/>
            <a:ext cx="2762037" cy="5461623"/>
            <a:chOff x="108144" y="775126"/>
            <a:chExt cx="2762037" cy="5461623"/>
          </a:xfrm>
        </p:grpSpPr>
        <p:sp>
          <p:nvSpPr>
            <p:cNvPr id="13" name="正方形/長方形 12"/>
            <p:cNvSpPr/>
            <p:nvPr/>
          </p:nvSpPr>
          <p:spPr>
            <a:xfrm rot="-2400000">
              <a:off x="1580947" y="1772135"/>
              <a:ext cx="68534" cy="4464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22135">
              <a:off x="108144" y="775126"/>
              <a:ext cx="2762037" cy="2068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7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661" y="3458369"/>
            <a:ext cx="4613162" cy="31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8369"/>
            <a:ext cx="4284185" cy="31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695" y="0"/>
            <a:ext cx="4814291" cy="325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34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967125" y="404664"/>
            <a:ext cx="720975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Improve Efficiency</a:t>
            </a:r>
          </a:p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of </a:t>
            </a:r>
          </a:p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Power Consumption </a:t>
            </a:r>
          </a:p>
          <a:p>
            <a:pPr algn="ctr">
              <a:defRPr/>
            </a:pPr>
            <a:r>
              <a:rPr lang="en-US" altLang="ja-JP" sz="3200" kern="600" spc="16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i</a:t>
            </a: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n</a:t>
            </a:r>
          </a:p>
          <a:p>
            <a:pPr algn="ctr">
              <a:defRPr/>
            </a:pPr>
            <a:r>
              <a:rPr lang="en-US" altLang="ja-JP" sz="3200" kern="600" spc="16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6666FF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Accelerator Operation</a:t>
            </a:r>
            <a:endParaRPr lang="en-US" altLang="ja-JP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694" y="3933056"/>
            <a:ext cx="6426612" cy="250048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58694" y="3429000"/>
            <a:ext cx="3645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9900FF"/>
                </a:solidFill>
                <a:latin typeface="Hiragino Sans GB W3"/>
              </a:rPr>
              <a:t>s</a:t>
            </a:r>
            <a:r>
              <a:rPr lang="en-US" altLang="ja-JP" sz="2000" b="1" u="sng" dirty="0" smtClean="0">
                <a:solidFill>
                  <a:srgbClr val="9900FF"/>
                </a:solidFill>
                <a:latin typeface="Hiragino Sans GB W3"/>
              </a:rPr>
              <a:t>erious </a:t>
            </a:r>
            <a:r>
              <a:rPr lang="en-US" altLang="ja-JP" sz="2000" b="1" u="sng" dirty="0">
                <a:solidFill>
                  <a:srgbClr val="9900FF"/>
                </a:solidFill>
                <a:latin typeface="Hiragino Sans GB W3"/>
              </a:rPr>
              <a:t>i</a:t>
            </a:r>
            <a:r>
              <a:rPr lang="en-US" altLang="ja-JP" sz="2000" b="1" u="sng" dirty="0" smtClean="0">
                <a:solidFill>
                  <a:srgbClr val="9900FF"/>
                </a:solidFill>
                <a:latin typeface="Hiragino Sans GB W3"/>
              </a:rPr>
              <a:t>ssue for ILC</a:t>
            </a:r>
            <a:endParaRPr lang="ja-JP" altLang="en-US" sz="2000" b="1" u="sng" dirty="0">
              <a:solidFill>
                <a:srgbClr val="9900FF"/>
              </a:solidFill>
              <a:latin typeface="Hiragino Sans GB W3"/>
            </a:endParaRPr>
          </a:p>
        </p:txBody>
      </p:sp>
    </p:spTree>
    <p:extLst>
      <p:ext uri="{BB962C8B-B14F-4D97-AF65-F5344CB8AC3E}">
        <p14:creationId xmlns:p14="http://schemas.microsoft.com/office/powerpoint/2010/main" val="41388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24" y="606348"/>
            <a:ext cx="5526088" cy="344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380158" y="1224088"/>
            <a:ext cx="195322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2800" b="1" dirty="0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 500 </a:t>
            </a:r>
            <a:r>
              <a:rPr lang="en-US" altLang="ja-JP" sz="2800" b="1" dirty="0" err="1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en-US" altLang="ja-JP" sz="2800" b="1" dirty="0" smtClean="0">
              <a:ln/>
              <a:solidFill>
                <a:srgbClr val="9BB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b="1" dirty="0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Power</a:t>
            </a:r>
          </a:p>
          <a:p>
            <a:pPr algn="ctr"/>
            <a:r>
              <a:rPr lang="en-US" altLang="ja-JP" sz="2800" b="1" dirty="0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ja-JP" altLang="en-US" sz="2800" b="1" dirty="0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en-US" altLang="ja-JP" sz="2800" b="1" dirty="0" smtClean="0">
                <a:ln/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MW</a:t>
            </a:r>
            <a:endParaRPr lang="ja-JP" altLang="en-US" sz="2800" b="1" dirty="0">
              <a:ln/>
              <a:solidFill>
                <a:srgbClr val="9BB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364780" y="4046514"/>
            <a:ext cx="2692937" cy="639368"/>
            <a:chOff x="5868144" y="3437704"/>
            <a:chExt cx="2692937" cy="639368"/>
          </a:xfrm>
        </p:grpSpPr>
        <p:cxnSp>
          <p:nvCxnSpPr>
            <p:cNvPr id="11" name="直線矢印コネクタ 10"/>
            <p:cNvCxnSpPr/>
            <p:nvPr/>
          </p:nvCxnSpPr>
          <p:spPr>
            <a:xfrm flipH="1">
              <a:off x="5868144" y="3860087"/>
              <a:ext cx="652482" cy="2169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6311747" y="3437704"/>
              <a:ext cx="22493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b="1" u="sng" dirty="0" smtClean="0">
                  <a:solidFill>
                    <a:srgbClr val="00206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Improve efficiency</a:t>
              </a:r>
              <a:endParaRPr lang="ja-JP" altLang="en-US" sz="2000" b="1" u="sng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906353" y="6353985"/>
            <a:ext cx="2640432" cy="400110"/>
            <a:chOff x="5940152" y="6401409"/>
            <a:chExt cx="2640432" cy="400110"/>
          </a:xfrm>
        </p:grpSpPr>
        <p:cxnSp>
          <p:nvCxnSpPr>
            <p:cNvPr id="17" name="直線矢印コネクタ 16"/>
            <p:cNvCxnSpPr/>
            <p:nvPr/>
          </p:nvCxnSpPr>
          <p:spPr>
            <a:xfrm flipH="1" flipV="1">
              <a:off x="5940152" y="6451214"/>
              <a:ext cx="398248" cy="2160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6360104" y="6401409"/>
              <a:ext cx="22204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b="1" u="sng" dirty="0" smtClean="0">
                  <a:solidFill>
                    <a:srgbClr val="00206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Increase recovery</a:t>
              </a:r>
              <a:endParaRPr lang="ja-JP" altLang="en-US" sz="2000" b="1" u="sng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63333" y="4521198"/>
            <a:ext cx="6511138" cy="1976345"/>
            <a:chOff x="163333" y="4304213"/>
            <a:chExt cx="6511138" cy="197634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19355" y="4649342"/>
              <a:ext cx="261327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2060"/>
                  </a:solidFill>
                </a:rPr>
                <a:t>Infrastructure : 50 MW</a:t>
              </a:r>
            </a:p>
            <a:p>
              <a:r>
                <a:rPr lang="en-US" altLang="ja-JP" sz="2000" b="1" dirty="0" smtClean="0">
                  <a:solidFill>
                    <a:srgbClr val="002060"/>
                  </a:solidFill>
                </a:rPr>
                <a:t>RF System : 70 MW</a:t>
              </a:r>
            </a:p>
            <a:p>
              <a:r>
                <a:rPr lang="en-US" altLang="ja-JP" sz="2000" b="1" dirty="0" smtClean="0">
                  <a:solidFill>
                    <a:srgbClr val="002060"/>
                  </a:solidFill>
                </a:rPr>
                <a:t>Cryogenics : 70 MW</a:t>
              </a:r>
            </a:p>
            <a:p>
              <a:r>
                <a:rPr lang="en-US" altLang="ja-JP" sz="2000" b="1" dirty="0" smtClean="0">
                  <a:solidFill>
                    <a:srgbClr val="002060"/>
                  </a:solidFill>
                </a:rPr>
                <a:t>Beam Dump : 10 MW</a:t>
              </a:r>
            </a:p>
            <a:p>
              <a:r>
                <a:rPr lang="en-US" altLang="ja-JP" sz="2000" b="1" dirty="0">
                  <a:solidFill>
                    <a:srgbClr val="002060"/>
                  </a:solidFill>
                </a:rPr>
                <a:t> </a:t>
              </a:r>
              <a:r>
                <a:rPr lang="en-US" altLang="ja-JP" sz="2000" b="1" dirty="0" smtClean="0">
                  <a:solidFill>
                    <a:srgbClr val="002060"/>
                  </a:solidFill>
                </a:rPr>
                <a:t>                      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200 MW 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163771" y="4304213"/>
              <a:ext cx="186621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oss </a:t>
              </a:r>
              <a:r>
                <a:rPr lang="en-US" altLang="ja-JP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ate</a:t>
              </a:r>
            </a:p>
            <a:p>
              <a:r>
                <a:rPr lang="en-US" altLang="ja-JP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50 % : 25 MW</a:t>
              </a:r>
            </a:p>
            <a:p>
              <a:r>
                <a:rPr lang="en-US" altLang="ja-JP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50 % : 35 MW</a:t>
              </a:r>
            </a:p>
            <a:p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90 % : 60 MW</a:t>
              </a:r>
            </a:p>
            <a:p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100 % : 10 MW</a:t>
              </a:r>
            </a:p>
            <a:p>
              <a:r>
                <a:rPr lang="en-US" altLang="ja-JP" sz="2000" b="1" dirty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000" b="1" dirty="0" smtClean="0">
                  <a:solidFill>
                    <a:srgbClr val="66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</a:t>
              </a:r>
              <a:r>
                <a:rPr lang="ja-JP" alt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～ </a:t>
              </a:r>
              <a:r>
                <a:rPr lang="en-US" altLang="ja-JP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130 MW</a:t>
              </a:r>
              <a:endParaRPr lang="ja-JP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163333" y="5877272"/>
              <a:ext cx="6511138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/>
          <p:cNvSpPr txBox="1"/>
          <p:nvPr/>
        </p:nvSpPr>
        <p:spPr>
          <a:xfrm>
            <a:off x="25189" y="-2630"/>
            <a:ext cx="749913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</a:rPr>
              <a:t>Power Balance of Consumption and </a:t>
            </a:r>
            <a:r>
              <a:rPr lang="en-US" altLang="ja-JP" sz="2800" b="1" dirty="0">
                <a:solidFill>
                  <a:srgbClr val="002060"/>
                </a:solidFill>
              </a:rPr>
              <a:t>L</a:t>
            </a:r>
            <a:r>
              <a:rPr lang="en-US" altLang="ja-JP" sz="2800" b="1" dirty="0" smtClean="0">
                <a:solidFill>
                  <a:srgbClr val="002060"/>
                </a:solidFill>
              </a:rPr>
              <a:t>oss in ILC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699792" y="1556792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674034" y="2632862"/>
            <a:ext cx="1489737" cy="267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60232" y="4986819"/>
            <a:ext cx="224298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O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bligation to Us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47" y="0"/>
            <a:ext cx="5976664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Improve RF Efficiency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692696"/>
            <a:ext cx="7776864" cy="461665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R&amp;D of CPD (Collector Potential Depression) Klystron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2687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CPD is an energy-saving scheme</a:t>
            </a:r>
            <a:r>
              <a:rPr kumimoji="1" lang="en-US" altLang="ja-JP" b="1" dirty="0" smtClean="0"/>
              <a:t> that recovers the kinetic energy of the spent electrons after generating </a:t>
            </a:r>
            <a:r>
              <a:rPr kumimoji="1" lang="en-US" altLang="ja-JP" b="1" dirty="0" err="1" smtClean="0"/>
              <a:t>rf</a:t>
            </a:r>
            <a:r>
              <a:rPr kumimoji="1" lang="en-US" altLang="ja-JP" b="1" dirty="0" smtClean="0"/>
              <a:t> power.</a:t>
            </a:r>
            <a:endParaRPr kumimoji="1" lang="ja-JP" altLang="en-US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23528" y="1915091"/>
            <a:ext cx="3888432" cy="4826277"/>
            <a:chOff x="323528" y="1915091"/>
            <a:chExt cx="3888432" cy="4826277"/>
          </a:xfrm>
        </p:grpSpPr>
        <p:sp>
          <p:nvSpPr>
            <p:cNvPr id="6" name="正方形/長方形 5"/>
            <p:cNvSpPr/>
            <p:nvPr/>
          </p:nvSpPr>
          <p:spPr>
            <a:xfrm>
              <a:off x="323528" y="1915091"/>
              <a:ext cx="3888432" cy="4826277"/>
            </a:xfrm>
            <a:prstGeom prst="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84" y="2441661"/>
              <a:ext cx="3062028" cy="413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709443" y="199371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u="sng" dirty="0" smtClean="0">
                  <a:solidFill>
                    <a:srgbClr val="0070C0"/>
                  </a:solidFill>
                </a:rPr>
                <a:t>Conventional </a:t>
              </a:r>
              <a:endParaRPr kumimoji="1" lang="ja-JP" altLang="en-US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2051720" y="2924944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246130" y="2516303"/>
              <a:ext cx="101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u="sng" dirty="0" smtClean="0">
                  <a:solidFill>
                    <a:srgbClr val="0000FF"/>
                  </a:solidFill>
                </a:rPr>
                <a:t>collector</a:t>
              </a:r>
              <a:endParaRPr kumimoji="1" lang="ja-JP" altLang="en-US" b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864074" y="1916832"/>
            <a:ext cx="3888432" cy="4826277"/>
            <a:chOff x="4864074" y="1916832"/>
            <a:chExt cx="3888432" cy="4826277"/>
          </a:xfrm>
        </p:grpSpPr>
        <p:sp>
          <p:nvSpPr>
            <p:cNvPr id="10" name="正方形/長方形 9"/>
            <p:cNvSpPr/>
            <p:nvPr/>
          </p:nvSpPr>
          <p:spPr>
            <a:xfrm>
              <a:off x="4864074" y="1916832"/>
              <a:ext cx="3888432" cy="4826277"/>
            </a:xfrm>
            <a:prstGeom prst="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165" y="2441661"/>
              <a:ext cx="3016251" cy="412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5296127" y="199371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u="sng" dirty="0" smtClean="0">
                  <a:solidFill>
                    <a:srgbClr val="0070C0"/>
                  </a:solidFill>
                </a:rPr>
                <a:t>Schematic diagram of CPD</a:t>
              </a:r>
              <a:endParaRPr kumimoji="1" lang="ja-JP" altLang="en-US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700278" y="3780217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853403" y="2516303"/>
              <a:ext cx="101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u="sng" dirty="0" smtClean="0">
                  <a:solidFill>
                    <a:srgbClr val="0000FF"/>
                  </a:solidFill>
                </a:rPr>
                <a:t>collector</a:t>
              </a:r>
              <a:endParaRPr kumimoji="1" lang="ja-JP" altLang="en-US" b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0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47764" y="193576"/>
            <a:ext cx="4608512" cy="461665"/>
          </a:xfrm>
          <a:prstGeom prst="rect">
            <a:avLst/>
          </a:prstGeom>
          <a:solidFill>
            <a:srgbClr val="FF66FF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Simplified Schematic </a:t>
            </a:r>
            <a:r>
              <a:rPr lang="en-US" altLang="ja-JP" sz="2400" b="1" dirty="0">
                <a:solidFill>
                  <a:srgbClr val="FF0000"/>
                </a:solidFill>
              </a:rPr>
              <a:t>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oncept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258406" y="5719057"/>
            <a:ext cx="6627188" cy="923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ja-JP" b="1" dirty="0" smtClean="0">
                <a:solidFill>
                  <a:prstClr val="white"/>
                </a:solidFill>
              </a:rPr>
              <a:t>Potential denotes the electron potential energy, eV. For simplicity, input and intermediate cavities are omitted here and the anode potential is set to zero.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718468" y="1032218"/>
            <a:ext cx="4032448" cy="3332113"/>
            <a:chOff x="4499992" y="2132856"/>
            <a:chExt cx="4032448" cy="3332113"/>
          </a:xfrm>
        </p:grpSpPr>
        <p:cxnSp>
          <p:nvCxnSpPr>
            <p:cNvPr id="1073" name="AutoShape 49"/>
            <p:cNvCxnSpPr>
              <a:cxnSpLocks noChangeShapeType="1"/>
            </p:cNvCxnSpPr>
            <p:nvPr/>
          </p:nvCxnSpPr>
          <p:spPr bwMode="auto">
            <a:xfrm>
              <a:off x="6765560" y="3176948"/>
              <a:ext cx="0" cy="62385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</p:spPr>
        </p:cxnSp>
        <p:cxnSp>
          <p:nvCxnSpPr>
            <p:cNvPr id="1074" name="AutoShape 50"/>
            <p:cNvCxnSpPr>
              <a:cxnSpLocks noChangeShapeType="1"/>
            </p:cNvCxnSpPr>
            <p:nvPr/>
          </p:nvCxnSpPr>
          <p:spPr bwMode="auto">
            <a:xfrm>
              <a:off x="6765560" y="3800798"/>
              <a:ext cx="470736" cy="996354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075" name="AutoShape 51"/>
            <p:cNvCxnSpPr>
              <a:cxnSpLocks noChangeShapeType="1"/>
            </p:cNvCxnSpPr>
            <p:nvPr/>
          </p:nvCxnSpPr>
          <p:spPr bwMode="auto">
            <a:xfrm flipV="1">
              <a:off x="5148064" y="3176948"/>
              <a:ext cx="498901" cy="1620204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076" name="AutoShape 52"/>
            <p:cNvCxnSpPr>
              <a:cxnSpLocks noChangeShapeType="1"/>
            </p:cNvCxnSpPr>
            <p:nvPr/>
          </p:nvCxnSpPr>
          <p:spPr bwMode="auto">
            <a:xfrm>
              <a:off x="5148064" y="2492896"/>
              <a:ext cx="0" cy="2304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>
              <a:off x="5148064" y="4797152"/>
              <a:ext cx="338437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5148064" y="3212976"/>
              <a:ext cx="498901" cy="158417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79" name="AutoShape 55"/>
            <p:cNvCxnSpPr>
              <a:cxnSpLocks noChangeShapeType="1"/>
            </p:cNvCxnSpPr>
            <p:nvPr/>
          </p:nvCxnSpPr>
          <p:spPr bwMode="auto">
            <a:xfrm>
              <a:off x="5646965" y="4797152"/>
              <a:ext cx="111859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80" name="AutoShape 56"/>
            <p:cNvSpPr>
              <a:spLocks noChangeArrowheads="1"/>
            </p:cNvSpPr>
            <p:nvPr/>
          </p:nvSpPr>
          <p:spPr bwMode="auto">
            <a:xfrm rot="16753657">
              <a:off x="6944927" y="2938054"/>
              <a:ext cx="445500" cy="664010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 flipH="1">
              <a:off x="6765562" y="3789040"/>
              <a:ext cx="470734" cy="10081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>
              <a:off x="5646965" y="3176948"/>
              <a:ext cx="1118595" cy="0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64" name="テキスト ボックス 63"/>
            <p:cNvSpPr txBox="1"/>
            <p:nvPr/>
          </p:nvSpPr>
          <p:spPr>
            <a:xfrm rot="16200000">
              <a:off x="3301117" y="333173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prstClr val="black"/>
                  </a:solidFill>
                </a:rPr>
                <a:t>Potential &amp; Electron Energy</a:t>
              </a:r>
              <a:endParaRPr lang="ja-JP" alt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644008" y="501317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Cathode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508104" y="494116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Anode</a:t>
              </a:r>
              <a:endParaRPr lang="ja-JP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6084168" y="515719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Output cavity</a:t>
              </a:r>
              <a:endParaRPr lang="ja-JP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596336" y="508518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Collector</a:t>
              </a:r>
              <a:endParaRPr lang="ja-JP" altLang="en-US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5" name="直線コネクタ 84"/>
            <p:cNvCxnSpPr/>
            <p:nvPr/>
          </p:nvCxnSpPr>
          <p:spPr>
            <a:xfrm>
              <a:off x="7956376" y="2708920"/>
              <a:ext cx="0" cy="2376264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6732240" y="2708920"/>
              <a:ext cx="0" cy="2448272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5652120" y="2708920"/>
              <a:ext cx="0" cy="2304256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5148064" y="479715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/>
            <p:cNvSpPr txBox="1"/>
            <p:nvPr/>
          </p:nvSpPr>
          <p:spPr>
            <a:xfrm>
              <a:off x="6948264" y="285293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RF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507605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Potential in the Klystron</a:t>
              </a:r>
              <a:endParaRPr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7020272" y="2564904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0070C0"/>
                  </a:solidFill>
                </a:rPr>
                <a:t>Electron Energy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直線矢印コネクタ 100"/>
            <p:cNvCxnSpPr/>
            <p:nvPr/>
          </p:nvCxnSpPr>
          <p:spPr>
            <a:xfrm flipH="1">
              <a:off x="5292080" y="2852936"/>
              <a:ext cx="288032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>
              <a:stCxn id="95" idx="1"/>
            </p:cNvCxnSpPr>
            <p:nvPr/>
          </p:nvCxnSpPr>
          <p:spPr>
            <a:xfrm flipH="1">
              <a:off x="6372200" y="2703404"/>
              <a:ext cx="648072" cy="43756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テキスト ボックス 109"/>
            <p:cNvSpPr txBox="1"/>
            <p:nvPr/>
          </p:nvSpPr>
          <p:spPr>
            <a:xfrm>
              <a:off x="5940152" y="220486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</a:rPr>
                <a:t>With CPD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20" name="直線矢印コネクタ 119"/>
            <p:cNvCxnSpPr/>
            <p:nvPr/>
          </p:nvCxnSpPr>
          <p:spPr>
            <a:xfrm>
              <a:off x="5796136" y="3212976"/>
              <a:ext cx="0" cy="15841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5796136" y="34290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0</a:t>
              </a:r>
              <a:endParaRPr lang="ja-JP" alt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8100392" y="414908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</a:rPr>
                <a:t>E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endParaRPr lang="ja-JP" altLang="en-US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25" name="直線矢印コネクタ 124"/>
            <p:cNvCxnSpPr/>
            <p:nvPr/>
          </p:nvCxnSpPr>
          <p:spPr>
            <a:xfrm flipH="1">
              <a:off x="7956376" y="4509120"/>
              <a:ext cx="36004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AutoShape 58"/>
            <p:cNvCxnSpPr>
              <a:cxnSpLocks noChangeShapeType="1"/>
            </p:cNvCxnSpPr>
            <p:nvPr/>
          </p:nvCxnSpPr>
          <p:spPr bwMode="auto">
            <a:xfrm>
              <a:off x="7236296" y="4797152"/>
              <a:ext cx="720080" cy="0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35" name="AutoShape 57"/>
            <p:cNvCxnSpPr>
              <a:cxnSpLocks noChangeShapeType="1"/>
            </p:cNvCxnSpPr>
            <p:nvPr/>
          </p:nvCxnSpPr>
          <p:spPr bwMode="auto">
            <a:xfrm flipH="1">
              <a:off x="7236296" y="3789040"/>
              <a:ext cx="7200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1" name="直線コネクタ 140"/>
            <p:cNvCxnSpPr/>
            <p:nvPr/>
          </p:nvCxnSpPr>
          <p:spPr>
            <a:xfrm>
              <a:off x="7236296" y="2708920"/>
              <a:ext cx="0" cy="2376264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テキスト ボックス 141"/>
            <p:cNvSpPr txBox="1"/>
            <p:nvPr/>
          </p:nvSpPr>
          <p:spPr>
            <a:xfrm>
              <a:off x="7164288" y="4077072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CPD gap</a:t>
              </a:r>
              <a:endParaRPr lang="ja-JP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3" name="直線矢印コネクタ 142"/>
            <p:cNvCxnSpPr/>
            <p:nvPr/>
          </p:nvCxnSpPr>
          <p:spPr>
            <a:xfrm flipH="1">
              <a:off x="6948264" y="4365104"/>
              <a:ext cx="504056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矢印コネクタ 145"/>
            <p:cNvCxnSpPr/>
            <p:nvPr/>
          </p:nvCxnSpPr>
          <p:spPr>
            <a:xfrm flipH="1">
              <a:off x="6732240" y="4949552"/>
              <a:ext cx="5040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テキスト ボックス 161"/>
            <p:cNvSpPr txBox="1"/>
            <p:nvPr/>
          </p:nvSpPr>
          <p:spPr>
            <a:xfrm>
              <a:off x="4860032" y="28529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U</a:t>
              </a:r>
              <a:r>
                <a:rPr lang="en-US" altLang="ja-JP" baseline="-25000" dirty="0" err="1" smtClean="0">
                  <a:solidFill>
                    <a:srgbClr val="FF0000"/>
                  </a:solidFill>
                </a:rPr>
                <a:t>k</a:t>
              </a:r>
              <a:endParaRPr lang="en-US" altLang="ja-JP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7956376" y="35730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U</a:t>
              </a:r>
              <a:r>
                <a:rPr lang="en-US" altLang="ja-JP" baseline="-25000" dirty="0" err="1" smtClean="0">
                  <a:solidFill>
                    <a:srgbClr val="FF0000"/>
                  </a:solidFill>
                </a:rPr>
                <a:t>c</a:t>
              </a:r>
              <a:endParaRPr lang="en-US" altLang="ja-JP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71" name="直線矢印コネクタ 170"/>
            <p:cNvCxnSpPr/>
            <p:nvPr/>
          </p:nvCxnSpPr>
          <p:spPr>
            <a:xfrm>
              <a:off x="6660232" y="3789040"/>
              <a:ext cx="0" cy="10081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テキスト ボックス 173"/>
            <p:cNvSpPr txBox="1"/>
            <p:nvPr/>
          </p:nvSpPr>
          <p:spPr>
            <a:xfrm>
              <a:off x="6300192" y="40770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1</a:t>
              </a:r>
              <a:endParaRPr lang="ja-JP" altLang="en-US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25981" y="1145457"/>
            <a:ext cx="3672408" cy="3260105"/>
            <a:chOff x="395536" y="2204864"/>
            <a:chExt cx="3672408" cy="3260105"/>
          </a:xfrm>
        </p:grpSpPr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971600" y="3176948"/>
              <a:ext cx="456441" cy="1620204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971600" y="2492896"/>
              <a:ext cx="0" cy="2304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971600" y="4797152"/>
              <a:ext cx="309634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971600" y="3212976"/>
              <a:ext cx="456441" cy="158417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1428041" y="4797152"/>
              <a:ext cx="2064447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428695" y="3176948"/>
              <a:ext cx="2078834" cy="623850"/>
            </a:xfrm>
            <a:prstGeom prst="bentConnector3">
              <a:avLst>
                <a:gd name="adj1" fmla="val 49986"/>
              </a:avLst>
            </a:prstGeom>
            <a:noFill/>
            <a:ln w="38100">
              <a:solidFill>
                <a:srgbClr val="0070C0"/>
              </a:solidFill>
              <a:miter lim="800000"/>
              <a:headEnd/>
              <a:tailEnd/>
            </a:ln>
          </p:spPr>
        </p:cxn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16753657">
              <a:off x="2596556" y="3105795"/>
              <a:ext cx="445500" cy="607498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 rot="16200000">
              <a:off x="-695327" y="3439743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prstClr val="black"/>
                  </a:solidFill>
                </a:rPr>
                <a:t>Potential &amp; Electron Energy</a:t>
              </a:r>
              <a:endParaRPr lang="ja-JP" alt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39552" y="508518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Cathode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259632" y="486916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Anode</a:t>
              </a:r>
              <a:endParaRPr lang="ja-JP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835696" y="515719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Output cavity</a:t>
              </a:r>
              <a:endParaRPr lang="ja-JP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131840" y="5085184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</a:rPr>
                <a:t>Collector</a:t>
              </a:r>
              <a:endParaRPr lang="ja-JP" altLang="en-US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4" name="直線コネクタ 73"/>
            <p:cNvCxnSpPr>
              <a:endCxn id="65" idx="0"/>
            </p:cNvCxnSpPr>
            <p:nvPr/>
          </p:nvCxnSpPr>
          <p:spPr>
            <a:xfrm>
              <a:off x="971600" y="4797152"/>
              <a:ext cx="0" cy="288032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1475656" y="2636912"/>
              <a:ext cx="0" cy="2304256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2483768" y="2708920"/>
              <a:ext cx="0" cy="2448272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491880" y="2708920"/>
              <a:ext cx="0" cy="2376264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/>
            <p:cNvSpPr txBox="1"/>
            <p:nvPr/>
          </p:nvSpPr>
          <p:spPr>
            <a:xfrm>
              <a:off x="2699792" y="292494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RF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043608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</a:rPr>
                <a:t>Potential in the Klystron</a:t>
              </a:r>
              <a:endParaRPr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771800" y="2708920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0070C0"/>
                  </a:solidFill>
                </a:rPr>
                <a:t>Electron Energy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97" name="直線矢印コネクタ 96"/>
            <p:cNvCxnSpPr/>
            <p:nvPr/>
          </p:nvCxnSpPr>
          <p:spPr>
            <a:xfrm flipH="1">
              <a:off x="1043608" y="2852936"/>
              <a:ext cx="360040" cy="5040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>
              <a:stCxn id="94" idx="1"/>
            </p:cNvCxnSpPr>
            <p:nvPr/>
          </p:nvCxnSpPr>
          <p:spPr>
            <a:xfrm flipH="1">
              <a:off x="2123728" y="2847420"/>
              <a:ext cx="648072" cy="29354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テキスト ボックス 108"/>
            <p:cNvSpPr txBox="1"/>
            <p:nvPr/>
          </p:nvSpPr>
          <p:spPr>
            <a:xfrm>
              <a:off x="1619672" y="220486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prstClr val="black"/>
                  </a:solidFill>
                </a:rPr>
                <a:t>Without CPD</a:t>
              </a:r>
              <a:endParaRPr lang="ja-JP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15" name="直線矢印コネクタ 114"/>
            <p:cNvCxnSpPr/>
            <p:nvPr/>
          </p:nvCxnSpPr>
          <p:spPr>
            <a:xfrm>
              <a:off x="1619672" y="3176948"/>
              <a:ext cx="0" cy="15841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テキスト ボックス 115"/>
            <p:cNvSpPr txBox="1"/>
            <p:nvPr/>
          </p:nvSpPr>
          <p:spPr>
            <a:xfrm>
              <a:off x="1619672" y="34290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683568" y="285293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U</a:t>
              </a:r>
              <a:r>
                <a:rPr lang="en-US" altLang="ja-JP" baseline="-25000" dirty="0" err="1" smtClean="0">
                  <a:solidFill>
                    <a:srgbClr val="FF0000"/>
                  </a:solidFill>
                </a:rPr>
                <a:t>k</a:t>
              </a:r>
              <a:endParaRPr lang="en-US" altLang="ja-JP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3419872" y="443711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FF0000"/>
                  </a:solidFill>
                </a:rPr>
                <a:t>U</a:t>
              </a:r>
              <a:r>
                <a:rPr lang="en-US" altLang="ja-JP" baseline="-25000" dirty="0" err="1" smtClean="0">
                  <a:solidFill>
                    <a:srgbClr val="FF0000"/>
                  </a:solidFill>
                </a:rPr>
                <a:t>c</a:t>
              </a:r>
              <a:endParaRPr lang="en-US" altLang="ja-JP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3491880" y="35730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prstClr val="black"/>
                  </a:solidFill>
                </a:rPr>
                <a:t>E</a:t>
              </a:r>
              <a:r>
                <a:rPr lang="en-US" altLang="ja-JP" baseline="-25000" dirty="0" err="1" smtClean="0">
                  <a:solidFill>
                    <a:prstClr val="black"/>
                  </a:solidFill>
                </a:rPr>
                <a:t>c</a:t>
              </a:r>
              <a:endParaRPr lang="ja-JP" altLang="en-US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73" name="直線矢印コネクタ 172"/>
            <p:cNvCxnSpPr/>
            <p:nvPr/>
          </p:nvCxnSpPr>
          <p:spPr>
            <a:xfrm>
              <a:off x="2411760" y="3789040"/>
              <a:ext cx="0" cy="10081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テキスト ボックス 174"/>
            <p:cNvSpPr txBox="1"/>
            <p:nvPr/>
          </p:nvSpPr>
          <p:spPr>
            <a:xfrm>
              <a:off x="2051720" y="400506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</a:t>
              </a:r>
              <a:r>
                <a:rPr lang="en-US" altLang="ja-JP" baseline="-25000" dirty="0" smtClean="0">
                  <a:solidFill>
                    <a:prstClr val="black"/>
                  </a:solidFill>
                </a:rPr>
                <a:t>1</a:t>
              </a:r>
              <a:endParaRPr lang="ja-JP" altLang="en-US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64535" y="2817030"/>
            <a:ext cx="3812262" cy="2086874"/>
            <a:chOff x="664535" y="2817030"/>
            <a:chExt cx="3812262" cy="208687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664535" y="4565350"/>
              <a:ext cx="3812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Efficiency of RF Conversion (40-50) %</a:t>
              </a:r>
              <a:endParaRPr lang="ja-JP" altLang="en-US" sz="1600" b="1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 flipV="1">
              <a:off x="2486221" y="2817030"/>
              <a:ext cx="910843" cy="1776245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664535" y="3076436"/>
            <a:ext cx="2732530" cy="2172592"/>
            <a:chOff x="664535" y="3076436"/>
            <a:chExt cx="2732530" cy="2172592"/>
          </a:xfrm>
        </p:grpSpPr>
        <p:sp>
          <p:nvSpPr>
            <p:cNvPr id="82" name="テキスト ボックス 81"/>
            <p:cNvSpPr txBox="1"/>
            <p:nvPr/>
          </p:nvSpPr>
          <p:spPr>
            <a:xfrm>
              <a:off x="664535" y="4910474"/>
              <a:ext cx="1111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Heat Loss</a:t>
              </a:r>
              <a:endParaRPr lang="ja-JP" altLang="en-US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4" name="直線矢印コネクタ 83"/>
            <p:cNvCxnSpPr/>
            <p:nvPr/>
          </p:nvCxnSpPr>
          <p:spPr>
            <a:xfrm flipV="1">
              <a:off x="980604" y="3076436"/>
              <a:ext cx="2416461" cy="1888217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4987484" y="3130322"/>
            <a:ext cx="2157387" cy="1773582"/>
            <a:chOff x="4987484" y="3130322"/>
            <a:chExt cx="2157387" cy="1773582"/>
          </a:xfrm>
        </p:grpSpPr>
        <p:cxnSp>
          <p:nvCxnSpPr>
            <p:cNvPr id="96" name="直線矢印コネクタ 95"/>
            <p:cNvCxnSpPr/>
            <p:nvPr/>
          </p:nvCxnSpPr>
          <p:spPr>
            <a:xfrm flipV="1">
              <a:off x="5970875" y="3130322"/>
              <a:ext cx="1173996" cy="1441055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4987484" y="4565350"/>
              <a:ext cx="2108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Beam Deceleration</a:t>
              </a:r>
              <a:endParaRPr lang="ja-JP" altLang="en-US" sz="1600" b="1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024152" y="2741392"/>
            <a:ext cx="2624775" cy="2508040"/>
            <a:chOff x="5024152" y="2741392"/>
            <a:chExt cx="2624775" cy="2508040"/>
          </a:xfrm>
        </p:grpSpPr>
        <p:sp>
          <p:nvSpPr>
            <p:cNvPr id="99" name="テキスト ボックス 98"/>
            <p:cNvSpPr txBox="1"/>
            <p:nvPr/>
          </p:nvSpPr>
          <p:spPr>
            <a:xfrm>
              <a:off x="5024152" y="4910878"/>
              <a:ext cx="2558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Energy Recovery/Reuse</a:t>
              </a:r>
              <a:endParaRPr lang="ja-JP" altLang="en-US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0" name="直線矢印コネクタ 99"/>
            <p:cNvCxnSpPr/>
            <p:nvPr/>
          </p:nvCxnSpPr>
          <p:spPr>
            <a:xfrm flipV="1">
              <a:off x="6500992" y="2741392"/>
              <a:ext cx="1147935" cy="2223261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直線矢印コネクタ 101"/>
          <p:cNvCxnSpPr/>
          <p:nvPr/>
        </p:nvCxnSpPr>
        <p:spPr>
          <a:xfrm flipV="1">
            <a:off x="3998389" y="2472378"/>
            <a:ext cx="2952327" cy="2120897"/>
          </a:xfrm>
          <a:prstGeom prst="straightConnector1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9512" y="62068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 smtClean="0">
                <a:solidFill>
                  <a:srgbClr val="6600CC"/>
                </a:solidFill>
              </a:rPr>
              <a:t>(I) Energy spread</a:t>
            </a:r>
          </a:p>
          <a:p>
            <a:pPr algn="just"/>
            <a:r>
              <a:rPr lang="en-US" altLang="ja-JP" sz="1600" b="1" dirty="0" smtClean="0">
                <a:solidFill>
                  <a:prstClr val="black"/>
                </a:solidFill>
              </a:rPr>
              <a:t>   The spent electron beam has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large energy spread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through electromagnetic interaction in the cavities.  Therefore,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the collector potential cannot be increased beyond the lower limit of energy distribution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of the spent electron beam, otherwise backward electrons hit the cavities or the gun, and then deteriorate the klystron performance. </a:t>
            </a:r>
            <a:endParaRPr lang="ja-JP" altLang="ja-JP" sz="1600" b="1" dirty="0" smtClean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5676" y="188640"/>
            <a:ext cx="58326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2060"/>
                </a:solidFill>
              </a:rPr>
              <a:t>I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ssues must be addressed for CPD Klystron</a:t>
            </a:r>
            <a:endParaRPr lang="ja-JP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05683"/>
            <a:ext cx="29847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05683"/>
            <a:ext cx="3037872" cy="19869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139475" y="2585785"/>
            <a:ext cx="195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Saturated: 1 MW out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0592" y="2250208"/>
            <a:ext cx="234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Un</a:t>
            </a:r>
            <a:r>
              <a:rPr lang="en-US" sz="1600" b="1" dirty="0" smtClean="0">
                <a:solidFill>
                  <a:srgbClr val="0000FF"/>
                </a:solidFill>
              </a:rPr>
              <a:t>saturated: 200 kW out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9752" y="282977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E</a:t>
            </a:r>
            <a:r>
              <a:rPr lang="en-US" altLang="ja-JP" sz="1600" b="1" baseline="-25000" dirty="0" smtClean="0">
                <a:solidFill>
                  <a:prstClr val="black"/>
                </a:solidFill>
              </a:rPr>
              <a:t>0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= 90keV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2771800" y="3168328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2160" y="268833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E</a:t>
            </a:r>
            <a:r>
              <a:rPr lang="en-US" altLang="ja-JP" sz="1600" b="1" baseline="-25000" dirty="0" smtClean="0">
                <a:solidFill>
                  <a:prstClr val="black"/>
                </a:solidFill>
              </a:rPr>
              <a:t>0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= 90keV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6444208" y="3026891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512" y="4021907"/>
            <a:ext cx="57537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b="1" u="sng" dirty="0" smtClean="0">
                <a:solidFill>
                  <a:srgbClr val="6600CC"/>
                </a:solidFill>
              </a:rPr>
              <a:t>(II)  Pulse-to-DC conversion</a:t>
            </a:r>
            <a:endParaRPr lang="ja-JP" altLang="ja-JP" sz="2000" b="1" u="sng" dirty="0" smtClean="0">
              <a:solidFill>
                <a:srgbClr val="6600CC"/>
              </a:solidFill>
            </a:endParaRPr>
          </a:p>
          <a:p>
            <a:pPr algn="just"/>
            <a:r>
              <a:rPr lang="en-US" altLang="ja-JP" sz="1600" b="1" dirty="0">
                <a:solidFill>
                  <a:prstClr val="black"/>
                </a:solidFill>
              </a:rPr>
              <a:t>T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he spent electron beam is longitudinally bunched, so that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pulsed voltage is induced on the collector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.  </a:t>
            </a:r>
            <a:r>
              <a:rPr lang="en-US" altLang="ja-JP" sz="1600" b="1" dirty="0">
                <a:solidFill>
                  <a:prstClr val="black"/>
                </a:solidFill>
              </a:rPr>
              <a:t>A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n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adequate pulse-to-DC converter 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has to be implemented.  </a:t>
            </a:r>
            <a:endParaRPr lang="ja-JP" altLang="ja-JP" sz="16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9512" y="4074652"/>
            <a:ext cx="9122657" cy="2762010"/>
            <a:chOff x="179512" y="4074652"/>
            <a:chExt cx="9122657" cy="276201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179512" y="5184713"/>
              <a:ext cx="489654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2000" b="1" u="sng" dirty="0" smtClean="0">
                  <a:solidFill>
                    <a:srgbClr val="6600CC"/>
                  </a:solidFill>
                </a:rPr>
                <a:t>(III)  RF Leakage</a:t>
              </a:r>
            </a:p>
            <a:p>
              <a:pPr algn="just"/>
              <a:r>
                <a:rPr lang="en-US" altLang="ja-JP" sz="1600" b="1" dirty="0">
                  <a:solidFill>
                    <a:prstClr val="black"/>
                  </a:solidFill>
                </a:rPr>
                <a:t>  </a:t>
              </a:r>
              <a:r>
                <a:rPr lang="en-US" altLang="ja-JP" sz="1600" b="1" dirty="0" smtClean="0">
                  <a:solidFill>
                    <a:prstClr val="black"/>
                  </a:solidFill>
                </a:rPr>
                <a:t>CPD </a:t>
              </a:r>
              <a:r>
                <a:rPr lang="en-US" altLang="ja-JP" sz="1600" b="1" dirty="0">
                  <a:solidFill>
                    <a:prstClr val="black"/>
                  </a:solidFill>
                </a:rPr>
                <a:t>klystron has to be equipped with an 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insulator between the collector and the body column</a:t>
              </a:r>
              <a:r>
                <a:rPr lang="en-US" altLang="ja-JP" sz="1600" b="1" dirty="0">
                  <a:solidFill>
                    <a:prstClr val="black"/>
                  </a:solidFill>
                </a:rPr>
                <a:t> in order to apply CPD voltage to the collector.  Thus, it would be possible for the CPD klystron to 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leak </a:t>
              </a:r>
              <a:r>
                <a:rPr lang="en-US" altLang="ja-JP" sz="1600" b="1" dirty="0" err="1">
                  <a:solidFill>
                    <a:srgbClr val="FF0000"/>
                  </a:solidFill>
                </a:rPr>
                <a:t>rf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 power </a:t>
              </a:r>
              <a:r>
                <a:rPr lang="en-US" altLang="ja-JP" sz="1600" b="1" dirty="0">
                  <a:solidFill>
                    <a:prstClr val="black"/>
                  </a:solidFill>
                </a:rPr>
                <a:t>out more or less from the insulator.  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6059333" y="4074652"/>
              <a:ext cx="3242836" cy="2762010"/>
              <a:chOff x="6756702" y="1018113"/>
              <a:chExt cx="2716971" cy="2173213"/>
            </a:xfrm>
          </p:grpSpPr>
          <p:grpSp>
            <p:nvGrpSpPr>
              <p:cNvPr id="31" name="グループ化 17"/>
              <p:cNvGrpSpPr/>
              <p:nvPr/>
            </p:nvGrpSpPr>
            <p:grpSpPr>
              <a:xfrm>
                <a:off x="6756702" y="1018113"/>
                <a:ext cx="2716971" cy="2173213"/>
                <a:chOff x="6756702" y="1018113"/>
                <a:chExt cx="2716971" cy="2173213"/>
              </a:xfrm>
            </p:grpSpPr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6702" y="1268760"/>
                  <a:ext cx="2207786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7076170" y="2924944"/>
                  <a:ext cx="1436268" cy="266382"/>
                </a:xfrm>
                <a:prstGeom prst="rect">
                  <a:avLst/>
                </a:prstGeom>
                <a:solidFill>
                  <a:srgbClr val="FF66FF">
                    <a:alpha val="39000"/>
                  </a:srgb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 smtClean="0">
                      <a:solidFill>
                        <a:srgbClr val="FF0000"/>
                      </a:solidFill>
                    </a:rPr>
                    <a:t>Ceramic Insulator </a:t>
                  </a:r>
                  <a:endParaRPr lang="en-GB" sz="16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5" name="直線矢印コネクタ 4"/>
                <p:cNvCxnSpPr>
                  <a:stCxn id="36" idx="1"/>
                </p:cNvCxnSpPr>
                <p:nvPr/>
              </p:nvCxnSpPr>
              <p:spPr>
                <a:xfrm flipH="1">
                  <a:off x="7020272" y="1172001"/>
                  <a:ext cx="173892" cy="24077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テキスト ボックス 5"/>
                <p:cNvSpPr txBox="1"/>
                <p:nvPr/>
              </p:nvSpPr>
              <p:spPr>
                <a:xfrm>
                  <a:off x="7194165" y="1018113"/>
                  <a:ext cx="14766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prstClr val="black"/>
                      </a:solidFill>
                    </a:rPr>
                    <a:t>Output Coupler</a:t>
                  </a:r>
                  <a:endParaRPr lang="en-GB" sz="14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7" name="直線矢印コネクタ 36"/>
                <p:cNvCxnSpPr/>
                <p:nvPr/>
              </p:nvCxnSpPr>
              <p:spPr>
                <a:xfrm flipH="1">
                  <a:off x="7812360" y="1216699"/>
                  <a:ext cx="508169" cy="3400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8320529" y="1048550"/>
                  <a:ext cx="1153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prstClr val="black"/>
                      </a:solidFill>
                    </a:rPr>
                    <a:t>Collector</a:t>
                  </a:r>
                  <a:endParaRPr lang="en-GB" sz="1400" b="1" dirty="0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32" name="直線矢印コネクタ 31"/>
              <p:cNvCxnSpPr/>
              <p:nvPr/>
            </p:nvCxnSpPr>
            <p:spPr>
              <a:xfrm flipV="1">
                <a:off x="7395882" y="2132856"/>
                <a:ext cx="344470" cy="7920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541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4355976" y="908720"/>
            <a:ext cx="2693946" cy="5256584"/>
            <a:chOff x="4499992" y="908720"/>
            <a:chExt cx="2693946" cy="52565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908720"/>
              <a:ext cx="2689979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右中かっこ 7"/>
            <p:cNvSpPr/>
            <p:nvPr/>
          </p:nvSpPr>
          <p:spPr>
            <a:xfrm>
              <a:off x="6660232" y="2806931"/>
              <a:ext cx="533706" cy="335837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右中かっこ 8"/>
            <p:cNvSpPr/>
            <p:nvPr/>
          </p:nvSpPr>
          <p:spPr>
            <a:xfrm>
              <a:off x="6660232" y="908720"/>
              <a:ext cx="533706" cy="189821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907704" y="1886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</a:rPr>
              <a:t>Present Status of R&amp;D </a:t>
            </a:r>
            <a:endParaRPr lang="ja-JP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1520" y="2420888"/>
            <a:ext cx="4536504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u="sng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R&amp;D Schedule</a:t>
            </a:r>
            <a:endParaRPr lang="en-US" altLang="ja-JP" b="1" u="sng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70C0"/>
                </a:solidFill>
                <a:ea typeface="ＭＳ 明朝" pitchFamily="17" charset="-128"/>
                <a:cs typeface="Times New Roman" pitchFamily="18" charset="0"/>
              </a:rPr>
              <a:t>2013.3:  Modification of an existing klystron to CPD klystron (already done)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600" b="1" dirty="0" smtClean="0">
              <a:solidFill>
                <a:srgbClr val="FF0000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2014.3:  until then, preparation and commissioning of the test station</a:t>
            </a:r>
            <a:endParaRPr lang="en-US" altLang="ja-JP" sz="1600" b="1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~2014:  Verification of klystron operation without CPD</a:t>
            </a:r>
            <a:endParaRPr lang="en-US" altLang="ja-JP" sz="1600" b="1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~2015:  Measurement of </a:t>
            </a:r>
            <a:r>
              <a:rPr lang="en-US" altLang="ja-JP" sz="1600" b="1" dirty="0" err="1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rf</a:t>
            </a: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 leakage from the gap between the body column and the collector (with no CPD voltage applied)</a:t>
            </a:r>
            <a:endParaRPr lang="en-US" altLang="ja-JP" sz="1600" b="1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              Measurement of induced pulse voltage on the collector with CPD</a:t>
            </a:r>
            <a:endParaRPr lang="en-US" altLang="ja-JP" sz="1600" b="1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~2017:  Test of rectification by Marx circuit</a:t>
            </a:r>
            <a:endParaRPr lang="en-US" altLang="ja-JP" sz="1600" b="1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ea typeface="ＭＳ 明朝" pitchFamily="17" charset="-128"/>
                <a:cs typeface="Times New Roman" pitchFamily="18" charset="0"/>
              </a:rPr>
              <a:t>               Integration test of the proof-of-principle of CPD operation</a:t>
            </a:r>
            <a:endParaRPr lang="en-US" altLang="ja-JP" sz="1600" b="1" dirty="0" smtClean="0">
              <a:solidFill>
                <a:prstClr val="black"/>
              </a:solidFill>
              <a:cs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3501008"/>
            <a:ext cx="187220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prstClr val="black"/>
                </a:solidFill>
              </a:rPr>
              <a:t>Recycled components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00B050"/>
                </a:solidFill>
              </a:rPr>
              <a:t>electron gun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00B050"/>
                </a:solidFill>
              </a:rPr>
              <a:t>input cavity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err="1" smtClean="0">
                <a:solidFill>
                  <a:srgbClr val="00B050"/>
                </a:solidFill>
              </a:rPr>
              <a:t>intemediate</a:t>
            </a:r>
            <a:r>
              <a:rPr lang="en-US" altLang="ja-JP" b="1" dirty="0" smtClean="0">
                <a:solidFill>
                  <a:srgbClr val="00B050"/>
                </a:solidFill>
              </a:rPr>
              <a:t> cavities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980728"/>
            <a:ext cx="1944216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prstClr val="black"/>
                </a:solidFill>
              </a:rPr>
              <a:t>Newly fabricated components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</a:rPr>
              <a:t>collector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</a:rPr>
              <a:t>ceramic insulator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</a:rPr>
              <a:t>output cavity</a:t>
            </a:r>
          </a:p>
          <a:p>
            <a:pPr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</a:rPr>
              <a:t>output coupler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692696"/>
            <a:ext cx="4536504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u="sng" dirty="0" smtClean="0">
                <a:solidFill>
                  <a:srgbClr val="FFFF00"/>
                </a:solidFill>
              </a:rPr>
              <a:t>Target</a:t>
            </a:r>
          </a:p>
          <a:p>
            <a:pPr algn="just"/>
            <a:r>
              <a:rPr lang="en-US" altLang="ja-JP" sz="1600" b="1" dirty="0" smtClean="0">
                <a:solidFill>
                  <a:prstClr val="white"/>
                </a:solidFill>
              </a:rPr>
              <a:t>proof-of-principle of CPD in the unsaturated region (a maximum </a:t>
            </a:r>
            <a:r>
              <a:rPr lang="en-US" altLang="ja-JP" sz="1600" b="1" dirty="0" err="1" smtClean="0">
                <a:solidFill>
                  <a:prstClr val="white"/>
                </a:solidFill>
              </a:rPr>
              <a:t>rf</a:t>
            </a:r>
            <a:r>
              <a:rPr lang="en-US" altLang="ja-JP" sz="1600" b="1" dirty="0" smtClean="0">
                <a:solidFill>
                  <a:prstClr val="white"/>
                </a:solidFill>
              </a:rPr>
              <a:t> power of 500 kW) using a KEKB 1.2MW-klystron</a:t>
            </a:r>
            <a:endParaRPr lang="ja-JP" altLang="en-US" sz="1600" b="1" dirty="0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1375" y="6196662"/>
            <a:ext cx="1768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80 % efficiency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65927" y="6165304"/>
            <a:ext cx="1873624" cy="431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1286</Words>
  <Application>Microsoft Office PowerPoint</Application>
  <PresentationFormat>画面に合わせる (4:3)</PresentationFormat>
  <Paragraphs>262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8" baseType="lpstr">
      <vt:lpstr>Arial Unicode MS</vt:lpstr>
      <vt:lpstr>HG丸ｺﾞｼｯｸM-PRO</vt:lpstr>
      <vt:lpstr>HG正楷書体-PRO</vt:lpstr>
      <vt:lpstr>Hiragino Sans GB W3</vt:lpstr>
      <vt:lpstr>ＭＳ Ｐゴシック</vt:lpstr>
      <vt:lpstr>ＭＳ 明朝</vt:lpstr>
      <vt:lpstr>Arial</vt:lpstr>
      <vt:lpstr>Calibri</vt:lpstr>
      <vt:lpstr>Calibri Light</vt:lpstr>
      <vt:lpstr>Candara</vt:lpstr>
      <vt:lpstr>Century Gothic</vt:lpstr>
      <vt:lpstr>Comic Sans MS</vt:lpstr>
      <vt:lpstr>Constantia</vt:lpstr>
      <vt:lpstr>Estrangelo Edessa</vt:lpstr>
      <vt:lpstr>Euphemia</vt:lpstr>
      <vt:lpstr>Symbol</vt:lpstr>
      <vt:lpstr>Times New Roman</vt:lpstr>
      <vt:lpstr>Wingdings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ASuzukiKEK</dc:creator>
  <cp:lastModifiedBy>ASuzukiKEK</cp:lastModifiedBy>
  <cp:revision>34</cp:revision>
  <cp:lastPrinted>2013-11-14T09:15:02Z</cp:lastPrinted>
  <dcterms:created xsi:type="dcterms:W3CDTF">2013-11-13T12:45:54Z</dcterms:created>
  <dcterms:modified xsi:type="dcterms:W3CDTF">2013-11-14T16:13:58Z</dcterms:modified>
</cp:coreProperties>
</file>