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76" r:id="rId4"/>
    <p:sldId id="291" r:id="rId5"/>
    <p:sldId id="277" r:id="rId6"/>
    <p:sldId id="292" r:id="rId7"/>
    <p:sldId id="278" r:id="rId8"/>
    <p:sldId id="288" r:id="rId9"/>
    <p:sldId id="285" r:id="rId10"/>
    <p:sldId id="290" r:id="rId11"/>
    <p:sldId id="287" r:id="rId12"/>
    <p:sldId id="289" r:id="rId13"/>
    <p:sldId id="284" r:id="rId14"/>
    <p:sldId id="279" r:id="rId15"/>
    <p:sldId id="286" r:id="rId16"/>
    <p:sldId id="301" r:id="rId17"/>
    <p:sldId id="295" r:id="rId18"/>
    <p:sldId id="293" r:id="rId19"/>
    <p:sldId id="294" r:id="rId20"/>
    <p:sldId id="283" r:id="rId21"/>
    <p:sldId id="280" r:id="rId22"/>
    <p:sldId id="299" r:id="rId23"/>
    <p:sldId id="281" r:id="rId24"/>
    <p:sldId id="298" r:id="rId25"/>
    <p:sldId id="282" r:id="rId26"/>
    <p:sldId id="296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92" d="100"/>
          <a:sy n="92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B336-8937-8745-A65B-A8AD2FA272BB}" type="datetimeFigureOut">
              <a:rPr lang="en-US" smtClean="0"/>
              <a:t>9/8/12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5CAB4-4E47-E246-BD37-B11194DF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7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54B17-D58E-0240-B1B1-968A13E9AD7D}" type="datetimeFigureOut">
              <a:rPr lang="en-US" smtClean="0"/>
              <a:t>9/8/12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CEC5E-1B8D-964A-913C-750467295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8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/>
        </p:nvPicPr>
        <p:blipFill>
          <a:blip r:embed="rId8" cstate="print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sz="2800" dirty="0" err="1" smtClean="0"/>
              <a:t>esr</a:t>
            </a:r>
            <a:r>
              <a:rPr lang="en-US" dirty="0" err="1" smtClean="0"/>
              <a:t>TA</a:t>
            </a:r>
            <a:r>
              <a:rPr lang="en-US" dirty="0" smtClean="0"/>
              <a:t> Future Plans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447800"/>
          </a:xfrm>
        </p:spPr>
        <p:txBody>
          <a:bodyPr/>
          <a:lstStyle/>
          <a:p>
            <a:r>
              <a:rPr lang="en-US" dirty="0" smtClean="0"/>
              <a:t>David Rubin</a:t>
            </a:r>
          </a:p>
          <a:p>
            <a:r>
              <a:rPr lang="en-US" dirty="0" smtClean="0"/>
              <a:t>September 11,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sz="2800" dirty="0" smtClean="0"/>
              <a:t>Simulation of bunch/cloud interaction</a:t>
            </a:r>
          </a:p>
          <a:p>
            <a:pPr lvl="1"/>
            <a:r>
              <a:rPr lang="en-US" dirty="0" smtClean="0"/>
              <a:t>Simulations (PHETS, CMAD) computationally intensive</a:t>
            </a:r>
          </a:p>
          <a:p>
            <a:pPr lvl="1"/>
            <a:r>
              <a:rPr lang="en-US" dirty="0" smtClean="0"/>
              <a:t>Calculations of thresholds for instabilities and </a:t>
            </a:r>
            <a:r>
              <a:rPr lang="en-US" dirty="0" err="1" smtClean="0"/>
              <a:t>emittance</a:t>
            </a:r>
            <a:r>
              <a:rPr lang="en-US" dirty="0" smtClean="0"/>
              <a:t> growth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ypically based on hundreds of turns (fraction of a damping time)</a:t>
            </a:r>
          </a:p>
          <a:p>
            <a:pPr lvl="2"/>
            <a:r>
              <a:rPr lang="en-US" dirty="0" smtClean="0"/>
              <a:t>Limited to cloud within 20 </a:t>
            </a:r>
            <a:r>
              <a:rPr lang="en-US" dirty="0" err="1" smtClean="0"/>
              <a:t>σ</a:t>
            </a:r>
            <a:r>
              <a:rPr lang="en-US" dirty="0" smtClean="0"/>
              <a:t> of beam</a:t>
            </a:r>
          </a:p>
          <a:p>
            <a:pPr lvl="1"/>
            <a:r>
              <a:rPr lang="en-US" dirty="0" smtClean="0"/>
              <a:t>We need more efficient algorithms, and implementations to get at all of the physics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6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Observation of Blowup of lead bunch</a:t>
            </a:r>
          </a:p>
          <a:p>
            <a:pPr lvl="1"/>
            <a:r>
              <a:rPr lang="en-US" sz="2000" dirty="0" smtClean="0"/>
              <a:t>Effect is mitigated with the help of a precursor bunch</a:t>
            </a:r>
          </a:p>
          <a:p>
            <a:pPr lvl="1"/>
            <a:r>
              <a:rPr lang="en-US" sz="2000" dirty="0" smtClean="0"/>
              <a:t>Depends on bunch spacing, number of bunches, total current, . . 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Hypothesis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Long lived cloud that accumulates along beam line in </a:t>
            </a:r>
            <a:r>
              <a:rPr lang="en-US" sz="2000" dirty="0" err="1" smtClean="0"/>
              <a:t>quadrupoles</a:t>
            </a:r>
            <a:r>
              <a:rPr lang="en-US" sz="2000" dirty="0" smtClean="0"/>
              <a:t> and/or wigglers, and is blown away by the precursor bunch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400" dirty="0" smtClean="0"/>
              <a:t>Evidence</a:t>
            </a:r>
          </a:p>
          <a:p>
            <a:pPr marL="457200" lvl="1" indent="0">
              <a:buNone/>
            </a:pPr>
            <a:r>
              <a:rPr lang="en-US" sz="2000" dirty="0" smtClean="0"/>
              <a:t>The relatively high current measured in the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RFA suggests buildup over multiple turns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3-D modeling of cloud in wigglers indicates that electrons are trapped in strong longitudinal field component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lived electron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plan to test that hypothesis with</a:t>
            </a:r>
          </a:p>
          <a:p>
            <a:pPr lvl="1"/>
            <a:r>
              <a:rPr lang="en-US" sz="2400" dirty="0" smtClean="0"/>
              <a:t>Simulation: </a:t>
            </a:r>
          </a:p>
          <a:p>
            <a:pPr lvl="2"/>
            <a:r>
              <a:rPr lang="en-US" sz="1800" dirty="0" smtClean="0"/>
              <a:t>Simulation of multi-turn effects is computationally intensive</a:t>
            </a:r>
          </a:p>
          <a:p>
            <a:pPr lvl="2"/>
            <a:r>
              <a:rPr lang="en-US" sz="1800" dirty="0" smtClean="0"/>
              <a:t>3 D model may be required if longitudinal magnetic fields in wigglers, or in fringing fields of </a:t>
            </a:r>
            <a:r>
              <a:rPr lang="en-US" sz="1800" dirty="0" err="1" smtClean="0"/>
              <a:t>quadrupoles</a:t>
            </a:r>
            <a:r>
              <a:rPr lang="en-US" sz="1800" dirty="0" smtClean="0"/>
              <a:t> are important</a:t>
            </a:r>
          </a:p>
          <a:p>
            <a:pPr lvl="1"/>
            <a:r>
              <a:rPr lang="en-US" sz="2400" dirty="0" smtClean="0"/>
              <a:t>Instrumentation: Time Resolving RFA in </a:t>
            </a:r>
            <a:r>
              <a:rPr lang="en-US" sz="2400" dirty="0" err="1" smtClean="0"/>
              <a:t>quadrupole</a:t>
            </a:r>
            <a:endParaRPr lang="en-US" sz="2400" dirty="0" smtClean="0"/>
          </a:p>
          <a:p>
            <a:pPr lvl="1"/>
            <a:r>
              <a:rPr lang="en-US" sz="2400" dirty="0" smtClean="0"/>
              <a:t>Measurements:</a:t>
            </a:r>
          </a:p>
          <a:p>
            <a:pPr lvl="2"/>
            <a:r>
              <a:rPr lang="en-US" sz="2000" dirty="0" smtClean="0"/>
              <a:t>Investigate dependence on various machine parameters, bunch configurations, species, etc.</a:t>
            </a:r>
          </a:p>
          <a:p>
            <a:pPr lvl="2"/>
            <a:r>
              <a:rPr lang="en-US" sz="2000" dirty="0" smtClean="0"/>
              <a:t>How do other features (tune shifts, internal bunch motion) respond to precursor</a:t>
            </a:r>
          </a:p>
          <a:p>
            <a:pPr lvl="2"/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A long lived cloud that is trapped in </a:t>
            </a:r>
            <a:r>
              <a:rPr lang="en-US" sz="2800" dirty="0" err="1" smtClean="0"/>
              <a:t>quadrupoles</a:t>
            </a:r>
            <a:r>
              <a:rPr lang="en-US" sz="2800" dirty="0" smtClean="0"/>
              <a:t> could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have a significant impact on positron rings.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lived electron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Noninvasive	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special in vacuum hardware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(Couple to TE wave via BPM buttons)</a:t>
            </a:r>
          </a:p>
          <a:p>
            <a:pPr lvl="1"/>
            <a:r>
              <a:rPr lang="en-US" sz="2400" dirty="0" smtClean="0"/>
              <a:t>Possibility of measurement of transverse distribution of cloud density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Requires:</a:t>
            </a:r>
          </a:p>
          <a:p>
            <a:pPr lvl="1"/>
            <a:r>
              <a:rPr lang="en-US" sz="2400" dirty="0" smtClean="0"/>
              <a:t>Better understand relation of side band amplitude to cloud density</a:t>
            </a:r>
          </a:p>
          <a:p>
            <a:pPr lvl="1"/>
            <a:r>
              <a:rPr lang="en-US" sz="2400" dirty="0" smtClean="0"/>
              <a:t>Details of spectrum of trapped modes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wave measurement technique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have achieved 10-15 pm-rad</a:t>
            </a:r>
          </a:p>
          <a:p>
            <a:r>
              <a:rPr lang="en-US" sz="2400" dirty="0" smtClean="0"/>
              <a:t>Theoretical zero current limit (quantum limit) is nearly 100 times smaller</a:t>
            </a:r>
          </a:p>
          <a:p>
            <a:r>
              <a:rPr lang="en-US" sz="2400" dirty="0" smtClean="0"/>
              <a:t>Measured residual vertical dispersion and coupling can not account for observed vertical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Evidently there are other sources of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dilution</a:t>
            </a:r>
          </a:p>
          <a:p>
            <a:pPr lvl="1"/>
            <a:r>
              <a:rPr lang="en-US" sz="2000" dirty="0" smtClean="0"/>
              <a:t>Magnet motion, detector motion, unstable corrector magnet currents, noise coupled to the beam through RF system, . . .</a:t>
            </a:r>
          </a:p>
          <a:p>
            <a:pPr lvl="1"/>
            <a:r>
              <a:rPr lang="en-US" sz="2000" dirty="0" smtClean="0"/>
              <a:t>We observe significant motion at high frequencies. (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tunes are self excited)</a:t>
            </a:r>
          </a:p>
          <a:p>
            <a:pPr lvl="1"/>
            <a:r>
              <a:rPr lang="en-US" sz="2000" dirty="0" smtClean="0"/>
              <a:t>Perhaps there is an electron cloud or ion effect that is relevant even at very low bunch current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3333CC"/>
                </a:solidFill>
              </a:rPr>
              <a:t>Our goal is to continue to identify and mitigate sources of </a:t>
            </a:r>
            <a:r>
              <a:rPr lang="en-US" sz="2000" dirty="0" err="1" smtClean="0">
                <a:solidFill>
                  <a:srgbClr val="3333CC"/>
                </a:solidFill>
              </a:rPr>
              <a:t>emittance</a:t>
            </a:r>
            <a:r>
              <a:rPr lang="en-US" sz="2000" dirty="0" smtClean="0">
                <a:solidFill>
                  <a:srgbClr val="3333CC"/>
                </a:solidFill>
              </a:rPr>
              <a:t> dilution and to approach the quantum limit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4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dilution due to beam motion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ize_vs_Turn147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4648200" cy="3224377"/>
          </a:xfrm>
          <a:prstGeom prst="rect">
            <a:avLst/>
          </a:prstGeom>
        </p:spPr>
      </p:pic>
      <p:pic>
        <p:nvPicPr>
          <p:cNvPr id="8" name="Picture 7" descr="Offset_vs_Turn147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609600"/>
            <a:ext cx="4038599" cy="2801507"/>
          </a:xfrm>
          <a:prstGeom prst="rect">
            <a:avLst/>
          </a:prstGeom>
        </p:spPr>
      </p:pic>
      <p:pic>
        <p:nvPicPr>
          <p:cNvPr id="9" name="Picture 8" descr="OffsetFFT147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94034"/>
            <a:ext cx="4114800" cy="2854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837" y="1175825"/>
            <a:ext cx="445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 by turn </a:t>
            </a:r>
            <a:r>
              <a:rPr lang="en-US" dirty="0" err="1" smtClean="0"/>
              <a:t>xBSM</a:t>
            </a:r>
            <a:r>
              <a:rPr lang="en-US" dirty="0" smtClean="0"/>
              <a:t> data </a:t>
            </a:r>
          </a:p>
          <a:p>
            <a:r>
              <a:rPr lang="en-US" dirty="0" smtClean="0"/>
              <a:t>   ~30 micron variation in centroid position</a:t>
            </a:r>
          </a:p>
          <a:p>
            <a:r>
              <a:rPr lang="en-US" dirty="0"/>
              <a:t> </a:t>
            </a:r>
            <a:r>
              <a:rPr lang="en-US" dirty="0" smtClean="0"/>
              <a:t>  ~ 3 micron variation in beam size</a:t>
            </a:r>
          </a:p>
          <a:p>
            <a:r>
              <a:rPr lang="en-US" dirty="0"/>
              <a:t> </a:t>
            </a:r>
            <a:r>
              <a:rPr lang="en-US" dirty="0" smtClean="0"/>
              <a:t> FFT identifies vertical </a:t>
            </a:r>
            <a:r>
              <a:rPr lang="en-US" dirty="0" err="1" smtClean="0"/>
              <a:t>betatron</a:t>
            </a:r>
            <a:r>
              <a:rPr lang="en-US" dirty="0" smtClean="0"/>
              <a:t> motion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6019800"/>
            <a:ext cx="59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 need to identify (and eliminate) source of excitation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2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dilution due to beam motion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ZoomOffsetFFTVsRun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68400"/>
            <a:ext cx="7200900" cy="452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6630" y="5839827"/>
            <a:ext cx="9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IBS run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3073" y="5605129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current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42672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5336" y="1752600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current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0" y="1981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1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time </a:t>
            </a:r>
            <a:r>
              <a:rPr lang="en-US" dirty="0" err="1" smtClean="0"/>
              <a:t>emittance</a:t>
            </a:r>
            <a:r>
              <a:rPr lang="en-US" dirty="0" smtClean="0"/>
              <a:t> tuning</a:t>
            </a:r>
          </a:p>
          <a:p>
            <a:pPr lvl="1"/>
            <a:r>
              <a:rPr lang="en-US" dirty="0" smtClean="0"/>
              <a:t>Measurement of lattice errors via resonant excitation affords the possibility to continuously monitor </a:t>
            </a:r>
            <a:r>
              <a:rPr lang="en-US" dirty="0" err="1" smtClean="0"/>
              <a:t>betatron</a:t>
            </a:r>
            <a:r>
              <a:rPr lang="en-US" dirty="0" smtClean="0"/>
              <a:t> phase/coupling and vertical dispersion (as well as orbit)</a:t>
            </a:r>
          </a:p>
          <a:p>
            <a:pPr lvl="1"/>
            <a:r>
              <a:rPr lang="en-US" dirty="0" smtClean="0"/>
              <a:t>Drive a witness bunch using gated tune tracker at 3 normal mode frequencies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 by turn position at each BPM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=&gt; Orbit, phase, coupling, dispersion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coded aperture for</a:t>
            </a:r>
          </a:p>
          <a:p>
            <a:pPr lvl="1"/>
            <a:r>
              <a:rPr lang="en-US" dirty="0" smtClean="0"/>
              <a:t>X-ray energy spectrum</a:t>
            </a:r>
          </a:p>
          <a:p>
            <a:pPr lvl="1"/>
            <a:r>
              <a:rPr lang="en-US" dirty="0" smtClean="0"/>
              <a:t>Bunch size</a:t>
            </a:r>
          </a:p>
          <a:p>
            <a:pPr lvl="1"/>
            <a:r>
              <a:rPr lang="en-US" dirty="0" smtClean="0"/>
              <a:t>Intensity</a:t>
            </a:r>
          </a:p>
          <a:p>
            <a:r>
              <a:rPr lang="en-US" dirty="0" smtClean="0"/>
              <a:t>Match x-ray energy to diode and optimize layout of diode array</a:t>
            </a:r>
          </a:p>
          <a:p>
            <a:r>
              <a:rPr lang="en-US" dirty="0" smtClean="0"/>
              <a:t>Refine fitting techniques for extracting size from coded aperture data</a:t>
            </a:r>
          </a:p>
          <a:p>
            <a:r>
              <a:rPr lang="en-US" dirty="0" smtClean="0"/>
              <a:t>All vacuum x-ray beam lines for full sensitivity across the spectrum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beam size monitor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turn by turn capability based on linear array of photomultiplier tubes</a:t>
            </a:r>
          </a:p>
          <a:p>
            <a:r>
              <a:rPr lang="en-US" dirty="0" smtClean="0"/>
              <a:t>Exploring measurement of vertical beam size</a:t>
            </a:r>
          </a:p>
          <a:p>
            <a:pPr lvl="1"/>
            <a:r>
              <a:rPr lang="en-US" dirty="0" smtClean="0"/>
              <a:t>Interferometry</a:t>
            </a:r>
          </a:p>
          <a:p>
            <a:pPr lvl="1"/>
            <a:r>
              <a:rPr lang="en-US" dirty="0" smtClean="0"/>
              <a:t>Polarization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 complement and check of </a:t>
            </a:r>
            <a:r>
              <a:rPr lang="en-US" dirty="0" err="1" smtClean="0">
                <a:solidFill>
                  <a:srgbClr val="FF0000"/>
                </a:solidFill>
              </a:rPr>
              <a:t>xray</a:t>
            </a:r>
            <a:r>
              <a:rPr lang="en-US" dirty="0" smtClean="0">
                <a:solidFill>
                  <a:srgbClr val="FF0000"/>
                </a:solidFill>
              </a:rPr>
              <a:t> beam size monitor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beam size monitor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6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CESR converted for low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operation</a:t>
            </a:r>
          </a:p>
          <a:p>
            <a:r>
              <a:rPr lang="en-US" sz="2800" dirty="0" smtClean="0"/>
              <a:t>Developed and implemented a dozen lattice configurations for multiple energies, </a:t>
            </a:r>
            <a:r>
              <a:rPr lang="en-US" sz="2800" dirty="0" err="1" smtClean="0"/>
              <a:t>emittances</a:t>
            </a:r>
            <a:r>
              <a:rPr lang="en-US" sz="2800" dirty="0" smtClean="0"/>
              <a:t>, with varying numbers of wigglers, etc.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nstrumented storage ring to study electron cloud growth and mitigation</a:t>
            </a:r>
          </a:p>
          <a:p>
            <a:r>
              <a:rPr lang="en-US" sz="2800" dirty="0" smtClean="0"/>
              <a:t>Anchored electron cloud models with extensive and complementary measurements </a:t>
            </a:r>
          </a:p>
          <a:p>
            <a:r>
              <a:rPr lang="en-US" sz="2800" dirty="0" smtClean="0"/>
              <a:t>Recommended complete set of mitigations for ILC damping ring</a:t>
            </a:r>
          </a:p>
          <a:p>
            <a:r>
              <a:rPr lang="en-US" sz="2800" dirty="0" smtClean="0"/>
              <a:t>Used models to evaluate tolerance of ILC positron ring to electron cloud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Summary- Electron Cloud R&amp;D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Measure vertical beam size with 1μm resolution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Phase I – optical diffraction radiation </a:t>
            </a:r>
            <a:r>
              <a:rPr lang="en-US" i="1" dirty="0" smtClean="0"/>
              <a:t>(Dec. 2012)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- 400μm and 1 mm diffraction slit width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=&gt; image </a:t>
            </a:r>
            <a:r>
              <a:rPr lang="en-US" dirty="0" err="1" smtClean="0"/>
              <a:t>odr</a:t>
            </a:r>
            <a:r>
              <a:rPr lang="en-US" dirty="0" smtClean="0"/>
              <a:t> pattern from ~ 20 </a:t>
            </a:r>
            <a:r>
              <a:rPr lang="en-US" dirty="0" err="1" smtClean="0"/>
              <a:t>μm</a:t>
            </a:r>
            <a:r>
              <a:rPr lang="en-US" dirty="0" smtClean="0"/>
              <a:t> beam</a:t>
            </a:r>
          </a:p>
          <a:p>
            <a:pPr marL="457200" lvl="1" indent="0">
              <a:buNone/>
            </a:pPr>
            <a:r>
              <a:rPr lang="en-US" dirty="0" smtClean="0"/>
              <a:t>Phase II – x-ray diffraction radiation </a:t>
            </a:r>
            <a:r>
              <a:rPr lang="en-US" i="1" dirty="0" smtClean="0"/>
              <a:t>(Dec. 2013)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- 10 </a:t>
            </a:r>
            <a:r>
              <a:rPr lang="en-US" dirty="0" err="1" smtClean="0"/>
              <a:t>μm</a:t>
            </a:r>
            <a:r>
              <a:rPr lang="en-US" dirty="0" smtClean="0"/>
              <a:t> slit width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=&gt; image </a:t>
            </a:r>
            <a:r>
              <a:rPr lang="en-US" dirty="0" err="1" smtClean="0"/>
              <a:t>xdr</a:t>
            </a:r>
            <a:r>
              <a:rPr lang="en-US" dirty="0" smtClean="0"/>
              <a:t> </a:t>
            </a:r>
            <a:r>
              <a:rPr lang="en-US" dirty="0"/>
              <a:t>pattern from ~ 1 </a:t>
            </a:r>
            <a:r>
              <a:rPr lang="en-US" dirty="0" err="1" smtClean="0"/>
              <a:t>μm</a:t>
            </a:r>
            <a:r>
              <a:rPr lang="en-US" dirty="0" smtClean="0"/>
              <a:t> beam</a:t>
            </a:r>
          </a:p>
          <a:p>
            <a:pPr marL="457200" lvl="1" indent="0">
              <a:buNone/>
            </a:pPr>
            <a:r>
              <a:rPr lang="en-US" sz="2400" dirty="0" smtClean="0"/>
              <a:t>Depends on installation of mini-β insert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to </a:t>
            </a:r>
            <a:r>
              <a:rPr lang="en-US" sz="2400" dirty="0"/>
              <a:t>achieve 1 </a:t>
            </a:r>
            <a:r>
              <a:rPr lang="en-US" sz="2400" dirty="0" err="1" smtClean="0"/>
              <a:t>μm</a:t>
            </a:r>
            <a:r>
              <a:rPr lang="en-US" sz="2400" dirty="0" smtClean="0"/>
              <a:t> beam in CESR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ODR/XDR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we continue to achieve smaller vertical </a:t>
            </a:r>
            <a:r>
              <a:rPr lang="en-US" dirty="0" err="1" smtClean="0"/>
              <a:t>emittance</a:t>
            </a:r>
            <a:r>
              <a:rPr lang="en-US" dirty="0" smtClean="0"/>
              <a:t>,  our sensitivity to collective effects (especially </a:t>
            </a:r>
            <a:r>
              <a:rPr lang="en-US" dirty="0" err="1" smtClean="0"/>
              <a:t>emittance</a:t>
            </a:r>
            <a:r>
              <a:rPr lang="en-US" dirty="0" smtClean="0"/>
              <a:t> diluting effects) is enhanced.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ollective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Continue to explore IBS and test theory with ever smaller zero current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1"/>
            <a:r>
              <a:rPr lang="en-US" dirty="0" smtClean="0"/>
              <a:t>IBS has strong energy dependence. </a:t>
            </a:r>
            <a:endParaRPr lang="en-US" dirty="0" smtClean="0"/>
          </a:p>
          <a:p>
            <a:pPr lvl="2"/>
            <a:r>
              <a:rPr lang="en-US" dirty="0" smtClean="0"/>
              <a:t>Measurements </a:t>
            </a:r>
            <a:r>
              <a:rPr lang="en-US" dirty="0" smtClean="0"/>
              <a:t>at </a:t>
            </a:r>
            <a:r>
              <a:rPr lang="en-US" dirty="0" smtClean="0"/>
              <a:t>1.8 and 2.3GeV </a:t>
            </a:r>
            <a:r>
              <a:rPr lang="en-US" dirty="0" smtClean="0"/>
              <a:t>planned for December 2012, will bracket the 2.1GeV data </a:t>
            </a:r>
          </a:p>
          <a:p>
            <a:pPr lvl="2"/>
            <a:r>
              <a:rPr lang="en-US" dirty="0" smtClean="0"/>
              <a:t>Preliminary tests at 1.8/2.3 to explore dependence of </a:t>
            </a:r>
            <a:r>
              <a:rPr lang="en-US" dirty="0" err="1" smtClean="0"/>
              <a:t>xBSM</a:t>
            </a:r>
            <a:r>
              <a:rPr lang="en-US" dirty="0" smtClean="0"/>
              <a:t> on </a:t>
            </a:r>
            <a:r>
              <a:rPr lang="en-US" dirty="0" err="1" smtClean="0"/>
              <a:t>xray</a:t>
            </a:r>
            <a:r>
              <a:rPr lang="en-US" dirty="0" smtClean="0"/>
              <a:t> spectrum have been completed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Anomalous blowup of vertical beam size at high current ?</a:t>
            </a:r>
          </a:p>
          <a:p>
            <a:pPr lvl="1"/>
            <a:r>
              <a:rPr lang="en-US" dirty="0" smtClean="0"/>
              <a:t>Dependence on dispersion in RF ?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New capability in next run =&gt;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smtClean="0"/>
              <a:t> Synchronized s</a:t>
            </a:r>
            <a:r>
              <a:rPr lang="en-US" dirty="0" smtClean="0"/>
              <a:t>ingle </a:t>
            </a:r>
            <a:r>
              <a:rPr lang="en-US" dirty="0" smtClean="0"/>
              <a:t>pass measurement of horizontal 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smtClean="0"/>
              <a:t> and vertical beam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Intra-beam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Fast-ion instability</a:t>
            </a:r>
          </a:p>
          <a:p>
            <a:pPr lvl="1"/>
            <a:r>
              <a:rPr lang="en-US" dirty="0" err="1" smtClean="0"/>
              <a:t>CesrTA</a:t>
            </a:r>
            <a:r>
              <a:rPr lang="en-US" dirty="0" smtClean="0"/>
              <a:t> well instrumented for study of fast-ion effect</a:t>
            </a:r>
          </a:p>
          <a:p>
            <a:pPr lvl="1"/>
            <a:r>
              <a:rPr lang="en-US" dirty="0" smtClean="0"/>
              <a:t>Sensitivity expected to increase as vertical </a:t>
            </a:r>
            <a:r>
              <a:rPr lang="en-US" dirty="0" err="1" smtClean="0"/>
              <a:t>emittance</a:t>
            </a:r>
            <a:r>
              <a:rPr lang="en-US" dirty="0" smtClean="0"/>
              <a:t> shrinks</a:t>
            </a:r>
          </a:p>
          <a:p>
            <a:pPr lvl="1"/>
            <a:r>
              <a:rPr lang="en-US" dirty="0" err="1" smtClean="0"/>
              <a:t>xBSM</a:t>
            </a:r>
            <a:r>
              <a:rPr lang="en-US" dirty="0" smtClean="0"/>
              <a:t> </a:t>
            </a:r>
            <a:r>
              <a:rPr lang="en-US" dirty="0" smtClean="0"/>
              <a:t>and beam position monitors provides bunch by bunch and turn by turn  measure of vertical </a:t>
            </a:r>
            <a:r>
              <a:rPr lang="en-US" dirty="0" err="1" smtClean="0"/>
              <a:t>emittance</a:t>
            </a:r>
            <a:r>
              <a:rPr lang="en-US" dirty="0" smtClean="0"/>
              <a:t> and position </a:t>
            </a:r>
            <a:r>
              <a:rPr lang="en-US" dirty="0" smtClean="0"/>
              <a:t>spectra (similarly to investigation of </a:t>
            </a:r>
            <a:r>
              <a:rPr lang="en-US" dirty="0" err="1" smtClean="0"/>
              <a:t>ecloud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growth)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We plan direct measure of fast ion instability, </a:t>
            </a:r>
            <a:r>
              <a:rPr lang="en-US" dirty="0" smtClean="0">
                <a:solidFill>
                  <a:srgbClr val="3333CC"/>
                </a:solidFill>
              </a:rPr>
              <a:t> and the threshold </a:t>
            </a:r>
            <a:r>
              <a:rPr lang="en-US" dirty="0" smtClean="0">
                <a:solidFill>
                  <a:srgbClr val="3333CC"/>
                </a:solidFill>
              </a:rPr>
              <a:t>for </a:t>
            </a:r>
            <a:r>
              <a:rPr lang="en-US" dirty="0" err="1" smtClean="0">
                <a:solidFill>
                  <a:srgbClr val="3333CC"/>
                </a:solidFill>
              </a:rPr>
              <a:t>emittance</a:t>
            </a:r>
            <a:r>
              <a:rPr lang="en-US" dirty="0" smtClean="0">
                <a:solidFill>
                  <a:srgbClr val="3333CC"/>
                </a:solidFill>
              </a:rPr>
              <a:t> growth.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Graduate students</a:t>
            </a:r>
          </a:p>
          <a:p>
            <a:pPr marL="457200" lvl="1" indent="0">
              <a:buNone/>
            </a:pPr>
            <a:r>
              <a:rPr lang="en-US" sz="2400" dirty="0" smtClean="0"/>
              <a:t>J. </a:t>
            </a:r>
            <a:r>
              <a:rPr lang="en-US" sz="2400" dirty="0" err="1" smtClean="0"/>
              <a:t>Calvey</a:t>
            </a:r>
            <a:r>
              <a:rPr lang="en-US" sz="2400" dirty="0" smtClean="0"/>
              <a:t>, N. </a:t>
            </a:r>
            <a:r>
              <a:rPr lang="en-US" sz="2400" dirty="0" err="1" smtClean="0"/>
              <a:t>Eggert</a:t>
            </a:r>
            <a:r>
              <a:rPr lang="en-US" sz="2400" dirty="0" smtClean="0"/>
              <a:t>, M. </a:t>
            </a:r>
            <a:r>
              <a:rPr lang="en-US" sz="2400" dirty="0" err="1" smtClean="0"/>
              <a:t>Ehrlichman</a:t>
            </a:r>
            <a:r>
              <a:rPr lang="en-US" sz="2400" dirty="0" smtClean="0"/>
              <a:t>, R. Helms, W. Hopkins, B. </a:t>
            </a:r>
            <a:r>
              <a:rPr lang="en-US" sz="2400" dirty="0" err="1" smtClean="0"/>
              <a:t>Kreis</a:t>
            </a:r>
            <a:r>
              <a:rPr lang="en-US" sz="2400" dirty="0" smtClean="0"/>
              <a:t>, J. Shanks, J. Urban, Y. </a:t>
            </a:r>
            <a:r>
              <a:rPr lang="en-US" sz="2400" dirty="0" err="1" smtClean="0"/>
              <a:t>Yariv</a:t>
            </a:r>
            <a:endParaRPr lang="en-US" sz="2400" dirty="0"/>
          </a:p>
          <a:p>
            <a:r>
              <a:rPr lang="en-US" sz="2800" dirty="0" smtClean="0"/>
              <a:t>Undergraduates</a:t>
            </a:r>
          </a:p>
          <a:p>
            <a:pPr marL="457200" lvl="1" indent="0">
              <a:buNone/>
            </a:pPr>
            <a:r>
              <a:rPr lang="en-US" sz="2400" dirty="0" smtClean="0"/>
              <a:t>K. Butler, H. </a:t>
            </a:r>
            <a:r>
              <a:rPr lang="en-US" sz="2400" dirty="0" err="1" smtClean="0"/>
              <a:t>Kaminsky</a:t>
            </a:r>
            <a:r>
              <a:rPr lang="en-US" sz="2400" dirty="0" smtClean="0"/>
              <a:t>, J. Kim, Z. Leong, H. Liu, J. </a:t>
            </a:r>
            <a:r>
              <a:rPr lang="en-US" sz="2400" dirty="0" err="1" smtClean="0"/>
              <a:t>Livezey</a:t>
            </a:r>
            <a:r>
              <a:rPr lang="en-US" sz="2400" dirty="0" smtClean="0"/>
              <a:t>, J. Makita, M. McDonald, G. Ramirez, S. Santos, R. Schwartz, S. </a:t>
            </a:r>
            <a:r>
              <a:rPr lang="en-US" sz="2400" dirty="0" err="1" smtClean="0"/>
              <a:t>Vishniakou</a:t>
            </a:r>
            <a:r>
              <a:rPr lang="en-US" sz="2400" dirty="0" smtClean="0"/>
              <a:t>, W. Whitney, H. Williams, L. </a:t>
            </a:r>
            <a:r>
              <a:rPr lang="en-US" sz="2400" dirty="0" err="1" smtClean="0"/>
              <a:t>Fabrizzio</a:t>
            </a:r>
            <a:r>
              <a:rPr lang="en-US" sz="2400" dirty="0" smtClean="0"/>
              <a:t>, M. </a:t>
            </a:r>
            <a:r>
              <a:rPr lang="en-US" sz="2400" dirty="0" err="1" smtClean="0"/>
              <a:t>Randazzo</a:t>
            </a:r>
            <a:r>
              <a:rPr lang="en-US" sz="2400" dirty="0" smtClean="0"/>
              <a:t>, </a:t>
            </a:r>
            <a:r>
              <a:rPr lang="en-US" sz="2400" dirty="0" err="1" smtClean="0"/>
              <a:t>R.Campbell</a:t>
            </a:r>
            <a:r>
              <a:rPr lang="en-US" sz="2400" dirty="0" smtClean="0"/>
              <a:t>, S. Roy, J. Ginsberg</a:t>
            </a:r>
          </a:p>
          <a:p>
            <a:r>
              <a:rPr lang="en-US" sz="2800" dirty="0" smtClean="0"/>
              <a:t>REU (Research Experience for Undergraduates)</a:t>
            </a:r>
          </a:p>
          <a:p>
            <a:pPr marL="457200" lvl="1" indent="0">
              <a:buNone/>
            </a:pPr>
            <a:r>
              <a:rPr lang="en-US" sz="2400" dirty="0" smtClean="0"/>
              <a:t>D. </a:t>
            </a:r>
            <a:r>
              <a:rPr lang="en-US" sz="2400" dirty="0" err="1" smtClean="0"/>
              <a:t>Carmody</a:t>
            </a:r>
            <a:r>
              <a:rPr lang="en-US" sz="2400" dirty="0" smtClean="0"/>
              <a:t>, C. </a:t>
            </a:r>
            <a:r>
              <a:rPr lang="en-US" sz="2400" dirty="0" err="1" smtClean="0"/>
              <a:t>Cude</a:t>
            </a:r>
            <a:r>
              <a:rPr lang="en-US" sz="2400" dirty="0" smtClean="0"/>
              <a:t>, P. </a:t>
            </a:r>
            <a:r>
              <a:rPr lang="en-US" sz="2400" dirty="0" err="1" smtClean="0"/>
              <a:t>Kehayias</a:t>
            </a:r>
            <a:r>
              <a:rPr lang="en-US" sz="2400" dirty="0" smtClean="0"/>
              <a:t>, M. Lawson, B. Carlson, D. </a:t>
            </a:r>
            <a:r>
              <a:rPr lang="en-US" sz="2400" dirty="0" err="1" smtClean="0"/>
              <a:t>Gonnella</a:t>
            </a:r>
            <a:r>
              <a:rPr lang="en-US" sz="2400" dirty="0" smtClean="0"/>
              <a:t>, E. Wilkinson, L. Hales, K. Hammond, N. </a:t>
            </a:r>
            <a:r>
              <a:rPr lang="en-US" sz="2400" dirty="0" err="1" smtClean="0"/>
              <a:t>Omcikus</a:t>
            </a:r>
            <a:r>
              <a:rPr lang="en-US" sz="2400" dirty="0" smtClean="0"/>
              <a:t>, Z. </a:t>
            </a:r>
            <a:r>
              <a:rPr lang="en-US" sz="2400" dirty="0" err="1" smtClean="0"/>
              <a:t>Warecki</a:t>
            </a:r>
            <a:r>
              <a:rPr lang="en-US" sz="2400" dirty="0" smtClean="0"/>
              <a:t>, J. Bonilla, D. </a:t>
            </a:r>
            <a:r>
              <a:rPr lang="en-US" sz="2400" dirty="0" err="1" smtClean="0"/>
              <a:t>Duggins</a:t>
            </a:r>
            <a:r>
              <a:rPr lang="en-US" sz="2400" dirty="0" smtClean="0"/>
              <a:t>, E. Hemingway, K. Williams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CesrTA</a:t>
            </a:r>
            <a:r>
              <a:rPr lang="en-US" dirty="0" smtClean="0"/>
              <a:t> Students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9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I  (2008−2011)</a:t>
            </a:r>
            <a:endParaRPr lang="en-US" dirty="0" smtClean="0"/>
          </a:p>
          <a:p>
            <a:pPr lvl="1"/>
            <a:r>
              <a:rPr lang="en-US" dirty="0" smtClean="0"/>
              <a:t>80% NSF(CESR Conversion), 20% DOE (ILC-ART)</a:t>
            </a:r>
          </a:p>
          <a:p>
            <a:pPr lvl="1"/>
            <a:r>
              <a:rPr lang="en-US" dirty="0" smtClean="0"/>
              <a:t>Total of 240</a:t>
            </a:r>
            <a:r>
              <a:rPr lang="en-US" dirty="0" smtClean="0"/>
              <a:t> days dedicated CESR running time</a:t>
            </a:r>
          </a:p>
          <a:p>
            <a:r>
              <a:rPr lang="en-US" dirty="0" smtClean="0"/>
              <a:t>Phase II  (</a:t>
            </a:r>
            <a:r>
              <a:rPr lang="en-US" dirty="0" smtClean="0"/>
              <a:t>2011 – 2014)</a:t>
            </a:r>
          </a:p>
          <a:p>
            <a:pPr lvl="1"/>
            <a:r>
              <a:rPr lang="en-US" dirty="0" smtClean="0"/>
              <a:t>NSF (Lepton Collider)</a:t>
            </a:r>
          </a:p>
          <a:p>
            <a:pPr lvl="1"/>
            <a:r>
              <a:rPr lang="en-US" dirty="0" smtClean="0"/>
              <a:t>40 </a:t>
            </a:r>
            <a:r>
              <a:rPr lang="en-US" dirty="0"/>
              <a:t>days dedicated </a:t>
            </a:r>
            <a:r>
              <a:rPr lang="en-US" dirty="0" smtClean="0"/>
              <a:t>CESR running </a:t>
            </a:r>
            <a:r>
              <a:rPr lang="en-US" dirty="0"/>
              <a:t>time/year</a:t>
            </a:r>
            <a:endParaRPr lang="en-US" dirty="0" smtClean="0"/>
          </a:p>
          <a:p>
            <a:r>
              <a:rPr lang="en-US" dirty="0" smtClean="0"/>
              <a:t>Phase III (2014 − ?) Proposal due 9/13 </a:t>
            </a:r>
          </a:p>
          <a:p>
            <a:pPr lvl="1"/>
            <a:r>
              <a:rPr lang="en-US" dirty="0" smtClean="0"/>
              <a:t>Request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eam physics and instrumentation for low </a:t>
            </a:r>
            <a:r>
              <a:rPr lang="en-US" dirty="0" err="1" smtClean="0"/>
              <a:t>emittance</a:t>
            </a:r>
            <a:r>
              <a:rPr lang="en-US" dirty="0" smtClean="0"/>
              <a:t> electron/positron rings</a:t>
            </a:r>
          </a:p>
          <a:p>
            <a:pPr lvl="2"/>
            <a:r>
              <a:rPr lang="en-US" dirty="0" smtClean="0"/>
              <a:t>40 days/year machine time</a:t>
            </a:r>
          </a:p>
          <a:p>
            <a:pPr lvl="2"/>
            <a:r>
              <a:rPr lang="en-US" dirty="0" smtClean="0"/>
              <a:t>Details depend on CHESS upgrade plans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CesrTA</a:t>
            </a:r>
            <a:r>
              <a:rPr lang="en-US" sz="2400" dirty="0" smtClean="0"/>
              <a:t> is a well instrumented laboratory </a:t>
            </a:r>
            <a:r>
              <a:rPr lang="en-US" sz="2400" dirty="0"/>
              <a:t>for investigation of beam physics </a:t>
            </a:r>
            <a:r>
              <a:rPr lang="en-US" sz="2400" dirty="0" smtClean="0"/>
              <a:t>of </a:t>
            </a:r>
            <a:r>
              <a:rPr lang="en-US" sz="2400" dirty="0"/>
              <a:t>low </a:t>
            </a:r>
            <a:r>
              <a:rPr lang="en-US" sz="2400" dirty="0" err="1"/>
              <a:t>emittance</a:t>
            </a:r>
            <a:r>
              <a:rPr lang="en-US" sz="2400" dirty="0"/>
              <a:t> </a:t>
            </a:r>
            <a:r>
              <a:rPr lang="en-US" sz="2400" dirty="0" smtClean="0"/>
              <a:t>rings</a:t>
            </a:r>
          </a:p>
          <a:p>
            <a:pPr lvl="1"/>
            <a:r>
              <a:rPr lang="en-US" sz="2200" dirty="0" smtClean="0"/>
              <a:t>Flexible optics – mature interface of design/optimization/measurement/analysis tools (BMAD/CESRV/Tao) </a:t>
            </a:r>
            <a:endParaRPr lang="en-US" sz="2200" dirty="0"/>
          </a:p>
          <a:p>
            <a:pPr lvl="1"/>
            <a:r>
              <a:rPr lang="en-US" sz="2200" dirty="0" smtClean="0"/>
              <a:t>State of the art</a:t>
            </a:r>
            <a:r>
              <a:rPr lang="en-US" sz="2200" dirty="0" smtClean="0"/>
              <a:t> instrumentation, and </a:t>
            </a:r>
            <a:r>
              <a:rPr lang="en-US" sz="2200" dirty="0" smtClean="0"/>
              <a:t>ongoing </a:t>
            </a:r>
            <a:r>
              <a:rPr lang="en-US" sz="2200" dirty="0" smtClean="0"/>
              <a:t>development</a:t>
            </a:r>
          </a:p>
          <a:p>
            <a:pPr lvl="1"/>
            <a:r>
              <a:rPr lang="en-US" sz="2200" dirty="0" smtClean="0"/>
              <a:t>Sophisticated modeling and simulation capability based on integrated </a:t>
            </a:r>
            <a:r>
              <a:rPr lang="en-US" sz="2200" dirty="0" smtClean="0"/>
              <a:t>library of accelerator modeling </a:t>
            </a:r>
            <a:r>
              <a:rPr lang="en-US" sz="2200" dirty="0" smtClean="0"/>
              <a:t>code </a:t>
            </a:r>
            <a:r>
              <a:rPr lang="en-US" sz="2200" dirty="0" smtClean="0"/>
              <a:t>(BMAD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Contributions </a:t>
            </a:r>
          </a:p>
          <a:p>
            <a:pPr lvl="1"/>
            <a:r>
              <a:rPr lang="en-US" sz="2200" dirty="0" smtClean="0"/>
              <a:t>Electron cloud physics, </a:t>
            </a:r>
            <a:r>
              <a:rPr lang="en-US" sz="2200" dirty="0" err="1" smtClean="0"/>
              <a:t>emittance</a:t>
            </a:r>
            <a:r>
              <a:rPr lang="en-US" sz="2200" dirty="0" smtClean="0"/>
              <a:t> tuning, intra-beam scattering, materials characterization, beam instrumentation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r>
              <a:rPr lang="en-US" sz="2400" dirty="0" smtClean="0"/>
              <a:t>Collaborative </a:t>
            </a:r>
            <a:r>
              <a:rPr lang="en-US" sz="2400" dirty="0" smtClean="0"/>
              <a:t>effort </a:t>
            </a:r>
            <a:r>
              <a:rPr lang="en-US" sz="2400" dirty="0" smtClean="0"/>
              <a:t>(14 institutions)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ccelerator physics education</a:t>
            </a:r>
            <a:endParaRPr lang="en-US" sz="2400" dirty="0" smtClean="0"/>
          </a:p>
          <a:p>
            <a:r>
              <a:rPr lang="en-US" sz="2400" dirty="0" smtClean="0"/>
              <a:t>Compelling program of beam physics, experiment and theory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0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Thank you for your attention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Instrumented CESR </a:t>
            </a:r>
            <a:r>
              <a:rPr lang="en-US" dirty="0"/>
              <a:t>for simultaneous measurement of bunch height, width and length</a:t>
            </a:r>
          </a:p>
          <a:p>
            <a:r>
              <a:rPr lang="en-US" dirty="0"/>
              <a:t>Developed techniques for routine lattice correction and </a:t>
            </a:r>
            <a:r>
              <a:rPr lang="en-US" dirty="0" err="1"/>
              <a:t>emittance</a:t>
            </a:r>
            <a:r>
              <a:rPr lang="en-US" dirty="0"/>
              <a:t> tuning</a:t>
            </a:r>
          </a:p>
          <a:p>
            <a:r>
              <a:rPr lang="en-US" dirty="0"/>
              <a:t>Exploited instrumentation and flexibility to make most </a:t>
            </a:r>
            <a:r>
              <a:rPr lang="en-US" dirty="0" smtClean="0"/>
              <a:t>extensive measurements to date of Intra-beam scattering in an electron/positron ring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Low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sz="2400" dirty="0" smtClean="0"/>
              <a:t>Completeness of electron cloud model</a:t>
            </a:r>
          </a:p>
          <a:p>
            <a:r>
              <a:rPr lang="en-US" sz="2400" dirty="0" smtClean="0"/>
              <a:t>Cloud induced </a:t>
            </a:r>
            <a:r>
              <a:rPr lang="en-US" sz="2400" dirty="0" err="1"/>
              <a:t>e</a:t>
            </a:r>
            <a:r>
              <a:rPr lang="en-US" sz="2400" dirty="0" err="1" smtClean="0"/>
              <a:t>mittance</a:t>
            </a:r>
            <a:r>
              <a:rPr lang="en-US" sz="2400" dirty="0" smtClean="0"/>
              <a:t> growth and instabilities</a:t>
            </a:r>
            <a:endParaRPr lang="en-US" sz="2400" dirty="0"/>
          </a:p>
          <a:p>
            <a:r>
              <a:rPr lang="en-US" sz="2400" dirty="0" smtClean="0"/>
              <a:t>Long lived cloud in </a:t>
            </a:r>
            <a:r>
              <a:rPr lang="en-US" sz="2400" dirty="0" err="1" smtClean="0"/>
              <a:t>quadrupoles</a:t>
            </a:r>
            <a:r>
              <a:rPr lang="en-US" sz="2400" dirty="0" smtClean="0"/>
              <a:t>/wigglers (precursor studies)</a:t>
            </a:r>
            <a:endParaRPr lang="en-US" sz="2400" dirty="0"/>
          </a:p>
          <a:p>
            <a:r>
              <a:rPr lang="en-US" sz="2400" dirty="0" smtClean="0"/>
              <a:t>TE wave measurement technique</a:t>
            </a:r>
          </a:p>
          <a:p>
            <a:r>
              <a:rPr lang="en-US" sz="2400" dirty="0" smtClean="0"/>
              <a:t>Minimum vertical </a:t>
            </a:r>
            <a:r>
              <a:rPr lang="en-US" sz="2400" dirty="0" err="1" smtClean="0"/>
              <a:t>emittance</a:t>
            </a:r>
            <a:endParaRPr lang="en-US" sz="2400" dirty="0"/>
          </a:p>
          <a:p>
            <a:pPr lvl="1"/>
            <a:r>
              <a:rPr lang="en-US" sz="2000" dirty="0" smtClean="0"/>
              <a:t>Sources of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dilution</a:t>
            </a:r>
          </a:p>
          <a:p>
            <a:pPr lvl="1"/>
            <a:r>
              <a:rPr lang="en-US" sz="2000" dirty="0" err="1" smtClean="0"/>
              <a:t>Emittance</a:t>
            </a:r>
            <a:r>
              <a:rPr lang="en-US" sz="2000" dirty="0" smtClean="0"/>
              <a:t> tuning techniques</a:t>
            </a:r>
          </a:p>
          <a:p>
            <a:r>
              <a:rPr lang="en-US" sz="2400" dirty="0" smtClean="0"/>
              <a:t>X-ray beam size measurement </a:t>
            </a:r>
          </a:p>
          <a:p>
            <a:pPr lvl="1"/>
            <a:r>
              <a:rPr lang="en-US" sz="2000" dirty="0" smtClean="0"/>
              <a:t> optimization/interpretation of coded aperture images</a:t>
            </a:r>
          </a:p>
          <a:p>
            <a:r>
              <a:rPr lang="en-US" sz="2400" dirty="0" smtClean="0"/>
              <a:t>Visible light beam size measurement</a:t>
            </a:r>
          </a:p>
          <a:p>
            <a:pPr lvl="1"/>
            <a:r>
              <a:rPr lang="en-US" sz="2000" dirty="0" smtClean="0"/>
              <a:t>horizontal and vertical – turn by turn</a:t>
            </a:r>
          </a:p>
          <a:p>
            <a:r>
              <a:rPr lang="en-US" sz="2400" dirty="0" smtClean="0"/>
              <a:t>Optical and </a:t>
            </a:r>
            <a:r>
              <a:rPr lang="en-US" sz="2400" dirty="0" err="1" smtClean="0"/>
              <a:t>Xray</a:t>
            </a:r>
            <a:r>
              <a:rPr lang="en-US" sz="2400" dirty="0" smtClean="0"/>
              <a:t> diffraction radiation beam size monitor</a:t>
            </a:r>
          </a:p>
          <a:p>
            <a:r>
              <a:rPr lang="en-US" sz="2400" dirty="0" smtClean="0"/>
              <a:t>Intra-beam scattering</a:t>
            </a:r>
          </a:p>
          <a:p>
            <a:r>
              <a:rPr lang="en-US" sz="2400" dirty="0" smtClean="0"/>
              <a:t>Fast Ion instability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Outstanding questions and investigations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Program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r>
              <a:rPr lang="en-US" sz="2800" dirty="0" smtClean="0"/>
              <a:t>Is there a self consistent set of model parameters ?</a:t>
            </a:r>
          </a:p>
          <a:p>
            <a:pPr lvl="1"/>
            <a:r>
              <a:rPr lang="en-US" sz="2400" dirty="0" smtClean="0"/>
              <a:t>Fit of model to measured tune shifts in a long train constrains model parameters</a:t>
            </a:r>
          </a:p>
          <a:p>
            <a:pPr lvl="1"/>
            <a:r>
              <a:rPr lang="en-US" sz="2400" dirty="0" smtClean="0"/>
              <a:t>Simultaneous fits to multiple data sets with varying beam current, bunch configuration, beam energy, beam species further constrains parameters and tests the completeness of the model</a:t>
            </a:r>
          </a:p>
          <a:p>
            <a:pPr lvl="1"/>
            <a:r>
              <a:rPr lang="en-US" sz="2400" dirty="0" smtClean="0"/>
              <a:t>Similarly, RFA and SPU measurements can be fit to </a:t>
            </a:r>
            <a:r>
              <a:rPr lang="en-US" sz="2400" dirty="0" err="1" smtClean="0"/>
              <a:t>ecloud</a:t>
            </a:r>
            <a:r>
              <a:rPr lang="en-US" sz="2400" dirty="0" smtClean="0"/>
              <a:t> models with different sensitivities to the various parameters</a:t>
            </a:r>
          </a:p>
          <a:p>
            <a:pPr lvl="1"/>
            <a:r>
              <a:rPr lang="en-US" sz="2400" dirty="0" smtClean="0"/>
              <a:t>Time resolving RFA’s (very recently installed) will give complementary data that can likewise be fit to the model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Our goal is simultaneous fit of all data sets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(RFA,SPU, tune shifts) to best constrain parameters and establish that the model does (or does not) include all of the relevant physics consistent with SEY data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Photon Reflectivity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Development of cloud depends on nature of scattering of synchrotron radiation photons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Angular distribution of scattering depends on details of the surface of scatter on the scale of photon wavelength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That dependence is parameterized in the model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Reflectivity collaboration aims to measure dependence 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- Surface material and roughness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   - Photon energy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   - Angle of incidence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Instabilities and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blow up</a:t>
            </a:r>
          </a:p>
          <a:p>
            <a:pPr lvl="1"/>
            <a:r>
              <a:rPr lang="en-US" sz="2400" dirty="0" smtClean="0"/>
              <a:t>We observe cloud induced head tail instability and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dilution</a:t>
            </a:r>
          </a:p>
          <a:p>
            <a:pPr lvl="1"/>
            <a:r>
              <a:rPr lang="en-US" sz="2400" dirty="0" smtClean="0"/>
              <a:t>Connection between the two is not entirely clear. Does head-tail instability contribute to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growth or are the phenomena unrelated ?</a:t>
            </a:r>
          </a:p>
          <a:p>
            <a:pPr lvl="1"/>
            <a:r>
              <a:rPr lang="en-US" sz="2400" dirty="0" smtClean="0"/>
              <a:t>Simulations (CMAD, PHETS) and analytic calculations are in rough agreement with measurement of both growth and instability – although not in detail</a:t>
            </a:r>
          </a:p>
          <a:p>
            <a:pPr lvl="1"/>
            <a:r>
              <a:rPr lang="en-US" sz="2400" dirty="0" smtClean="0"/>
              <a:t>We aim to better understand the cause of sub-threshold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growth, connection to instability, nature of instability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We would like to measure internal bunch motion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-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  Instrumentation for investigation of instability</a:t>
            </a:r>
          </a:p>
          <a:p>
            <a:r>
              <a:rPr lang="en-US" sz="2400" dirty="0" err="1" smtClean="0"/>
              <a:t>xBSM</a:t>
            </a:r>
            <a:r>
              <a:rPr lang="en-US" sz="2400" dirty="0" smtClean="0"/>
              <a:t> bunch slicing </a:t>
            </a:r>
          </a:p>
          <a:p>
            <a:pPr lvl="1"/>
            <a:r>
              <a:rPr lang="en-US" sz="2000" dirty="0" smtClean="0"/>
              <a:t>Measure vertical position and size versus longitudinal position along bunch</a:t>
            </a:r>
          </a:p>
          <a:p>
            <a:pPr lvl="1"/>
            <a:r>
              <a:rPr lang="en-US" sz="2000" dirty="0" smtClean="0"/>
              <a:t>Fast diode array – 35 </a:t>
            </a:r>
            <a:r>
              <a:rPr lang="en-US" sz="2000" dirty="0" err="1" smtClean="0"/>
              <a:t>ps</a:t>
            </a:r>
            <a:r>
              <a:rPr lang="en-US" sz="2000" dirty="0" smtClean="0"/>
              <a:t> rise time</a:t>
            </a:r>
          </a:p>
          <a:p>
            <a:pPr lvl="1"/>
            <a:r>
              <a:rPr lang="en-US" sz="2000" dirty="0" smtClean="0"/>
              <a:t>4 size/position samples along the ~ 10 mm (30 </a:t>
            </a:r>
            <a:r>
              <a:rPr lang="en-US" sz="2000" dirty="0" err="1" smtClean="0"/>
              <a:t>ps</a:t>
            </a:r>
            <a:r>
              <a:rPr lang="en-US" sz="2000" dirty="0" smtClean="0"/>
              <a:t>) long bunch at 10 </a:t>
            </a:r>
            <a:r>
              <a:rPr lang="en-US" sz="2000" dirty="0" err="1" smtClean="0"/>
              <a:t>ps</a:t>
            </a:r>
            <a:r>
              <a:rPr lang="en-US" sz="2000" dirty="0" smtClean="0"/>
              <a:t> intervals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i="1" dirty="0" smtClean="0"/>
              <a:t>Component testing beginning this fall</a:t>
            </a:r>
            <a:endParaRPr lang="en-US" sz="1600" i="1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-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slicing with </a:t>
            </a:r>
            <a:r>
              <a:rPr lang="en-US" dirty="0" err="1" smtClean="0"/>
              <a:t>xBSM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CesrTA Program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 descr="Slicingcircu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6857631" cy="2742609"/>
          </a:xfrm>
          <a:prstGeom prst="rect">
            <a:avLst/>
          </a:prstGeom>
        </p:spPr>
      </p:pic>
      <p:pic>
        <p:nvPicPr>
          <p:cNvPr id="7" name="Picture 6" descr="Bunchsli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1307432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975895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speed</a:t>
            </a:r>
          </a:p>
          <a:p>
            <a:r>
              <a:rPr lang="en-US" dirty="0" smtClean="0"/>
              <a:t>Diode array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4442" y="838200"/>
            <a:ext cx="392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 channel data acquisition system with individual phase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srTA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IBS-May-Collaboration</Template>
  <TotalTime>10152</TotalTime>
  <Words>2004</Words>
  <Application>Microsoft Macintosh PowerPoint</Application>
  <PresentationFormat>On-screen Show (4:3)</PresentationFormat>
  <Paragraphs>291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CesrTA</vt:lpstr>
      <vt:lpstr>CesrTA Future Plans </vt:lpstr>
      <vt:lpstr>Summary- Electron Cloud R&amp;D </vt:lpstr>
      <vt:lpstr>Summary – Low emittance</vt:lpstr>
      <vt:lpstr>Outstanding questions and investigations</vt:lpstr>
      <vt:lpstr>Electron cloud model</vt:lpstr>
      <vt:lpstr>Electron cloud model</vt:lpstr>
      <vt:lpstr>Electron cloud - dynamics</vt:lpstr>
      <vt:lpstr>Electron cloud - dynamics</vt:lpstr>
      <vt:lpstr>Bunch slicing with xBSM</vt:lpstr>
      <vt:lpstr>Electron cloud dynamics</vt:lpstr>
      <vt:lpstr>Long lived electron cloud</vt:lpstr>
      <vt:lpstr>Long lived electron cloud</vt:lpstr>
      <vt:lpstr>TE wave measurement technique </vt:lpstr>
      <vt:lpstr>Emittance</vt:lpstr>
      <vt:lpstr>Emittance dilution due to beam motion</vt:lpstr>
      <vt:lpstr>Emittance dilution due to beam motion</vt:lpstr>
      <vt:lpstr>Emittance</vt:lpstr>
      <vt:lpstr>X-ray beam size monitor</vt:lpstr>
      <vt:lpstr>Visible light beam size monitor</vt:lpstr>
      <vt:lpstr>ODR/XDR</vt:lpstr>
      <vt:lpstr>Collective effects</vt:lpstr>
      <vt:lpstr>Intra-beam scattering</vt:lpstr>
      <vt:lpstr>Fast Ion</vt:lpstr>
      <vt:lpstr>CesrTA Students</vt:lpstr>
      <vt:lpstr>Funding </vt:lpstr>
      <vt:lpstr>Conclusion</vt:lpstr>
      <vt:lpstr>End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Emittance in the Presense of x-z coupling</dc:title>
  <dc:creator>Michael</dc:creator>
  <cp:lastModifiedBy>David Rubin</cp:lastModifiedBy>
  <cp:revision>194</cp:revision>
  <dcterms:created xsi:type="dcterms:W3CDTF">2006-08-16T00:00:00Z</dcterms:created>
  <dcterms:modified xsi:type="dcterms:W3CDTF">2012-09-11T11:38:27Z</dcterms:modified>
</cp:coreProperties>
</file>