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1"/>
  </p:notesMasterIdLst>
  <p:handoutMasterIdLst>
    <p:handoutMasterId r:id="rId42"/>
  </p:handoutMasterIdLst>
  <p:sldIdLst>
    <p:sldId id="256" r:id="rId2"/>
    <p:sldId id="275" r:id="rId3"/>
    <p:sldId id="276" r:id="rId4"/>
    <p:sldId id="282" r:id="rId5"/>
    <p:sldId id="288" r:id="rId6"/>
    <p:sldId id="283" r:id="rId7"/>
    <p:sldId id="306" r:id="rId8"/>
    <p:sldId id="263" r:id="rId9"/>
    <p:sldId id="301" r:id="rId10"/>
    <p:sldId id="303" r:id="rId11"/>
    <p:sldId id="287" r:id="rId12"/>
    <p:sldId id="277" r:id="rId13"/>
    <p:sldId id="264" r:id="rId14"/>
    <p:sldId id="265" r:id="rId15"/>
    <p:sldId id="278" r:id="rId16"/>
    <p:sldId id="272" r:id="rId17"/>
    <p:sldId id="302" r:id="rId18"/>
    <p:sldId id="273" r:id="rId19"/>
    <p:sldId id="286" r:id="rId20"/>
    <p:sldId id="305" r:id="rId21"/>
    <p:sldId id="293" r:id="rId22"/>
    <p:sldId id="298" r:id="rId23"/>
    <p:sldId id="279" r:id="rId24"/>
    <p:sldId id="296" r:id="rId25"/>
    <p:sldId id="267" r:id="rId26"/>
    <p:sldId id="304" r:id="rId27"/>
    <p:sldId id="290" r:id="rId28"/>
    <p:sldId id="297" r:id="rId29"/>
    <p:sldId id="307" r:id="rId30"/>
    <p:sldId id="285" r:id="rId31"/>
    <p:sldId id="284" r:id="rId32"/>
    <p:sldId id="299" r:id="rId33"/>
    <p:sldId id="259" r:id="rId34"/>
    <p:sldId id="300" r:id="rId35"/>
    <p:sldId id="274" r:id="rId36"/>
    <p:sldId id="262" r:id="rId37"/>
    <p:sldId id="291" r:id="rId38"/>
    <p:sldId id="271" r:id="rId39"/>
    <p:sldId id="261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3" autoAdjust="0"/>
    <p:restoredTop sz="94673" autoAdjust="0"/>
  </p:normalViewPr>
  <p:slideViewPr>
    <p:cSldViewPr>
      <p:cViewPr varScale="1">
        <p:scale>
          <a:sx n="84" d="100"/>
          <a:sy n="84" d="100"/>
        </p:scale>
        <p:origin x="-1104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048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76B3BB-7A82-AE40-A06A-72DC9A9D5DDC}" type="datetimeFigureOut">
              <a:rPr lang="en-US" smtClean="0"/>
              <a:t>9/8/12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ED1AA4-FAE1-F64D-9C4A-59A5D9BB2E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610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1256F3-4F54-C341-BC36-E126024C0FCD}" type="datetimeFigureOut">
              <a:rPr lang="en-US" smtClean="0"/>
              <a:t>9/8/12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78A2CC-EC63-3544-ACA8-B8958FBD9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56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>
          <a:blip r:embed="rId2" cstate="print"/>
          <a:srcRect b="14568"/>
          <a:stretch>
            <a:fillRect/>
          </a:stretch>
        </p:blipFill>
        <p:spPr bwMode="auto">
          <a:xfrm>
            <a:off x="3006725" y="3787775"/>
            <a:ext cx="311467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1000" y="5459413"/>
            <a:ext cx="1066800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58000" y="5486400"/>
            <a:ext cx="1036320" cy="1036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966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54578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</p:spPr>
        <p:txBody>
          <a:bodyPr/>
          <a:lstStyle>
            <a:lvl1pPr algn="ct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2" name="Group 13"/>
          <p:cNvGrpSpPr/>
          <p:nvPr/>
        </p:nvGrpSpPr>
        <p:grpSpPr>
          <a:xfrm>
            <a:off x="-22" y="-2"/>
            <a:ext cx="3733822" cy="826982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/>
        </p:nvPicPr>
        <p:blipFill>
          <a:blip r:embed="rId8" cstate="print"/>
          <a:srcRect l="12252" t="14239" r="14239" b="12252"/>
          <a:stretch>
            <a:fillRect/>
          </a:stretch>
        </p:blipFill>
        <p:spPr>
          <a:xfrm>
            <a:off x="0" y="4922520"/>
            <a:ext cx="114300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1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latin typeface="+mn-lt"/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103" name="Line 7"/>
          <p:cNvSpPr>
            <a:spLocks noChangeShapeType="1"/>
          </p:cNvSpPr>
          <p:nvPr/>
        </p:nvSpPr>
        <p:spPr bwMode="auto">
          <a:xfrm>
            <a:off x="0" y="6629400"/>
            <a:ext cx="9140825" cy="0"/>
          </a:xfrm>
          <a:prstGeom prst="line">
            <a:avLst/>
          </a:prstGeom>
          <a:noFill/>
          <a:ln w="38100">
            <a:solidFill>
              <a:srgbClr val="B31B1B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grpSp>
        <p:nvGrpSpPr>
          <p:cNvPr id="2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w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jpe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Relationship Id="rId3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Word_Document1.docx"/><Relationship Id="rId4" Type="http://schemas.openxmlformats.org/officeDocument/2006/relationships/image" Target="../media/image3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Introduction to </a:t>
            </a:r>
            <a:r>
              <a:rPr lang="en-US" dirty="0" err="1" smtClean="0"/>
              <a:t>CesrTA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438400"/>
            <a:ext cx="6400800" cy="1447800"/>
          </a:xfrm>
        </p:spPr>
        <p:txBody>
          <a:bodyPr/>
          <a:lstStyle/>
          <a:p>
            <a:r>
              <a:rPr lang="en-US" dirty="0" smtClean="0"/>
              <a:t>David Rubin</a:t>
            </a:r>
          </a:p>
          <a:p>
            <a:r>
              <a:rPr lang="en-US" dirty="0" smtClean="0"/>
              <a:t>September 11, 2012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Machine Layout, Optics and Instrumentation for Low </a:t>
            </a:r>
            <a:r>
              <a:rPr lang="en-US" dirty="0" err="1" smtClean="0"/>
              <a:t>Emittance</a:t>
            </a:r>
            <a:r>
              <a:rPr lang="en-US" dirty="0" smtClean="0"/>
              <a:t> operation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141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CESR Conversion – Low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Optics</a:t>
            </a: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76200" y="609600"/>
            <a:ext cx="8763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CESR lattice has long dipoles and a relatively low density of </a:t>
            </a:r>
            <a:r>
              <a:rPr lang="en-US" dirty="0" err="1" smtClean="0"/>
              <a:t>quadrupoles</a:t>
            </a:r>
            <a:endParaRPr lang="en-US" dirty="0" smtClean="0"/>
          </a:p>
          <a:p>
            <a:r>
              <a:rPr lang="en-US" dirty="0" smtClean="0"/>
              <a:t>  =&gt; relatively high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 attain low </a:t>
            </a:r>
            <a:r>
              <a:rPr lang="en-US" dirty="0" err="1" smtClean="0"/>
              <a:t>emittance</a:t>
            </a:r>
            <a:r>
              <a:rPr lang="en-US" dirty="0" smtClean="0"/>
              <a:t> we rely on damping wigglers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At 2GeV, the 12, 1.3m long, 1.9T superconducting wigglers, decrease radiation damping time by 10 from 0.5 </a:t>
            </a:r>
            <a:r>
              <a:rPr lang="en-US" dirty="0" err="1" smtClean="0"/>
              <a:t>secs</a:t>
            </a:r>
            <a:r>
              <a:rPr lang="en-US" dirty="0" smtClean="0"/>
              <a:t> to 50 msec. </a:t>
            </a:r>
          </a:p>
          <a:p>
            <a:r>
              <a:rPr lang="en-US" dirty="0" smtClean="0"/>
              <a:t>   =&gt; 4 fold reduction in horizontal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i="1" dirty="0" smtClean="0"/>
              <a:t>providing</a:t>
            </a:r>
            <a:r>
              <a:rPr lang="en-US" dirty="0" smtClean="0"/>
              <a:t> we can eliminate dispersion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To that end we re-locate 6 wigglers from arc to L0 straight.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And design optics with the appropriate constraints</a:t>
            </a:r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pPr marL="285750" indent="-285750">
              <a:buFont typeface="Arial"/>
              <a:buChar char="•"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tunn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3048000"/>
            <a:ext cx="4598928" cy="35052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397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lattice functions</a:t>
            </a:r>
            <a:endParaRPr lang="en-US" dirty="0"/>
          </a:p>
        </p:txBody>
      </p:sp>
      <p:pic>
        <p:nvPicPr>
          <p:cNvPr id="4" name="Picture 3" descr="beta_eta_nomag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000"/>
            <a:ext cx="5715000" cy="42488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2000" y="2971800"/>
            <a:ext cx="14871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 = 2.1 </a:t>
            </a:r>
            <a:r>
              <a:rPr lang="en-US" dirty="0" err="1" smtClean="0"/>
              <a:t>GeV</a:t>
            </a:r>
            <a:endParaRPr lang="en-US" dirty="0" smtClean="0"/>
          </a:p>
          <a:p>
            <a:r>
              <a:rPr lang="en-US" dirty="0" err="1" smtClean="0"/>
              <a:t>ε</a:t>
            </a:r>
            <a:r>
              <a:rPr lang="en-US" baseline="-25000" dirty="0" err="1" smtClean="0"/>
              <a:t>x</a:t>
            </a:r>
            <a:r>
              <a:rPr lang="en-US" dirty="0" smtClean="0"/>
              <a:t> =3 nm-rad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08000" y="912091"/>
            <a:ext cx="70634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Flexible magnetic optics</a:t>
            </a:r>
          </a:p>
          <a:p>
            <a:r>
              <a:rPr lang="en-US" dirty="0"/>
              <a:t>  </a:t>
            </a:r>
            <a:r>
              <a:rPr lang="en-US" dirty="0" smtClean="0"/>
              <a:t>All 100 </a:t>
            </a:r>
            <a:r>
              <a:rPr lang="en-US" dirty="0" err="1" smtClean="0"/>
              <a:t>quadrupoles</a:t>
            </a:r>
            <a:r>
              <a:rPr lang="en-US" dirty="0" smtClean="0"/>
              <a:t> and 78 </a:t>
            </a:r>
            <a:r>
              <a:rPr lang="en-US" dirty="0" err="1" smtClean="0"/>
              <a:t>sextupoles</a:t>
            </a:r>
            <a:r>
              <a:rPr lang="en-US" dirty="0" smtClean="0"/>
              <a:t> are independently powered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5867400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More than a dozen distinct lattice configurations for operation at energies from 1.8 - 5.3 </a:t>
            </a:r>
            <a:r>
              <a:rPr lang="en-US" dirty="0" err="1" smtClean="0"/>
              <a:t>GeV</a:t>
            </a:r>
            <a:r>
              <a:rPr lang="en-US" dirty="0" smtClean="0"/>
              <a:t> have been implemented and used for various studies 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364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</a:t>
            </a:r>
            <a:endParaRPr lang="en-US" dirty="0"/>
          </a:p>
        </p:txBody>
      </p:sp>
      <p:pic>
        <p:nvPicPr>
          <p:cNvPr id="4" name="Picture 3" descr="3840511-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5638800" cy="4846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6388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Wigglers moved from 15E/W to L0. Mitigations tested in L0 wigglers</a:t>
            </a:r>
          </a:p>
          <a:p>
            <a:r>
              <a:rPr lang="en-US" dirty="0" smtClean="0"/>
              <a:t>Available space at 15E/W used to test mitigations in field free region</a:t>
            </a:r>
          </a:p>
          <a:p>
            <a:r>
              <a:rPr lang="en-US" dirty="0"/>
              <a:t>w</a:t>
            </a:r>
            <a:r>
              <a:rPr lang="en-US" dirty="0" smtClean="0"/>
              <a:t>ith SPU, RFA, TE-wave – dipole RFA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914400"/>
            <a:ext cx="3352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L3 Instrumentation</a:t>
            </a:r>
          </a:p>
          <a:p>
            <a:r>
              <a:rPr lang="en-US" dirty="0" smtClean="0"/>
              <a:t>RFAs, dipole chicane, Time Resolving RFA, in-situ SEY, </a:t>
            </a:r>
            <a:r>
              <a:rPr lang="en-US" dirty="0" err="1" smtClean="0"/>
              <a:t>vBSM</a:t>
            </a:r>
            <a:r>
              <a:rPr lang="en-US" dirty="0" smtClean="0"/>
              <a:t>, TE-wave </a:t>
            </a:r>
          </a:p>
          <a:p>
            <a:r>
              <a:rPr lang="en-US" i="1" dirty="0" smtClean="0"/>
              <a:t>  Installed 2009-2012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38600" y="1371600"/>
            <a:ext cx="1676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6364" y="1350818"/>
            <a:ext cx="2405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Wigglers relocated to</a:t>
            </a:r>
          </a:p>
          <a:p>
            <a:r>
              <a:rPr lang="en-US" i="1" dirty="0" smtClean="0"/>
              <a:t>L0,  summer 2008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155880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Damping wigglers</a:t>
            </a:r>
            <a:endParaRPr lang="en-US" dirty="0"/>
          </a:p>
        </p:txBody>
      </p:sp>
      <p:pic>
        <p:nvPicPr>
          <p:cNvPr id="4" name="Picture 3" descr="3840511-04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143000"/>
            <a:ext cx="7772400" cy="4584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9156" y="959935"/>
            <a:ext cx="59328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Damping wigglers redeployed to zero dispersion straight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04800" y="5867400"/>
            <a:ext cx="35767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</a:rPr>
              <a:t>Wigglers instrumented with mitigations and RFAs</a:t>
            </a:r>
            <a:endParaRPr lang="en-US" dirty="0">
              <a:solidFill>
                <a:schemeClr val="tx2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1752600" y="4648200"/>
            <a:ext cx="609600" cy="11430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0776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Precision beam position monitors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52400" y="1219200"/>
            <a:ext cx="388619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Turn by turn/bunch by bunch</a:t>
            </a:r>
          </a:p>
          <a:p>
            <a:r>
              <a:rPr lang="en-US" dirty="0" smtClean="0"/>
              <a:t>~10 micron single pass precision</a:t>
            </a:r>
          </a:p>
          <a:p>
            <a:endParaRPr lang="en-US" dirty="0"/>
          </a:p>
          <a:p>
            <a:r>
              <a:rPr lang="en-US" dirty="0" smtClean="0"/>
              <a:t>Routine tuning </a:t>
            </a:r>
          </a:p>
          <a:p>
            <a:r>
              <a:rPr lang="en-US" dirty="0" smtClean="0"/>
              <a:t>for low </a:t>
            </a:r>
            <a:r>
              <a:rPr lang="en-US" dirty="0" err="1" smtClean="0"/>
              <a:t>emittance</a:t>
            </a:r>
            <a:r>
              <a:rPr lang="en-US" dirty="0" smtClean="0"/>
              <a:t> is essential to the experimental program. </a:t>
            </a:r>
          </a:p>
          <a:p>
            <a:endParaRPr lang="en-US" dirty="0" smtClean="0"/>
          </a:p>
          <a:p>
            <a:r>
              <a:rPr lang="en-US" dirty="0" smtClean="0"/>
              <a:t>Beam based characterization of machine optics depends on high </a:t>
            </a:r>
            <a:r>
              <a:rPr lang="en-US" dirty="0"/>
              <a:t>bandwidth/high precision beam position </a:t>
            </a:r>
            <a:r>
              <a:rPr lang="en-US" dirty="0" smtClean="0"/>
              <a:t>monitors.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52400" y="4953000"/>
            <a:ext cx="582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Upgrade to digital readout electronics completed 2010</a:t>
            </a:r>
            <a:endParaRPr lang="en-US" i="1" dirty="0"/>
          </a:p>
        </p:txBody>
      </p:sp>
      <p:pic>
        <p:nvPicPr>
          <p:cNvPr id="11" name="Picture 10" descr="CESR BPM on Beampipe DL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533400"/>
            <a:ext cx="9144000" cy="5916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37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Xray</a:t>
            </a:r>
            <a:r>
              <a:rPr lang="en-US" dirty="0" smtClean="0"/>
              <a:t> beam size monitor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76400"/>
            <a:ext cx="8763000" cy="460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609600" y="685800"/>
            <a:ext cx="7696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Xray</a:t>
            </a:r>
            <a:r>
              <a:rPr lang="en-US" dirty="0" smtClean="0"/>
              <a:t> beam size monitor</a:t>
            </a:r>
          </a:p>
          <a:p>
            <a:r>
              <a:rPr lang="en-US" dirty="0" smtClean="0"/>
              <a:t>     - Measure vertical beam size to ~ 10 microns =&gt; vertical </a:t>
            </a:r>
            <a:r>
              <a:rPr lang="en-US" dirty="0" err="1" smtClean="0"/>
              <a:t>emittance</a:t>
            </a:r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- Turn by turn/bunch by bunch to 4 ns  =&gt; bunch dependent </a:t>
            </a:r>
            <a:r>
              <a:rPr lang="en-US" dirty="0" err="1" smtClean="0"/>
              <a:t>emittance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078182" y="6183868"/>
            <a:ext cx="653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xBSM</a:t>
            </a:r>
            <a:r>
              <a:rPr lang="en-US" i="1" dirty="0" smtClean="0"/>
              <a:t> Commissioning – Positrons 2009-2010, Electrons 2011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74169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L3BeamlineFinalAssembly.pdf"/>
          <p:cNvPicPr>
            <a:picLocks noGrp="1" noChangeAspect="1"/>
          </p:cNvPicPr>
          <p:nvPr>
            <p:ph idx="1"/>
          </p:nvPr>
        </p:nvPicPr>
        <p:blipFill>
          <a:blip r:embed="rId2"/>
          <a:srcRect l="5000" t="2349" r="5000" b="3637"/>
          <a:stretch>
            <a:fillRect/>
          </a:stretch>
        </p:blipFill>
        <p:spPr>
          <a:xfrm>
            <a:off x="533400" y="1456267"/>
            <a:ext cx="7315200" cy="494453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Visible light beam size monitor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6200" y="533400"/>
            <a:ext cx="90246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 light beam size monitor</a:t>
            </a:r>
          </a:p>
          <a:p>
            <a:r>
              <a:rPr lang="en-US" dirty="0"/>
              <a:t>      - Double slit interferometer =&gt; horizontal beam size (</a:t>
            </a:r>
            <a:r>
              <a:rPr lang="en-US" dirty="0" err="1"/>
              <a:t>emittance</a:t>
            </a:r>
            <a:r>
              <a:rPr lang="en-US" dirty="0"/>
              <a:t> and energy spread)</a:t>
            </a:r>
          </a:p>
          <a:p>
            <a:r>
              <a:rPr lang="en-US" dirty="0"/>
              <a:t>      - Streak camera =&gt; bunch length</a:t>
            </a:r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181600" y="586740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Streak camera - 2009</a:t>
            </a:r>
          </a:p>
          <a:p>
            <a:r>
              <a:rPr lang="en-US" i="1" dirty="0"/>
              <a:t>Horizontal beam size monitor - 2011</a:t>
            </a:r>
            <a:endParaRPr lang="en-US" i="1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7467600" y="1828800"/>
            <a:ext cx="6096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09600" y="5715000"/>
            <a:ext cx="838200" cy="5334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533400" y="5744921"/>
            <a:ext cx="364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</a:t>
            </a:r>
            <a:r>
              <a:rPr lang="en-US" baseline="30000" dirty="0" smtClean="0"/>
              <a:t>-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848600" y="1905000"/>
            <a:ext cx="453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e+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advClick="0" advTm="7000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Visible light beam size monitor</a:t>
            </a:r>
            <a:endParaRPr lang="en-US" dirty="0"/>
          </a:p>
        </p:txBody>
      </p:sp>
      <p:pic>
        <p:nvPicPr>
          <p:cNvPr id="4" name="Picture 3" descr="3840511-56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35100"/>
            <a:ext cx="7772400" cy="39878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796636" y="958273"/>
            <a:ext cx="3379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Schematic of visible light optics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54545" y="5680364"/>
            <a:ext cx="572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Optical path length 17m from source at B48 to camera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11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000" dirty="0" smtClean="0"/>
              <a:t>Wigglers relocated</a:t>
            </a:r>
            <a:r>
              <a:rPr lang="en-US" sz="3000" dirty="0" smtClean="0"/>
              <a:t> to zero dispersion straight. (L0) </a:t>
            </a:r>
          </a:p>
          <a:p>
            <a:r>
              <a:rPr lang="en-US" sz="3000" dirty="0" smtClean="0"/>
              <a:t>Survey reference system </a:t>
            </a:r>
            <a:r>
              <a:rPr lang="en-US" sz="3000" dirty="0" smtClean="0"/>
              <a:t>established,</a:t>
            </a:r>
            <a:r>
              <a:rPr lang="en-US" sz="3000" dirty="0" smtClean="0"/>
              <a:t> and magnet alignment completed</a:t>
            </a:r>
            <a:endParaRPr lang="en-US" sz="3000" dirty="0" smtClean="0"/>
          </a:p>
          <a:p>
            <a:r>
              <a:rPr lang="en-US" sz="3000" dirty="0" err="1" smtClean="0"/>
              <a:t>Instrumention</a:t>
            </a:r>
            <a:r>
              <a:rPr lang="en-US" sz="3000" dirty="0" smtClean="0"/>
              <a:t> deployed </a:t>
            </a:r>
            <a:r>
              <a:rPr lang="en-US" sz="3000" dirty="0" smtClean="0"/>
              <a:t>for tuning low </a:t>
            </a:r>
            <a:r>
              <a:rPr lang="en-US" sz="3000" dirty="0" err="1" smtClean="0"/>
              <a:t>emittance</a:t>
            </a:r>
            <a:r>
              <a:rPr lang="en-US" sz="3000" dirty="0" smtClean="0"/>
              <a:t> with capability to measure</a:t>
            </a:r>
            <a:endParaRPr lang="en-US" sz="3000" dirty="0" smtClean="0"/>
          </a:p>
          <a:p>
            <a:pPr lvl="1"/>
            <a:r>
              <a:rPr lang="en-US" dirty="0" smtClean="0"/>
              <a:t>Turn by turn position</a:t>
            </a:r>
            <a:endParaRPr lang="en-US" dirty="0" smtClean="0"/>
          </a:p>
          <a:p>
            <a:pPr lvl="1"/>
            <a:r>
              <a:rPr lang="en-US" dirty="0" smtClean="0"/>
              <a:t>Width</a:t>
            </a:r>
            <a:r>
              <a:rPr lang="en-US" dirty="0" smtClean="0"/>
              <a:t>, height, length of single bunch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smtClean="0"/>
              <a:t>turn </a:t>
            </a:r>
            <a:r>
              <a:rPr lang="en-US" dirty="0" smtClean="0"/>
              <a:t>by turn and bunch by bunch measure of vertical </a:t>
            </a:r>
            <a:r>
              <a:rPr lang="en-US" dirty="0" smtClean="0"/>
              <a:t>size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dirty="0" smtClean="0"/>
              <a:t>configuration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63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Consider the positron storage ring: 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/>
              <a:t>W</a:t>
            </a:r>
            <a:r>
              <a:rPr lang="en-US" dirty="0" smtClean="0"/>
              <a:t>hat is the threshold beam current for </a:t>
            </a:r>
            <a:r>
              <a:rPr lang="en-US" dirty="0" err="1" smtClean="0"/>
              <a:t>emittance</a:t>
            </a:r>
            <a:r>
              <a:rPr lang="en-US" dirty="0" smtClean="0"/>
              <a:t> dilution and instability due to the electron cloud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What are the most effective techniques for mitigating the growth of the electron cloud 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What are the relevant material properties of the mitigations?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How do we extrapolate our findings to other machines ?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00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 algn="ctr">
              <a:buNone/>
            </a:pPr>
            <a:r>
              <a:rPr lang="en-US" dirty="0" smtClean="0"/>
              <a:t>Instrumentation for measuring electron cloud and characterizing mitigations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instrumentation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0161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99708" cy="533400"/>
          </a:xfrm>
        </p:spPr>
        <p:txBody>
          <a:bodyPr/>
          <a:lstStyle/>
          <a:p>
            <a:r>
              <a:rPr lang="en-US" sz="2800" dirty="0" smtClean="0"/>
              <a:t>Retarding </a:t>
            </a:r>
            <a:r>
              <a:rPr lang="en-US" sz="2800" dirty="0"/>
              <a:t>field analyzers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4648200" cy="3597275"/>
          </a:xfrm>
        </p:spPr>
        <p:txBody>
          <a:bodyPr/>
          <a:lstStyle/>
          <a:p>
            <a:r>
              <a:rPr lang="en-US" sz="2000" dirty="0" smtClean="0"/>
              <a:t>Measures the energy spectrum of the time-average cloud current which impacts the chamber wall. </a:t>
            </a:r>
          </a:p>
          <a:p>
            <a:r>
              <a:rPr lang="en-US" sz="2000" dirty="0" smtClean="0"/>
              <a:t>Most devices are segmented, so that some position information is also available.</a:t>
            </a:r>
          </a:p>
          <a:p>
            <a:r>
              <a:rPr lang="en-US" sz="2000" dirty="0"/>
              <a:t>P</a:t>
            </a:r>
            <a:r>
              <a:rPr lang="en-US" sz="2000" dirty="0" smtClean="0"/>
              <a:t>laced in drifts, dipoles, </a:t>
            </a:r>
            <a:r>
              <a:rPr lang="en-US" sz="2000" dirty="0" err="1" smtClean="0"/>
              <a:t>quadrupoles</a:t>
            </a:r>
            <a:r>
              <a:rPr lang="en-US" sz="2000" dirty="0" smtClean="0"/>
              <a:t>, and wigglers. </a:t>
            </a:r>
          </a:p>
          <a:p>
            <a:r>
              <a:rPr lang="en-US" sz="2000" dirty="0"/>
              <a:t>I</a:t>
            </a:r>
            <a:r>
              <a:rPr lang="en-US" sz="2000" dirty="0" smtClean="0"/>
              <a:t>n chambers with mitigations, RFAs measure their effectiveness</a:t>
            </a:r>
          </a:p>
          <a:p>
            <a:endParaRPr lang="en-US" sz="2400" dirty="0" smtClean="0"/>
          </a:p>
        </p:txBody>
      </p:sp>
      <p:sp>
        <p:nvSpPr>
          <p:cNvPr id="18437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723553"/>
            <a:ext cx="5638800" cy="3381847"/>
          </a:xfrm>
          <a:prstGeom prst="rect">
            <a:avLst/>
          </a:prstGeom>
          <a:scene3d>
            <a:camera prst="orthographicFront">
              <a:rot lat="600000" lon="0" rev="16200000"/>
            </a:camera>
            <a:lightRig rig="threePt" dir="t"/>
          </a:scene3d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F92-BA92-2B4E-A22D-12F42BF6B8A7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81000" y="533400"/>
            <a:ext cx="47654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Local measurement of time averaged flux of</a:t>
            </a:r>
          </a:p>
          <a:p>
            <a:r>
              <a:rPr lang="en-US" dirty="0"/>
              <a:t> </a:t>
            </a:r>
            <a:r>
              <a:rPr lang="en-US" dirty="0" smtClean="0"/>
              <a:t> electrons into wall of chamber</a:t>
            </a:r>
            <a:endParaRPr lang="en-US" dirty="0"/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5200" y="5029200"/>
            <a:ext cx="2133600" cy="1427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419600"/>
            <a:ext cx="3276600" cy="215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4572000" y="0"/>
            <a:ext cx="4599708" cy="533400"/>
          </a:xfrm>
        </p:spPr>
        <p:txBody>
          <a:bodyPr/>
          <a:lstStyle/>
          <a:p>
            <a:r>
              <a:rPr lang="en-US" sz="2800" dirty="0" smtClean="0"/>
              <a:t>Retarding </a:t>
            </a:r>
            <a:r>
              <a:rPr lang="en-US" sz="2800" dirty="0"/>
              <a:t>field analyzers</a:t>
            </a:r>
          </a:p>
        </p:txBody>
      </p:sp>
      <p:sp>
        <p:nvSpPr>
          <p:cNvPr id="18435" name="Footer Placeholder 4"/>
          <p:cNvSpPr>
            <a:spLocks noGrp="1"/>
          </p:cNvSpPr>
          <p:nvPr>
            <p:ph type="ftr" sz="quarter" idx="11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18437" name="Date Placeholder 8"/>
          <p:cNvSpPr>
            <a:spLocks noGrp="1"/>
          </p:cNvSpPr>
          <p:nvPr>
            <p:ph type="dt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F92-BA92-2B4E-A22D-12F42BF6B8A7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00400"/>
            <a:ext cx="5153025" cy="2987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733800"/>
            <a:ext cx="4038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 descr="Circuit thru Other sid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62800" y="838200"/>
            <a:ext cx="1981200" cy="4043363"/>
          </a:xfrm>
          <a:prstGeom prst="rect">
            <a:avLst/>
          </a:prstGeom>
          <a:noFill/>
          <a:ln w="25400">
            <a:solidFill>
              <a:schemeClr val="accent2"/>
            </a:solidFill>
            <a:miter lim="800000"/>
            <a:headEnd/>
            <a:tailEnd/>
          </a:ln>
        </p:spPr>
      </p:pic>
      <p:cxnSp>
        <p:nvCxnSpPr>
          <p:cNvPr id="14" name="Straight Arrow Connector 11"/>
          <p:cNvCxnSpPr>
            <a:cxnSpLocks noChangeShapeType="1"/>
          </p:cNvCxnSpPr>
          <p:nvPr/>
        </p:nvCxnSpPr>
        <p:spPr bwMode="auto">
          <a:xfrm>
            <a:off x="6858000" y="2667000"/>
            <a:ext cx="1143000" cy="7620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</p:spPr>
      </p:cxnSp>
      <p:cxnSp>
        <p:nvCxnSpPr>
          <p:cNvPr id="15" name="Straight Arrow Connector 12"/>
          <p:cNvCxnSpPr>
            <a:cxnSpLocks noChangeShapeType="1"/>
          </p:cNvCxnSpPr>
          <p:nvPr/>
        </p:nvCxnSpPr>
        <p:spPr bwMode="auto">
          <a:xfrm flipH="1">
            <a:off x="2438400" y="2667000"/>
            <a:ext cx="4419600" cy="1219200"/>
          </a:xfrm>
          <a:prstGeom prst="straightConnector1">
            <a:avLst/>
          </a:prstGeom>
          <a:noFill/>
          <a:ln w="25400">
            <a:solidFill>
              <a:srgbClr val="C00000"/>
            </a:solidFill>
            <a:round/>
            <a:headEnd/>
            <a:tailEnd type="arrow" w="med" len="med"/>
          </a:ln>
        </p:spPr>
      </p:cxnSp>
      <p:sp>
        <p:nvSpPr>
          <p:cNvPr id="17" name="Content Placeholder 2"/>
          <p:cNvSpPr>
            <a:spLocks noGrp="1"/>
          </p:cNvSpPr>
          <p:nvPr>
            <p:ph idx="1"/>
          </p:nvPr>
        </p:nvSpPr>
        <p:spPr>
          <a:xfrm>
            <a:off x="4763" y="838200"/>
            <a:ext cx="9139237" cy="5786438"/>
          </a:xfrm>
        </p:spPr>
        <p:txBody>
          <a:bodyPr/>
          <a:lstStyle/>
          <a:p>
            <a:r>
              <a:rPr lang="en-US" sz="2000" dirty="0" smtClean="0"/>
              <a:t>Four wigglers are </a:t>
            </a:r>
            <a:r>
              <a:rPr lang="en-US" sz="2000" dirty="0"/>
              <a:t>instrumented with RFAs</a:t>
            </a:r>
          </a:p>
          <a:p>
            <a:pPr lvl="1"/>
            <a:r>
              <a:rPr lang="en-US" sz="1800" dirty="0"/>
              <a:t>Bare Cu</a:t>
            </a:r>
          </a:p>
          <a:p>
            <a:pPr lvl="1"/>
            <a:r>
              <a:rPr lang="en-US" sz="1800" dirty="0" err="1"/>
              <a:t>TiN</a:t>
            </a:r>
            <a:r>
              <a:rPr lang="en-US" sz="1800" dirty="0"/>
              <a:t> coated</a:t>
            </a:r>
          </a:p>
          <a:p>
            <a:pPr lvl="1"/>
            <a:r>
              <a:rPr lang="en-US" sz="1800" dirty="0" smtClean="0"/>
              <a:t>Grooves </a:t>
            </a:r>
          </a:p>
          <a:p>
            <a:pPr lvl="1"/>
            <a:r>
              <a:rPr lang="en-US" sz="1800" dirty="0" smtClean="0"/>
              <a:t>Clearing electrode</a:t>
            </a:r>
          </a:p>
          <a:p>
            <a:r>
              <a:rPr lang="en-US" sz="2000" dirty="0"/>
              <a:t>Each wiggler has three </a:t>
            </a:r>
            <a:r>
              <a:rPr lang="en-US" sz="2000" dirty="0" err="1"/>
              <a:t>RFAs</a:t>
            </a:r>
            <a:endParaRPr lang="en-US" sz="2000" dirty="0"/>
          </a:p>
          <a:p>
            <a:pPr lvl="1">
              <a:buFont typeface="Arial" charset="0"/>
              <a:buNone/>
            </a:pPr>
            <a:endParaRPr lang="en-US" sz="1800" dirty="0"/>
          </a:p>
          <a:p>
            <a:pPr lvl="1">
              <a:buFont typeface="Arial" charset="0"/>
              <a:buNone/>
            </a:pPr>
            <a:endParaRPr lang="en-US" sz="1800" dirty="0"/>
          </a:p>
          <a:p>
            <a:pPr lvl="1">
              <a:buFont typeface="Arial" charset="0"/>
              <a:buNone/>
            </a:pPr>
            <a:endParaRPr lang="en-US" sz="1800" dirty="0"/>
          </a:p>
        </p:txBody>
      </p: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1600" y="1295400"/>
            <a:ext cx="1905000" cy="104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5"/>
          <p:cNvSpPr txBox="1">
            <a:spLocks noChangeArrowheads="1"/>
          </p:cNvSpPr>
          <p:nvPr/>
        </p:nvSpPr>
        <p:spPr bwMode="auto">
          <a:xfrm>
            <a:off x="3505200" y="1295400"/>
            <a:ext cx="1828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i="1" dirty="0">
                <a:solidFill>
                  <a:srgbClr val="FF0000"/>
                </a:solidFill>
                <a:latin typeface="Comic Sans MS" charset="0"/>
              </a:rPr>
              <a:t>Groove tips/valley radius &lt; 0.002” !!</a:t>
            </a:r>
          </a:p>
        </p:txBody>
      </p:sp>
    </p:spTree>
    <p:extLst>
      <p:ext uri="{BB962C8B-B14F-4D97-AF65-F5344CB8AC3E}">
        <p14:creationId xmlns:p14="http://schemas.microsoft.com/office/powerpoint/2010/main" val="263752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Wiggler mitigations</a:t>
            </a:r>
            <a:endParaRPr lang="en-US" dirty="0"/>
          </a:p>
        </p:txBody>
      </p:sp>
      <p:pic>
        <p:nvPicPr>
          <p:cNvPr id="4" name="Picture 3" descr="3840511-26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3" y="1639431"/>
            <a:ext cx="3678983" cy="430416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10" name="Picture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7200" y="1752600"/>
            <a:ext cx="4038600" cy="419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0909" y="6061364"/>
            <a:ext cx="205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Clearing electrode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99182" y="6019800"/>
            <a:ext cx="24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Grooved copper insert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064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Shielded pickup</a:t>
            </a:r>
            <a:endParaRPr lang="en-US" dirty="0"/>
          </a:p>
        </p:txBody>
      </p:sp>
      <p:pic>
        <p:nvPicPr>
          <p:cNvPr id="7" name="Content Placeholder 6" descr="spu_6085-116-102609_1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058" r="-1058"/>
          <a:stretch>
            <a:fillRect/>
          </a:stretch>
        </p:blipFill>
        <p:spPr>
          <a:xfrm>
            <a:off x="457200" y="3429000"/>
            <a:ext cx="4451684" cy="28194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CF92-BA92-2B4E-A22D-12F42BF6B8A7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9" name="Picture 8" descr="spu_6085-116-10260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2057400"/>
            <a:ext cx="3517900" cy="2069002"/>
          </a:xfrm>
          <a:prstGeom prst="rect">
            <a:avLst/>
          </a:prstGeom>
        </p:spPr>
      </p:pic>
      <p:pic>
        <p:nvPicPr>
          <p:cNvPr id="10" name="Picture 9" descr="spuhous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67200"/>
            <a:ext cx="1752600" cy="1792432"/>
          </a:xfrm>
          <a:prstGeom prst="rect">
            <a:avLst/>
          </a:prstGeom>
        </p:spPr>
      </p:pic>
      <p:pic>
        <p:nvPicPr>
          <p:cNvPr id="11" name="Picture 10" descr="beampipe_sketch_bottom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9600"/>
            <a:ext cx="4264321" cy="320025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5273" y="923636"/>
            <a:ext cx="40201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Shielded pickups have nanosecond temporal resolution and inform time development and decay of cloud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region 15W</a:t>
            </a:r>
            <a:endParaRPr lang="en-US" dirty="0"/>
          </a:p>
        </p:txBody>
      </p:sp>
      <p:pic>
        <p:nvPicPr>
          <p:cNvPr id="4" name="Picture 3" descr="3840511-055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533400"/>
            <a:ext cx="6781800" cy="49201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867400"/>
            <a:ext cx="8024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Chambers with various mitigations are tested  in 15W and 15E regions</a:t>
            </a:r>
          </a:p>
          <a:p>
            <a:r>
              <a:rPr lang="en-US" dirty="0"/>
              <a:t> </a:t>
            </a:r>
            <a:r>
              <a:rPr lang="en-US" dirty="0" smtClean="0"/>
              <a:t>  =&gt; providing comparison in standardized synchrotron radiation environment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714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Electron Cloud </a:t>
            </a:r>
            <a:r>
              <a:rPr lang="en-US" dirty="0" smtClean="0"/>
              <a:t>Ins</a:t>
            </a:r>
            <a:r>
              <a:rPr lang="en-US" dirty="0" smtClean="0"/>
              <a:t>trumentation</a:t>
            </a:r>
            <a:endParaRPr lang="en-US" dirty="0"/>
          </a:p>
        </p:txBody>
      </p:sp>
      <p:pic>
        <p:nvPicPr>
          <p:cNvPr id="4" name="Picture 3" descr="3840511-02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5638800" cy="48464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1600" y="5638800"/>
            <a:ext cx="7467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Wigglers moved from 15E/W to L0. Mitigations tested in L0 wigglers</a:t>
            </a:r>
          </a:p>
          <a:p>
            <a:r>
              <a:rPr lang="en-US" dirty="0" smtClean="0"/>
              <a:t>Available space at 15E/W used to test mitigations in field free region</a:t>
            </a:r>
          </a:p>
          <a:p>
            <a:r>
              <a:rPr lang="en-US" dirty="0"/>
              <a:t>w</a:t>
            </a:r>
            <a:r>
              <a:rPr lang="en-US" dirty="0" smtClean="0"/>
              <a:t>ith SPU, RFA, TE-wave – dipole RFA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5000" y="914400"/>
            <a:ext cx="335279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L3 Instrumentation</a:t>
            </a:r>
          </a:p>
          <a:p>
            <a:r>
              <a:rPr lang="en-US" dirty="0" smtClean="0"/>
              <a:t>RFAs, dipole chicane, Time Resolving RFA, in-situ SEY, </a:t>
            </a:r>
            <a:r>
              <a:rPr lang="en-US" dirty="0" err="1" smtClean="0"/>
              <a:t>vBSM</a:t>
            </a:r>
            <a:r>
              <a:rPr lang="en-US" dirty="0" smtClean="0"/>
              <a:t>, TE-wave </a:t>
            </a:r>
          </a:p>
          <a:p>
            <a:r>
              <a:rPr lang="en-US" i="1" dirty="0" smtClean="0"/>
              <a:t>  Installed 2009-2012</a:t>
            </a:r>
            <a:endParaRPr lang="en-US" i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4038600" y="1371600"/>
            <a:ext cx="1676400" cy="1524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46364" y="1350818"/>
            <a:ext cx="24052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Wigglers relocated to</a:t>
            </a:r>
          </a:p>
          <a:p>
            <a:r>
              <a:rPr lang="en-US" i="1" dirty="0" smtClean="0"/>
              <a:t>L0,  summer 2008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68884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Tested Mitigations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27</a:t>
            </a:fld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6103831"/>
              </p:ext>
            </p:extLst>
          </p:nvPr>
        </p:nvGraphicFramePr>
        <p:xfrm>
          <a:off x="990600" y="1295400"/>
          <a:ext cx="7784922" cy="464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8" name="Document" r:id="rId3" imgW="6083300" imgH="3632200" progId="Word.Document.12">
                  <p:embed/>
                </p:oleObj>
              </mc:Choice>
              <mc:Fallback>
                <p:oleObj name="Document" r:id="rId3" imgW="6083300" imgH="36322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0600" y="1295400"/>
                        <a:ext cx="7784922" cy="464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5353164" y="6148756"/>
            <a:ext cx="134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2009-2012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638824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Ecloud</a:t>
            </a:r>
            <a:r>
              <a:rPr lang="en-US" dirty="0" smtClean="0"/>
              <a:t> model</a:t>
            </a:r>
            <a:r>
              <a:rPr lang="en-US" dirty="0" smtClean="0"/>
              <a:t> </a:t>
            </a:r>
            <a:r>
              <a:rPr lang="en-US" dirty="0" smtClean="0"/>
              <a:t>– SEY measurement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783599" y="7978821"/>
            <a:ext cx="685800" cy="228600"/>
          </a:xfrm>
        </p:spPr>
        <p:txBody>
          <a:bodyPr/>
          <a:lstStyle/>
          <a:p>
            <a:fld id="{AFE0ADA7-4CDE-5441-A8C6-2A15D16552DF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/>
          <a:srcRect l="8614" t="22112" r="20097" b="24219"/>
          <a:stretch>
            <a:fillRect/>
          </a:stretch>
        </p:blipFill>
        <p:spPr bwMode="auto">
          <a:xfrm>
            <a:off x="5943600" y="2382072"/>
            <a:ext cx="2743200" cy="1275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/>
          <a:srcRect l="13068" t="16766" r="11568" b="17523"/>
          <a:stretch>
            <a:fillRect/>
          </a:stretch>
        </p:blipFill>
        <p:spPr bwMode="auto">
          <a:xfrm>
            <a:off x="5943600" y="4572000"/>
            <a:ext cx="2743200" cy="1477152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838200"/>
            <a:ext cx="914400" cy="1087225"/>
          </a:xfrm>
          <a:prstGeom prst="rect">
            <a:avLst/>
          </a:prstGeom>
          <a:noFill/>
          <a:ln w="28575">
            <a:solidFill>
              <a:srgbClr val="CC0000"/>
            </a:solidFill>
            <a:miter lim="800000"/>
            <a:headEnd/>
            <a:tailEnd/>
          </a:ln>
        </p:spPr>
      </p:pic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>
            <a:off x="5905501" y="1943101"/>
            <a:ext cx="1295398" cy="457200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0" name="TextBox 49"/>
          <p:cNvSpPr txBox="1"/>
          <p:nvPr/>
        </p:nvSpPr>
        <p:spPr>
          <a:xfrm>
            <a:off x="336507" y="1519778"/>
            <a:ext cx="51498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Direct measurement of secondary </a:t>
            </a:r>
          </a:p>
          <a:p>
            <a:r>
              <a:rPr lang="en-US" sz="2400" dirty="0" smtClean="0"/>
              <a:t>emission yield, including angular and energy dependence and</a:t>
            </a:r>
          </a:p>
          <a:p>
            <a:r>
              <a:rPr lang="en-US" sz="2400" dirty="0" smtClean="0"/>
              <a:t>the effect of beam processing</a:t>
            </a:r>
            <a:endParaRPr lang="en-US" sz="2400" dirty="0"/>
          </a:p>
        </p:txBody>
      </p:sp>
      <p:sp>
        <p:nvSpPr>
          <p:cNvPr id="52" name="TextBox 51"/>
          <p:cNvSpPr txBox="1"/>
          <p:nvPr/>
        </p:nvSpPr>
        <p:spPr>
          <a:xfrm>
            <a:off x="5029200" y="3810000"/>
            <a:ext cx="19542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Positron beam</a:t>
            </a:r>
            <a:endParaRPr lang="en-US" sz="2400" dirty="0"/>
          </a:p>
        </p:txBody>
      </p:sp>
      <p:cxnSp>
        <p:nvCxnSpPr>
          <p:cNvPr id="53" name="Straight Arrow Connector 52"/>
          <p:cNvCxnSpPr>
            <a:cxnSpLocks noChangeShapeType="1"/>
          </p:cNvCxnSpPr>
          <p:nvPr/>
        </p:nvCxnSpPr>
        <p:spPr bwMode="auto">
          <a:xfrm rot="5400000" flipH="1" flipV="1">
            <a:off x="5715794" y="3656806"/>
            <a:ext cx="914400" cy="1588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  <p:sp>
        <p:nvSpPr>
          <p:cNvPr id="56" name="TextBox 55"/>
          <p:cNvSpPr txBox="1"/>
          <p:nvPr/>
        </p:nvSpPr>
        <p:spPr>
          <a:xfrm>
            <a:off x="3886200" y="5715000"/>
            <a:ext cx="1765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Electron gun</a:t>
            </a:r>
            <a:endParaRPr lang="en-US" sz="2400" dirty="0"/>
          </a:p>
        </p:txBody>
      </p:sp>
      <p:cxnSp>
        <p:nvCxnSpPr>
          <p:cNvPr id="57" name="Straight Arrow Connector 56"/>
          <p:cNvCxnSpPr>
            <a:cxnSpLocks noChangeShapeType="1"/>
            <a:stCxn id="56" idx="3"/>
          </p:cNvCxnSpPr>
          <p:nvPr/>
        </p:nvCxnSpPr>
        <p:spPr bwMode="auto">
          <a:xfrm flipV="1">
            <a:off x="5651978" y="5867398"/>
            <a:ext cx="520222" cy="78435"/>
          </a:xfrm>
          <a:prstGeom prst="straightConnector1">
            <a:avLst/>
          </a:prstGeom>
          <a:noFill/>
          <a:ln w="25400">
            <a:solidFill>
              <a:schemeClr val="accent1"/>
            </a:solidFill>
            <a:round/>
            <a:headEnd/>
            <a:tailEnd type="arrow" w="med" len="med"/>
          </a:ln>
          <a:effectLst>
            <a:outerShdw blurRad="63500" dist="20000" dir="5400000" rotWithShape="0">
              <a:srgbClr val="000000">
                <a:alpha val="37999"/>
              </a:srgbClr>
            </a:outerShdw>
          </a:effectLst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L3 instrumentation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29</a:t>
            </a:fld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9415" y="1417320"/>
            <a:ext cx="5805170" cy="402336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5827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To address the first question	 (</a:t>
            </a:r>
            <a:r>
              <a:rPr lang="en-US" dirty="0" err="1" smtClean="0"/>
              <a:t>emittance</a:t>
            </a:r>
            <a:r>
              <a:rPr lang="en-US" dirty="0" smtClean="0"/>
              <a:t> dilution threshold ?)</a:t>
            </a:r>
          </a:p>
          <a:p>
            <a:pPr lvl="1"/>
            <a:r>
              <a:rPr lang="en-US" dirty="0" smtClean="0"/>
              <a:t>Create low </a:t>
            </a:r>
            <a:r>
              <a:rPr lang="en-US" dirty="0" err="1" smtClean="0"/>
              <a:t>emittance</a:t>
            </a:r>
            <a:r>
              <a:rPr lang="en-US" dirty="0" smtClean="0"/>
              <a:t> (both horizontal and vertical) CESR configuration so that we can explore the beam physics in the appropriate regime =&gt;</a:t>
            </a:r>
          </a:p>
          <a:p>
            <a:pPr lvl="2"/>
            <a:r>
              <a:rPr lang="en-US" dirty="0" smtClean="0"/>
              <a:t>Superconducting damping wigglers to reduce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2"/>
            <a:r>
              <a:rPr lang="en-US" dirty="0" smtClean="0"/>
              <a:t>Instrumentation for beam based measurement and optics correction, to minimize residual coupling and dispersion</a:t>
            </a:r>
          </a:p>
          <a:p>
            <a:pPr lvl="2"/>
            <a:r>
              <a:rPr lang="en-US" dirty="0" smtClean="0"/>
              <a:t>Instrumentation for measuring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 smtClean="0"/>
              <a:t>Develop techniques for generating an electron cloud of arbitrary (ring averaged) density</a:t>
            </a:r>
          </a:p>
          <a:p>
            <a:pPr lvl="1"/>
            <a:r>
              <a:rPr lang="en-US" dirty="0" smtClean="0"/>
              <a:t>Instrumentation to measure </a:t>
            </a:r>
            <a:r>
              <a:rPr lang="en-US" dirty="0" err="1" smtClean="0"/>
              <a:t>emittance</a:t>
            </a:r>
            <a:r>
              <a:rPr lang="en-US" dirty="0" smtClean="0"/>
              <a:t> growth and instabilities as a function of the cloud density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Program: Question 1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39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Contributions to ILC DR design </a:t>
            </a:r>
            <a:r>
              <a:rPr lang="en-US" i="1" dirty="0" smtClean="0"/>
              <a:t>- 2012</a:t>
            </a:r>
          </a:p>
          <a:p>
            <a:pPr lvl="1"/>
            <a:r>
              <a:rPr lang="en-US" dirty="0" smtClean="0"/>
              <a:t>Specification of vacuum chamber and mitigations for the ILC damping ring, based on </a:t>
            </a:r>
            <a:r>
              <a:rPr lang="en-US" dirty="0" err="1" smtClean="0"/>
              <a:t>CesrTA</a:t>
            </a:r>
            <a:r>
              <a:rPr lang="en-US" dirty="0" smtClean="0"/>
              <a:t> measurements</a:t>
            </a:r>
            <a:endParaRPr lang="en-US" dirty="0"/>
          </a:p>
          <a:p>
            <a:pPr lvl="1"/>
            <a:r>
              <a:rPr lang="en-US" dirty="0" smtClean="0"/>
              <a:t>Electron cloud simulation codes </a:t>
            </a:r>
          </a:p>
          <a:p>
            <a:pPr lvl="2"/>
            <a:r>
              <a:rPr lang="en-US" dirty="0"/>
              <a:t>D</a:t>
            </a:r>
            <a:r>
              <a:rPr lang="en-US" dirty="0" smtClean="0"/>
              <a:t>eveloped in parallel to </a:t>
            </a:r>
            <a:r>
              <a:rPr lang="en-US" dirty="0" err="1" smtClean="0"/>
              <a:t>CesrTA</a:t>
            </a:r>
            <a:r>
              <a:rPr lang="en-US" dirty="0"/>
              <a:t> </a:t>
            </a:r>
            <a:r>
              <a:rPr lang="en-US" dirty="0" smtClean="0"/>
              <a:t>experimental program,</a:t>
            </a:r>
          </a:p>
          <a:p>
            <a:pPr lvl="2"/>
            <a:r>
              <a:rPr lang="en-US" dirty="0"/>
              <a:t>B</a:t>
            </a:r>
            <a:r>
              <a:rPr lang="en-US" dirty="0" smtClean="0"/>
              <a:t>enchmarked against </a:t>
            </a:r>
            <a:r>
              <a:rPr lang="en-US" dirty="0" err="1" smtClean="0"/>
              <a:t>CesrTA</a:t>
            </a:r>
            <a:r>
              <a:rPr lang="en-US" dirty="0" smtClean="0"/>
              <a:t> data </a:t>
            </a:r>
          </a:p>
          <a:p>
            <a:pPr lvl="1">
              <a:lnSpc>
                <a:spcPct val="80000"/>
              </a:lnSpc>
              <a:buFont typeface="Symbol" charset="0"/>
              <a:buChar char=""/>
            </a:pPr>
            <a:r>
              <a:rPr lang="en-US" dirty="0" smtClean="0"/>
              <a:t>That demonstrate that with the recommended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mitigations, the electron cloud density will be well  </a:t>
            </a:r>
          </a:p>
          <a:p>
            <a:pPr marL="457200" lvl="1" indent="0">
              <a:lnSpc>
                <a:spcPct val="80000"/>
              </a:lnSpc>
              <a:buNone/>
            </a:pPr>
            <a:r>
              <a:rPr lang="en-US" dirty="0"/>
              <a:t> </a:t>
            </a:r>
            <a:r>
              <a:rPr lang="en-US" dirty="0" smtClean="0"/>
              <a:t>   below threshold for </a:t>
            </a:r>
            <a:r>
              <a:rPr lang="en-US" dirty="0" err="1" smtClean="0"/>
              <a:t>emittance</a:t>
            </a:r>
            <a:r>
              <a:rPr lang="en-US" dirty="0" smtClean="0"/>
              <a:t> blowup</a:t>
            </a:r>
          </a:p>
          <a:p>
            <a:pPr lvl="1"/>
            <a:r>
              <a:rPr lang="en-US" dirty="0" err="1" smtClean="0"/>
              <a:t>Emittance</a:t>
            </a:r>
            <a:r>
              <a:rPr lang="en-US" dirty="0" smtClean="0"/>
              <a:t> tuning methodology developed for </a:t>
            </a:r>
            <a:r>
              <a:rPr lang="en-US" dirty="0" err="1" smtClean="0"/>
              <a:t>CesrTA</a:t>
            </a:r>
            <a:r>
              <a:rPr lang="en-US" dirty="0" smtClean="0"/>
              <a:t> is used to establish damping ring alignment and instrumentation specifications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ILC positron damping 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2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943600"/>
          </a:xfrm>
        </p:spPr>
        <p:txBody>
          <a:bodyPr/>
          <a:lstStyle/>
          <a:p>
            <a:r>
              <a:rPr lang="en-US" dirty="0" smtClean="0"/>
              <a:t>Intra-beam scattering</a:t>
            </a:r>
            <a:endParaRPr lang="en-US" dirty="0" smtClean="0"/>
          </a:p>
          <a:p>
            <a:pPr lvl="1"/>
            <a:r>
              <a:rPr lang="en-US" dirty="0" smtClean="0"/>
              <a:t>Tuning techniques routinely yield ~ 10-15 pm-rad vertical </a:t>
            </a:r>
            <a:r>
              <a:rPr lang="en-US" dirty="0" err="1" smtClean="0"/>
              <a:t>emittance</a:t>
            </a:r>
            <a:endParaRPr lang="en-US" dirty="0" smtClean="0"/>
          </a:p>
          <a:p>
            <a:pPr lvl="1"/>
            <a:r>
              <a:rPr lang="en-US" dirty="0" smtClean="0"/>
              <a:t>Instrumentation for measuring multi-bunch size and spectra is well suited to investigate collective effects (not just electron cloud)</a:t>
            </a:r>
          </a:p>
          <a:p>
            <a:pPr lvl="1"/>
            <a:r>
              <a:rPr lang="en-US" dirty="0" smtClean="0"/>
              <a:t>In low </a:t>
            </a:r>
            <a:r>
              <a:rPr lang="en-US" dirty="0" err="1" smtClean="0"/>
              <a:t>emittance</a:t>
            </a:r>
            <a:r>
              <a:rPr lang="en-US" dirty="0" smtClean="0"/>
              <a:t> </a:t>
            </a:r>
            <a:r>
              <a:rPr lang="en-US" dirty="0" err="1" smtClean="0"/>
              <a:t>CesrTA</a:t>
            </a:r>
            <a:r>
              <a:rPr lang="en-US" dirty="0" smtClean="0"/>
              <a:t>, 2GeV </a:t>
            </a:r>
            <a:r>
              <a:rPr lang="en-US" dirty="0" smtClean="0"/>
              <a:t>optics, intra-beam scattering makes significant (measurable) contribution to equilibrium beam size</a:t>
            </a:r>
          </a:p>
          <a:p>
            <a:pPr lvl="1"/>
            <a:r>
              <a:rPr lang="en-US" dirty="0" smtClean="0"/>
              <a:t>Measurements with both particle species </a:t>
            </a:r>
            <a:r>
              <a:rPr lang="en-US" dirty="0" smtClean="0"/>
              <a:t>allow </a:t>
            </a:r>
            <a:r>
              <a:rPr lang="en-US" dirty="0" smtClean="0"/>
              <a:t>us to distinguish electron cloud, ion, “other” effects</a:t>
            </a:r>
          </a:p>
          <a:p>
            <a:pPr marL="457200" lvl="1" indent="0">
              <a:buNone/>
            </a:pPr>
            <a:r>
              <a:rPr lang="en-US" dirty="0" smtClean="0"/>
              <a:t>And we have investigated IBS in some detail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i="1" dirty="0" smtClean="0"/>
              <a:t>2011-2012)</a:t>
            </a:r>
          </a:p>
          <a:p>
            <a:pPr lvl="1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electron cloud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99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Nearly 240 days of dedicated studies time           </a:t>
            </a:r>
            <a:r>
              <a:rPr lang="en-US" i="1" dirty="0" smtClean="0"/>
              <a:t>(</a:t>
            </a:r>
            <a:r>
              <a:rPr lang="en-US" i="1" dirty="0"/>
              <a:t>2008 – 2012</a:t>
            </a:r>
            <a:r>
              <a:rPr lang="en-US" i="1" dirty="0" smtClean="0"/>
              <a:t>)</a:t>
            </a:r>
            <a:endParaRPr lang="en-US" dirty="0" smtClean="0"/>
          </a:p>
          <a:p>
            <a:pPr lvl="1"/>
            <a:r>
              <a:rPr lang="en-US" dirty="0" smtClean="0"/>
              <a:t>Approximately </a:t>
            </a:r>
            <a:r>
              <a:rPr lang="en-US" dirty="0" smtClean="0"/>
              <a:t>one dozen lattice configurations implemented, tuned, tested</a:t>
            </a:r>
          </a:p>
          <a:p>
            <a:pPr lvl="1"/>
            <a:r>
              <a:rPr lang="en-US" dirty="0" smtClean="0"/>
              <a:t>With many dozens of “knobs” to adjust coupling, dispersion, horizontal &amp; vertical </a:t>
            </a:r>
            <a:r>
              <a:rPr lang="en-US" dirty="0" err="1" smtClean="0"/>
              <a:t>emittance</a:t>
            </a:r>
            <a:r>
              <a:rPr lang="en-US" dirty="0" smtClean="0"/>
              <a:t>, beta …</a:t>
            </a:r>
          </a:p>
          <a:p>
            <a:pPr lvl="1"/>
            <a:r>
              <a:rPr lang="en-US" dirty="0" smtClean="0"/>
              <a:t>Experiments at 1.8, 2.1, 2.3, 3.0, 4.0, 5.3 </a:t>
            </a:r>
            <a:r>
              <a:rPr lang="en-US" dirty="0" err="1" smtClean="0"/>
              <a:t>GeV</a:t>
            </a:r>
            <a:endParaRPr lang="en-US" dirty="0" smtClean="0"/>
          </a:p>
          <a:p>
            <a:pPr marL="457200" lvl="1" indent="0">
              <a:buNone/>
            </a:pPr>
            <a:r>
              <a:rPr lang="en-US" dirty="0" smtClean="0"/>
              <a:t>    with both electrons and </a:t>
            </a:r>
            <a:r>
              <a:rPr lang="en-US" dirty="0" smtClean="0"/>
              <a:t>positrons</a:t>
            </a:r>
          </a:p>
          <a:p>
            <a:pPr lvl="1"/>
            <a:r>
              <a:rPr lang="en-US" dirty="0" smtClean="0"/>
              <a:t>Extensive measurements of </a:t>
            </a:r>
            <a:r>
              <a:rPr lang="en-US" dirty="0" err="1" smtClean="0"/>
              <a:t>ecloud</a:t>
            </a:r>
            <a:r>
              <a:rPr lang="en-US" dirty="0" smtClean="0"/>
              <a:t>, and low </a:t>
            </a:r>
            <a:r>
              <a:rPr lang="en-US" dirty="0" err="1" smtClean="0"/>
              <a:t>emittance</a:t>
            </a:r>
            <a:r>
              <a:rPr lang="en-US" dirty="0" smtClean="0"/>
              <a:t> beam physics</a:t>
            </a:r>
            <a:endParaRPr lang="en-US" dirty="0"/>
          </a:p>
          <a:p>
            <a:pPr lvl="1"/>
            <a:endParaRPr lang="en-US" dirty="0" smtClean="0"/>
          </a:p>
          <a:p>
            <a:pPr lvl="1"/>
            <a:endParaRPr lang="en-US" dirty="0"/>
          </a:p>
          <a:p>
            <a:pPr lvl="1"/>
            <a:endParaRPr lang="en-US" dirty="0" smtClean="0"/>
          </a:p>
          <a:p>
            <a:pPr marL="457200" lvl="1" indent="0">
              <a:buNone/>
            </a:pPr>
            <a:r>
              <a:rPr lang="en-US" dirty="0"/>
              <a:t>	</a:t>
            </a:r>
            <a:endParaRPr lang="en-US" i="1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Machine Studies </a:t>
            </a:r>
            <a:r>
              <a:rPr lang="en-US" dirty="0" err="1" smtClean="0"/>
              <a:t>TIme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1716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5181600"/>
          </a:xfrm>
        </p:spPr>
        <p:txBody>
          <a:bodyPr/>
          <a:lstStyle/>
          <a:p>
            <a:r>
              <a:rPr lang="en-US" sz="2000" dirty="0" smtClean="0"/>
              <a:t>Instrumentation – John </a:t>
            </a:r>
            <a:r>
              <a:rPr lang="en-US" sz="2000" dirty="0" err="1" smtClean="0"/>
              <a:t>Sikora</a:t>
            </a:r>
            <a:endParaRPr lang="en-US" sz="2000" dirty="0" smtClean="0"/>
          </a:p>
          <a:p>
            <a:r>
              <a:rPr lang="en-US" sz="2000" dirty="0" smtClean="0"/>
              <a:t>SEY and RFA studies – Walter </a:t>
            </a:r>
            <a:r>
              <a:rPr lang="en-US" sz="2000" dirty="0" err="1" smtClean="0"/>
              <a:t>Hartung</a:t>
            </a:r>
            <a:endParaRPr lang="en-US" sz="2000" dirty="0" smtClean="0"/>
          </a:p>
          <a:p>
            <a:r>
              <a:rPr lang="en-US" sz="2000" dirty="0" smtClean="0"/>
              <a:t>Shielded Pickup studies – Jim Crittenden</a:t>
            </a:r>
          </a:p>
          <a:p>
            <a:r>
              <a:rPr lang="en-US" sz="2000" dirty="0" smtClean="0"/>
              <a:t>Electron cloud beam dynamics studies – Gerry Dugan</a:t>
            </a:r>
          </a:p>
          <a:p>
            <a:r>
              <a:rPr lang="en-US" sz="2000" dirty="0" err="1" smtClean="0"/>
              <a:t>Emittance</a:t>
            </a:r>
            <a:r>
              <a:rPr lang="en-US" sz="2000" dirty="0" smtClean="0"/>
              <a:t> tuning – Jim Shanks</a:t>
            </a:r>
          </a:p>
          <a:p>
            <a:r>
              <a:rPr lang="en-US" sz="2000" dirty="0" smtClean="0"/>
              <a:t>Intra-beam scattering – Mike </a:t>
            </a:r>
            <a:r>
              <a:rPr lang="en-US" sz="2000" dirty="0" err="1" smtClean="0"/>
              <a:t>Ehrlichman</a:t>
            </a:r>
            <a:endParaRPr lang="en-US" sz="2000" dirty="0" smtClean="0"/>
          </a:p>
          <a:p>
            <a:r>
              <a:rPr lang="en-US" sz="2000" dirty="0" err="1" smtClean="0"/>
              <a:t>CesrTA</a:t>
            </a:r>
            <a:r>
              <a:rPr lang="en-US" sz="2000" dirty="0" smtClean="0"/>
              <a:t> Collaboration – Mike Billing</a:t>
            </a:r>
          </a:p>
          <a:p>
            <a:r>
              <a:rPr lang="en-US" sz="2000" dirty="0" smtClean="0"/>
              <a:t>Super KEK-B </a:t>
            </a:r>
            <a:r>
              <a:rPr lang="en-US" sz="2000" dirty="0" err="1" smtClean="0"/>
              <a:t>ecloud</a:t>
            </a:r>
            <a:r>
              <a:rPr lang="en-US" sz="2000" dirty="0" smtClean="0"/>
              <a:t> mitigation and instrumentation - John Flanagan</a:t>
            </a:r>
          </a:p>
          <a:p>
            <a:r>
              <a:rPr lang="en-US" sz="2000" dirty="0" smtClean="0"/>
              <a:t>Future plans – D. Rubin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2514600"/>
            <a:ext cx="9144000" cy="9906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Thank you for your attention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790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Exploit damping wigglers to reduce </a:t>
            </a:r>
            <a:r>
              <a:rPr lang="en-US" dirty="0" err="1" smtClean="0"/>
              <a:t>emitttance</a:t>
            </a:r>
            <a:endParaRPr lang="en-US" dirty="0" smtClean="0"/>
          </a:p>
          <a:p>
            <a:r>
              <a:rPr lang="en-US" dirty="0" smtClean="0"/>
              <a:t>At 2.0 </a:t>
            </a:r>
            <a:r>
              <a:rPr lang="en-US" dirty="0" err="1" smtClean="0"/>
              <a:t>GeV</a:t>
            </a:r>
            <a:r>
              <a:rPr lang="en-US" dirty="0" smtClean="0"/>
              <a:t>, 12-1.3m long 1.9T superconducting wigglers increase radiation damping rate 2/sec to 20/second.</a:t>
            </a:r>
          </a:p>
          <a:p>
            <a:r>
              <a:rPr lang="en-US" dirty="0" smtClean="0"/>
              <a:t>If the wigglers are in a zero dispersion straight, there is an (almost) corresponding decrease in horizontal </a:t>
            </a:r>
            <a:r>
              <a:rPr lang="en-US" dirty="0" err="1" smtClean="0"/>
              <a:t>emittance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  Not quite because the wigglers themselves generate dispersion internally.</a:t>
            </a:r>
            <a:endParaRPr lang="en-US" dirty="0"/>
          </a:p>
          <a:p>
            <a:r>
              <a:rPr lang="en-US" dirty="0" smtClean="0"/>
              <a:t> =&gt;2.5 - 3 nm-rad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Optics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4169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dirty="0" smtClean="0"/>
          </a:p>
          <a:p>
            <a:r>
              <a:rPr lang="en-US" sz="1800" dirty="0" smtClean="0"/>
              <a:t>Electron cloud</a:t>
            </a:r>
          </a:p>
          <a:p>
            <a:pPr lvl="1"/>
            <a:r>
              <a:rPr lang="en-US" sz="1600" dirty="0" smtClean="0"/>
              <a:t>Mitigation</a:t>
            </a:r>
          </a:p>
          <a:p>
            <a:pPr lvl="2"/>
            <a:r>
              <a:rPr lang="en-US" sz="1200" dirty="0" smtClean="0"/>
              <a:t>Material properties: SEY, QE, beam processing, durability</a:t>
            </a:r>
          </a:p>
          <a:p>
            <a:pPr lvl="1"/>
            <a:r>
              <a:rPr lang="en-US" sz="1600" dirty="0" smtClean="0"/>
              <a:t>Modeling</a:t>
            </a:r>
          </a:p>
          <a:p>
            <a:pPr lvl="2"/>
            <a:r>
              <a:rPr lang="en-US" sz="1200" dirty="0" smtClean="0"/>
              <a:t>Cloud growth and beam-cloud interactions</a:t>
            </a:r>
          </a:p>
          <a:p>
            <a:pPr lvl="1"/>
            <a:r>
              <a:rPr lang="en-US" sz="1600" dirty="0" smtClean="0"/>
              <a:t>Dynamics</a:t>
            </a:r>
          </a:p>
          <a:p>
            <a:pPr lvl="2"/>
            <a:r>
              <a:rPr lang="en-US" sz="1200" dirty="0" smtClean="0"/>
              <a:t>Cloud induced tune shift, </a:t>
            </a:r>
            <a:r>
              <a:rPr lang="en-US" sz="1200" dirty="0" err="1" smtClean="0"/>
              <a:t>emittance</a:t>
            </a:r>
            <a:r>
              <a:rPr lang="en-US" sz="1200" dirty="0" smtClean="0"/>
              <a:t> dilution, instability</a:t>
            </a:r>
            <a:endParaRPr lang="en-US" sz="1200" dirty="0"/>
          </a:p>
          <a:p>
            <a:pPr marL="457200" lvl="1" indent="0">
              <a:buNone/>
            </a:pPr>
            <a:r>
              <a:rPr lang="en-US" sz="1600" dirty="0" smtClean="0"/>
              <a:t>To answer the question: For a given vacuum chamber design, what is the threshold current for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dilution and instability from the electron cloud?</a:t>
            </a:r>
          </a:p>
          <a:p>
            <a:r>
              <a:rPr lang="en-US" sz="1800" dirty="0" err="1" smtClean="0"/>
              <a:t>Emittance</a:t>
            </a:r>
            <a:r>
              <a:rPr lang="en-US" sz="1800" dirty="0" smtClean="0"/>
              <a:t> tuning</a:t>
            </a:r>
          </a:p>
          <a:p>
            <a:pPr lvl="1"/>
            <a:r>
              <a:rPr lang="en-US" sz="1600" dirty="0" smtClean="0"/>
              <a:t>To determine sensitivity of low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beams to electron cloud effects, in a variety of lattice configurations (beam energy, horizontal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</a:t>
            </a:r>
            <a:r>
              <a:rPr lang="en-US" sz="1600" dirty="0" err="1" smtClean="0"/>
              <a:t>etc</a:t>
            </a:r>
            <a:r>
              <a:rPr lang="en-US" sz="1600" dirty="0" smtClean="0"/>
              <a:t>) we need set of beam based measurements and correction techniques for routine application</a:t>
            </a:r>
          </a:p>
          <a:p>
            <a:pPr lvl="1"/>
            <a:r>
              <a:rPr lang="en-US" sz="1600" dirty="0" smtClean="0"/>
              <a:t>Requires precision </a:t>
            </a:r>
            <a:r>
              <a:rPr lang="en-US" sz="1600" dirty="0" err="1" smtClean="0"/>
              <a:t>bpm</a:t>
            </a:r>
            <a:r>
              <a:rPr lang="en-US" sz="1600" dirty="0" smtClean="0"/>
              <a:t> to measure residual coupling and vertical dispersion, and beam size monitors for measuring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and a good understanding of systematic measurement errors</a:t>
            </a:r>
          </a:p>
          <a:p>
            <a:r>
              <a:rPr lang="en-US" sz="1800" dirty="0" smtClean="0"/>
              <a:t>Collective effects</a:t>
            </a:r>
          </a:p>
          <a:p>
            <a:pPr lvl="1"/>
            <a:r>
              <a:rPr lang="en-US" sz="1600" dirty="0" smtClean="0"/>
              <a:t>While the electron cloud has been the principle focus of the effort, </a:t>
            </a:r>
            <a:r>
              <a:rPr lang="en-US" sz="1600" dirty="0" err="1" smtClean="0"/>
              <a:t>CesrTA</a:t>
            </a:r>
            <a:r>
              <a:rPr lang="en-US" sz="1600" dirty="0" smtClean="0"/>
              <a:t> is now well instrumented for exploring other collective effects including </a:t>
            </a:r>
            <a:r>
              <a:rPr lang="en-US" sz="1600" dirty="0" err="1" smtClean="0"/>
              <a:t>intr</a:t>
            </a:r>
            <a:r>
              <a:rPr lang="en-US" sz="1600" dirty="0" smtClean="0"/>
              <a:t>-beam scattering, fast ion instability, and limits to ultra-low </a:t>
            </a:r>
            <a:r>
              <a:rPr lang="en-US" sz="1600" dirty="0" err="1" smtClean="0"/>
              <a:t>emittance</a:t>
            </a:r>
            <a:r>
              <a:rPr lang="en-US" sz="1600" dirty="0" smtClean="0"/>
              <a:t> operation 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CesrTA</a:t>
            </a:r>
            <a:r>
              <a:rPr lang="en-US" dirty="0" smtClean="0"/>
              <a:t> Program Goals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54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37</a:t>
            </a:fld>
            <a:endParaRPr lang="en-US"/>
          </a:p>
        </p:txBody>
      </p:sp>
      <p:pic>
        <p:nvPicPr>
          <p:cNvPr id="7" name="tabl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0"/>
            <a:ext cx="9002486" cy="5370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683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3840511-31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663700"/>
            <a:ext cx="7772400" cy="35179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023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Goals of the </a:t>
            </a:r>
            <a:r>
              <a:rPr lang="en-US" dirty="0" err="1" smtClean="0"/>
              <a:t>CesrTA</a:t>
            </a:r>
            <a:r>
              <a:rPr lang="en-US" dirty="0" smtClean="0"/>
              <a:t> R&amp;D program</a:t>
            </a:r>
          </a:p>
          <a:p>
            <a:r>
              <a:rPr lang="en-US" dirty="0" err="1"/>
              <a:t>Emittance</a:t>
            </a:r>
            <a:r>
              <a:rPr lang="en-US" dirty="0"/>
              <a:t> tuning</a:t>
            </a:r>
          </a:p>
          <a:p>
            <a:r>
              <a:rPr lang="en-US" dirty="0" smtClean="0"/>
              <a:t>Electron cloud research</a:t>
            </a:r>
          </a:p>
          <a:p>
            <a:r>
              <a:rPr lang="en-US" dirty="0" smtClean="0"/>
              <a:t>Intra-beam scattering</a:t>
            </a:r>
          </a:p>
          <a:p>
            <a:r>
              <a:rPr lang="en-US" dirty="0" smtClean="0"/>
              <a:t>ILC positron damping ring</a:t>
            </a:r>
          </a:p>
          <a:p>
            <a:r>
              <a:rPr lang="en-US" dirty="0"/>
              <a:t>CESR </a:t>
            </a:r>
            <a:r>
              <a:rPr lang="en-US" dirty="0" smtClean="0"/>
              <a:t>conversion</a:t>
            </a:r>
          </a:p>
          <a:p>
            <a:r>
              <a:rPr lang="en-US" dirty="0" smtClean="0"/>
              <a:t>Summary and plan for the day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9929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To address the second (effectiveness of mitigations ?)</a:t>
            </a:r>
          </a:p>
          <a:p>
            <a:pPr lvl="1"/>
            <a:r>
              <a:rPr lang="en-US" sz="2400" dirty="0" smtClean="0"/>
              <a:t>Detectors for </a:t>
            </a:r>
            <a:r>
              <a:rPr lang="en-US" sz="2400" dirty="0" smtClean="0"/>
              <a:t>measuring local </a:t>
            </a:r>
            <a:r>
              <a:rPr lang="en-US" sz="2400" dirty="0" smtClean="0"/>
              <a:t>electron cloud density in a controlled environment including:</a:t>
            </a:r>
          </a:p>
          <a:p>
            <a:pPr lvl="2"/>
            <a:r>
              <a:rPr lang="en-US" sz="2000" dirty="0" smtClean="0"/>
              <a:t>Flux of synchrotron </a:t>
            </a:r>
            <a:r>
              <a:rPr lang="en-US" sz="2000" dirty="0" smtClean="0"/>
              <a:t>radiation </a:t>
            </a:r>
          </a:p>
          <a:p>
            <a:pPr lvl="2"/>
            <a:r>
              <a:rPr lang="en-US" sz="2000" dirty="0" smtClean="0"/>
              <a:t>External magnetic field (</a:t>
            </a:r>
            <a:r>
              <a:rPr lang="en-US" sz="2000" dirty="0"/>
              <a:t>d</a:t>
            </a:r>
            <a:r>
              <a:rPr lang="en-US" sz="2000" dirty="0" smtClean="0"/>
              <a:t>ipole, </a:t>
            </a:r>
            <a:r>
              <a:rPr lang="en-US" sz="2000" dirty="0" err="1" smtClean="0"/>
              <a:t>quadrupole</a:t>
            </a:r>
            <a:r>
              <a:rPr lang="en-US" sz="2000" dirty="0" smtClean="0"/>
              <a:t>, wiggler, drift)</a:t>
            </a:r>
          </a:p>
          <a:p>
            <a:pPr lvl="2"/>
            <a:r>
              <a:rPr lang="en-US" sz="2000" dirty="0" smtClean="0"/>
              <a:t>Vacuum </a:t>
            </a:r>
            <a:r>
              <a:rPr lang="en-US" sz="2000" dirty="0" smtClean="0"/>
              <a:t>chamber geometry and surface </a:t>
            </a:r>
            <a:r>
              <a:rPr lang="en-US" sz="2000" dirty="0" smtClean="0"/>
              <a:t>treatment</a:t>
            </a:r>
          </a:p>
          <a:p>
            <a:pPr lvl="2"/>
            <a:r>
              <a:rPr lang="en-US" sz="2000" dirty="0"/>
              <a:t>Beam energy, current and bunch </a:t>
            </a:r>
            <a:r>
              <a:rPr lang="en-US" sz="2000" dirty="0" smtClean="0"/>
              <a:t>configuration</a:t>
            </a:r>
            <a:endParaRPr lang="en-US" sz="2000" dirty="0" smtClean="0"/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(Retarding field analyzers, shielded pickups, TE wave)</a:t>
            </a:r>
          </a:p>
          <a:p>
            <a:pPr marL="514350" indent="-457200"/>
            <a:r>
              <a:rPr lang="en-US" sz="2800" dirty="0" smtClean="0"/>
              <a:t>And the third (material properties ?)</a:t>
            </a:r>
          </a:p>
          <a:p>
            <a:pPr marL="914400" lvl="1" indent="-457200"/>
            <a:r>
              <a:rPr lang="en-US" sz="2400" dirty="0" smtClean="0"/>
              <a:t>Detectors that can provide temporal information about the growth and decay of the cloud</a:t>
            </a:r>
          </a:p>
          <a:p>
            <a:pPr marL="457200" lvl="1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( Shielded pickups and time resolving RFAs)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Questions 2-3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 4 – Extrapolation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CesrTA Program Review - Introduction</a:t>
            </a:r>
            <a:endParaRPr lang="en-US"/>
          </a:p>
        </p:txBody>
      </p:sp>
      <p:pic>
        <p:nvPicPr>
          <p:cNvPr id="7" name="Picture 6" descr="ecloudsch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1055687"/>
            <a:ext cx="6683375" cy="244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2"/>
          <p:cNvSpPr>
            <a:spLocks noGrp="1"/>
          </p:cNvSpPr>
          <p:nvPr/>
        </p:nvSpPr>
        <p:spPr>
          <a:xfrm>
            <a:off x="762000" y="3919199"/>
            <a:ext cx="8229600" cy="22530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kern="1200" dirty="0" smtClean="0"/>
              <a:t>Synchrotron radiation photons strike chamber walls emitting photo-electrons. </a:t>
            </a:r>
          </a:p>
          <a:p>
            <a:r>
              <a:rPr lang="en-US" sz="2400" kern="1200" dirty="0" smtClean="0"/>
              <a:t>Electrons are accelerated by the circulating positron bunches into the opposite wall, producing </a:t>
            </a:r>
            <a:r>
              <a:rPr lang="en-US" sz="2400" kern="1200" dirty="0" err="1" smtClean="0"/>
              <a:t>secondaries</a:t>
            </a:r>
            <a:endParaRPr lang="en-US" sz="2400" kern="1200" dirty="0" smtClean="0"/>
          </a:p>
          <a:p>
            <a:r>
              <a:rPr lang="en-US" sz="2400" i="1" kern="1200" dirty="0" smtClean="0">
                <a:solidFill>
                  <a:srgbClr val="3366FF"/>
                </a:solidFill>
              </a:rPr>
              <a:t>Interaction of the positron </a:t>
            </a:r>
            <a:r>
              <a:rPr lang="en-US" sz="2400" i="1" dirty="0">
                <a:solidFill>
                  <a:srgbClr val="3366FF"/>
                </a:solidFill>
              </a:rPr>
              <a:t>beam </a:t>
            </a:r>
            <a:r>
              <a:rPr lang="en-US" sz="2400" i="1" dirty="0" smtClean="0">
                <a:solidFill>
                  <a:srgbClr val="3366FF"/>
                </a:solidFill>
              </a:rPr>
              <a:t>with the accumulating cloud generates </a:t>
            </a:r>
            <a:r>
              <a:rPr lang="en-US" sz="2400" i="1" kern="1200" dirty="0" smtClean="0">
                <a:solidFill>
                  <a:srgbClr val="3366FF"/>
                </a:solidFill>
              </a:rPr>
              <a:t>instabilities and dilutes vertical </a:t>
            </a:r>
            <a:r>
              <a:rPr lang="en-US" sz="2400" i="1" kern="1200" dirty="0" err="1" smtClean="0">
                <a:solidFill>
                  <a:srgbClr val="3366FF"/>
                </a:solidFill>
              </a:rPr>
              <a:t>emittance</a:t>
            </a:r>
            <a:endParaRPr lang="en-US" sz="2400" i="1" kern="1200" dirty="0">
              <a:solidFill>
                <a:srgbClr val="3366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1091" y="785091"/>
            <a:ext cx="2203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Electron Cloud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1805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Physics of the electron cloud is incorporated into models</a:t>
            </a:r>
          </a:p>
          <a:p>
            <a:pPr lvl="1"/>
            <a:r>
              <a:rPr lang="en-US" sz="2400" dirty="0" smtClean="0"/>
              <a:t>The “Complete” model includes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Emission </a:t>
            </a:r>
            <a:r>
              <a:rPr lang="en-US" sz="1800" dirty="0"/>
              <a:t>of </a:t>
            </a:r>
            <a:r>
              <a:rPr lang="en-US" sz="1800" dirty="0" smtClean="0"/>
              <a:t>photons from circulating positrons 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Tracking of </a:t>
            </a:r>
            <a:r>
              <a:rPr lang="en-US" sz="1800" dirty="0"/>
              <a:t>photons </a:t>
            </a:r>
            <a:r>
              <a:rPr lang="en-US" sz="1800" dirty="0" smtClean="0"/>
              <a:t>to the </a:t>
            </a:r>
            <a:r>
              <a:rPr lang="en-US" sz="1800" dirty="0"/>
              <a:t>vacuum </a:t>
            </a:r>
            <a:r>
              <a:rPr lang="en-US" sz="1800" dirty="0" smtClean="0"/>
              <a:t>chamber. </a:t>
            </a:r>
            <a:r>
              <a:rPr lang="en-US" sz="1800" dirty="0"/>
              <a:t>G</a:t>
            </a:r>
            <a:r>
              <a:rPr lang="en-US" sz="1800" dirty="0" smtClean="0"/>
              <a:t>eneration of </a:t>
            </a:r>
            <a:r>
              <a:rPr lang="en-US" sz="1800" dirty="0"/>
              <a:t>a photoelectron, or a</a:t>
            </a:r>
            <a:r>
              <a:rPr lang="en-US" sz="1800" dirty="0" smtClean="0"/>
              <a:t> reflection. If reflected continue tracking.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Simulation of </a:t>
            </a:r>
            <a:r>
              <a:rPr lang="en-US" sz="1800" dirty="0"/>
              <a:t>the emission of photoelectrons at the photon-wall </a:t>
            </a:r>
            <a:r>
              <a:rPr lang="en-US" sz="1800" dirty="0" smtClean="0"/>
              <a:t>absorption point.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Evaluation of forces </a:t>
            </a:r>
            <a:r>
              <a:rPr lang="en-US" sz="1800" dirty="0"/>
              <a:t>that act on the electrons (from the beam, space-charge and external fields)</a:t>
            </a:r>
            <a:r>
              <a:rPr lang="en-US" sz="1800" dirty="0" smtClean="0"/>
              <a:t>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Application of forces </a:t>
            </a:r>
            <a:r>
              <a:rPr lang="en-US" sz="1800" dirty="0"/>
              <a:t>to the electrons and </a:t>
            </a:r>
            <a:r>
              <a:rPr lang="en-US" sz="1800" dirty="0" smtClean="0"/>
              <a:t>propagation of electron trajectories.</a:t>
            </a:r>
          </a:p>
          <a:p>
            <a:pPr>
              <a:buFont typeface="+mj-lt"/>
              <a:buAutoNum type="arabicPeriod"/>
            </a:pPr>
            <a:r>
              <a:rPr lang="en-US" sz="1800" dirty="0" smtClean="0"/>
              <a:t>Simulation of secondary emission </a:t>
            </a:r>
            <a:r>
              <a:rPr lang="en-US" sz="1800" dirty="0"/>
              <a:t>as the electrons hit the walls of the chamber</a:t>
            </a:r>
            <a:r>
              <a:rPr lang="en-US" sz="1800" dirty="0" smtClean="0"/>
              <a:t>.</a:t>
            </a:r>
          </a:p>
          <a:p>
            <a:pPr marL="0" indent="0">
              <a:buNone/>
            </a:pPr>
            <a:r>
              <a:rPr lang="en-US" sz="1800" dirty="0"/>
              <a:t> </a:t>
            </a:r>
            <a:r>
              <a:rPr lang="en-US" sz="1800" dirty="0" smtClean="0"/>
              <a:t> Many details are parameterized in the model:</a:t>
            </a:r>
          </a:p>
          <a:p>
            <a:pPr lvl="1"/>
            <a:r>
              <a:rPr lang="en-US" sz="1400" dirty="0" smtClean="0"/>
              <a:t>Dependence of photon </a:t>
            </a:r>
            <a:r>
              <a:rPr lang="en-US" sz="1400" dirty="0"/>
              <a:t>s</a:t>
            </a:r>
            <a:r>
              <a:rPr lang="en-US" sz="1400" dirty="0" smtClean="0"/>
              <a:t>cattering angle on chamber surface (roughness). (Experimental program to verify reflectivity model is underway – Reflectivity collaboration)</a:t>
            </a:r>
          </a:p>
          <a:p>
            <a:pPr lvl="1"/>
            <a:r>
              <a:rPr lang="en-US" sz="1400" dirty="0" smtClean="0"/>
              <a:t>Quantum efficiency, angular and energy distribution of photo-electrons depends on photon energy and chamber surface properties</a:t>
            </a:r>
          </a:p>
          <a:p>
            <a:pPr lvl="1"/>
            <a:r>
              <a:rPr lang="en-US" sz="1400" dirty="0" smtClean="0"/>
              <a:t>Secondary emission depends on primary energy and incident angle as well as surface chemistry</a:t>
            </a:r>
            <a:endParaRPr lang="en-US" sz="1800" dirty="0"/>
          </a:p>
          <a:p>
            <a:r>
              <a:rPr lang="en-US" sz="1800" dirty="0" smtClean="0"/>
              <a:t>Measurements inform the models and constrain the parameters</a:t>
            </a:r>
          </a:p>
          <a:p>
            <a:r>
              <a:rPr lang="en-US" sz="1800" dirty="0" smtClean="0">
                <a:solidFill>
                  <a:srgbClr val="000000"/>
                </a:solidFill>
              </a:rPr>
              <a:t>The models are the basis of the simulations that predict storage ring performance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 – Extrapolation to Other Machines	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483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CESR Conversion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029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9144000" cy="5943600"/>
          </a:xfrm>
        </p:spPr>
        <p:txBody>
          <a:bodyPr/>
          <a:lstStyle/>
          <a:p>
            <a:r>
              <a:rPr lang="en-US" sz="2400" dirty="0" smtClean="0"/>
              <a:t>Reconfigure CESR layout for low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operation</a:t>
            </a:r>
          </a:p>
          <a:p>
            <a:r>
              <a:rPr lang="en-US" sz="2400" dirty="0" smtClean="0"/>
              <a:t>Develop/install instrumentation </a:t>
            </a:r>
            <a:r>
              <a:rPr lang="en-US" sz="2400" dirty="0" smtClean="0"/>
              <a:t>for measuring electron cloud</a:t>
            </a:r>
          </a:p>
          <a:p>
            <a:pPr lvl="1"/>
            <a:r>
              <a:rPr lang="en-US" sz="2000" dirty="0" smtClean="0"/>
              <a:t>Retarding field analyzers, - measurement of local density, spatial and energy distribution of the cloud</a:t>
            </a:r>
          </a:p>
          <a:p>
            <a:pPr lvl="1"/>
            <a:r>
              <a:rPr lang="en-US" sz="2000" dirty="0" smtClean="0"/>
              <a:t>Shielded pickups – local measurement of time evolution of the cloud</a:t>
            </a:r>
            <a:endParaRPr lang="en-US" sz="2000" dirty="0"/>
          </a:p>
          <a:p>
            <a:pPr lvl="1"/>
            <a:r>
              <a:rPr lang="en-US" sz="2000" dirty="0" smtClean="0"/>
              <a:t>TE-wave – semi-local measurement of density</a:t>
            </a:r>
          </a:p>
          <a:p>
            <a:pPr lvl="1"/>
            <a:r>
              <a:rPr lang="en-US" sz="2000" dirty="0" smtClean="0"/>
              <a:t>Bunch dependent tune shifts (global measure of cloud density)</a:t>
            </a:r>
          </a:p>
          <a:p>
            <a:r>
              <a:rPr lang="en-US" sz="2400" dirty="0" smtClean="0"/>
              <a:t>Develop/install instrumentation </a:t>
            </a:r>
            <a:r>
              <a:rPr lang="en-US" sz="2400" dirty="0" smtClean="0"/>
              <a:t>for tuning low </a:t>
            </a:r>
            <a:r>
              <a:rPr lang="en-US" sz="2400" dirty="0" err="1" smtClean="0"/>
              <a:t>emittance</a:t>
            </a:r>
            <a:r>
              <a:rPr lang="en-US" sz="2400" dirty="0" smtClean="0"/>
              <a:t> (correcting β-phase, coupling, dispersion) and measuring effect of cloud on the beam</a:t>
            </a:r>
          </a:p>
          <a:p>
            <a:pPr lvl="1"/>
            <a:r>
              <a:rPr lang="en-US" sz="2000" dirty="0" smtClean="0"/>
              <a:t>High bandwidth/high precision beam position monitors</a:t>
            </a:r>
          </a:p>
          <a:p>
            <a:pPr lvl="1"/>
            <a:r>
              <a:rPr lang="en-US" sz="2000" dirty="0" smtClean="0"/>
              <a:t>Turn by turn/bunch by bunch x-ray beam size monitor (to measure vertical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)</a:t>
            </a:r>
          </a:p>
          <a:p>
            <a:r>
              <a:rPr lang="en-US" sz="2400" dirty="0" smtClean="0"/>
              <a:t>Deploy survey reference grid for routine magnet alignment</a:t>
            </a:r>
            <a:endParaRPr lang="en-US" sz="2400" dirty="0" smtClean="0"/>
          </a:p>
          <a:p>
            <a:r>
              <a:rPr lang="en-US" sz="2400" dirty="0" smtClean="0"/>
              <a:t>Develop/install instrument </a:t>
            </a:r>
            <a:r>
              <a:rPr lang="en-US" sz="2400" dirty="0" smtClean="0"/>
              <a:t>for direct measurement of </a:t>
            </a:r>
            <a:r>
              <a:rPr lang="en-US" sz="2400" dirty="0" smtClean="0"/>
              <a:t>SEY </a:t>
            </a:r>
            <a:r>
              <a:rPr lang="en-US" sz="2400" dirty="0" smtClean="0"/>
              <a:t>of materials in storage ring environment</a:t>
            </a:r>
            <a:endParaRPr lang="en-US" sz="2400" dirty="0" smtClean="0"/>
          </a:p>
          <a:p>
            <a:pPr marL="0" indent="0"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281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2800" dirty="0" smtClean="0"/>
              <a:t>Preserve compatibility with CHESS x-ray operation.</a:t>
            </a:r>
          </a:p>
          <a:p>
            <a:r>
              <a:rPr lang="en-US" sz="2800" dirty="0"/>
              <a:t>T</a:t>
            </a:r>
            <a:r>
              <a:rPr lang="en-US" sz="2800" dirty="0" smtClean="0"/>
              <a:t>ransition from </a:t>
            </a:r>
            <a:r>
              <a:rPr lang="en-US" sz="2800" dirty="0" err="1" smtClean="0"/>
              <a:t>CesrTA</a:t>
            </a:r>
            <a:r>
              <a:rPr lang="en-US" sz="2800" dirty="0" smtClean="0"/>
              <a:t> low </a:t>
            </a:r>
            <a:r>
              <a:rPr lang="en-US" sz="2800" dirty="0" err="1" smtClean="0"/>
              <a:t>emittance</a:t>
            </a:r>
            <a:r>
              <a:rPr lang="en-US" sz="2800" dirty="0" smtClean="0"/>
              <a:t> single beam optics, to CHESS electron/positron configuration must be routine (1-2 hours)</a:t>
            </a:r>
          </a:p>
          <a:p>
            <a:r>
              <a:rPr lang="en-US" sz="2800" dirty="0" smtClean="0"/>
              <a:t>Gate valves suitably deployed to minimize effect on  CESR vacuum and CHESS operation when swapping test chambers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 - constraint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September 11, 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CesrTA Program Review - Introduction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29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srTA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IBS-May-Collaboration</Template>
  <TotalTime>10034</TotalTime>
  <Words>2334</Words>
  <Application>Microsoft Macintosh PowerPoint</Application>
  <PresentationFormat>On-screen Show (4:3)</PresentationFormat>
  <Paragraphs>359</Paragraphs>
  <Slides>39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CesrTA</vt:lpstr>
      <vt:lpstr>Document</vt:lpstr>
      <vt:lpstr>Introduction to CesrTA </vt:lpstr>
      <vt:lpstr>Questions </vt:lpstr>
      <vt:lpstr>Program: Question 1</vt:lpstr>
      <vt:lpstr>Program Questions 2-3 </vt:lpstr>
      <vt:lpstr>Question 4 – Extrapolation </vt:lpstr>
      <vt:lpstr>4 – Extrapolation to Other Machines </vt:lpstr>
      <vt:lpstr>PowerPoint Presentation</vt:lpstr>
      <vt:lpstr>CESR Conversion</vt:lpstr>
      <vt:lpstr>CESR Conversion - constraint</vt:lpstr>
      <vt:lpstr>Low Emittance</vt:lpstr>
      <vt:lpstr>CESR Conversion – Low Emittance Optics</vt:lpstr>
      <vt:lpstr>Low emittance lattice functions</vt:lpstr>
      <vt:lpstr>CESR Conversion</vt:lpstr>
      <vt:lpstr>Damping wigglers</vt:lpstr>
      <vt:lpstr>Precision beam position monitors</vt:lpstr>
      <vt:lpstr>Xray beam size monitor</vt:lpstr>
      <vt:lpstr>Visible light beam size monitor</vt:lpstr>
      <vt:lpstr>Visible light beam size monitor</vt:lpstr>
      <vt:lpstr>Low emittance configuration</vt:lpstr>
      <vt:lpstr>Electron cloud instrumentation</vt:lpstr>
      <vt:lpstr>Retarding field analyzers</vt:lpstr>
      <vt:lpstr>Retarding field analyzers</vt:lpstr>
      <vt:lpstr>Wiggler mitigations</vt:lpstr>
      <vt:lpstr>Shielded pickup</vt:lpstr>
      <vt:lpstr>Experimental region 15W</vt:lpstr>
      <vt:lpstr>Electron Cloud Instrumentation</vt:lpstr>
      <vt:lpstr>Tested Mitigations </vt:lpstr>
      <vt:lpstr>Ecloud model – SEY measurement</vt:lpstr>
      <vt:lpstr>L3 instrumentation</vt:lpstr>
      <vt:lpstr>ILC positron damping ring</vt:lpstr>
      <vt:lpstr>Beyond electron cloud</vt:lpstr>
      <vt:lpstr>Machine Studies TIme</vt:lpstr>
      <vt:lpstr>Today’s Agenda</vt:lpstr>
      <vt:lpstr>End</vt:lpstr>
      <vt:lpstr>Low Emittance Optics</vt:lpstr>
      <vt:lpstr>CesrTA Program Goals</vt:lpstr>
      <vt:lpstr>PowerPoint Presentation</vt:lpstr>
      <vt:lpstr>PowerPoint Presentation</vt:lpstr>
      <vt:lpstr>Introduction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Horizontal Emittance in the Presense of x-z coupling</dc:title>
  <dc:creator>Michael</dc:creator>
  <cp:lastModifiedBy>David Rubin</cp:lastModifiedBy>
  <cp:revision>188</cp:revision>
  <dcterms:created xsi:type="dcterms:W3CDTF">2006-08-16T00:00:00Z</dcterms:created>
  <dcterms:modified xsi:type="dcterms:W3CDTF">2012-09-11T11:38:47Z</dcterms:modified>
</cp:coreProperties>
</file>