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73" r:id="rId2"/>
    <p:sldId id="267" r:id="rId3"/>
    <p:sldId id="279" r:id="rId4"/>
    <p:sldId id="280" r:id="rId5"/>
    <p:sldId id="281" r:id="rId6"/>
    <p:sldId id="282" r:id="rId7"/>
    <p:sldId id="285" r:id="rId8"/>
    <p:sldId id="283" r:id="rId9"/>
    <p:sldId id="286" r:id="rId10"/>
    <p:sldId id="284" r:id="rId11"/>
    <p:sldId id="287" r:id="rId12"/>
    <p:sldId id="260" r:id="rId13"/>
    <p:sldId id="274" r:id="rId14"/>
    <p:sldId id="266" r:id="rId15"/>
    <p:sldId id="258" r:id="rId16"/>
    <p:sldId id="277" r:id="rId17"/>
    <p:sldId id="278" r:id="rId18"/>
    <p:sldId id="264" r:id="rId19"/>
    <p:sldId id="263" r:id="rId20"/>
    <p:sldId id="259" r:id="rId21"/>
    <p:sldId id="257" r:id="rId22"/>
    <p:sldId id="265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48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B7DA0-2718-C140-8A5C-84994DEA57AE}" type="datetimeFigureOut">
              <a:rPr lang="en-US" smtClean="0"/>
              <a:t>5/15/13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0469A1-F64A-9740-BECC-E4636ABE1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711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A5C1AC-6504-6D40-B91F-50A909757543}" type="datetimeFigureOut">
              <a:rPr lang="en-US" smtClean="0"/>
              <a:t>5/15/13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0F180-FC71-9347-B7AE-F5291CB7B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961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16,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D051-0302-964D-AF0D-92D9E665E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6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16,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D051-0302-964D-AF0D-92D9E665E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34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16,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D051-0302-964D-AF0D-92D9E665E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97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16,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D051-0302-964D-AF0D-92D9E665E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75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16,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D051-0302-964D-AF0D-92D9E665E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19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16,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D051-0302-964D-AF0D-92D9E665E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53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16,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D051-0302-964D-AF0D-92D9E665E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026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16,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D051-0302-964D-AF0D-92D9E665E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0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16,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D051-0302-964D-AF0D-92D9E665E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482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16,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D051-0302-964D-AF0D-92D9E665E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264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16,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D051-0302-964D-AF0D-92D9E665E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732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May 16,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0D051-0302-964D-AF0D-92D9E665E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21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7900" y="1587500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Phase space matching through injection channel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177513" y="3327400"/>
            <a:ext cx="19249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D. Rubin</a:t>
            </a:r>
          </a:p>
          <a:p>
            <a:pPr algn="ctr"/>
            <a:r>
              <a:rPr lang="en-US" sz="2400" dirty="0" smtClean="0"/>
              <a:t>April 11, 2013</a:t>
            </a:r>
            <a:endParaRPr lang="en-US" sz="24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16,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D051-0302-964D-AF0D-92D9E665EC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7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16,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D051-0302-964D-AF0D-92D9E665EC2D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 descr="beta_eta_inj_4quads_wzengmap.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76400" y="-331932"/>
            <a:ext cx="529936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0238" y="5867400"/>
            <a:ext cx="8356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Propagate forward through beam line </a:t>
            </a:r>
            <a:r>
              <a:rPr lang="en-US" dirty="0" err="1" smtClean="0"/>
              <a:t>quadrupoles</a:t>
            </a:r>
            <a:r>
              <a:rPr lang="en-US" dirty="0" smtClean="0"/>
              <a:t>, </a:t>
            </a:r>
            <a:r>
              <a:rPr lang="en-US" dirty="0" err="1" smtClean="0"/>
              <a:t>backleg</a:t>
            </a:r>
            <a:r>
              <a:rPr lang="en-US" dirty="0" smtClean="0"/>
              <a:t> iron, inflector and into ring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97082" y="5499100"/>
            <a:ext cx="2912918" cy="12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29100" y="5314434"/>
            <a:ext cx="2509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travels left to right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159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16,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D051-0302-964D-AF0D-92D9E665EC2D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 descr="beta_eta_size.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98600" y="-127000"/>
            <a:ext cx="529936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0238" y="5697682"/>
            <a:ext cx="8356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Propagate forward through beam line </a:t>
            </a:r>
            <a:r>
              <a:rPr lang="en-US" dirty="0" err="1" smtClean="0"/>
              <a:t>quadrupoles</a:t>
            </a:r>
            <a:r>
              <a:rPr lang="en-US" dirty="0" smtClean="0"/>
              <a:t>, </a:t>
            </a:r>
            <a:r>
              <a:rPr lang="en-US" dirty="0" err="1" smtClean="0"/>
              <a:t>backleg</a:t>
            </a:r>
            <a:r>
              <a:rPr lang="en-US" dirty="0" smtClean="0"/>
              <a:t> iron, inflector and into ring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13000" y="342900"/>
            <a:ext cx="2698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σ</a:t>
            </a:r>
            <a:r>
              <a:rPr lang="en-US" dirty="0" smtClean="0"/>
              <a:t> = [β</a:t>
            </a:r>
            <a:r>
              <a:rPr lang="en-US" dirty="0" err="1" smtClean="0"/>
              <a:t>ε</a:t>
            </a:r>
            <a:r>
              <a:rPr lang="en-US" dirty="0" smtClean="0"/>
              <a:t> + (</a:t>
            </a:r>
            <a:r>
              <a:rPr lang="en-US" dirty="0" err="1" smtClean="0"/>
              <a:t>ηδ</a:t>
            </a:r>
            <a:r>
              <a:rPr lang="en-US" dirty="0" smtClean="0"/>
              <a:t>)</a:t>
            </a:r>
            <a:r>
              <a:rPr lang="en-US" baseline="30000" dirty="0" smtClean="0"/>
              <a:t>2</a:t>
            </a:r>
            <a:r>
              <a:rPr lang="en-US" dirty="0" smtClean="0"/>
              <a:t>]</a:t>
            </a:r>
            <a:r>
              <a:rPr lang="en-US" baseline="30000" dirty="0" smtClean="0"/>
              <a:t>1/2</a:t>
            </a:r>
          </a:p>
          <a:p>
            <a:r>
              <a:rPr lang="en-US" dirty="0" err="1" smtClean="0"/>
              <a:t>ε</a:t>
            </a:r>
            <a:r>
              <a:rPr lang="en-US" dirty="0" smtClean="0"/>
              <a:t> = 40 mm-</a:t>
            </a:r>
            <a:r>
              <a:rPr lang="en-US" dirty="0" err="1" smtClean="0"/>
              <a:t>mrad</a:t>
            </a:r>
            <a:r>
              <a:rPr lang="en-US" dirty="0" smtClean="0"/>
              <a:t>,  </a:t>
            </a:r>
            <a:r>
              <a:rPr lang="en-US" dirty="0" err="1" smtClean="0"/>
              <a:t>δ</a:t>
            </a:r>
            <a:r>
              <a:rPr lang="en-US" dirty="0"/>
              <a:t> </a:t>
            </a:r>
            <a:r>
              <a:rPr lang="en-US" dirty="0" smtClean="0"/>
              <a:t>= 0.5%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57994" y="4533900"/>
            <a:ext cx="366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Q1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66701" y="3797300"/>
            <a:ext cx="172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Q1 requires large aperture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929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flecto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1104900"/>
            <a:ext cx="8102600" cy="48006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16,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D051-0302-964D-AF0D-92D9E665EC2D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74700" y="406400"/>
            <a:ext cx="7436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do </a:t>
            </a:r>
            <a:r>
              <a:rPr lang="en-US" dirty="0" err="1" smtClean="0"/>
              <a:t>twiss</a:t>
            </a:r>
            <a:r>
              <a:rPr lang="en-US" dirty="0" smtClean="0"/>
              <a:t> parameters propagate through iron, cryostat, inflector into 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244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16,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D051-0302-964D-AF0D-92D9E665EC2D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 descr="d19-m-4337-5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0"/>
            <a:ext cx="89540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54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16, 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D051-0302-964D-AF0D-92D9E665EC2D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365500" y="5854700"/>
            <a:ext cx="4809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Effective gradient      G ≈ (1+cos(63.9))/2 (</a:t>
            </a:r>
            <a:r>
              <a:rPr lang="en-US" dirty="0" err="1" smtClean="0"/>
              <a:t>ΔB</a:t>
            </a:r>
            <a:r>
              <a:rPr lang="en-US" baseline="-25000" dirty="0" err="1" smtClean="0"/>
              <a:t>y</a:t>
            </a:r>
            <a:r>
              <a:rPr lang="en-US" dirty="0" smtClean="0"/>
              <a:t>/ΔR)</a:t>
            </a:r>
            <a:endParaRPr lang="en-US" dirty="0"/>
          </a:p>
        </p:txBody>
      </p:sp>
      <p:pic>
        <p:nvPicPr>
          <p:cNvPr id="13" name="Picture 12" descr="nathans_injec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59" y="649064"/>
            <a:ext cx="7243541" cy="4430936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H="1">
            <a:off x="1244600" y="1638300"/>
            <a:ext cx="2692400" cy="4953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17211" y="1446768"/>
            <a:ext cx="990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63.9 </a:t>
            </a:r>
            <a:r>
              <a:rPr lang="en-US" dirty="0" err="1" smtClean="0"/>
              <a:t>deg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914400" y="1168400"/>
            <a:ext cx="736600" cy="2783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914400" y="1816100"/>
            <a:ext cx="901700" cy="139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112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ta_eta-r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00" y="539750"/>
            <a:ext cx="8176559" cy="631825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16,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D051-0302-964D-AF0D-92D9E665EC2D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50900" y="482600"/>
            <a:ext cx="6201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Twiss</a:t>
            </a:r>
            <a:r>
              <a:rPr lang="en-US" dirty="0" smtClean="0"/>
              <a:t> parameters (A-matrix) is chosen to be single valued in 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1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16,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D051-0302-964D-AF0D-92D9E665EC2D}" type="slidenum">
              <a:rPr lang="en-US" smtClean="0"/>
              <a:t>16</a:t>
            </a:fld>
            <a:endParaRPr lang="en-US"/>
          </a:p>
        </p:txBody>
      </p:sp>
      <p:pic>
        <p:nvPicPr>
          <p:cNvPr id="15" name="Picture 14" descr="beta_eta_throughir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0"/>
            <a:ext cx="8875059" cy="685800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>
            <a:off x="4343400" y="3606800"/>
            <a:ext cx="2311400" cy="381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1905000" y="3644900"/>
            <a:ext cx="24384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813300" y="3237468"/>
            <a:ext cx="1044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turn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755900" y="3237468"/>
            <a:ext cx="1320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Second turn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172200" y="5987018"/>
            <a:ext cx="1850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Hole through iron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6921500" y="5511800"/>
            <a:ext cx="12700" cy="4752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5400" y="63500"/>
            <a:ext cx="9150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β</a:t>
            </a:r>
            <a:r>
              <a:rPr lang="en-US" dirty="0" smtClean="0"/>
              <a:t>,α at s=0 are chosen so that 40mm-mrad beam fits through inflector aperture.</a:t>
            </a:r>
          </a:p>
          <a:p>
            <a:r>
              <a:rPr lang="en-US" dirty="0" smtClean="0"/>
              <a:t>Quads upstream of iron (F-quads and D-quads) optimized to achieve reasonable values at 120m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4300" y="5987534"/>
            <a:ext cx="4100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(Energy aperture has not been </a:t>
            </a:r>
            <a:r>
              <a:rPr lang="en-US" dirty="0" smtClean="0"/>
              <a:t>optimized)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713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16,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D051-0302-964D-AF0D-92D9E665EC2D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62200" y="1409700"/>
            <a:ext cx="6146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Conclusion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There will significant horizontal defocusing in dipole fringe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Better estimate of effective gradient will be determined from OPERA calculation of B-field along injection channel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Place focusing </a:t>
            </a:r>
            <a:r>
              <a:rPr lang="en-US" dirty="0" err="1" smtClean="0"/>
              <a:t>quadrupole</a:t>
            </a:r>
            <a:r>
              <a:rPr lang="en-US" dirty="0" smtClean="0"/>
              <a:t> in the injection line as close to the iron as possible in order to most effectively compensate fringe defocusing</a:t>
            </a:r>
          </a:p>
        </p:txBody>
      </p:sp>
    </p:spTree>
    <p:extLst>
      <p:ext uri="{BB962C8B-B14F-4D97-AF65-F5344CB8AC3E}">
        <p14:creationId xmlns:p14="http://schemas.microsoft.com/office/powerpoint/2010/main" val="1015643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ta_eta-zerofrin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53787"/>
            <a:ext cx="7770159" cy="6004213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16,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D051-0302-964D-AF0D-92D9E665EC2D}" type="slidenum">
              <a:rPr lang="en-US" smtClean="0"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7400" y="241300"/>
            <a:ext cx="72533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Suppose we choose β</a:t>
            </a:r>
            <a:r>
              <a:rPr lang="en-US" baseline="-25000" dirty="0" smtClean="0"/>
              <a:t>x</a:t>
            </a:r>
            <a:r>
              <a:rPr lang="en-US" dirty="0" smtClean="0"/>
              <a:t>  β</a:t>
            </a:r>
            <a:r>
              <a:rPr lang="en-US" baseline="-25000" dirty="0" smtClean="0"/>
              <a:t>y  </a:t>
            </a:r>
            <a:r>
              <a:rPr lang="en-US" dirty="0" smtClean="0"/>
              <a:t>at upstream end of inflector so that 40 mm-</a:t>
            </a:r>
            <a:r>
              <a:rPr lang="en-US" dirty="0" err="1" smtClean="0"/>
              <a:t>mrad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so that most of the beam fits through the inflector aperture</a:t>
            </a:r>
          </a:p>
          <a:p>
            <a:r>
              <a:rPr lang="en-US" dirty="0" smtClean="0"/>
              <a:t>(Assuming</a:t>
            </a:r>
            <a:r>
              <a:rPr lang="en-US" i="1" dirty="0" smtClean="0"/>
              <a:t> ideal </a:t>
            </a:r>
            <a:r>
              <a:rPr lang="en-US" dirty="0" smtClean="0"/>
              <a:t>inflector:  zero field, opened ends)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404473" y="5809734"/>
            <a:ext cx="4310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152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el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292100"/>
            <a:ext cx="8039100" cy="62611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16,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D051-0302-964D-AF0D-92D9E665EC2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88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16,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D051-0302-964D-AF0D-92D9E665EC2D}" type="slidenum">
              <a:rPr lang="en-US" smtClean="0"/>
              <a:t>2</a:t>
            </a:fld>
            <a:endParaRPr lang="en-US"/>
          </a:p>
        </p:txBody>
      </p:sp>
      <p:pic>
        <p:nvPicPr>
          <p:cNvPr id="16" name="Picture 15" descr="nathans_field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"/>
            <a:ext cx="9144000" cy="615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71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gnet_d19-m-3195-5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24" y="300816"/>
            <a:ext cx="8151905" cy="629604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16,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D051-0302-964D-AF0D-92D9E665EC2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39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ta_eta-frin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0" y="853786"/>
            <a:ext cx="7770159" cy="600421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16,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D051-0302-964D-AF0D-92D9E665EC2D}" type="slidenum">
              <a:rPr lang="en-US" smtClean="0"/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0500" y="444500"/>
            <a:ext cx="8865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Propagate backwards once around ring (cc) and then through fringe with gradient 3.625 T/m</a:t>
            </a:r>
          </a:p>
          <a:p>
            <a:r>
              <a:rPr lang="en-US" dirty="0"/>
              <a:t> </a:t>
            </a:r>
            <a:r>
              <a:rPr lang="en-US" dirty="0" smtClean="0"/>
              <a:t> The effective focusing is </a:t>
            </a:r>
            <a:r>
              <a:rPr lang="en-US" i="1" dirty="0" smtClean="0"/>
              <a:t>very strong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29275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ta_eta-injectin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236518"/>
            <a:ext cx="7274859" cy="5621482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16,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D051-0302-964D-AF0D-92D9E665EC2D}" type="slidenum">
              <a:rPr lang="en-US" smtClean="0"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23900" y="406400"/>
            <a:ext cx="75034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the other direction:</a:t>
            </a:r>
          </a:p>
          <a:p>
            <a:r>
              <a:rPr lang="en-US" dirty="0" smtClean="0"/>
              <a:t>Use the same β</a:t>
            </a:r>
            <a:r>
              <a:rPr lang="en-US" baseline="-25000" dirty="0" smtClean="0"/>
              <a:t>x</a:t>
            </a:r>
            <a:r>
              <a:rPr lang="en-US" dirty="0" smtClean="0"/>
              <a:t> β</a:t>
            </a:r>
            <a:r>
              <a:rPr lang="en-US" baseline="-25000" dirty="0" smtClean="0"/>
              <a:t>y</a:t>
            </a:r>
            <a:r>
              <a:rPr lang="en-US" dirty="0" smtClean="0"/>
              <a:t> that got beam through </a:t>
            </a:r>
            <a:r>
              <a:rPr lang="en-US" i="1" dirty="0" smtClean="0"/>
              <a:t>idea</a:t>
            </a:r>
            <a:r>
              <a:rPr lang="en-US" dirty="0" smtClean="0"/>
              <a:t>l inflector but this time include focusing of fringe.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816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16,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D051-0302-964D-AF0D-92D9E665EC2D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 descr="WuzengFields.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17700" y="0"/>
            <a:ext cx="529936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35500" y="5722050"/>
            <a:ext cx="71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Z[cm]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851400" y="5486400"/>
            <a:ext cx="304800" cy="508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0477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16,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D051-0302-964D-AF0D-92D9E665EC2D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 descr="WuzengFields_Inflector.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17700" y="0"/>
            <a:ext cx="5299364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02200" y="5435600"/>
            <a:ext cx="2540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709138" y="5378118"/>
            <a:ext cx="71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Z[cm]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051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16,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D051-0302-964D-AF0D-92D9E665EC2D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 descr="WuzengPlusSquareInflector.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17700" y="0"/>
            <a:ext cx="5299364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26000" y="5435600"/>
            <a:ext cx="393700" cy="5080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35500" y="5448300"/>
            <a:ext cx="71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Z[cm]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986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16,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D051-0302-964D-AF0D-92D9E665EC2D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 descr="TransversePosition.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03366" y="344819"/>
            <a:ext cx="5804480" cy="751168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2590800" y="2717800"/>
            <a:ext cx="1917700" cy="0"/>
          </a:xfrm>
          <a:prstGeom prst="line">
            <a:avLst/>
          </a:prstGeom>
          <a:ln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352800" y="2717800"/>
            <a:ext cx="901700" cy="1181100"/>
          </a:xfrm>
          <a:prstGeom prst="line">
            <a:avLst/>
          </a:prstGeom>
          <a:ln>
            <a:solidFill>
              <a:srgbClr val="0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675480" y="2753836"/>
            <a:ext cx="1158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 0.86 </a:t>
            </a:r>
            <a:r>
              <a:rPr lang="en-US" dirty="0" err="1" smtClean="0"/>
              <a:t>deg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H="1" flipV="1">
            <a:off x="4978400" y="2146300"/>
            <a:ext cx="12700" cy="72390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18960" y="406400"/>
            <a:ext cx="973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inflector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5080144" y="775732"/>
            <a:ext cx="939656" cy="15610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85900" y="723900"/>
            <a:ext cx="41274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Track through iron, </a:t>
            </a:r>
            <a:r>
              <a:rPr lang="en-US" dirty="0" err="1" smtClean="0"/>
              <a:t>cyrostat</a:t>
            </a:r>
            <a:r>
              <a:rPr lang="en-US" dirty="0" smtClean="0"/>
              <a:t>, inflector</a:t>
            </a:r>
          </a:p>
          <a:p>
            <a:r>
              <a:rPr lang="en-US" dirty="0" smtClean="0"/>
              <a:t>Construct transfer matrix about trajectory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46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16,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D051-0302-964D-AF0D-92D9E665EC2D}" type="slidenum">
              <a:rPr lang="en-US" smtClean="0"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1443841"/>
            <a:ext cx="77089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Transfer Matrix : Kick  [Matrix </a:t>
            </a:r>
            <a:r>
              <a:rPr lang="en-US" dirty="0" err="1"/>
              <a:t>symplectic</a:t>
            </a:r>
            <a:r>
              <a:rPr lang="en-US" dirty="0"/>
              <a:t> error:   1.185E-02]</a:t>
            </a:r>
          </a:p>
          <a:p>
            <a:r>
              <a:rPr lang="en-US" dirty="0"/>
              <a:t>    1.61951   5.68287  -0.10265  -0.12099   0.00032   0.02890  </a:t>
            </a:r>
            <a:r>
              <a:rPr lang="en-US" dirty="0" smtClean="0"/>
              <a:t>  </a:t>
            </a:r>
            <a:r>
              <a:rPr lang="en-US" dirty="0"/>
              <a:t>:  -2.820E-02</a:t>
            </a:r>
          </a:p>
          <a:p>
            <a:r>
              <a:rPr lang="en-US" dirty="0"/>
              <a:t>    0.29750   1.65985  -0.03583  -0.05500   0.00025   0.00047  </a:t>
            </a:r>
            <a:r>
              <a:rPr lang="en-US" dirty="0" smtClean="0"/>
              <a:t>  </a:t>
            </a:r>
            <a:r>
              <a:rPr lang="en-US" dirty="0"/>
              <a:t>:  -1.318E-02</a:t>
            </a:r>
          </a:p>
          <a:p>
            <a:r>
              <a:rPr lang="en-US" dirty="0"/>
              <a:t>   -0.08510  -0.05582   0.44649   3.19115  -0.00014   0.00884  </a:t>
            </a:r>
            <a:r>
              <a:rPr lang="en-US" dirty="0" smtClean="0"/>
              <a:t>  </a:t>
            </a:r>
            <a:r>
              <a:rPr lang="en-US" dirty="0"/>
              <a:t>:  -9.206E-03</a:t>
            </a:r>
          </a:p>
          <a:p>
            <a:r>
              <a:rPr lang="en-US" dirty="0"/>
              <a:t>   -0.02370  -0.04136  -0.25378   0.40416  -0.00010  -0.00031   :  -5.138E-03</a:t>
            </a:r>
          </a:p>
          <a:p>
            <a:r>
              <a:rPr lang="en-US" dirty="0"/>
              <a:t>    0.00776   0.04529  -0.00296   0.00323   1.00000   0.00046   </a:t>
            </a:r>
            <a:r>
              <a:rPr lang="en-US" dirty="0" smtClean="0"/>
              <a:t>  :  </a:t>
            </a:r>
            <a:r>
              <a:rPr lang="en-US" dirty="0"/>
              <a:t>-4.947E-13</a:t>
            </a:r>
          </a:p>
          <a:p>
            <a:r>
              <a:rPr lang="en-US" dirty="0"/>
              <a:t>    0.00000   0.00000   0.00000   0.00000   0.00000   1.00000  </a:t>
            </a:r>
            <a:r>
              <a:rPr lang="en-US" dirty="0" smtClean="0"/>
              <a:t>   </a:t>
            </a:r>
            <a:r>
              <a:rPr lang="en-US" dirty="0"/>
              <a:t>:   0.000E+00</a:t>
            </a:r>
          </a:p>
        </p:txBody>
      </p:sp>
      <p:pic>
        <p:nvPicPr>
          <p:cNvPr id="6" name="Picture 5" descr="equation3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102100"/>
            <a:ext cx="1219200" cy="18381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68400" y="3803134"/>
            <a:ext cx="6211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6X6 transfer matrix propagates the 6-d phase space vector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06500" y="520700"/>
            <a:ext cx="4624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Transfer matrix through iron, cryostat, inflector</a:t>
            </a:r>
          </a:p>
          <a:p>
            <a:r>
              <a:rPr lang="en-US" dirty="0" smtClean="0"/>
              <a:t>Total length = 4.39m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587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16,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D051-0302-964D-AF0D-92D9E665EC2D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 descr="E821beamlin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29427" y="469900"/>
            <a:ext cx="700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 821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2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May 16,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D. Rubin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0D051-0302-964D-AF0D-92D9E665EC2D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4" descr="beta_eta_inj.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4518" y="277668"/>
            <a:ext cx="5299364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32000" y="172134"/>
            <a:ext cx="42428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 mm-</a:t>
            </a:r>
            <a:r>
              <a:rPr lang="en-US" dirty="0" err="1" smtClean="0"/>
              <a:t>mrad</a:t>
            </a:r>
            <a:r>
              <a:rPr lang="en-US" dirty="0" smtClean="0"/>
              <a:t> beam clears inflector if at exit</a:t>
            </a:r>
          </a:p>
          <a:p>
            <a:r>
              <a:rPr lang="el-GR" dirty="0" smtClean="0"/>
              <a:t>β</a:t>
            </a:r>
            <a:r>
              <a:rPr lang="en-US" baseline="-25000" dirty="0" smtClean="0"/>
              <a:t>x</a:t>
            </a:r>
            <a:r>
              <a:rPr lang="en-US" dirty="0" smtClean="0"/>
              <a:t>=2.45, α</a:t>
            </a:r>
            <a:r>
              <a:rPr lang="en-US" baseline="-25000" dirty="0" smtClean="0"/>
              <a:t>x</a:t>
            </a:r>
            <a:r>
              <a:rPr lang="en-US" dirty="0" smtClean="0"/>
              <a:t>= -0.41, β</a:t>
            </a:r>
            <a:r>
              <a:rPr lang="en-US" baseline="-25000" dirty="0" smtClean="0"/>
              <a:t>y</a:t>
            </a:r>
            <a:r>
              <a:rPr lang="en-US" dirty="0" smtClean="0"/>
              <a:t>=19.1, α</a:t>
            </a:r>
            <a:r>
              <a:rPr lang="en-US" baseline="-25000" dirty="0" smtClean="0"/>
              <a:t>y</a:t>
            </a:r>
            <a:r>
              <a:rPr lang="en-US" dirty="0" smtClean="0"/>
              <a:t>= 0.045</a:t>
            </a:r>
          </a:p>
          <a:p>
            <a:endParaRPr lang="en-US" dirty="0"/>
          </a:p>
          <a:p>
            <a:r>
              <a:rPr lang="en-US" dirty="0" err="1" smtClean="0"/>
              <a:t>σ</a:t>
            </a:r>
            <a:r>
              <a:rPr lang="en-US" baseline="-25000" dirty="0" err="1" smtClean="0"/>
              <a:t>E</a:t>
            </a:r>
            <a:r>
              <a:rPr lang="en-US" dirty="0" smtClean="0"/>
              <a:t>/E = 0.15% clears inflector if at exit</a:t>
            </a:r>
          </a:p>
          <a:p>
            <a:r>
              <a:rPr lang="en-US" dirty="0" err="1" smtClean="0"/>
              <a:t>η</a:t>
            </a:r>
            <a:r>
              <a:rPr lang="en-US" dirty="0" smtClean="0"/>
              <a:t>= 7.96, </a:t>
            </a:r>
            <a:r>
              <a:rPr lang="en-US" dirty="0" err="1" smtClean="0"/>
              <a:t>η</a:t>
            </a:r>
            <a:r>
              <a:rPr lang="en-US" dirty="0" smtClean="0"/>
              <a:t>’=0.057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0700" y="5710019"/>
            <a:ext cx="848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Propagate backwards from downstream end of inflector through </a:t>
            </a:r>
            <a:r>
              <a:rPr lang="en-US" dirty="0" err="1" smtClean="0"/>
              <a:t>backleg</a:t>
            </a:r>
            <a:r>
              <a:rPr lang="en-US" dirty="0" smtClean="0"/>
              <a:t> iron and through beam line </a:t>
            </a:r>
            <a:r>
              <a:rPr lang="en-US" dirty="0" err="1" smtClean="0"/>
              <a:t>quadrupoles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40500" y="2273300"/>
            <a:ext cx="22859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Quadrupoles</a:t>
            </a:r>
            <a:r>
              <a:rPr lang="en-US" dirty="0" smtClean="0"/>
              <a:t> optimized to minimize</a:t>
            </a:r>
          </a:p>
          <a:p>
            <a:r>
              <a:rPr lang="en-US" dirty="0" smtClean="0"/>
              <a:t>α,</a:t>
            </a:r>
            <a:r>
              <a:rPr lang="en-US" dirty="0" err="1" smtClean="0"/>
              <a:t>η</a:t>
            </a:r>
            <a:r>
              <a:rPr lang="en-US" dirty="0" smtClean="0"/>
              <a:t>, </a:t>
            </a:r>
            <a:r>
              <a:rPr lang="en-US" dirty="0" err="1" smtClean="0"/>
              <a:t>η</a:t>
            </a:r>
            <a:r>
              <a:rPr lang="en-US" dirty="0" smtClean="0"/>
              <a:t>’ at entrance to beam line and with “reasonable” β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17278" y="4896366"/>
            <a:ext cx="2509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Beam travels right to left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851400" y="5549900"/>
            <a:ext cx="2514600" cy="2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580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4986</TotalTime>
  <Words>730</Words>
  <Application>Microsoft Macintosh PowerPoint</Application>
  <PresentationFormat>On-screen Show (4:3)</PresentationFormat>
  <Paragraphs>125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Rubin</dc:creator>
  <cp:lastModifiedBy>David Rubin</cp:lastModifiedBy>
  <cp:revision>45</cp:revision>
  <dcterms:created xsi:type="dcterms:W3CDTF">2012-12-14T15:13:13Z</dcterms:created>
  <dcterms:modified xsi:type="dcterms:W3CDTF">2013-05-16T19:41:33Z</dcterms:modified>
</cp:coreProperties>
</file>