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1" r:id="rId3"/>
    <p:sldId id="263" r:id="rId4"/>
    <p:sldId id="271" r:id="rId5"/>
    <p:sldId id="272" r:id="rId6"/>
    <p:sldId id="266" r:id="rId7"/>
    <p:sldId id="265" r:id="rId8"/>
    <p:sldId id="273" r:id="rId9"/>
    <p:sldId id="274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120" y="-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81DE1-21D4-DF4E-8B09-911D1222E84D}" type="datetimeFigureOut">
              <a:rPr lang="en-US" smtClean="0"/>
              <a:t>6/28/18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FFDA9-DBDC-E345-BB02-2248321A7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326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6A998-0354-C447-9326-E5E3599117E1}" type="datetimeFigureOut">
              <a:rPr lang="en-US" smtClean="0"/>
              <a:t>6/28/18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E9F3B-30F8-C44B-83F6-0E8F40EDF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417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D283-2863-5E47-ABB7-C4042A1DE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24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D283-2863-5E47-ABB7-C4042A1DE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7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D283-2863-5E47-ABB7-C4042A1DE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9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D283-2863-5E47-ABB7-C4042A1DE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47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D283-2863-5E47-ABB7-C4042A1DE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63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D283-2863-5E47-ABB7-C4042A1DE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6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D283-2863-5E47-ABB7-C4042A1DE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9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D283-2863-5E47-ABB7-C4042A1DE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0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D283-2863-5E47-ABB7-C4042A1DE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26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D283-2863-5E47-ABB7-C4042A1DE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3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D283-2863-5E47-ABB7-C4042A1DE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0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6/28/18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5D283-2863-5E47-ABB7-C4042A1DE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Relationship Id="rId3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sextupole</a:t>
            </a:r>
            <a:r>
              <a:rPr lang="en-US" dirty="0" smtClean="0"/>
              <a:t>-like component </a:t>
            </a:r>
            <a:r>
              <a:rPr lang="en-US" smtClean="0"/>
              <a:t>of quadrupoles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D. Rubin</a:t>
            </a:r>
          </a:p>
          <a:p>
            <a:r>
              <a:rPr lang="en-US" dirty="0" smtClean="0"/>
              <a:t>June </a:t>
            </a:r>
            <a:r>
              <a:rPr lang="en-US" dirty="0" smtClean="0"/>
              <a:t>28,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D283-2863-5E47-ABB7-C4042A1DE0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59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f_nabla_V_=_E_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2"/>
          <a:stretch/>
        </p:blipFill>
        <p:spPr>
          <a:xfrm>
            <a:off x="1394958" y="1009831"/>
            <a:ext cx="4184800" cy="76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4041" y="478889"/>
            <a:ext cx="1932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was our guess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05682" y="2144589"/>
            <a:ext cx="143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General form</a:t>
            </a:r>
            <a:endParaRPr lang="en-US" dirty="0"/>
          </a:p>
        </p:txBody>
      </p:sp>
      <p:pic>
        <p:nvPicPr>
          <p:cNvPr id="8" name="Picture 7" descr="Rightarrow_frac_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464" y="3872885"/>
            <a:ext cx="4343400" cy="749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8142" y="4903405"/>
            <a:ext cx="2169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fitted values give</a:t>
            </a:r>
            <a:endParaRPr lang="en-US" dirty="0"/>
          </a:p>
        </p:txBody>
      </p:sp>
      <p:pic>
        <p:nvPicPr>
          <p:cNvPr id="10" name="Picture 9" descr="Rightarrow_frac_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00" y="5684467"/>
            <a:ext cx="3187700" cy="749300"/>
          </a:xfrm>
          <a:prstGeom prst="rect">
            <a:avLst/>
          </a:prstGeom>
        </p:spPr>
      </p:pic>
      <p:pic>
        <p:nvPicPr>
          <p:cNvPr id="11" name="Picture 10" descr="E_x_=_sum_n_frac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88" y="2802362"/>
            <a:ext cx="1968500" cy="787400"/>
          </a:xfrm>
          <a:prstGeom prst="rect">
            <a:avLst/>
          </a:prstGeom>
        </p:spPr>
      </p:pic>
      <p:pic>
        <p:nvPicPr>
          <p:cNvPr id="12" name="Picture 11" descr="E_x_=_sum_n_frac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88" y="2802362"/>
            <a:ext cx="1968500" cy="787400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6/28/18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D283-2863-5E47-ABB7-C4042A1DE0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89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f_E_=_k(x_bf_h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318" y="4902237"/>
            <a:ext cx="2552700" cy="495300"/>
          </a:xfrm>
          <a:prstGeom prst="rect">
            <a:avLst/>
          </a:prstGeom>
        </p:spPr>
      </p:pic>
      <p:pic>
        <p:nvPicPr>
          <p:cNvPr id="6" name="Picture 5" descr="V(x,y)_=_frac_1_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190" y="2843185"/>
            <a:ext cx="3898900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93281" y="293796"/>
            <a:ext cx="630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Consider the </a:t>
            </a:r>
            <a:r>
              <a:rPr lang="en-US" dirty="0" err="1" smtClean="0"/>
              <a:t>Laplacian</a:t>
            </a:r>
            <a:r>
              <a:rPr lang="en-US" dirty="0" smtClean="0"/>
              <a:t> in 2 dimensions and </a:t>
            </a:r>
            <a:r>
              <a:rPr lang="en-US" dirty="0" err="1" smtClean="0"/>
              <a:t>cartesian</a:t>
            </a:r>
            <a:r>
              <a:rPr lang="en-US" dirty="0" smtClean="0"/>
              <a:t> coordinates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64847" y="2141866"/>
            <a:ext cx="5408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solution that corresponds to the perfect </a:t>
            </a:r>
            <a:r>
              <a:rPr lang="en-US" dirty="0" err="1" smtClean="0"/>
              <a:t>quadrupole</a:t>
            </a:r>
            <a:r>
              <a:rPr lang="en-US" dirty="0" smtClean="0"/>
              <a:t> is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54409" y="4018369"/>
            <a:ext cx="528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Then the divergence gives the E-field, linear in x and y. </a:t>
            </a:r>
          </a:p>
          <a:p>
            <a:r>
              <a:rPr lang="en-US" dirty="0"/>
              <a:t> </a:t>
            </a:r>
            <a:r>
              <a:rPr lang="en-US" dirty="0" smtClean="0"/>
              <a:t>and anti symmetric about </a:t>
            </a:r>
            <a:r>
              <a:rPr lang="en-US" dirty="0" err="1" smtClean="0"/>
              <a:t>x,y</a:t>
            </a:r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6079" y="5515024"/>
            <a:ext cx="5532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But the quad plates are curved. </a:t>
            </a:r>
          </a:p>
          <a:p>
            <a:r>
              <a:rPr lang="en-US" dirty="0" smtClean="0"/>
              <a:t>We assumed in the above that there is no z-dependence.</a:t>
            </a:r>
          </a:p>
          <a:p>
            <a:r>
              <a:rPr lang="en-US" dirty="0" smtClean="0"/>
              <a:t>And that is true only in the limit of </a:t>
            </a:r>
            <a:endParaRPr lang="en-US" dirty="0"/>
          </a:p>
        </p:txBody>
      </p:sp>
      <p:pic>
        <p:nvPicPr>
          <p:cNvPr id="11" name="Picture 10" descr="rho_rightarrow_i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218" y="6149009"/>
            <a:ext cx="1066800" cy="266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14307" y="1172307"/>
            <a:ext cx="1543538" cy="143607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7131535" y="1880829"/>
            <a:ext cx="1397003" cy="9517"/>
          </a:xfrm>
          <a:prstGeom prst="line">
            <a:avLst/>
          </a:prstGeom>
          <a:ln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802465" y="1289538"/>
            <a:ext cx="0" cy="1209439"/>
          </a:xfrm>
          <a:prstGeom prst="line">
            <a:avLst/>
          </a:prstGeom>
          <a:ln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186611" y="1772534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820058" y="1191848"/>
            <a:ext cx="28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pic>
        <p:nvPicPr>
          <p:cNvPr id="4" name="Picture 3" descr="nabla^2_V_=_left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424" y="1066077"/>
            <a:ext cx="3937000" cy="762000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6/28/18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D283-2863-5E47-ABB7-C4042A1DE0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18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spect="1"/>
          </p:cNvSpPr>
          <p:nvPr/>
        </p:nvSpPr>
        <p:spPr>
          <a:xfrm>
            <a:off x="5720030" y="395486"/>
            <a:ext cx="3004559" cy="299825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r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7075399" y="1904934"/>
            <a:ext cx="1990402" cy="9478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075399" y="938251"/>
            <a:ext cx="1649190" cy="966683"/>
          </a:xfrm>
          <a:prstGeom prst="line">
            <a:avLst/>
          </a:prstGeom>
          <a:ln w="635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45770" y="1099090"/>
            <a:ext cx="363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r  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4001" y="1525284"/>
            <a:ext cx="357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endParaRPr lang="en-US" dirty="0">
              <a:latin typeface="Symbol" charset="2"/>
              <a:cs typeface="Symbol" charset="2"/>
            </a:endParaRPr>
          </a:p>
        </p:txBody>
      </p:sp>
      <p:pic>
        <p:nvPicPr>
          <p:cNvPr id="11" name="Picture 10" descr="nabla^2_V_=_lef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36" y="2037377"/>
            <a:ext cx="4804629" cy="640080"/>
          </a:xfrm>
          <a:prstGeom prst="rect">
            <a:avLst/>
          </a:prstGeom>
        </p:spPr>
      </p:pic>
      <p:pic>
        <p:nvPicPr>
          <p:cNvPr id="12" name="Picture 11" descr="rho_=_rho_0+x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513" y="3096826"/>
            <a:ext cx="1594612" cy="296919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3039440" y="1914412"/>
            <a:ext cx="861134" cy="90170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V(x,z)_ne_frac_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56" y="4647825"/>
            <a:ext cx="3194121" cy="68892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5539" y="279721"/>
            <a:ext cx="569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Cylindrical coordinates are a better match to our geometry</a:t>
            </a:r>
          </a:p>
          <a:p>
            <a:r>
              <a:rPr lang="en-US" dirty="0" smtClean="0">
                <a:latin typeface="Symbol" charset="2"/>
                <a:cs typeface="Symbol" charset="2"/>
              </a:rPr>
              <a:t>r </a:t>
            </a:r>
            <a:r>
              <a:rPr lang="mr-IN" dirty="0" smtClean="0">
                <a:cs typeface="Symbol" charset="2"/>
              </a:rPr>
              <a:t>–</a:t>
            </a:r>
            <a:r>
              <a:rPr lang="en-US" dirty="0" smtClean="0">
                <a:cs typeface="Symbol" charset="2"/>
              </a:rPr>
              <a:t> radial, z </a:t>
            </a:r>
            <a:r>
              <a:rPr lang="mr-IN" dirty="0" smtClean="0">
                <a:cs typeface="Symbol" charset="2"/>
              </a:rPr>
              <a:t>–</a:t>
            </a:r>
            <a:r>
              <a:rPr lang="en-US" dirty="0" smtClean="0">
                <a:cs typeface="Symbol" charset="2"/>
              </a:rPr>
              <a:t> vertical,  </a:t>
            </a:r>
            <a:r>
              <a:rPr lang="en-US" dirty="0" smtClean="0">
                <a:latin typeface="Symbol" charset="2"/>
                <a:cs typeface="Symbol" charset="2"/>
              </a:rPr>
              <a:t>q </a:t>
            </a:r>
            <a:r>
              <a:rPr lang="en-US" dirty="0" smtClean="0">
                <a:cs typeface="Symbol" charset="2"/>
              </a:rPr>
              <a:t>- azimuthal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4949" y="1459502"/>
            <a:ext cx="3445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Laplacian</a:t>
            </a:r>
            <a:r>
              <a:rPr lang="en-US" dirty="0" smtClean="0"/>
              <a:t> in cylindrical coordinates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70606" y="300545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Define x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70606" y="4151050"/>
            <a:ext cx="720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simple symmetric quadratic potential is </a:t>
            </a:r>
            <a:r>
              <a:rPr lang="en-US" b="1" dirty="0" smtClean="0"/>
              <a:t>not </a:t>
            </a:r>
            <a:r>
              <a:rPr lang="en-US" dirty="0" smtClean="0"/>
              <a:t>a solution </a:t>
            </a:r>
            <a:r>
              <a:rPr lang="en-US" dirty="0" smtClean="0"/>
              <a:t>to </a:t>
            </a:r>
            <a:r>
              <a:rPr lang="en-US" dirty="0" smtClean="0"/>
              <a:t>this </a:t>
            </a:r>
            <a:r>
              <a:rPr lang="en-US" dirty="0" err="1" smtClean="0"/>
              <a:t>Laplacian</a:t>
            </a:r>
            <a:r>
              <a:rPr lang="en-US" dirty="0" smtClean="0"/>
              <a:t>  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8567615" y="279721"/>
            <a:ext cx="156974" cy="588914"/>
          </a:xfrm>
          <a:prstGeom prst="line">
            <a:avLst/>
          </a:prstGeom>
          <a:ln w="635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31961" y="395486"/>
            <a:ext cx="275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D283-2863-5E47-ABB7-C4042A1DE0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73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_x-iE_y_=_(b_n-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207" y="598366"/>
            <a:ext cx="4203700" cy="736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3787" y="229034"/>
            <a:ext cx="2228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Cartesian coordinates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88963" y="1780217"/>
            <a:ext cx="2680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Satisfies Maxwell for any n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6/28/18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D283-2863-5E47-ABB7-C4042A1DE0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69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_x-iE_y_=_(b_n-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207" y="598366"/>
            <a:ext cx="4203700" cy="736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3787" y="229034"/>
            <a:ext cx="2228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Cartesian coordinates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099" y="1600682"/>
            <a:ext cx="1155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Cylindrical</a:t>
            </a:r>
            <a:endParaRPr lang="en-US" dirty="0"/>
          </a:p>
        </p:txBody>
      </p:sp>
      <p:pic>
        <p:nvPicPr>
          <p:cNvPr id="6" name="Picture 5" descr="phi_n^r_=_frac_-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57" y="2696702"/>
            <a:ext cx="5486400" cy="817122"/>
          </a:xfrm>
          <a:prstGeom prst="rect">
            <a:avLst/>
          </a:prstGeom>
        </p:spPr>
      </p:pic>
      <p:pic>
        <p:nvPicPr>
          <p:cNvPr id="8" name="Picture 7" descr="phi_n^i_=_frac_-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28" y="3636282"/>
            <a:ext cx="5486400" cy="869244"/>
          </a:xfrm>
          <a:prstGeom prst="rect">
            <a:avLst/>
          </a:prstGeom>
        </p:spPr>
      </p:pic>
      <p:pic>
        <p:nvPicPr>
          <p:cNvPr id="10" name="Picture 9" descr="F_1&amp;=&amp;_ln_tilde_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16" y="4998141"/>
            <a:ext cx="4121512" cy="1517869"/>
          </a:xfrm>
          <a:prstGeom prst="rect">
            <a:avLst/>
          </a:prstGeom>
        </p:spPr>
      </p:pic>
      <p:pic>
        <p:nvPicPr>
          <p:cNvPr id="7" name="Picture 6" descr="bf_E_=_-_sum_n=0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034" y="1750371"/>
            <a:ext cx="4292600" cy="850900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6/28/18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D283-2863-5E47-ABB7-C4042A1DE0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1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spect="1"/>
          </p:cNvSpPr>
          <p:nvPr/>
        </p:nvSpPr>
        <p:spPr>
          <a:xfrm>
            <a:off x="5720030" y="395486"/>
            <a:ext cx="3004559" cy="299825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r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7075399" y="1904934"/>
            <a:ext cx="1990402" cy="9478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075399" y="938251"/>
            <a:ext cx="1649190" cy="966683"/>
          </a:xfrm>
          <a:prstGeom prst="line">
            <a:avLst/>
          </a:prstGeom>
          <a:ln w="635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45770" y="1099090"/>
            <a:ext cx="363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r  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4001" y="1525284"/>
            <a:ext cx="357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endParaRPr lang="en-US" dirty="0">
              <a:latin typeface="Symbol" charset="2"/>
              <a:cs typeface="Symbol" charset="2"/>
            </a:endParaRPr>
          </a:p>
        </p:txBody>
      </p:sp>
      <p:pic>
        <p:nvPicPr>
          <p:cNvPr id="12" name="Picture 11" descr="rho_=_rho_0+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837" y="4473278"/>
            <a:ext cx="1594612" cy="2969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4562" y="775924"/>
            <a:ext cx="4182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simplest (lowest order) solution to the</a:t>
            </a:r>
          </a:p>
          <a:p>
            <a:r>
              <a:rPr lang="en-US" dirty="0" smtClean="0"/>
              <a:t>2 D cylindrical </a:t>
            </a:r>
            <a:r>
              <a:rPr lang="en-US" dirty="0" err="1"/>
              <a:t>L</a:t>
            </a:r>
            <a:r>
              <a:rPr lang="en-US" dirty="0" err="1" smtClean="0"/>
              <a:t>aplacian</a:t>
            </a:r>
            <a:r>
              <a:rPr lang="en-US" dirty="0" smtClean="0"/>
              <a:t> is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9730" y="3952028"/>
            <a:ext cx="2663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Then with the substitution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84763" y="4956620"/>
            <a:ext cx="3298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expanding in the limit where </a:t>
            </a:r>
            <a:endParaRPr lang="en-US" dirty="0"/>
          </a:p>
        </p:txBody>
      </p:sp>
      <p:pic>
        <p:nvPicPr>
          <p:cNvPr id="8" name="Picture 7" descr="x_ll_rho_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230" y="5033852"/>
            <a:ext cx="1066800" cy="292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683" y="2110827"/>
            <a:ext cx="5686924" cy="10956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4763" y="5671478"/>
            <a:ext cx="5080000" cy="762000"/>
          </a:xfrm>
          <a:prstGeom prst="rect">
            <a:avLst/>
          </a:prstGeom>
        </p:spPr>
      </p:pic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6/28/18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D283-2863-5E47-ABB7-C4042A1DE0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69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2657" y="2321935"/>
            <a:ext cx="1271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term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64187" y="2246116"/>
            <a:ext cx="1511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Sextupole</a:t>
            </a:r>
            <a:r>
              <a:rPr lang="en-US" dirty="0" smtClean="0"/>
              <a:t>-like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393161" y="1573229"/>
            <a:ext cx="123215" cy="74870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4587402" y="1734343"/>
            <a:ext cx="332484" cy="58759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23635" y="3136981"/>
            <a:ext cx="7099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solution is not unique.</a:t>
            </a:r>
          </a:p>
          <a:p>
            <a:r>
              <a:rPr lang="en-US" dirty="0" smtClean="0"/>
              <a:t>It is possible to find a solution that is linear in x, </a:t>
            </a:r>
          </a:p>
          <a:p>
            <a:r>
              <a:rPr lang="en-US" dirty="0"/>
              <a:t> </a:t>
            </a:r>
            <a:r>
              <a:rPr lang="en-US" dirty="0" smtClean="0"/>
              <a:t>      but then it is necessarily nonlinear in z (vertical)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1715" y="4947143"/>
            <a:ext cx="5922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There is inevitably a </a:t>
            </a:r>
            <a:r>
              <a:rPr lang="en-US" i="1" dirty="0" err="1" smtClean="0"/>
              <a:t>sextupole</a:t>
            </a:r>
            <a:r>
              <a:rPr lang="en-US" i="1" dirty="0" smtClean="0"/>
              <a:t> component with curved plates</a:t>
            </a:r>
          </a:p>
          <a:p>
            <a:r>
              <a:rPr lang="en-US" i="1" dirty="0"/>
              <a:t> </a:t>
            </a:r>
            <a:r>
              <a:rPr lang="en-US" i="1" dirty="0" smtClean="0"/>
              <a:t>  independent of the plate shape details and alignment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Picture 7" descr="bf_nabla_V_=_E_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19" y="628831"/>
            <a:ext cx="5080000" cy="762000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6/28/18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D283-2863-5E47-ABB7-C4042A1DE0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18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_x-iE_y_=_(b_n-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207" y="775347"/>
            <a:ext cx="4203700" cy="73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5271" y="364372"/>
            <a:ext cx="4120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Cartesian coordinates </a:t>
            </a:r>
            <a:r>
              <a:rPr lang="mr-IN" dirty="0" smtClean="0"/>
              <a:t>–</a:t>
            </a:r>
            <a:r>
              <a:rPr lang="en-US" dirty="0" smtClean="0"/>
              <a:t> no z- dependence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9626" y="1665700"/>
            <a:ext cx="2680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Satisfies Maxwell for any 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7479" y="2696352"/>
            <a:ext cx="5327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so in cylindrical coordinates. But we can expand as</a:t>
            </a:r>
            <a:endParaRPr lang="en-US" dirty="0"/>
          </a:p>
        </p:txBody>
      </p:sp>
      <p:pic>
        <p:nvPicPr>
          <p:cNvPr id="7" name="Picture 6" descr="E_x_=_sum_n_b_n_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675" y="3116452"/>
            <a:ext cx="2552700" cy="825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82340" y="4268357"/>
            <a:ext cx="166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the </a:t>
            </a:r>
            <a:r>
              <a:rPr lang="en-US" dirty="0" err="1" smtClean="0"/>
              <a:t>midplane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6/28/18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D283-2863-5E47-ABB7-C4042A1DE0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39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d_fiel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11" y="1714716"/>
            <a:ext cx="5486400" cy="3657600"/>
          </a:xfrm>
          <a:prstGeom prst="rect">
            <a:avLst/>
          </a:prstGeom>
        </p:spPr>
      </p:pic>
      <p:pic>
        <p:nvPicPr>
          <p:cNvPr id="6" name="Picture 5" descr="E_x_=_sum_n_b_n_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82" y="427450"/>
            <a:ext cx="2552700" cy="82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5479" y="2025732"/>
            <a:ext cx="3494503" cy="29505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73836" y="926546"/>
            <a:ext cx="3588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Fit to </a:t>
            </a:r>
            <a:r>
              <a:rPr lang="en-US" dirty="0" err="1" smtClean="0"/>
              <a:t>Wanwei’s</a:t>
            </a:r>
            <a:r>
              <a:rPr lang="en-US" dirty="0" smtClean="0"/>
              <a:t> 3-D Opera field map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83606" y="3966449"/>
            <a:ext cx="166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the </a:t>
            </a:r>
            <a:r>
              <a:rPr lang="en-US" dirty="0" err="1" smtClean="0"/>
              <a:t>midplane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6/28/18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D283-2863-5E47-ABB7-C4042A1DE0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3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12029</TotalTime>
  <Words>335</Words>
  <Application>Microsoft Macintosh PowerPoint</Application>
  <PresentationFormat>On-screen Show (4:3)</PresentationFormat>
  <Paragraphs>68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sextupole-like component of quadrupoles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CBO and E-field correction</dc:title>
  <dc:creator>David Rubin</dc:creator>
  <cp:lastModifiedBy>David Rubin</cp:lastModifiedBy>
  <cp:revision>41</cp:revision>
  <dcterms:created xsi:type="dcterms:W3CDTF">2018-06-06T15:12:41Z</dcterms:created>
  <dcterms:modified xsi:type="dcterms:W3CDTF">2018-06-28T16:46:08Z</dcterms:modified>
</cp:coreProperties>
</file>