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1" r:id="rId4"/>
    <p:sldId id="263" r:id="rId5"/>
    <p:sldId id="266" r:id="rId6"/>
    <p:sldId id="265" r:id="rId7"/>
    <p:sldId id="260" r:id="rId8"/>
    <p:sldId id="257" r:id="rId9"/>
    <p:sldId id="259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2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6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23E9-ADA2-6A42-AA5D-8BB3F87D34B8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D283-2863-5E47-ABB7-C4042A1D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Betatron</a:t>
            </a:r>
            <a:r>
              <a:rPr lang="en-US" dirty="0" smtClean="0"/>
              <a:t> contribution </a:t>
            </a:r>
            <a:r>
              <a:rPr lang="en-US" smtClean="0"/>
              <a:t>to the </a:t>
            </a:r>
            <a:r>
              <a:rPr lang="en-US" dirty="0" smtClean="0"/>
              <a:t>E-field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June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5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gle_E_r(s)_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4" y="2170297"/>
            <a:ext cx="8569722" cy="2580131"/>
          </a:xfrm>
          <a:prstGeom prst="rect">
            <a:avLst/>
          </a:prstGeom>
        </p:spPr>
      </p:pic>
      <p:pic>
        <p:nvPicPr>
          <p:cNvPr id="3" name="Picture 2" descr="bf_nabla_V=_bf_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60" y="405329"/>
            <a:ext cx="5676900" cy="87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6964" y="5525257"/>
            <a:ext cx="109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40432" y="4750428"/>
            <a:ext cx="199039" cy="7282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422105" y="4902828"/>
            <a:ext cx="85303" cy="5758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2669" y="5638984"/>
            <a:ext cx="126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gle_E_r_rang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3" y="1374206"/>
            <a:ext cx="6896100" cy="85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73" y="481558"/>
            <a:ext cx="875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average E-field for a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</a:rPr>
              <a:t>muon</a:t>
            </a:r>
            <a:r>
              <a:rPr lang="en-US" dirty="0" smtClean="0">
                <a:cs typeface="Symbol" charset="2"/>
              </a:rPr>
              <a:t> with momentum                       and </a:t>
            </a:r>
            <a:r>
              <a:rPr lang="en-US" dirty="0" err="1" smtClean="0">
                <a:cs typeface="Symbol" charset="2"/>
              </a:rPr>
              <a:t>betatron</a:t>
            </a:r>
            <a:r>
              <a:rPr lang="en-US" dirty="0" smtClean="0">
                <a:cs typeface="Symbol" charset="2"/>
              </a:rPr>
              <a:t> amplitude         is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_0+_Delta_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58" y="540056"/>
            <a:ext cx="1007774" cy="264668"/>
          </a:xfrm>
          <a:prstGeom prst="rect">
            <a:avLst/>
          </a:prstGeom>
        </p:spPr>
      </p:pic>
      <p:pic>
        <p:nvPicPr>
          <p:cNvPr id="6" name="Picture 5" descr="x_b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82" y="572559"/>
            <a:ext cx="368300" cy="279400"/>
          </a:xfrm>
          <a:prstGeom prst="rect">
            <a:avLst/>
          </a:prstGeom>
        </p:spPr>
      </p:pic>
      <p:pic>
        <p:nvPicPr>
          <p:cNvPr id="8" name="Picture 7" descr="(x_e_=_eta_delt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73" y="2854081"/>
            <a:ext cx="1409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1" y="606546"/>
            <a:ext cx="179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correction</a:t>
            </a:r>
            <a:endParaRPr lang="en-US" dirty="0"/>
          </a:p>
        </p:txBody>
      </p:sp>
      <p:pic>
        <p:nvPicPr>
          <p:cNvPr id="3" name="Picture 2" descr="C_e=_left(1-_f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9" y="1545521"/>
            <a:ext cx="8764876" cy="761697"/>
          </a:xfrm>
          <a:prstGeom prst="rect">
            <a:avLst/>
          </a:prstGeom>
        </p:spPr>
      </p:pic>
      <p:pic>
        <p:nvPicPr>
          <p:cNvPr id="5" name="Picture 4" descr="m^2∕p_0^2_=_a_m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62" y="2913681"/>
            <a:ext cx="1816100" cy="43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686" y="2909526"/>
            <a:ext cx="19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 momentum</a:t>
            </a:r>
            <a:endParaRPr lang="en-US" dirty="0"/>
          </a:p>
        </p:txBody>
      </p:sp>
      <p:pic>
        <p:nvPicPr>
          <p:cNvPr id="7" name="Picture 6" descr="C_e(_delta,x_be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6" y="4082515"/>
            <a:ext cx="7594600" cy="876300"/>
          </a:xfrm>
          <a:prstGeom prst="rect">
            <a:avLst/>
          </a:prstGeom>
        </p:spPr>
      </p:pic>
      <p:pic>
        <p:nvPicPr>
          <p:cNvPr id="8" name="Picture 7" descr="x_e=_eta_delt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17" y="3606859"/>
            <a:ext cx="11811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7978" y="5232775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                                                then correction is independent of  </a:t>
            </a:r>
            <a:endParaRPr lang="en-US" dirty="0"/>
          </a:p>
        </p:txBody>
      </p:sp>
      <p:pic>
        <p:nvPicPr>
          <p:cNvPr id="10" name="Picture 9" descr="langle_x_e_rang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47" y="5228694"/>
            <a:ext cx="2349500" cy="368300"/>
          </a:xfrm>
          <a:prstGeom prst="rect">
            <a:avLst/>
          </a:prstGeom>
        </p:spPr>
      </p:pic>
      <p:pic>
        <p:nvPicPr>
          <p:cNvPr id="11" name="Picture 10" descr="langle_C_e(_del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6" y="5747676"/>
            <a:ext cx="4216400" cy="749300"/>
          </a:xfrm>
          <a:prstGeom prst="rect">
            <a:avLst/>
          </a:prstGeom>
        </p:spPr>
      </p:pic>
      <p:pic>
        <p:nvPicPr>
          <p:cNvPr id="12" name="Picture 11" descr="x_beta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31" y="5313230"/>
            <a:ext cx="368300" cy="279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465411" y="3785518"/>
            <a:ext cx="1410893" cy="14472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6850" y="1208179"/>
            <a:ext cx="51988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minimize the E-field correction </a:t>
            </a:r>
            <a:r>
              <a:rPr lang="en-US" dirty="0"/>
              <a:t>c</a:t>
            </a:r>
            <a:r>
              <a:rPr lang="en-US" dirty="0" smtClean="0"/>
              <a:t>hoose         so that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6850" y="644455"/>
            <a:ext cx="69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                                                   then according to the Miller/Nguyen rule</a:t>
            </a:r>
            <a:endParaRPr lang="en-US" dirty="0"/>
          </a:p>
        </p:txBody>
      </p:sp>
      <p:pic>
        <p:nvPicPr>
          <p:cNvPr id="3" name="Picture 2" descr="langle_x_e_rang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99" y="644455"/>
            <a:ext cx="2336800" cy="368300"/>
          </a:xfrm>
          <a:prstGeom prst="rect">
            <a:avLst/>
          </a:prstGeom>
        </p:spPr>
      </p:pic>
      <p:pic>
        <p:nvPicPr>
          <p:cNvPr id="8" name="Picture 7" descr="p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58" y="1288143"/>
            <a:ext cx="330200" cy="274356"/>
          </a:xfrm>
          <a:prstGeom prst="rect">
            <a:avLst/>
          </a:prstGeom>
        </p:spPr>
      </p:pic>
      <p:pic>
        <p:nvPicPr>
          <p:cNvPr id="10" name="Picture 9" descr="def_vev#1_lang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6" y="4161274"/>
            <a:ext cx="72517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2975" y="5951735"/>
            <a:ext cx="377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Contribution from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83982" y="5012174"/>
            <a:ext cx="56869" cy="7594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2a_mu_langle_fr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3" y="1805214"/>
            <a:ext cx="3670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2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5" y="5356684"/>
            <a:ext cx="8756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curved geometry, </a:t>
            </a:r>
            <a:r>
              <a:rPr lang="en-US" dirty="0"/>
              <a:t>t</a:t>
            </a:r>
            <a:r>
              <a:rPr lang="en-US" dirty="0" smtClean="0"/>
              <a:t>he integrated E-field along the trajectory depends on </a:t>
            </a:r>
            <a:r>
              <a:rPr lang="en-US" dirty="0" err="1" smtClean="0"/>
              <a:t>betatron</a:t>
            </a:r>
            <a:r>
              <a:rPr lang="en-US" dirty="0" smtClean="0"/>
              <a:t> amplitude in two ways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Sextupole</a:t>
            </a:r>
            <a:r>
              <a:rPr lang="en-US" dirty="0" smtClean="0"/>
              <a:t> component of the quads (This component is symmetric about magic radius)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Path length (asymmetric about magic radius)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133232" y="3907693"/>
            <a:ext cx="68189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2" y="463062"/>
            <a:ext cx="36703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36092"/>
            <a:ext cx="45720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8846" y="714103"/>
            <a:ext cx="199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contribution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2692" y="1528747"/>
            <a:ext cx="6727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an ideal </a:t>
            </a:r>
            <a:r>
              <a:rPr lang="en-US" dirty="0" err="1" smtClean="0"/>
              <a:t>cartesian</a:t>
            </a:r>
            <a:r>
              <a:rPr lang="en-US" dirty="0" smtClean="0"/>
              <a:t> geometry and quad field where the radial field is </a:t>
            </a:r>
            <a:r>
              <a:rPr lang="en-US" dirty="0" err="1" smtClean="0"/>
              <a:t>antisymmetric</a:t>
            </a:r>
            <a:r>
              <a:rPr lang="en-US" dirty="0" smtClean="0"/>
              <a:t> about the magic radius, the E-field correction is independent of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26308" y="3634154"/>
            <a:ext cx="9769" cy="254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06770" y="3116385"/>
            <a:ext cx="15631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45846" y="3983891"/>
            <a:ext cx="1954" cy="254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3893" y="4283806"/>
            <a:ext cx="9769" cy="455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3140" y="333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_E_=_k(x_bf_h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18" y="4902237"/>
            <a:ext cx="2552700" cy="495300"/>
          </a:xfrm>
          <a:prstGeom prst="rect">
            <a:avLst/>
          </a:prstGeom>
        </p:spPr>
      </p:pic>
      <p:pic>
        <p:nvPicPr>
          <p:cNvPr id="6" name="Picture 5" descr="V(x,y)_=_frac_1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90" y="2843185"/>
            <a:ext cx="38989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281" y="293796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the </a:t>
            </a:r>
            <a:r>
              <a:rPr lang="en-US" dirty="0" err="1" smtClean="0"/>
              <a:t>Laplacian</a:t>
            </a:r>
            <a:r>
              <a:rPr lang="en-US" dirty="0" smtClean="0"/>
              <a:t> in 2 dimensions and </a:t>
            </a:r>
            <a:r>
              <a:rPr lang="en-US" dirty="0" err="1" smtClean="0"/>
              <a:t>cartesian</a:t>
            </a:r>
            <a:r>
              <a:rPr lang="en-US" dirty="0" smtClean="0"/>
              <a:t> coordinates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4847" y="2141866"/>
            <a:ext cx="540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solution that corresponds to the perfect </a:t>
            </a:r>
            <a:r>
              <a:rPr lang="en-US" dirty="0" err="1" smtClean="0"/>
              <a:t>quadrupole</a:t>
            </a:r>
            <a:r>
              <a:rPr lang="en-US" dirty="0" smtClean="0"/>
              <a:t> is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54409" y="4018369"/>
            <a:ext cx="528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the divergence gives the E-field, linear in x and y. </a:t>
            </a:r>
          </a:p>
          <a:p>
            <a:r>
              <a:rPr lang="en-US" dirty="0"/>
              <a:t> </a:t>
            </a:r>
            <a:r>
              <a:rPr lang="en-US" dirty="0" smtClean="0"/>
              <a:t>and anti symmetric about </a:t>
            </a:r>
            <a:r>
              <a:rPr lang="en-US" dirty="0" err="1" smtClean="0"/>
              <a:t>x,y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6079" y="5515024"/>
            <a:ext cx="553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But the quad plates are curved. </a:t>
            </a:r>
          </a:p>
          <a:p>
            <a:r>
              <a:rPr lang="en-US" dirty="0" smtClean="0"/>
              <a:t>We assumed in the above that there is no z-dependence.</a:t>
            </a:r>
          </a:p>
          <a:p>
            <a:r>
              <a:rPr lang="en-US" dirty="0" smtClean="0"/>
              <a:t>And that is true only in the limit of </a:t>
            </a:r>
            <a:endParaRPr lang="en-US" dirty="0"/>
          </a:p>
        </p:txBody>
      </p:sp>
      <p:pic>
        <p:nvPicPr>
          <p:cNvPr id="11" name="Picture 10" descr="rho_rightarrow_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8" y="6149009"/>
            <a:ext cx="1066800" cy="266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4307" y="1172307"/>
            <a:ext cx="1543538" cy="14360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31535" y="1880829"/>
            <a:ext cx="1397003" cy="951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02465" y="1289538"/>
            <a:ext cx="0" cy="120943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86611" y="177253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20058" y="1191848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18" name="Picture 17" descr="nabla^2_V_=_lef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75" y="936339"/>
            <a:ext cx="3937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5720030" y="395486"/>
            <a:ext cx="3004559" cy="29982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5399" y="1904934"/>
            <a:ext cx="1990402" cy="9478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075399" y="938251"/>
            <a:ext cx="1649190" cy="966683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5770" y="1099090"/>
            <a:ext cx="36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 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001" y="1525284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11" name="Picture 10" descr="nabla^2_V_=_lef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6" y="2037377"/>
            <a:ext cx="4804629" cy="640080"/>
          </a:xfrm>
          <a:prstGeom prst="rect">
            <a:avLst/>
          </a:prstGeom>
        </p:spPr>
      </p:pic>
      <p:pic>
        <p:nvPicPr>
          <p:cNvPr id="12" name="Picture 11" descr="rho_=_rho_0+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13" y="3096826"/>
            <a:ext cx="1594612" cy="29691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39440" y="1914412"/>
            <a:ext cx="861134" cy="90170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V(x,z)_ne_frac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6" y="4647825"/>
            <a:ext cx="3194121" cy="6889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5539" y="279721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Cylindrical coordinates are a better match to our geometry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r </a:t>
            </a:r>
            <a:r>
              <a:rPr lang="mr-IN" dirty="0" smtClean="0">
                <a:cs typeface="Symbol" charset="2"/>
              </a:rPr>
              <a:t>–</a:t>
            </a:r>
            <a:r>
              <a:rPr lang="en-US" dirty="0" smtClean="0">
                <a:cs typeface="Symbol" charset="2"/>
              </a:rPr>
              <a:t> radial, z </a:t>
            </a:r>
            <a:r>
              <a:rPr lang="mr-IN" dirty="0" smtClean="0">
                <a:cs typeface="Symbol" charset="2"/>
              </a:rPr>
              <a:t>–</a:t>
            </a:r>
            <a:r>
              <a:rPr lang="en-US" dirty="0" smtClean="0">
                <a:cs typeface="Symbol" charset="2"/>
              </a:rPr>
              <a:t> vertical,  </a:t>
            </a:r>
            <a:r>
              <a:rPr lang="en-US" dirty="0" smtClean="0">
                <a:latin typeface="Symbol" charset="2"/>
                <a:cs typeface="Symbol" charset="2"/>
              </a:rPr>
              <a:t>q </a:t>
            </a:r>
            <a:r>
              <a:rPr lang="en-US" dirty="0" smtClean="0">
                <a:cs typeface="Symbol" charset="2"/>
              </a:rPr>
              <a:t>- azimuthal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949" y="1459502"/>
            <a:ext cx="34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in cylindrical coordinates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0606" y="30054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0606" y="4151050"/>
            <a:ext cx="752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simple symmetric quadratic potential is </a:t>
            </a:r>
            <a:r>
              <a:rPr lang="en-US" b="1" dirty="0" smtClean="0"/>
              <a:t>not </a:t>
            </a:r>
            <a:r>
              <a:rPr lang="en-US" dirty="0" smtClean="0"/>
              <a:t>a solution to the this </a:t>
            </a:r>
            <a:r>
              <a:rPr lang="en-US" dirty="0" err="1" smtClean="0"/>
              <a:t>Laplacian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8567615" y="279721"/>
            <a:ext cx="156974" cy="588914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31961" y="395486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7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5720030" y="395486"/>
            <a:ext cx="3004559" cy="29982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5399" y="1904934"/>
            <a:ext cx="1990402" cy="9478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075399" y="938251"/>
            <a:ext cx="1649190" cy="966683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5770" y="1099090"/>
            <a:ext cx="36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  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001" y="1525284"/>
            <a:ext cx="35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12" name="Picture 11" descr="rho_=_rho_0+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37" y="4473278"/>
            <a:ext cx="1594612" cy="296919"/>
          </a:xfrm>
          <a:prstGeom prst="rect">
            <a:avLst/>
          </a:prstGeom>
        </p:spPr>
      </p:pic>
      <p:pic>
        <p:nvPicPr>
          <p:cNvPr id="19" name="Picture 18" descr="V(_rho,z)=k_lef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9" y="2616525"/>
            <a:ext cx="5930234" cy="827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562" y="775924"/>
            <a:ext cx="4182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simplest (lowest order) solution to the</a:t>
            </a:r>
          </a:p>
          <a:p>
            <a:r>
              <a:rPr lang="en-US" dirty="0" smtClean="0"/>
              <a:t>2 D cylindrical </a:t>
            </a:r>
            <a:r>
              <a:rPr lang="en-US" dirty="0" err="1"/>
              <a:t>L</a:t>
            </a:r>
            <a:r>
              <a:rPr lang="en-US" dirty="0" err="1" smtClean="0"/>
              <a:t>aplacian</a:t>
            </a:r>
            <a:r>
              <a:rPr lang="en-US" dirty="0" smtClean="0"/>
              <a:t> 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730" y="3952028"/>
            <a:ext cx="266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with the substitution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4763" y="4956620"/>
            <a:ext cx="329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expanding in the limit where </a:t>
            </a:r>
            <a:endParaRPr lang="en-US" dirty="0"/>
          </a:p>
        </p:txBody>
      </p:sp>
      <p:pic>
        <p:nvPicPr>
          <p:cNvPr id="8" name="Picture 7" descr="x_ll_rho_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30" y="5033852"/>
            <a:ext cx="1066800" cy="292100"/>
          </a:xfrm>
          <a:prstGeom prst="rect">
            <a:avLst/>
          </a:prstGeom>
        </p:spPr>
      </p:pic>
      <p:pic>
        <p:nvPicPr>
          <p:cNvPr id="14" name="Picture 13" descr="bf_nabla_V=_bf_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2" y="5551494"/>
            <a:ext cx="5676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_nabla_V=_bf_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60" y="945534"/>
            <a:ext cx="5676900" cy="87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2657" y="2321935"/>
            <a:ext cx="127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term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4187" y="2246116"/>
            <a:ext cx="11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93161" y="1573229"/>
            <a:ext cx="123215" cy="7487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587402" y="1734343"/>
            <a:ext cx="332484" cy="5875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3635" y="3136981"/>
            <a:ext cx="709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solution is not unique.</a:t>
            </a:r>
          </a:p>
          <a:p>
            <a:r>
              <a:rPr lang="en-US" dirty="0" smtClean="0"/>
              <a:t>It is possible to find a solution that is linear in x, </a:t>
            </a:r>
          </a:p>
          <a:p>
            <a:r>
              <a:rPr lang="en-US" dirty="0"/>
              <a:t> </a:t>
            </a:r>
            <a:r>
              <a:rPr lang="en-US" dirty="0" smtClean="0"/>
              <a:t>      but then it is necessarily nonlinear in z (vertical)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1715" y="4947143"/>
            <a:ext cx="592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is inevitably a </a:t>
            </a:r>
            <a:r>
              <a:rPr lang="en-US" i="1" dirty="0" err="1" smtClean="0"/>
              <a:t>sextupole</a:t>
            </a:r>
            <a:r>
              <a:rPr lang="en-US" i="1" dirty="0" smtClean="0"/>
              <a:t> component with curved plates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independent of the plate shape details and alignment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1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hleng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803400"/>
            <a:ext cx="4241800" cy="325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847" y="672887"/>
            <a:ext cx="126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length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2237" y="5051393"/>
            <a:ext cx="642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particle oscillating about the magic radius (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) </a:t>
            </a:r>
            <a:r>
              <a:rPr lang="en-US" dirty="0" smtClean="0">
                <a:cs typeface="Symbol" charset="2"/>
              </a:rPr>
              <a:t>spends more time</a:t>
            </a:r>
          </a:p>
          <a:p>
            <a:r>
              <a:rPr lang="en-US" dirty="0" smtClean="0">
                <a:cs typeface="Symbol" charset="2"/>
              </a:rPr>
              <a:t>at x&gt;0 than x&lt;0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dl_=_(_rho_0+x)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09" y="5871835"/>
            <a:ext cx="2362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9"/>
          <a:stretch/>
        </p:blipFill>
        <p:spPr>
          <a:xfrm>
            <a:off x="1156802" y="142475"/>
            <a:ext cx="3127301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376" y="3544504"/>
            <a:ext cx="730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E-field along the trajectory at the magic radius (momentum = p</a:t>
            </a:r>
            <a:r>
              <a:rPr lang="en-US" baseline="-25000" dirty="0" smtClean="0"/>
              <a:t>0</a:t>
            </a:r>
            <a:r>
              <a:rPr lang="en-US" dirty="0" smtClean="0"/>
              <a:t>) is zero.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7589" y="1137274"/>
            <a:ext cx="303298" cy="398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8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t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4"/>
          <a:stretch/>
        </p:blipFill>
        <p:spPr>
          <a:xfrm>
            <a:off x="2218349" y="-397730"/>
            <a:ext cx="329790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379" y="3440254"/>
            <a:ext cx="7734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what about the </a:t>
            </a:r>
            <a:r>
              <a:rPr lang="en-US" dirty="0" err="1" smtClean="0"/>
              <a:t>muon</a:t>
            </a:r>
            <a:r>
              <a:rPr lang="en-US" dirty="0" smtClean="0"/>
              <a:t> with momentum p</a:t>
            </a:r>
            <a:r>
              <a:rPr lang="en-US" baseline="-25000" dirty="0" smtClean="0"/>
              <a:t>0 </a:t>
            </a:r>
            <a:r>
              <a:rPr lang="en-US" dirty="0" smtClean="0"/>
              <a:t>that oscillates about the magic radius with some </a:t>
            </a:r>
            <a:r>
              <a:rPr lang="en-US" dirty="0" err="1" smtClean="0"/>
              <a:t>betatron</a:t>
            </a:r>
            <a:r>
              <a:rPr lang="en-US" dirty="0" smtClean="0"/>
              <a:t> amplitude           </a:t>
            </a:r>
            <a:r>
              <a:rPr lang="en-US" dirty="0" smtClean="0">
                <a:latin typeface="Symbol" charset="2"/>
                <a:cs typeface="Symbol" charset="2"/>
              </a:rPr>
              <a:t>?</a:t>
            </a:r>
          </a:p>
          <a:p>
            <a:endParaRPr lang="en-US" baseline="-25000" dirty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Or the </a:t>
            </a:r>
            <a:r>
              <a:rPr lang="en-US" dirty="0" err="1" smtClean="0">
                <a:cs typeface="Symbol" charset="2"/>
              </a:rPr>
              <a:t>muon</a:t>
            </a:r>
            <a:r>
              <a:rPr lang="en-US" dirty="0" smtClean="0">
                <a:cs typeface="Symbol" charset="2"/>
              </a:rPr>
              <a:t> with momentum                       and </a:t>
            </a:r>
            <a:r>
              <a:rPr lang="en-US" dirty="0" err="1" smtClean="0">
                <a:cs typeface="Symbol" charset="2"/>
              </a:rPr>
              <a:t>betatron</a:t>
            </a:r>
            <a:r>
              <a:rPr lang="en-US" dirty="0" smtClean="0">
                <a:cs typeface="Symbol" charset="2"/>
              </a:rPr>
              <a:t> amplitude         ?</a:t>
            </a:r>
            <a:endParaRPr lang="en-US" dirty="0">
              <a:cs typeface="Symbol" charset="2"/>
            </a:endParaRPr>
          </a:p>
        </p:txBody>
      </p:sp>
      <p:pic>
        <p:nvPicPr>
          <p:cNvPr id="4" name="Picture 3" descr="p_0+_Delta_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77" y="4217243"/>
            <a:ext cx="1007774" cy="264668"/>
          </a:xfrm>
          <a:prstGeom prst="rect">
            <a:avLst/>
          </a:prstGeom>
        </p:spPr>
      </p:pic>
      <p:pic>
        <p:nvPicPr>
          <p:cNvPr id="5" name="Picture 4" descr="x_b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11" y="4268850"/>
            <a:ext cx="368300" cy="279400"/>
          </a:xfrm>
          <a:prstGeom prst="rect">
            <a:avLst/>
          </a:prstGeom>
        </p:spPr>
      </p:pic>
      <p:pic>
        <p:nvPicPr>
          <p:cNvPr id="6" name="Picture 5" descr="x_b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77" y="3824181"/>
            <a:ext cx="368300" cy="279400"/>
          </a:xfrm>
          <a:prstGeom prst="rect">
            <a:avLst/>
          </a:prstGeom>
        </p:spPr>
      </p:pic>
      <p:pic>
        <p:nvPicPr>
          <p:cNvPr id="7" name="Picture 6" descr="x_=_eta_delta_+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03" y="4857765"/>
            <a:ext cx="1828800" cy="368300"/>
          </a:xfrm>
          <a:prstGeom prst="rect">
            <a:avLst/>
          </a:prstGeom>
        </p:spPr>
      </p:pic>
      <p:pic>
        <p:nvPicPr>
          <p:cNvPr id="8" name="Picture 7" descr="delta_=_Delta_p∕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24" y="4952538"/>
            <a:ext cx="1600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11732</TotalTime>
  <Words>418</Words>
  <Application>Microsoft Macintosh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Betatron contribution to the E-field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CBO and E-field correction</dc:title>
  <dc:creator>David Rubin</dc:creator>
  <cp:lastModifiedBy>David Rubin</cp:lastModifiedBy>
  <cp:revision>29</cp:revision>
  <dcterms:created xsi:type="dcterms:W3CDTF">2018-06-06T15:12:41Z</dcterms:created>
  <dcterms:modified xsi:type="dcterms:W3CDTF">2019-01-17T18:55:51Z</dcterms:modified>
</cp:coreProperties>
</file>