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80" r:id="rId3"/>
    <p:sldId id="288" r:id="rId4"/>
    <p:sldId id="289" r:id="rId5"/>
    <p:sldId id="258" r:id="rId6"/>
    <p:sldId id="264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267" r:id="rId17"/>
    <p:sldId id="311" r:id="rId18"/>
    <p:sldId id="265" r:id="rId19"/>
    <p:sldId id="266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284" r:id="rId30"/>
    <p:sldId id="285" r:id="rId31"/>
    <p:sldId id="286" r:id="rId32"/>
    <p:sldId id="287" r:id="rId33"/>
    <p:sldId id="257" r:id="rId34"/>
    <p:sldId id="260" r:id="rId35"/>
    <p:sldId id="290" r:id="rId36"/>
    <p:sldId id="29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5" d="100"/>
          <a:sy n="135" d="100"/>
        </p:scale>
        <p:origin x="-13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E330C-3C9C-F44D-A568-C53A3B2E0969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FCEB9-E97A-3747-ABBF-DFC3D9EC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367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7EAF4-A3F8-1449-8006-68D85065F3B0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5F69B-5C54-1648-9D5F-DC6019330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651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2B5E5-75EB-9546-933F-95349794B7A6}" type="datetime1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2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E8A04-CEF7-B84B-9CFA-FD2901D594CD}" type="datetime1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71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E0DDE-B17C-114B-BCEC-5F07BB0E3592}" type="datetime1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7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B50A9-F755-5A45-9F43-3ED1D09F6F18}" type="datetime1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34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9047-32AD-6744-9B3C-BFF8A661496F}" type="datetime1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4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B2F35-ED95-2E46-9EBF-05CB3254070F}" type="datetime1">
              <a:rPr lang="en-US" smtClean="0"/>
              <a:t>10/31/18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3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B9A2-FC2D-1940-93CF-DC8D7D55DFAE}" type="datetime1">
              <a:rPr lang="en-US" smtClean="0"/>
              <a:t>10/31/18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78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DD581-330A-F84F-BA5A-CB01A5B994E4}" type="datetime1">
              <a:rPr lang="en-US" smtClean="0"/>
              <a:t>10/31/18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71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10/31/18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95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6BD1-F633-DC41-860D-8C46415C4701}" type="datetime1">
              <a:rPr lang="en-US" smtClean="0"/>
              <a:t>10/31/18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71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CA1F-7E09-D249-8630-582AD814C4AE}" type="datetime1">
              <a:rPr lang="en-US" smtClean="0"/>
              <a:t>10/31/18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40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6B5DF-4602-B449-9172-8BA9DA99749E}" type="datetime1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6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Relationship Id="rId3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Relationship Id="rId3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56.emf"/><Relationship Id="rId6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Relationship Id="rId3" Type="http://schemas.openxmlformats.org/officeDocument/2006/relationships/image" Target="../media/image6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6" Type="http://schemas.openxmlformats.org/officeDocument/2006/relationships/image" Target="../media/image67.emf"/><Relationship Id="rId7" Type="http://schemas.openxmlformats.org/officeDocument/2006/relationships/image" Target="../media/image68.emf"/><Relationship Id="rId8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Relationship Id="rId3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 of E-</a:t>
            </a:r>
            <a:r>
              <a:rPr lang="en-US" dirty="0" smtClean="0"/>
              <a:t>field systematics and dependence on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D. Rubin</a:t>
            </a:r>
          </a:p>
          <a:p>
            <a:r>
              <a:rPr lang="en-US" dirty="0" smtClean="0"/>
              <a:t>October 31, </a:t>
            </a:r>
            <a:r>
              <a:rPr lang="en-US" dirty="0" smtClean="0"/>
              <a:t>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026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10/31/18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620" y="3219219"/>
            <a:ext cx="5349231" cy="3566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168" y="-139230"/>
            <a:ext cx="5349240" cy="3566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763" y="225776"/>
            <a:ext cx="2333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Dependence of E-field correction on </a:t>
            </a:r>
            <a:r>
              <a:rPr lang="en-US" dirty="0" err="1" smtClean="0"/>
              <a:t>Betatron</a:t>
            </a:r>
            <a:r>
              <a:rPr lang="en-US" dirty="0" smtClean="0"/>
              <a:t> amplitude with and without </a:t>
            </a:r>
            <a:r>
              <a:rPr lang="en-US" dirty="0" err="1" smtClean="0"/>
              <a:t>sextupole</a:t>
            </a:r>
            <a:r>
              <a:rPr lang="en-US" dirty="0" smtClean="0"/>
              <a:t>-like </a:t>
            </a:r>
            <a:endParaRPr lang="en-US" dirty="0"/>
          </a:p>
        </p:txBody>
      </p:sp>
      <p:pic>
        <p:nvPicPr>
          <p:cNvPr id="9" name="Picture 8" descr="Delta_p∕p_=_0.2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2178965"/>
            <a:ext cx="1726413" cy="3130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668" y="3085630"/>
            <a:ext cx="27695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Efield</a:t>
            </a:r>
            <a:r>
              <a:rPr lang="en-US" dirty="0" smtClean="0"/>
              <a:t> correction decreases with </a:t>
            </a:r>
            <a:r>
              <a:rPr lang="en-US" dirty="0" err="1" smtClean="0"/>
              <a:t>betatron</a:t>
            </a:r>
            <a:r>
              <a:rPr lang="en-US" dirty="0" smtClean="0"/>
              <a:t> amplitude for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cs typeface="Symbol" charset="2"/>
              </a:rPr>
              <a:t>p</a:t>
            </a:r>
            <a:r>
              <a:rPr lang="en-US" dirty="0" smtClean="0">
                <a:cs typeface="Symbol" charset="2"/>
              </a:rPr>
              <a:t>/p &gt; 0</a:t>
            </a:r>
          </a:p>
          <a:p>
            <a:endParaRPr lang="en-US" dirty="0"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And increases for </a:t>
            </a: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dirty="0" err="1">
                <a:cs typeface="Symbol" charset="2"/>
              </a:rPr>
              <a:t>p</a:t>
            </a:r>
            <a:r>
              <a:rPr lang="en-US" dirty="0">
                <a:cs typeface="Symbol" charset="2"/>
              </a:rPr>
              <a:t>/p </a:t>
            </a:r>
            <a:r>
              <a:rPr lang="en-US" dirty="0" smtClean="0">
                <a:cs typeface="Symbol" charset="2"/>
              </a:rPr>
              <a:t>&lt; </a:t>
            </a:r>
            <a:r>
              <a:rPr lang="en-US" dirty="0">
                <a:cs typeface="Symbol" charset="2"/>
              </a:rPr>
              <a:t>0</a:t>
            </a:r>
          </a:p>
          <a:p>
            <a:endParaRPr lang="en-US" dirty="0" smtClean="0"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85142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10/31/18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 descr="all_EndOfTracking_phase_space.dat_hist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7" y="3231980"/>
            <a:ext cx="4504505" cy="3003003"/>
          </a:xfrm>
          <a:prstGeom prst="rect">
            <a:avLst/>
          </a:prstGeom>
        </p:spPr>
      </p:pic>
      <p:pic>
        <p:nvPicPr>
          <p:cNvPr id="5" name="Picture 4" descr="all_EndOfTracking_phase_space.dat_hist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751" y="3158385"/>
            <a:ext cx="4614897" cy="30765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6424" y="460963"/>
            <a:ext cx="714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E-field correction estimated from Fast Rotation analysis and reconstruction of momentum distribution</a:t>
            </a:r>
          </a:p>
          <a:p>
            <a:endParaRPr lang="en-US" dirty="0"/>
          </a:p>
          <a:p>
            <a:r>
              <a:rPr lang="en-US" dirty="0" smtClean="0"/>
              <a:t>We plan to test with simulation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08541" y="1946409"/>
            <a:ext cx="5044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Generated and track a distribution and compute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Momentum and frequency distribution</a:t>
            </a:r>
          </a:p>
        </p:txBody>
      </p:sp>
    </p:spTree>
    <p:extLst>
      <p:ext uri="{BB962C8B-B14F-4D97-AF65-F5344CB8AC3E}">
        <p14:creationId xmlns:p14="http://schemas.microsoft.com/office/powerpoint/2010/main" val="183842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10/31/18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 descr="BetaCrossE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8" y="3155950"/>
            <a:ext cx="4800600" cy="3200400"/>
          </a:xfrm>
          <a:prstGeom prst="rect">
            <a:avLst/>
          </a:prstGeom>
        </p:spPr>
      </p:pic>
      <p:pic>
        <p:nvPicPr>
          <p:cNvPr id="5" name="Picture 4" descr="BetaCrossE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504" y="3063875"/>
            <a:ext cx="480060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9652" y="676409"/>
            <a:ext cx="5044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Generated and track a distribution and compute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Momentum and frequency distribution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E-field correction for each particle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888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10/31/18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 descr="BetaCrossE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75" y="3155950"/>
            <a:ext cx="4389120" cy="2926080"/>
          </a:xfrm>
          <a:prstGeom prst="rect">
            <a:avLst/>
          </a:prstGeom>
        </p:spPr>
      </p:pic>
      <p:pic>
        <p:nvPicPr>
          <p:cNvPr id="5" name="Picture 4" descr="BetaCrossE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97" y="3200400"/>
            <a:ext cx="4389120" cy="2926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9652" y="676409"/>
            <a:ext cx="5968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Generated and track a distribution and compute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Momentum and frequency distribution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E-field correction for each particle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Vertical phase space distribution and pitch correction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252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10/31/18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910" y="2572547"/>
            <a:ext cx="54864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9629" y="6081092"/>
            <a:ext cx="203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 Rotation Signal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9652" y="676409"/>
            <a:ext cx="59683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Generated and track a distribution and compute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Momentum and frequency distribution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E-field correction for each particle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Vertical phase space distribution and pitch correction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Fast rotation signal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417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10/31/18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49652" y="676409"/>
            <a:ext cx="653255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Generated and track a distribution and compute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Momentum and frequency distribution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E-field correction for each particle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Vertical phase space distribution and pitch correction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Fast rotation signal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Perform fast rotation analysis and see if we get the right answer.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161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5078" y="200189"/>
            <a:ext cx="1076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Summary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7613" y="856836"/>
            <a:ext cx="7158370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Effect of E-field and pitch is computed in tracking simulation by integrating (summing along the trajectory)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Explore dependence on </a:t>
            </a:r>
            <a:r>
              <a:rPr lang="en-US" dirty="0" err="1" smtClean="0"/>
              <a:t>betatron</a:t>
            </a:r>
            <a:r>
              <a:rPr lang="en-US" dirty="0" smtClean="0"/>
              <a:t> amplitude and quad nonlinearity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Generate and track ‘realistic’ distributions </a:t>
            </a:r>
            <a:r>
              <a:rPr lang="mr-IN" dirty="0" smtClean="0"/>
              <a:t>–</a:t>
            </a:r>
            <a:r>
              <a:rPr lang="en-US" dirty="0" smtClean="0"/>
              <a:t> including E-field correction and fast rotation signal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Extract momentum distribution with FR-analysis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Compare E-field correction based on FR-analysis with the real thing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                                 END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5" name="Picture 4" descr="vec_C_e(T)_sim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82" y="1542947"/>
            <a:ext cx="3210039" cy="659488"/>
          </a:xfrm>
          <a:prstGeom prst="rect">
            <a:avLst/>
          </a:prstGeom>
        </p:spPr>
      </p:pic>
      <p:pic>
        <p:nvPicPr>
          <p:cNvPr id="6" name="Picture 5" descr="vec_C_p(T)_=_fr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82" y="2357490"/>
            <a:ext cx="3374567" cy="70267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6FE5-F9B6-6745-83AE-F31EFF72E655}" type="datetime1">
              <a:rPr lang="en-US" smtClean="0"/>
              <a:t>10/31/18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6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10/31/18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46593" y="2963333"/>
            <a:ext cx="86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Backup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40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c_C_p(T)_=_fr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36" y="1112347"/>
            <a:ext cx="4336714" cy="9030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3819" y="394497"/>
            <a:ext cx="166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Pitch correction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4CBC5-CA4A-0746-B148-0855675F2F9D}" type="datetime1">
              <a:rPr lang="en-US" smtClean="0"/>
              <a:t>10/31/18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57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9476" y="719421"/>
            <a:ext cx="4369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initial displacements and amplitudes are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3661" y="224833"/>
            <a:ext cx="57118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does pitch correction depend on </a:t>
            </a:r>
            <a:r>
              <a:rPr lang="en-US" dirty="0" err="1" smtClean="0"/>
              <a:t>betatron</a:t>
            </a:r>
            <a:r>
              <a:rPr lang="en-US" dirty="0" smtClean="0"/>
              <a:t>  amplitude?</a:t>
            </a:r>
          </a:p>
          <a:p>
            <a:endParaRPr lang="en-US" dirty="0"/>
          </a:p>
          <a:p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y = 0 ,        a</a:t>
            </a:r>
            <a:r>
              <a:rPr lang="en-US" baseline="-25000" dirty="0" smtClean="0"/>
              <a:t>y </a:t>
            </a:r>
            <a:r>
              <a:rPr lang="en-US" dirty="0" smtClean="0"/>
              <a:t>= 0.0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y</a:t>
            </a:r>
            <a:r>
              <a:rPr lang="en-US" dirty="0" smtClean="0"/>
              <a:t> = 1 cm,   a</a:t>
            </a:r>
            <a:r>
              <a:rPr lang="en-US" baseline="-25000" dirty="0" smtClean="0"/>
              <a:t>y </a:t>
            </a:r>
            <a:r>
              <a:rPr lang="en-US" dirty="0" smtClean="0"/>
              <a:t>= 5.12  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y</a:t>
            </a:r>
            <a:r>
              <a:rPr lang="en-US" dirty="0" smtClean="0"/>
              <a:t> = 2 cm,   a</a:t>
            </a:r>
            <a:r>
              <a:rPr lang="en-US" baseline="-25000" dirty="0" smtClean="0"/>
              <a:t>y </a:t>
            </a:r>
            <a:r>
              <a:rPr lang="en-US" dirty="0" smtClean="0"/>
              <a:t>= 64.3  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y =  3 cm,  a</a:t>
            </a:r>
            <a:r>
              <a:rPr lang="en-US" baseline="-25000" dirty="0"/>
              <a:t>y</a:t>
            </a:r>
            <a:r>
              <a:rPr lang="en-US" baseline="-25000" dirty="0" smtClean="0"/>
              <a:t> </a:t>
            </a:r>
            <a:r>
              <a:rPr lang="en-US" dirty="0" smtClean="0"/>
              <a:t>= 46.2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y</a:t>
            </a:r>
            <a:r>
              <a:rPr lang="en-US" dirty="0" smtClean="0"/>
              <a:t> =  4 cm,  a</a:t>
            </a:r>
            <a:r>
              <a:rPr lang="en-US" baseline="-25000" dirty="0" smtClean="0"/>
              <a:t>y </a:t>
            </a:r>
            <a:r>
              <a:rPr lang="en-US" dirty="0" smtClean="0"/>
              <a:t>= 82.1 mm-</a:t>
            </a:r>
            <a:r>
              <a:rPr lang="en-US" dirty="0" err="1" smtClean="0"/>
              <a:t>mrad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BetaDotB-sing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20" y="2754827"/>
            <a:ext cx="5486400" cy="36576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7DB6-4141-E547-9F78-65255521FEFB}" type="datetime1">
              <a:rPr lang="en-US" smtClean="0"/>
              <a:t>10/31/18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19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05" y="4927330"/>
            <a:ext cx="875635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 curved geometry, </a:t>
            </a:r>
            <a:r>
              <a:rPr lang="en-US" dirty="0"/>
              <a:t>t</a:t>
            </a:r>
            <a:r>
              <a:rPr lang="en-US" dirty="0" smtClean="0"/>
              <a:t>he integrated E-field along the trajectory depends on </a:t>
            </a:r>
            <a:r>
              <a:rPr lang="en-US" dirty="0" err="1" smtClean="0"/>
              <a:t>betatron</a:t>
            </a:r>
            <a:r>
              <a:rPr lang="en-US" dirty="0" smtClean="0"/>
              <a:t> amplitude in two ways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Sextupole</a:t>
            </a:r>
            <a:r>
              <a:rPr lang="en-US" dirty="0" smtClean="0"/>
              <a:t> component of the quads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err="1" smtClean="0"/>
              <a:t>Sextupole</a:t>
            </a:r>
            <a:r>
              <a:rPr lang="en-US" dirty="0" smtClean="0"/>
              <a:t> component is symmetric about magic radius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Shifts the ‘closed orbit’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Path length (asymmetric about magic radius)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133232" y="3536776"/>
            <a:ext cx="681892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92" y="301948"/>
            <a:ext cx="3670300" cy="106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127" y="2184130"/>
            <a:ext cx="45720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8846" y="529437"/>
            <a:ext cx="1997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 contribution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2192" y="1345200"/>
            <a:ext cx="6727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an ideal </a:t>
            </a:r>
            <a:r>
              <a:rPr lang="en-US" dirty="0" err="1" smtClean="0"/>
              <a:t>cartesian</a:t>
            </a:r>
            <a:r>
              <a:rPr lang="en-US" dirty="0" smtClean="0"/>
              <a:t> geometry and quad field where the radial field is </a:t>
            </a:r>
            <a:r>
              <a:rPr lang="en-US" dirty="0" err="1" smtClean="0"/>
              <a:t>antisymmetric</a:t>
            </a:r>
            <a:r>
              <a:rPr lang="en-US" dirty="0" smtClean="0"/>
              <a:t> about the magic radius, the E-field correction is independent of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426308" y="3255074"/>
            <a:ext cx="9769" cy="2540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406770" y="2737305"/>
            <a:ext cx="15631" cy="455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445846" y="3604811"/>
            <a:ext cx="1954" cy="2540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443893" y="3904726"/>
            <a:ext cx="9769" cy="4552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63140" y="3070408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pic>
        <p:nvPicPr>
          <p:cNvPr id="3" name="Picture 2" descr="langle_x_e_rang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459" y="4353043"/>
            <a:ext cx="23876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8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f_E_=_k(x_bf_h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318" y="4902237"/>
            <a:ext cx="2552700" cy="495300"/>
          </a:xfrm>
          <a:prstGeom prst="rect">
            <a:avLst/>
          </a:prstGeom>
        </p:spPr>
      </p:pic>
      <p:pic>
        <p:nvPicPr>
          <p:cNvPr id="6" name="Picture 5" descr="V(x,y)_=_frac_1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190" y="2843185"/>
            <a:ext cx="3898900" cy="83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3281" y="293796"/>
            <a:ext cx="630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Consider the </a:t>
            </a:r>
            <a:r>
              <a:rPr lang="en-US" dirty="0" err="1" smtClean="0"/>
              <a:t>Laplacian</a:t>
            </a:r>
            <a:r>
              <a:rPr lang="en-US" dirty="0" smtClean="0"/>
              <a:t> in 2 dimensions and </a:t>
            </a:r>
            <a:r>
              <a:rPr lang="en-US" dirty="0" err="1" smtClean="0"/>
              <a:t>cartesian</a:t>
            </a:r>
            <a:r>
              <a:rPr lang="en-US" dirty="0" smtClean="0"/>
              <a:t> coordinates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64847" y="2141866"/>
            <a:ext cx="5408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solution that corresponds to the perfect </a:t>
            </a:r>
            <a:r>
              <a:rPr lang="en-US" dirty="0" err="1" smtClean="0"/>
              <a:t>quadrupole</a:t>
            </a:r>
            <a:r>
              <a:rPr lang="en-US" dirty="0" smtClean="0"/>
              <a:t> is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54409" y="4018369"/>
            <a:ext cx="528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 the divergence gives the E-field, linear in x and y. </a:t>
            </a:r>
          </a:p>
          <a:p>
            <a:r>
              <a:rPr lang="en-US" dirty="0"/>
              <a:t> </a:t>
            </a:r>
            <a:r>
              <a:rPr lang="en-US" dirty="0" smtClean="0"/>
              <a:t>and anti symmetric about </a:t>
            </a:r>
            <a:r>
              <a:rPr lang="en-US" dirty="0" err="1" smtClean="0"/>
              <a:t>x,y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6079" y="5515024"/>
            <a:ext cx="55329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But the quad plates are curved. </a:t>
            </a:r>
          </a:p>
          <a:p>
            <a:r>
              <a:rPr lang="en-US" dirty="0" smtClean="0"/>
              <a:t>We assumed in the above that there is no z-dependence.</a:t>
            </a:r>
          </a:p>
          <a:p>
            <a:r>
              <a:rPr lang="en-US" dirty="0" smtClean="0"/>
              <a:t>And that is true only in the limit of </a:t>
            </a:r>
            <a:endParaRPr lang="en-US" dirty="0"/>
          </a:p>
        </p:txBody>
      </p:sp>
      <p:pic>
        <p:nvPicPr>
          <p:cNvPr id="11" name="Picture 10" descr="rho_rightarrow_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218" y="6149009"/>
            <a:ext cx="1066800" cy="266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14307" y="1172307"/>
            <a:ext cx="1543538" cy="14360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7131535" y="1880829"/>
            <a:ext cx="1397003" cy="9517"/>
          </a:xfrm>
          <a:prstGeom prst="line">
            <a:avLst/>
          </a:prstGeom>
          <a:ln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802465" y="1289538"/>
            <a:ext cx="0" cy="1209439"/>
          </a:xfrm>
          <a:prstGeom prst="line">
            <a:avLst/>
          </a:prstGeom>
          <a:ln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186611" y="177253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820058" y="1191848"/>
            <a:ext cx="28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pic>
        <p:nvPicPr>
          <p:cNvPr id="4" name="Picture 3" descr="nabla^2_V_=_lef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424" y="1066077"/>
            <a:ext cx="3937000" cy="762000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6/28/18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D283-2863-5E47-ABB7-C4042A1DE0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18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>
          <a:xfrm>
            <a:off x="5720030" y="395486"/>
            <a:ext cx="3004559" cy="299825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r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7075399" y="1904934"/>
            <a:ext cx="1990402" cy="9478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7075399" y="938251"/>
            <a:ext cx="1649190" cy="966683"/>
          </a:xfrm>
          <a:prstGeom prst="line">
            <a:avLst/>
          </a:prstGeom>
          <a:ln w="635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45770" y="1099090"/>
            <a:ext cx="363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r  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4001" y="1525284"/>
            <a:ext cx="357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endParaRPr lang="en-US" dirty="0">
              <a:latin typeface="Symbol" charset="2"/>
              <a:cs typeface="Symbol" charset="2"/>
            </a:endParaRPr>
          </a:p>
        </p:txBody>
      </p:sp>
      <p:pic>
        <p:nvPicPr>
          <p:cNvPr id="11" name="Picture 10" descr="nabla^2_V_=_lef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36" y="2037377"/>
            <a:ext cx="4804629" cy="640080"/>
          </a:xfrm>
          <a:prstGeom prst="rect">
            <a:avLst/>
          </a:prstGeom>
        </p:spPr>
      </p:pic>
      <p:pic>
        <p:nvPicPr>
          <p:cNvPr id="12" name="Picture 11" descr="rho_=_rho_0+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513" y="3096826"/>
            <a:ext cx="1594612" cy="296919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3039440" y="1914412"/>
            <a:ext cx="861134" cy="90170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V(x,z)_ne_frac_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56" y="4647825"/>
            <a:ext cx="3194121" cy="68892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45539" y="279721"/>
            <a:ext cx="569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Cylindrical coordinates are a better match to our geometry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r </a:t>
            </a:r>
            <a:r>
              <a:rPr lang="mr-IN" dirty="0" smtClean="0">
                <a:cs typeface="Symbol" charset="2"/>
              </a:rPr>
              <a:t>–</a:t>
            </a:r>
            <a:r>
              <a:rPr lang="en-US" dirty="0" smtClean="0">
                <a:cs typeface="Symbol" charset="2"/>
              </a:rPr>
              <a:t> radial, z </a:t>
            </a:r>
            <a:r>
              <a:rPr lang="mr-IN" dirty="0" smtClean="0">
                <a:cs typeface="Symbol" charset="2"/>
              </a:rPr>
              <a:t>–</a:t>
            </a:r>
            <a:r>
              <a:rPr lang="en-US" dirty="0" smtClean="0">
                <a:cs typeface="Symbol" charset="2"/>
              </a:rPr>
              <a:t> vertical,  </a:t>
            </a:r>
            <a:r>
              <a:rPr lang="en-US" dirty="0" smtClean="0">
                <a:latin typeface="Symbol" charset="2"/>
                <a:cs typeface="Symbol" charset="2"/>
              </a:rPr>
              <a:t>q </a:t>
            </a:r>
            <a:r>
              <a:rPr lang="en-US" dirty="0" smtClean="0">
                <a:cs typeface="Symbol" charset="2"/>
              </a:rPr>
              <a:t>- azimuthal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4949" y="1459502"/>
            <a:ext cx="3445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Laplacian</a:t>
            </a:r>
            <a:r>
              <a:rPr lang="en-US" dirty="0" smtClean="0"/>
              <a:t> in cylindrical coordinates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70606" y="300545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Define x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70606" y="4151050"/>
            <a:ext cx="720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simple symmetric quadratic potential is </a:t>
            </a:r>
            <a:r>
              <a:rPr lang="en-US" b="1" dirty="0" smtClean="0"/>
              <a:t>not </a:t>
            </a:r>
            <a:r>
              <a:rPr lang="en-US" dirty="0" smtClean="0"/>
              <a:t>a solution to this </a:t>
            </a:r>
            <a:r>
              <a:rPr lang="en-US" dirty="0" err="1" smtClean="0"/>
              <a:t>Laplacian</a:t>
            </a:r>
            <a:r>
              <a:rPr lang="en-US" dirty="0" smtClean="0"/>
              <a:t>  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8567615" y="279721"/>
            <a:ext cx="156974" cy="588914"/>
          </a:xfrm>
          <a:prstGeom prst="line">
            <a:avLst/>
          </a:prstGeom>
          <a:ln w="635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631961" y="395486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D283-2863-5E47-ABB7-C4042A1DE0A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73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_x-iE_y_=_(b_n-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07" y="598366"/>
            <a:ext cx="4203700" cy="73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3787" y="229034"/>
            <a:ext cx="2228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Cartesian coordinates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88963" y="1780217"/>
            <a:ext cx="2680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Satisfies Maxwell for any n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6/28/18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D283-2863-5E47-ABB7-C4042A1DE0A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69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_x-iE_y_=_(b_n-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07" y="598366"/>
            <a:ext cx="4203700" cy="73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3787" y="229034"/>
            <a:ext cx="2228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Cartesian coordinates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099" y="1600682"/>
            <a:ext cx="1155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Cylindrical</a:t>
            </a:r>
            <a:endParaRPr lang="en-US" dirty="0"/>
          </a:p>
        </p:txBody>
      </p:sp>
      <p:pic>
        <p:nvPicPr>
          <p:cNvPr id="6" name="Picture 5" descr="phi_n^r_=_frac_-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57" y="2696702"/>
            <a:ext cx="5486400" cy="817122"/>
          </a:xfrm>
          <a:prstGeom prst="rect">
            <a:avLst/>
          </a:prstGeom>
        </p:spPr>
      </p:pic>
      <p:pic>
        <p:nvPicPr>
          <p:cNvPr id="8" name="Picture 7" descr="phi_n^i_=_frac_-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28" y="3636282"/>
            <a:ext cx="5486400" cy="869244"/>
          </a:xfrm>
          <a:prstGeom prst="rect">
            <a:avLst/>
          </a:prstGeom>
        </p:spPr>
      </p:pic>
      <p:pic>
        <p:nvPicPr>
          <p:cNvPr id="10" name="Picture 9" descr="F_1&amp;=&amp;_ln_tilde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16" y="4998141"/>
            <a:ext cx="4121512" cy="1517869"/>
          </a:xfrm>
          <a:prstGeom prst="rect">
            <a:avLst/>
          </a:prstGeom>
        </p:spPr>
      </p:pic>
      <p:pic>
        <p:nvPicPr>
          <p:cNvPr id="7" name="Picture 6" descr="bf_E_=_-_sum_n=0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34" y="1750371"/>
            <a:ext cx="4292600" cy="85090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6/28/18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D283-2863-5E47-ABB7-C4042A1DE0A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1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>
          <a:xfrm>
            <a:off x="5720030" y="395486"/>
            <a:ext cx="3004559" cy="299825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r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7075399" y="1904934"/>
            <a:ext cx="1990402" cy="9478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7075399" y="938251"/>
            <a:ext cx="1649190" cy="966683"/>
          </a:xfrm>
          <a:prstGeom prst="line">
            <a:avLst/>
          </a:prstGeom>
          <a:ln w="635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45770" y="1099090"/>
            <a:ext cx="363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r  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4001" y="1525284"/>
            <a:ext cx="357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endParaRPr lang="en-US" dirty="0">
              <a:latin typeface="Symbol" charset="2"/>
              <a:cs typeface="Symbol" charset="2"/>
            </a:endParaRPr>
          </a:p>
        </p:txBody>
      </p:sp>
      <p:pic>
        <p:nvPicPr>
          <p:cNvPr id="12" name="Picture 11" descr="rho_=_rho_0+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37" y="4473278"/>
            <a:ext cx="1594612" cy="296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4562" y="775924"/>
            <a:ext cx="4182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simplest (lowest order) solution to the</a:t>
            </a:r>
          </a:p>
          <a:p>
            <a:r>
              <a:rPr lang="en-US" dirty="0" smtClean="0"/>
              <a:t>2 D cylindrical </a:t>
            </a:r>
            <a:r>
              <a:rPr lang="en-US" dirty="0" err="1"/>
              <a:t>L</a:t>
            </a:r>
            <a:r>
              <a:rPr lang="en-US" dirty="0" err="1" smtClean="0"/>
              <a:t>aplacian</a:t>
            </a:r>
            <a:r>
              <a:rPr lang="en-US" dirty="0" smtClean="0"/>
              <a:t> 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9730" y="3952028"/>
            <a:ext cx="2663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 with the substitution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84763" y="4956620"/>
            <a:ext cx="3298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expanding in the limit where </a:t>
            </a:r>
            <a:endParaRPr lang="en-US" dirty="0"/>
          </a:p>
        </p:txBody>
      </p:sp>
      <p:pic>
        <p:nvPicPr>
          <p:cNvPr id="8" name="Picture 7" descr="x_ll_rho_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230" y="5033852"/>
            <a:ext cx="1066800" cy="292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83" y="2110827"/>
            <a:ext cx="5686924" cy="10956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763" y="5671478"/>
            <a:ext cx="5080000" cy="762000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6/28/18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D283-2863-5E47-ABB7-C4042A1DE0A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69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12657" y="2321935"/>
            <a:ext cx="1271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term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64187" y="2246116"/>
            <a:ext cx="1511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Sextupole</a:t>
            </a:r>
            <a:r>
              <a:rPr lang="en-US" dirty="0" smtClean="0"/>
              <a:t>-like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93161" y="1573229"/>
            <a:ext cx="123215" cy="74870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4587402" y="1734343"/>
            <a:ext cx="332484" cy="58759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23635" y="3136981"/>
            <a:ext cx="7099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solution is not unique.</a:t>
            </a:r>
          </a:p>
          <a:p>
            <a:r>
              <a:rPr lang="en-US" dirty="0" smtClean="0"/>
              <a:t>It is possible to find a solution that is linear in x, </a:t>
            </a:r>
          </a:p>
          <a:p>
            <a:r>
              <a:rPr lang="en-US" dirty="0"/>
              <a:t> </a:t>
            </a:r>
            <a:r>
              <a:rPr lang="en-US" dirty="0" smtClean="0"/>
              <a:t>      but then it is necessarily nonlinear in z (vertical)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1715" y="4947143"/>
            <a:ext cx="5922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There is inevitably a </a:t>
            </a:r>
            <a:r>
              <a:rPr lang="en-US" i="1" dirty="0" err="1" smtClean="0"/>
              <a:t>sextupole</a:t>
            </a:r>
            <a:r>
              <a:rPr lang="en-US" i="1" dirty="0" smtClean="0"/>
              <a:t> component with curved plates</a:t>
            </a:r>
          </a:p>
          <a:p>
            <a:r>
              <a:rPr lang="en-US" i="1" dirty="0"/>
              <a:t> </a:t>
            </a:r>
            <a:r>
              <a:rPr lang="en-US" i="1" dirty="0" smtClean="0"/>
              <a:t>  independent of the plate shape details and alignment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8" name="Picture 7" descr="bf_nabla_V_=_E_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19" y="628831"/>
            <a:ext cx="5080000" cy="762000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6/28/18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D283-2863-5E47-ABB7-C4042A1DE0A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18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_x-iE_y_=_(b_n-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07" y="775347"/>
            <a:ext cx="4203700" cy="73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5271" y="364372"/>
            <a:ext cx="4120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Cartesian coordinates </a:t>
            </a:r>
            <a:r>
              <a:rPr lang="mr-IN" dirty="0" smtClean="0"/>
              <a:t>–</a:t>
            </a:r>
            <a:r>
              <a:rPr lang="en-US" dirty="0" smtClean="0"/>
              <a:t> no z- dependence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59626" y="1665700"/>
            <a:ext cx="2680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Satisfies Maxwell for any 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7479" y="2696352"/>
            <a:ext cx="532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so in cylindrical coordinates. But we can expand as</a:t>
            </a:r>
            <a:endParaRPr lang="en-US" dirty="0"/>
          </a:p>
        </p:txBody>
      </p:sp>
      <p:pic>
        <p:nvPicPr>
          <p:cNvPr id="7" name="Picture 6" descr="E_x_=_sum_n_b_n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675" y="3116452"/>
            <a:ext cx="2552700" cy="825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82340" y="4268357"/>
            <a:ext cx="224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</a:t>
            </a:r>
            <a:r>
              <a:rPr lang="en-US" dirty="0" err="1" smtClean="0"/>
              <a:t>midplane</a:t>
            </a:r>
            <a:r>
              <a:rPr lang="en-US" dirty="0" smtClean="0"/>
              <a:t>  (y=0)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6/28/18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D283-2863-5E47-ABB7-C4042A1DE0A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39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ad_fiel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1" y="1714716"/>
            <a:ext cx="5486400" cy="3657600"/>
          </a:xfrm>
          <a:prstGeom prst="rect">
            <a:avLst/>
          </a:prstGeom>
        </p:spPr>
      </p:pic>
      <p:pic>
        <p:nvPicPr>
          <p:cNvPr id="6" name="Picture 5" descr="E_x_=_sum_n_b_n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82" y="427450"/>
            <a:ext cx="2552700" cy="82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479" y="2025732"/>
            <a:ext cx="3494503" cy="29505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3836" y="926546"/>
            <a:ext cx="3588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to </a:t>
            </a:r>
            <a:r>
              <a:rPr lang="en-US" dirty="0" err="1" smtClean="0"/>
              <a:t>Wanwei’s</a:t>
            </a:r>
            <a:r>
              <a:rPr lang="en-US" dirty="0" smtClean="0"/>
              <a:t> 3-D Opera field map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83606" y="3966449"/>
            <a:ext cx="166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</a:t>
            </a:r>
            <a:r>
              <a:rPr lang="en-US" dirty="0" err="1" smtClean="0"/>
              <a:t>midplane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6/28/18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D283-2863-5E47-ABB7-C4042A1DE0A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3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f_nabla_V_=_E_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2"/>
          <a:stretch/>
        </p:blipFill>
        <p:spPr>
          <a:xfrm>
            <a:off x="1394958" y="1009831"/>
            <a:ext cx="4184800" cy="76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4041" y="478889"/>
            <a:ext cx="193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was our guess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05682" y="2144589"/>
            <a:ext cx="143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form</a:t>
            </a:r>
            <a:endParaRPr lang="en-US" dirty="0"/>
          </a:p>
        </p:txBody>
      </p:sp>
      <p:pic>
        <p:nvPicPr>
          <p:cNvPr id="8" name="Picture 7" descr="Rightarrow_frac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464" y="3872885"/>
            <a:ext cx="4343400" cy="749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8142" y="4903405"/>
            <a:ext cx="2169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fitted values give</a:t>
            </a:r>
            <a:endParaRPr lang="en-US" dirty="0"/>
          </a:p>
        </p:txBody>
      </p:sp>
      <p:pic>
        <p:nvPicPr>
          <p:cNvPr id="10" name="Picture 9" descr="Rightarrow_frac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00" y="5684467"/>
            <a:ext cx="3187700" cy="749300"/>
          </a:xfrm>
          <a:prstGeom prst="rect">
            <a:avLst/>
          </a:prstGeom>
        </p:spPr>
      </p:pic>
      <p:pic>
        <p:nvPicPr>
          <p:cNvPr id="11" name="Picture 10" descr="E_x_=_sum_n_fra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88" y="2802362"/>
            <a:ext cx="1968500" cy="787400"/>
          </a:xfrm>
          <a:prstGeom prst="rect">
            <a:avLst/>
          </a:prstGeom>
        </p:spPr>
      </p:pic>
      <p:pic>
        <p:nvPicPr>
          <p:cNvPr id="12" name="Picture 11" descr="E_x_=_sum_n_frac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88" y="2802362"/>
            <a:ext cx="1968500" cy="787400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6/28/18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D283-2863-5E47-ABB7-C4042A1DE0A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89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f_nabla_V=_bf_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0" y="945534"/>
            <a:ext cx="5676900" cy="876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2657" y="2321935"/>
            <a:ext cx="1271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term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64187" y="2246116"/>
            <a:ext cx="111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Sextupole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93161" y="1573229"/>
            <a:ext cx="123215" cy="74870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4587402" y="1734343"/>
            <a:ext cx="332484" cy="58759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23635" y="3136981"/>
            <a:ext cx="7099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solution is not unique.</a:t>
            </a:r>
          </a:p>
          <a:p>
            <a:r>
              <a:rPr lang="en-US" dirty="0" smtClean="0"/>
              <a:t>It is possible to find a solution that is linear in x, </a:t>
            </a:r>
          </a:p>
          <a:p>
            <a:r>
              <a:rPr lang="en-US" dirty="0"/>
              <a:t> </a:t>
            </a:r>
            <a:r>
              <a:rPr lang="en-US" dirty="0" smtClean="0"/>
              <a:t>      but then it is necessarily nonlinear in z (vertical)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1715" y="4947143"/>
            <a:ext cx="5922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There is inevitably a </a:t>
            </a:r>
            <a:r>
              <a:rPr lang="en-US" i="1" dirty="0" err="1" smtClean="0"/>
              <a:t>sextupole</a:t>
            </a:r>
            <a:r>
              <a:rPr lang="en-US" i="1" dirty="0" smtClean="0"/>
              <a:t> component with curved plates</a:t>
            </a:r>
          </a:p>
          <a:p>
            <a:r>
              <a:rPr lang="en-US" i="1" dirty="0"/>
              <a:t> </a:t>
            </a:r>
            <a:r>
              <a:rPr lang="en-US" i="1" dirty="0" smtClean="0"/>
              <a:t>  independent of the plate shape details and alignment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618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ngle_E_r(s)_r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4" y="2170297"/>
            <a:ext cx="8569722" cy="2580131"/>
          </a:xfrm>
          <a:prstGeom prst="rect">
            <a:avLst/>
          </a:prstGeom>
        </p:spPr>
      </p:pic>
      <p:pic>
        <p:nvPicPr>
          <p:cNvPr id="3" name="Picture 2" descr="bf_nabla_V=_bf_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0" y="405329"/>
            <a:ext cx="5676900" cy="876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76964" y="5525257"/>
            <a:ext cx="109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sextupole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440432" y="4750428"/>
            <a:ext cx="199039" cy="72820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7422105" y="4902828"/>
            <a:ext cx="85303" cy="57580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52669" y="5638984"/>
            <a:ext cx="1261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Path length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143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thlengt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1803400"/>
            <a:ext cx="4241800" cy="325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4847" y="672887"/>
            <a:ext cx="1261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Path length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12237" y="5051393"/>
            <a:ext cx="6425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particle oscillating about the magic radius (</a:t>
            </a:r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baseline="-25000" dirty="0" smtClean="0">
                <a:latin typeface="Symbol" charset="2"/>
                <a:cs typeface="Symbol" charset="2"/>
              </a:rPr>
              <a:t>0</a:t>
            </a:r>
            <a:r>
              <a:rPr lang="en-US" dirty="0" smtClean="0">
                <a:latin typeface="Symbol" charset="2"/>
                <a:cs typeface="Symbol" charset="2"/>
              </a:rPr>
              <a:t>) </a:t>
            </a:r>
            <a:r>
              <a:rPr lang="en-US" dirty="0" smtClean="0">
                <a:cs typeface="Symbol" charset="2"/>
              </a:rPr>
              <a:t>spends more time</a:t>
            </a:r>
          </a:p>
          <a:p>
            <a:r>
              <a:rPr lang="en-US" dirty="0" smtClean="0">
                <a:cs typeface="Symbol" charset="2"/>
              </a:rPr>
              <a:t>at x&gt;0 than x&lt;0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dl_=_(_rho_0+x)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309" y="5871835"/>
            <a:ext cx="23622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06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rt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9"/>
          <a:stretch/>
        </p:blipFill>
        <p:spPr>
          <a:xfrm>
            <a:off x="1156802" y="142475"/>
            <a:ext cx="3127301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9376" y="3544504"/>
            <a:ext cx="7307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E-field along the trajectory at the magic radius (momentum = p</a:t>
            </a:r>
            <a:r>
              <a:rPr lang="en-US" baseline="-25000" dirty="0" smtClean="0"/>
              <a:t>0</a:t>
            </a:r>
            <a:r>
              <a:rPr lang="en-US" dirty="0" smtClean="0"/>
              <a:t>) is zero.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857589" y="1137274"/>
            <a:ext cx="303298" cy="3980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881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t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4"/>
          <a:stretch/>
        </p:blipFill>
        <p:spPr>
          <a:xfrm>
            <a:off x="2218349" y="-397730"/>
            <a:ext cx="3297906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379" y="3440254"/>
            <a:ext cx="7734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what about the </a:t>
            </a:r>
            <a:r>
              <a:rPr lang="en-US" dirty="0" err="1" smtClean="0"/>
              <a:t>muon</a:t>
            </a:r>
            <a:r>
              <a:rPr lang="en-US" dirty="0" smtClean="0"/>
              <a:t> with momentum p</a:t>
            </a:r>
            <a:r>
              <a:rPr lang="en-US" baseline="-25000" dirty="0" smtClean="0"/>
              <a:t>0 </a:t>
            </a:r>
            <a:r>
              <a:rPr lang="en-US" dirty="0" smtClean="0"/>
              <a:t>that oscillates about the magic radius with some </a:t>
            </a:r>
            <a:r>
              <a:rPr lang="en-US" dirty="0" err="1" smtClean="0"/>
              <a:t>betatron</a:t>
            </a:r>
            <a:r>
              <a:rPr lang="en-US" dirty="0" smtClean="0"/>
              <a:t> amplitude           </a:t>
            </a:r>
            <a:r>
              <a:rPr lang="en-US" dirty="0" smtClean="0">
                <a:latin typeface="Symbol" charset="2"/>
                <a:cs typeface="Symbol" charset="2"/>
              </a:rPr>
              <a:t>?</a:t>
            </a:r>
          </a:p>
          <a:p>
            <a:endParaRPr lang="en-US" baseline="-25000" dirty="0">
              <a:latin typeface="Symbol" charset="2"/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Or the </a:t>
            </a:r>
            <a:r>
              <a:rPr lang="en-US" dirty="0" err="1" smtClean="0">
                <a:cs typeface="Symbol" charset="2"/>
              </a:rPr>
              <a:t>muon</a:t>
            </a:r>
            <a:r>
              <a:rPr lang="en-US" dirty="0" smtClean="0">
                <a:cs typeface="Symbol" charset="2"/>
              </a:rPr>
              <a:t> with momentum                       and </a:t>
            </a:r>
            <a:r>
              <a:rPr lang="en-US" dirty="0" err="1" smtClean="0">
                <a:cs typeface="Symbol" charset="2"/>
              </a:rPr>
              <a:t>betatron</a:t>
            </a:r>
            <a:r>
              <a:rPr lang="en-US" dirty="0" smtClean="0">
                <a:cs typeface="Symbol" charset="2"/>
              </a:rPr>
              <a:t> amplitude         ?</a:t>
            </a:r>
            <a:endParaRPr lang="en-US" dirty="0">
              <a:cs typeface="Symbol" charset="2"/>
            </a:endParaRPr>
          </a:p>
        </p:txBody>
      </p:sp>
      <p:pic>
        <p:nvPicPr>
          <p:cNvPr id="4" name="Picture 3" descr="p_0+_Delta_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77" y="4217243"/>
            <a:ext cx="1007774" cy="264668"/>
          </a:xfrm>
          <a:prstGeom prst="rect">
            <a:avLst/>
          </a:prstGeom>
        </p:spPr>
      </p:pic>
      <p:pic>
        <p:nvPicPr>
          <p:cNvPr id="5" name="Picture 4" descr="x_be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011" y="4268850"/>
            <a:ext cx="368300" cy="279400"/>
          </a:xfrm>
          <a:prstGeom prst="rect">
            <a:avLst/>
          </a:prstGeom>
        </p:spPr>
      </p:pic>
      <p:pic>
        <p:nvPicPr>
          <p:cNvPr id="6" name="Picture 5" descr="x_be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677" y="3824181"/>
            <a:ext cx="368300" cy="279400"/>
          </a:xfrm>
          <a:prstGeom prst="rect">
            <a:avLst/>
          </a:prstGeom>
        </p:spPr>
      </p:pic>
      <p:pic>
        <p:nvPicPr>
          <p:cNvPr id="7" name="Picture 6" descr="x_=_eta_delta_+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03" y="4857765"/>
            <a:ext cx="1828800" cy="368300"/>
          </a:xfrm>
          <a:prstGeom prst="rect">
            <a:avLst/>
          </a:prstGeom>
        </p:spPr>
      </p:pic>
      <p:pic>
        <p:nvPicPr>
          <p:cNvPr id="8" name="Picture 7" descr="delta_=_Delta_p∕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24" y="4952538"/>
            <a:ext cx="16002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85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10570" y="1048786"/>
            <a:ext cx="73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Recall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50392" y="2905810"/>
            <a:ext cx="71086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of the effect of E-field or pitch on           at 1ppm would require tracking for 1 million periods or 29 x 10</a:t>
            </a:r>
            <a:r>
              <a:rPr lang="en-US" baseline="30000" dirty="0" smtClean="0"/>
              <a:t>6</a:t>
            </a:r>
            <a:r>
              <a:rPr lang="en-US" dirty="0" smtClean="0"/>
              <a:t> turns!</a:t>
            </a:r>
          </a:p>
          <a:p>
            <a:endParaRPr lang="en-US" dirty="0"/>
          </a:p>
          <a:p>
            <a:r>
              <a:rPr lang="en-US" dirty="0" smtClean="0"/>
              <a:t>Instead, to get E-field effect ,compute the average                         along the trajectory </a:t>
            </a:r>
            <a:endParaRPr lang="en-US" dirty="0"/>
          </a:p>
        </p:txBody>
      </p:sp>
      <p:pic>
        <p:nvPicPr>
          <p:cNvPr id="7" name="Picture 6" descr="vec_omega_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75" y="2976200"/>
            <a:ext cx="326135" cy="209646"/>
          </a:xfrm>
          <a:prstGeom prst="rect">
            <a:avLst/>
          </a:prstGeom>
        </p:spPr>
      </p:pic>
      <p:pic>
        <p:nvPicPr>
          <p:cNvPr id="9" name="Picture 8" descr="langle_vec_beta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980" y="3657120"/>
            <a:ext cx="1156224" cy="4490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549" y="4556698"/>
            <a:ext cx="4921769" cy="706474"/>
          </a:xfrm>
          <a:prstGeom prst="rect">
            <a:avLst/>
          </a:prstGeom>
        </p:spPr>
      </p:pic>
      <p:pic>
        <p:nvPicPr>
          <p:cNvPr id="11" name="Picture 10" descr="vec_omega_a_sim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0" y="1621673"/>
            <a:ext cx="7922074" cy="741247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1D55-9740-5A42-BD9C-4EBCD20D76CF}" type="datetime1">
              <a:rPr lang="en-US" smtClean="0"/>
              <a:t>10/31/18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12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3661" y="223068"/>
            <a:ext cx="5886385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does E-field correction depend on </a:t>
            </a:r>
            <a:r>
              <a:rPr lang="en-US" dirty="0" err="1" smtClean="0"/>
              <a:t>betatron</a:t>
            </a:r>
            <a:r>
              <a:rPr lang="en-US" dirty="0" smtClean="0"/>
              <a:t>  amplitude?</a:t>
            </a:r>
          </a:p>
          <a:p>
            <a:r>
              <a:rPr lang="en-US" dirty="0" smtClean="0"/>
              <a:t> Consider 4 distinct trajectories, </a:t>
            </a:r>
          </a:p>
          <a:p>
            <a:r>
              <a:rPr lang="en-US" dirty="0"/>
              <a:t> </a:t>
            </a:r>
            <a:r>
              <a:rPr lang="en-US" dirty="0" smtClean="0"/>
              <a:t>       initialized at t=0 with</a:t>
            </a:r>
          </a:p>
          <a:p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x  = 0.02 m,   a</a:t>
            </a:r>
            <a:r>
              <a:rPr lang="en-US" baseline="-25000" dirty="0" smtClean="0"/>
              <a:t>x </a:t>
            </a:r>
            <a:r>
              <a:rPr lang="en-US" dirty="0" smtClean="0"/>
              <a:t>= 0.738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x = 0.0 m,      a</a:t>
            </a:r>
            <a:r>
              <a:rPr lang="en-US" baseline="-25000" dirty="0" smtClean="0"/>
              <a:t>x </a:t>
            </a:r>
            <a:r>
              <a:rPr lang="en-US" dirty="0" smtClean="0"/>
              <a:t>= 39.7  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x = -0.01 m,  a</a:t>
            </a:r>
            <a:r>
              <a:rPr lang="en-US" baseline="-25000" dirty="0" smtClean="0"/>
              <a:t>x </a:t>
            </a:r>
            <a:r>
              <a:rPr lang="en-US" dirty="0" smtClean="0"/>
              <a:t>= 64.3  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x=  -0.02 m,  a</a:t>
            </a:r>
            <a:r>
              <a:rPr lang="en-US" baseline="-25000" dirty="0" smtClean="0"/>
              <a:t>x </a:t>
            </a:r>
            <a:r>
              <a:rPr lang="en-US" dirty="0" smtClean="0"/>
              <a:t>= 97.66 mm-</a:t>
            </a:r>
            <a:r>
              <a:rPr lang="en-US" dirty="0" err="1" smtClean="0"/>
              <a:t>mrad</a:t>
            </a:r>
            <a:endParaRPr lang="en-US" dirty="0"/>
          </a:p>
        </p:txBody>
      </p:sp>
      <p:pic>
        <p:nvPicPr>
          <p:cNvPr id="7" name="Picture 6" descr="x_beta_&amp;=&amp;_x-_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31" y="3564223"/>
            <a:ext cx="3839267" cy="1103595"/>
          </a:xfrm>
          <a:prstGeom prst="rect">
            <a:avLst/>
          </a:prstGeom>
        </p:spPr>
      </p:pic>
      <p:pic>
        <p:nvPicPr>
          <p:cNvPr id="8" name="Picture 7" descr="x^prime_=_0,_D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31" y="1249732"/>
            <a:ext cx="2723981" cy="3380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5271" y="4298486"/>
            <a:ext cx="7391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                                                                                    is the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23661" y="1599246"/>
            <a:ext cx="524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initial displacements and </a:t>
            </a:r>
            <a:r>
              <a:rPr lang="en-US" dirty="0" err="1" smtClean="0"/>
              <a:t>betatron</a:t>
            </a:r>
            <a:r>
              <a:rPr lang="en-US" dirty="0" smtClean="0"/>
              <a:t> amplitudes are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3949-D753-D54B-B317-92B460C8BC96}" type="datetime1">
              <a:rPr lang="en-US" smtClean="0"/>
              <a:t>10/31/18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34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7814" y="3141540"/>
            <a:ext cx="7302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Note that the </a:t>
            </a:r>
            <a:r>
              <a:rPr lang="en-US" dirty="0" err="1" smtClean="0"/>
              <a:t>betatron</a:t>
            </a:r>
            <a:r>
              <a:rPr lang="en-US" dirty="0" smtClean="0"/>
              <a:t> coordinates are related to x and x’ according to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70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2591" y="606546"/>
            <a:ext cx="1795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 correction</a:t>
            </a:r>
            <a:endParaRPr lang="en-US" dirty="0"/>
          </a:p>
        </p:txBody>
      </p:sp>
      <p:pic>
        <p:nvPicPr>
          <p:cNvPr id="3" name="Picture 2" descr="C_e=_left(1-_fr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9" y="1545521"/>
            <a:ext cx="8764876" cy="761697"/>
          </a:xfrm>
          <a:prstGeom prst="rect">
            <a:avLst/>
          </a:prstGeom>
        </p:spPr>
      </p:pic>
      <p:pic>
        <p:nvPicPr>
          <p:cNvPr id="5" name="Picture 4" descr="m^2∕p_0^2_=_a_m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962" y="2913681"/>
            <a:ext cx="1816100" cy="43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686" y="2909526"/>
            <a:ext cx="191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Magic momentum</a:t>
            </a:r>
            <a:endParaRPr lang="en-US" dirty="0"/>
          </a:p>
        </p:txBody>
      </p:sp>
      <p:pic>
        <p:nvPicPr>
          <p:cNvPr id="7" name="Picture 6" descr="C_e(_delta,x_be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6" y="4082515"/>
            <a:ext cx="7594600" cy="876300"/>
          </a:xfrm>
          <a:prstGeom prst="rect">
            <a:avLst/>
          </a:prstGeom>
        </p:spPr>
      </p:pic>
      <p:pic>
        <p:nvPicPr>
          <p:cNvPr id="8" name="Picture 7" descr="x_e=_eta_del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17" y="3606859"/>
            <a:ext cx="1181100" cy="33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7978" y="5232775"/>
            <a:ext cx="607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                                                 then correction is independent of  </a:t>
            </a:r>
            <a:endParaRPr lang="en-US" dirty="0"/>
          </a:p>
        </p:txBody>
      </p:sp>
      <p:pic>
        <p:nvPicPr>
          <p:cNvPr id="10" name="Picture 9" descr="langle_x_e_rangl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47" y="5228694"/>
            <a:ext cx="2349500" cy="368300"/>
          </a:xfrm>
          <a:prstGeom prst="rect">
            <a:avLst/>
          </a:prstGeom>
        </p:spPr>
      </p:pic>
      <p:pic>
        <p:nvPicPr>
          <p:cNvPr id="11" name="Picture 10" descr="langle_C_e(_delt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906" y="5747676"/>
            <a:ext cx="4216400" cy="749300"/>
          </a:xfrm>
          <a:prstGeom prst="rect">
            <a:avLst/>
          </a:prstGeom>
        </p:spPr>
      </p:pic>
      <p:pic>
        <p:nvPicPr>
          <p:cNvPr id="12" name="Picture 11" descr="x_beta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831" y="5313230"/>
            <a:ext cx="368300" cy="2794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465411" y="3785518"/>
            <a:ext cx="1410893" cy="144725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322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6850" y="1208179"/>
            <a:ext cx="51988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minimize the E-field correction </a:t>
            </a:r>
            <a:r>
              <a:rPr lang="en-US" dirty="0"/>
              <a:t>c</a:t>
            </a:r>
            <a:r>
              <a:rPr lang="en-US" dirty="0" smtClean="0"/>
              <a:t>hoose         so that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Then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46850" y="644455"/>
            <a:ext cx="6929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                                                    then according to the Miller/Nguyen rule</a:t>
            </a:r>
            <a:endParaRPr lang="en-US" dirty="0"/>
          </a:p>
        </p:txBody>
      </p:sp>
      <p:pic>
        <p:nvPicPr>
          <p:cNvPr id="3" name="Picture 2" descr="langle_x_e_rang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99" y="644455"/>
            <a:ext cx="2336800" cy="368300"/>
          </a:xfrm>
          <a:prstGeom prst="rect">
            <a:avLst/>
          </a:prstGeom>
        </p:spPr>
      </p:pic>
      <p:pic>
        <p:nvPicPr>
          <p:cNvPr id="8" name="Picture 7" descr="p_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58" y="1288143"/>
            <a:ext cx="330200" cy="274356"/>
          </a:xfrm>
          <a:prstGeom prst="rect">
            <a:avLst/>
          </a:prstGeom>
        </p:spPr>
      </p:pic>
      <p:pic>
        <p:nvPicPr>
          <p:cNvPr id="10" name="Picture 9" descr="def_vev#1_lang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96" y="4161274"/>
            <a:ext cx="7251700" cy="850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22975" y="5951735"/>
            <a:ext cx="3771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Contribution from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283982" y="5012174"/>
            <a:ext cx="56869" cy="7594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2a_mu_langle_fr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3" y="1805214"/>
            <a:ext cx="3670300" cy="88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7481" y="6331185"/>
            <a:ext cx="445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Correction </a:t>
            </a:r>
            <a:r>
              <a:rPr lang="en-US" i="1" dirty="0" smtClean="0"/>
              <a:t>increases</a:t>
            </a:r>
            <a:r>
              <a:rPr lang="en-US" dirty="0" smtClean="0"/>
              <a:t> with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529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ngle_E_r_rang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3" y="1374206"/>
            <a:ext cx="6896100" cy="850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373" y="481558"/>
            <a:ext cx="8751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average E-field for a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muon</a:t>
            </a:r>
            <a:r>
              <a:rPr lang="en-US" dirty="0" smtClean="0">
                <a:cs typeface="Symbol" charset="2"/>
              </a:rPr>
              <a:t> with momentum                       and </a:t>
            </a:r>
            <a:r>
              <a:rPr lang="en-US" dirty="0" err="1" smtClean="0">
                <a:cs typeface="Symbol" charset="2"/>
              </a:rPr>
              <a:t>betatron</a:t>
            </a:r>
            <a:r>
              <a:rPr lang="en-US" dirty="0" smtClean="0">
                <a:cs typeface="Symbol" charset="2"/>
              </a:rPr>
              <a:t> amplitude         is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p_0+_Delta_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58" y="540056"/>
            <a:ext cx="1007774" cy="264668"/>
          </a:xfrm>
          <a:prstGeom prst="rect">
            <a:avLst/>
          </a:prstGeom>
        </p:spPr>
      </p:pic>
      <p:pic>
        <p:nvPicPr>
          <p:cNvPr id="6" name="Picture 5" descr="x_be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82" y="572559"/>
            <a:ext cx="368300" cy="279400"/>
          </a:xfrm>
          <a:prstGeom prst="rect">
            <a:avLst/>
          </a:prstGeom>
        </p:spPr>
      </p:pic>
      <p:pic>
        <p:nvPicPr>
          <p:cNvPr id="8" name="Picture 7" descr="(x_e_=_eta_del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73" y="2854081"/>
            <a:ext cx="1409700" cy="368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2050" y="3982815"/>
            <a:ext cx="7294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positive </a:t>
            </a:r>
            <a:r>
              <a:rPr lang="en-US" dirty="0" smtClean="0"/>
              <a:t>momentum offset </a:t>
            </a:r>
            <a:r>
              <a:rPr lang="en-US" dirty="0"/>
              <a:t>c</a:t>
            </a:r>
            <a:r>
              <a:rPr lang="en-US" dirty="0" smtClean="0"/>
              <a:t>orrection </a:t>
            </a:r>
            <a:r>
              <a:rPr lang="en-US" i="1" dirty="0" smtClean="0"/>
              <a:t>increases</a:t>
            </a:r>
            <a:r>
              <a:rPr lang="en-US" dirty="0" smtClean="0"/>
              <a:t> with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689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6468" y="654288"/>
            <a:ext cx="1795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 correction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425529"/>
            <a:ext cx="5648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compute correction in simulation integrate               </a:t>
            </a:r>
            <a:r>
              <a:rPr lang="en-US" dirty="0" smtClean="0"/>
              <a:t>along </a:t>
            </a:r>
            <a:r>
              <a:rPr lang="en-US" dirty="0" smtClean="0"/>
              <a:t>the trajectory of the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=&gt; E-field correction as a function of time,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(t)</a:t>
            </a:r>
            <a:endParaRPr lang="en-US" dirty="0"/>
          </a:p>
        </p:txBody>
      </p:sp>
      <p:pic>
        <p:nvPicPr>
          <p:cNvPr id="5" name="Picture 4" descr="langle_vec_beta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73" y="3425529"/>
            <a:ext cx="1038034" cy="403120"/>
          </a:xfrm>
          <a:prstGeom prst="rect">
            <a:avLst/>
          </a:prstGeom>
        </p:spPr>
      </p:pic>
      <p:pic>
        <p:nvPicPr>
          <p:cNvPr id="6" name="Picture 5" descr="vec_C_e(T)_sim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60" y="1243376"/>
            <a:ext cx="4441586" cy="91250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3A32-799F-1744-B9FE-F9EE245AF1CC}" type="datetime1">
              <a:rPr lang="en-US" smtClean="0"/>
              <a:t>10/31/18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44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fieldCor4Amp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8" y="458162"/>
            <a:ext cx="6086010" cy="40573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9496" y="4656993"/>
            <a:ext cx="5429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(t)  oscillates with </a:t>
            </a:r>
            <a:r>
              <a:rPr lang="en-US" dirty="0" err="1" smtClean="0"/>
              <a:t>betatron</a:t>
            </a:r>
            <a:r>
              <a:rPr lang="en-US" dirty="0" smtClean="0"/>
              <a:t> frequency at early time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(t) decreases with increasing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Contribution from </a:t>
            </a:r>
            <a:r>
              <a:rPr lang="en-US" dirty="0" err="1" smtClean="0"/>
              <a:t>betatron</a:t>
            </a:r>
            <a:r>
              <a:rPr lang="en-US" dirty="0" smtClean="0"/>
              <a:t> amplitude &lt; 40 ppb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376E-2B2E-FF4D-8500-7473B822397B}" type="datetime1">
              <a:rPr lang="en-US" smtClean="0"/>
              <a:t>10/31/18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vec_C_e(T)_sim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347" y="2972741"/>
            <a:ext cx="2434595" cy="500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3431" y="5808927"/>
            <a:ext cx="3639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Correction </a:t>
            </a:r>
            <a:r>
              <a:rPr lang="en-US" i="1" dirty="0" smtClean="0"/>
              <a:t>decreases</a:t>
            </a:r>
            <a:r>
              <a:rPr lang="en-US" dirty="0" smtClean="0"/>
              <a:t> with amplitude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24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10/31/18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 descr="quad-sext-fiel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92" y="740058"/>
            <a:ext cx="6332602" cy="379956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7336052" y="1004592"/>
            <a:ext cx="61607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1146850" y="4256068"/>
            <a:ext cx="70213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299250" y="3621853"/>
            <a:ext cx="70213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408698" y="3621853"/>
            <a:ext cx="70213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17241" y="1118319"/>
            <a:ext cx="66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77504" y="379091"/>
            <a:ext cx="1288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Radially out 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965837" y="597832"/>
            <a:ext cx="61607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81464" y="1686957"/>
            <a:ext cx="13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 E-field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57708" y="4947143"/>
            <a:ext cx="490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Sextupole</a:t>
            </a:r>
            <a:r>
              <a:rPr lang="en-US" dirty="0" smtClean="0"/>
              <a:t> component shifts &lt;x&gt; radially inward by</a:t>
            </a:r>
          </a:p>
          <a:p>
            <a:endParaRPr lang="en-US" dirty="0"/>
          </a:p>
        </p:txBody>
      </p:sp>
      <p:pic>
        <p:nvPicPr>
          <p:cNvPr id="16" name="Picture 15" descr="langle_F_x_rang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55" y="5319116"/>
            <a:ext cx="1649191" cy="85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1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10/31/18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 descr="plot_off_mp_b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45" y="-131701"/>
            <a:ext cx="5349240" cy="3566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318" y="3155315"/>
            <a:ext cx="5349240" cy="3566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719" y="2912814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Turn off </a:t>
            </a:r>
            <a:r>
              <a:rPr lang="en-US" dirty="0" err="1" smtClean="0"/>
              <a:t>sextupole</a:t>
            </a:r>
            <a:r>
              <a:rPr lang="en-US" dirty="0" smtClean="0"/>
              <a:t> component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7718" y="4769556"/>
            <a:ext cx="303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Correction increases with amplitude (path length effect)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64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10/31/18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 descr="plot_off_mp_b1-b2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66" y="-75259"/>
            <a:ext cx="5349240" cy="3566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171" y="3063875"/>
            <a:ext cx="5349240" cy="3566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370" y="2890736"/>
            <a:ext cx="301037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Restore </a:t>
            </a:r>
            <a:r>
              <a:rPr lang="en-US" dirty="0" err="1" smtClean="0"/>
              <a:t>sextupole</a:t>
            </a:r>
            <a:r>
              <a:rPr lang="en-US" dirty="0" smtClean="0"/>
              <a:t> component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Correction </a:t>
            </a:r>
            <a:r>
              <a:rPr lang="en-US" i="1" dirty="0" smtClean="0"/>
              <a:t>decreases</a:t>
            </a:r>
            <a:r>
              <a:rPr lang="en-US" dirty="0" smtClean="0"/>
              <a:t> with amplitude (average orbit shifted radially inward)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490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2991</TotalTime>
  <Words>1212</Words>
  <Application>Microsoft Macintosh PowerPoint</Application>
  <PresentationFormat>On-screen Show (4:3)</PresentationFormat>
  <Paragraphs>234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Simulation of E-field systematics and dependence on betatron amplitude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Simulation of E-field systematic</dc:title>
  <dc:creator>David Rubin</dc:creator>
  <cp:lastModifiedBy>David Rubin</cp:lastModifiedBy>
  <cp:revision>35</cp:revision>
  <dcterms:created xsi:type="dcterms:W3CDTF">2018-09-18T17:41:08Z</dcterms:created>
  <dcterms:modified xsi:type="dcterms:W3CDTF">2018-10-31T18:46:17Z</dcterms:modified>
</cp:coreProperties>
</file>